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84" r:id="rId21"/>
    <p:sldId id="280" r:id="rId22"/>
    <p:sldId id="283" r:id="rId23"/>
    <p:sldId id="281" r:id="rId24"/>
    <p:sldId id="282" r:id="rId25"/>
    <p:sldId id="285" r:id="rId26"/>
    <p:sldId id="286" r:id="rId27"/>
    <p:sldId id="287" r:id="rId28"/>
    <p:sldId id="288" r:id="rId29"/>
    <p:sldId id="289" r:id="rId30"/>
    <p:sldId id="290" r:id="rId31"/>
    <p:sldId id="296" r:id="rId32"/>
    <p:sldId id="297" r:id="rId33"/>
    <p:sldId id="291" r:id="rId34"/>
    <p:sldId id="292" r:id="rId35"/>
    <p:sldId id="293" r:id="rId36"/>
    <p:sldId id="294" r:id="rId37"/>
    <p:sldId id="298" r:id="rId38"/>
    <p:sldId id="299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63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2A4143-1CEE-4AE4-AD9B-5AADEAE137B7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Relationship Id="rId9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MBUG 2019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981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Banner Workflow Boot Camp</a:t>
            </a:r>
          </a:p>
          <a:p>
            <a:pPr algn="ctr"/>
            <a:r>
              <a:rPr lang="en-US" sz="3200" dirty="0"/>
              <a:t>Doru Pacurari, Ellucian TM @ JSU</a:t>
            </a:r>
          </a:p>
          <a:p>
            <a:pPr algn="ctr"/>
            <a:r>
              <a:rPr lang="en-US" sz="3200" dirty="0"/>
              <a:t>September 9, 2019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dirty="0"/>
              <a:t>Are reusable units of work: launch a Banner form; run a SQL procedure or query; launch a desktop application</a:t>
            </a:r>
          </a:p>
          <a:p>
            <a:pPr marL="292100" indent="-292100"/>
            <a:r>
              <a:rPr lang="en-US" altLang="en-US" dirty="0"/>
              <a:t>Define the data to be used and the work that will be performed</a:t>
            </a:r>
          </a:p>
          <a:p>
            <a:pPr marL="292100" indent="-292100"/>
            <a:r>
              <a:rPr lang="en-US" altLang="en-US" dirty="0"/>
              <a:t>Are organized logically, i.e. Student, Finance, HR</a:t>
            </a:r>
          </a:p>
          <a:p>
            <a:pPr marL="292100" indent="-292100"/>
            <a:r>
              <a:rPr lang="en-US" altLang="en-US" dirty="0"/>
              <a:t>Each component in a category is unique by name, product type, and release ID combination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Business Components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75548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dirty="0"/>
              <a:t>Component Types – Internal</a:t>
            </a:r>
          </a:p>
          <a:p>
            <a:pPr marL="685800" lvl="1"/>
            <a:r>
              <a:rPr lang="en-US" altLang="en-US" dirty="0"/>
              <a:t>Runs on the WF server</a:t>
            </a:r>
          </a:p>
          <a:p>
            <a:pPr marL="685800" lvl="1"/>
            <a:r>
              <a:rPr lang="en-US" altLang="en-US" dirty="0"/>
              <a:t>No user interaction required</a:t>
            </a:r>
          </a:p>
          <a:p>
            <a:pPr marL="685800" lvl="1"/>
            <a:r>
              <a:rPr lang="en-US" altLang="en-US" dirty="0"/>
              <a:t>Examples:  SQL query, SQL procedure</a:t>
            </a:r>
          </a:p>
          <a:p>
            <a:pPr marL="292100" indent="-292100"/>
            <a:r>
              <a:rPr lang="en-US" altLang="en-US" dirty="0"/>
              <a:t>Component Types – Interactive</a:t>
            </a:r>
          </a:p>
          <a:p>
            <a:pPr marL="685800" lvl="1"/>
            <a:r>
              <a:rPr lang="en-US" altLang="en-US" dirty="0"/>
              <a:t>Runs on the client’s machine</a:t>
            </a:r>
          </a:p>
          <a:p>
            <a:pPr marL="685800" lvl="1"/>
            <a:r>
              <a:rPr lang="en-US" altLang="en-US" dirty="0"/>
              <a:t>Requires user interaction</a:t>
            </a:r>
          </a:p>
          <a:p>
            <a:pPr marL="685800" lvl="1"/>
            <a:r>
              <a:rPr lang="en-US" altLang="en-US" dirty="0"/>
              <a:t>Examples:  Banner form, desktop application</a:t>
            </a:r>
          </a:p>
          <a:p>
            <a:pPr marL="685800" lvl="1"/>
            <a:endParaRPr lang="en-US" altLang="en-US" dirty="0"/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Business Components (cont’d)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81875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458200" cy="4525963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dirty="0"/>
              <a:t>Technology Types</a:t>
            </a:r>
          </a:p>
          <a:p>
            <a:pPr marL="685800" lvl="1"/>
            <a:r>
              <a:rPr lang="en-US" altLang="en-US" dirty="0"/>
              <a:t>Tells </a:t>
            </a:r>
            <a:r>
              <a:rPr lang="en-US" altLang="en-US" dirty="0" err="1"/>
              <a:t>Worklist</a:t>
            </a:r>
            <a:r>
              <a:rPr lang="en-US" altLang="en-US" dirty="0"/>
              <a:t> how to launch</a:t>
            </a:r>
          </a:p>
          <a:p>
            <a:pPr marL="685800" lvl="1"/>
            <a:r>
              <a:rPr lang="en-US" altLang="en-US" dirty="0"/>
              <a:t>User-defined technology types</a:t>
            </a:r>
          </a:p>
          <a:p>
            <a:pPr marL="685800" lvl="1"/>
            <a:r>
              <a:rPr lang="en-US" altLang="en-US" dirty="0"/>
              <a:t>Delivered technology types	</a:t>
            </a:r>
          </a:p>
          <a:p>
            <a:pPr lvl="2">
              <a:lnSpc>
                <a:spcPct val="140000"/>
              </a:lnSpc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venir 55" pitchFamily="34" charset="0"/>
              </a:rPr>
              <a:t>Desktop application, i.e. Word, Excel</a:t>
            </a:r>
          </a:p>
          <a:p>
            <a:pPr lvl="2">
              <a:lnSpc>
                <a:spcPct val="140000"/>
              </a:lnSpc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venir 55" pitchFamily="34" charset="0"/>
              </a:rPr>
              <a:t> Web application – default browser with URL populated</a:t>
            </a:r>
          </a:p>
          <a:p>
            <a:pPr lvl="2">
              <a:lnSpc>
                <a:spcPct val="140000"/>
              </a:lnSpc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venir 55" pitchFamily="34" charset="0"/>
              </a:rPr>
              <a:t>Banner forms – i.e. SPAPERS</a:t>
            </a:r>
          </a:p>
          <a:p>
            <a:pPr lvl="2">
              <a:lnSpc>
                <a:spcPct val="140000"/>
              </a:lnSpc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venir 55" pitchFamily="34" charset="0"/>
              </a:rPr>
              <a:t> SQL query</a:t>
            </a:r>
          </a:p>
          <a:p>
            <a:pPr lvl="2">
              <a:lnSpc>
                <a:spcPct val="140000"/>
              </a:lnSpc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venir 55" pitchFamily="34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Avenir 55" pitchFamily="34" charset="0"/>
              </a:rPr>
              <a:t>SQL procedure – most common</a:t>
            </a:r>
          </a:p>
          <a:p>
            <a:pPr marL="923544" lvl="2"/>
            <a:endParaRPr lang="en-US" altLang="en-US" dirty="0"/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Business Components (cont’d)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43622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481328"/>
            <a:ext cx="8153400" cy="4525963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dirty="0"/>
              <a:t>Component Parameters</a:t>
            </a:r>
          </a:p>
          <a:p>
            <a:pPr marL="685800" lvl="1"/>
            <a:r>
              <a:rPr lang="en-US" altLang="en-US" dirty="0"/>
              <a:t>Used for data communication between component and workflow</a:t>
            </a:r>
          </a:p>
          <a:p>
            <a:pPr marL="685800" lvl="1"/>
            <a:r>
              <a:rPr lang="en-US" altLang="en-US" dirty="0"/>
              <a:t>Can be used in launch parameter values</a:t>
            </a:r>
          </a:p>
          <a:p>
            <a:pPr marL="685800" lvl="1"/>
            <a:r>
              <a:rPr lang="en-US" altLang="en-US" dirty="0"/>
              <a:t>Examples: Stored procedure, Banner form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Business Components (cont’d)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89420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228600" indent="-228600"/>
            <a:r>
              <a:rPr lang="en-US" altLang="en-US" sz="2800" dirty="0"/>
              <a:t>Used to notify workflow owner that a workflow instance has entered a stalled or error state</a:t>
            </a:r>
          </a:p>
          <a:p>
            <a:pPr marL="228600" indent="-228600"/>
            <a:r>
              <a:rPr lang="en-US" altLang="en-US" sz="2800" dirty="0"/>
              <a:t>Monitor on a daily basis</a:t>
            </a:r>
          </a:p>
          <a:p>
            <a:r>
              <a:rPr lang="en-US" altLang="en-US" dirty="0"/>
              <a:t>Workflow alert examples:</a:t>
            </a:r>
          </a:p>
          <a:p>
            <a:pPr lvl="1"/>
            <a:r>
              <a:rPr lang="en-US" altLang="en-US" dirty="0"/>
              <a:t>Single guard condition not satisfied</a:t>
            </a:r>
          </a:p>
          <a:p>
            <a:pPr lvl="1"/>
            <a:r>
              <a:rPr lang="en-US" altLang="en-US" dirty="0"/>
              <a:t>User in directed activity not found</a:t>
            </a:r>
          </a:p>
          <a:p>
            <a:pPr lvl="1"/>
            <a:r>
              <a:rPr lang="en-US" altLang="en-US" dirty="0"/>
              <a:t>Error in automatic activity</a:t>
            </a:r>
          </a:p>
          <a:p>
            <a:pPr marL="548132" lvl="1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Workflow Alerts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39095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Workflow Maintenance</a:t>
            </a:r>
          </a:p>
          <a:p>
            <a:pPr lvl="1"/>
            <a:r>
              <a:rPr lang="en-US" altLang="en-US" sz="2400" dirty="0"/>
              <a:t>Looks like workflow status</a:t>
            </a:r>
          </a:p>
          <a:p>
            <a:pPr lvl="1"/>
            <a:r>
              <a:rPr lang="en-US" altLang="en-US" sz="2400" dirty="0"/>
              <a:t>Contains the alert</a:t>
            </a:r>
          </a:p>
          <a:p>
            <a:pPr lvl="1"/>
            <a:r>
              <a:rPr lang="en-US" altLang="en-US" sz="2400" dirty="0"/>
              <a:t>Allows the following activities</a:t>
            </a:r>
          </a:p>
          <a:p>
            <a:pPr lvl="2"/>
            <a:r>
              <a:rPr lang="en-US" altLang="en-US" sz="2400" dirty="0"/>
              <a:t>Change context parameter values</a:t>
            </a:r>
          </a:p>
          <a:p>
            <a:pPr lvl="2"/>
            <a:r>
              <a:rPr lang="en-US" altLang="en-US" sz="2400" dirty="0"/>
              <a:t>Force transitions</a:t>
            </a:r>
          </a:p>
          <a:p>
            <a:pPr lvl="2"/>
            <a:r>
              <a:rPr lang="en-US" altLang="en-US" sz="2400" dirty="0"/>
              <a:t>Release alert</a:t>
            </a:r>
          </a:p>
          <a:p>
            <a:pPr lvl="2"/>
            <a:r>
              <a:rPr lang="en-US" altLang="en-US" sz="2400" dirty="0"/>
              <a:t>Stop workflow</a:t>
            </a:r>
          </a:p>
          <a:p>
            <a:pPr lvl="2"/>
            <a:r>
              <a:rPr lang="en-US" altLang="en-US" sz="2400" dirty="0"/>
              <a:t>Force complete on activity</a:t>
            </a:r>
          </a:p>
          <a:p>
            <a:pPr lvl="1"/>
            <a:r>
              <a:rPr lang="en-US" altLang="en-US" sz="2400" dirty="0"/>
              <a:t>Workflow alert will go away once it is handled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Workflow Alerts (cont’d)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75348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Report of running workflow instance for a specified workflow model</a:t>
            </a:r>
          </a:p>
          <a:p>
            <a:r>
              <a:rPr lang="en-US" altLang="en-US" dirty="0"/>
              <a:t>Applies to workflows with an ‘Active’ status and ‘Test’ status</a:t>
            </a:r>
          </a:p>
          <a:p>
            <a:r>
              <a:rPr lang="en-US" altLang="en-US" dirty="0"/>
              <a:t>Example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In-Process Monitoring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69367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Uses constraints to minimize search results</a:t>
            </a:r>
          </a:p>
          <a:p>
            <a:r>
              <a:rPr lang="en-US" altLang="en-US" dirty="0"/>
              <a:t>Completely removes these workflow instances from the system</a:t>
            </a:r>
          </a:p>
          <a:p>
            <a:r>
              <a:rPr lang="en-US" altLang="en-US" dirty="0"/>
              <a:t>Use extreme caution when deleting!</a:t>
            </a:r>
          </a:p>
          <a:p>
            <a:r>
              <a:rPr lang="en-US" altLang="en-US" dirty="0"/>
              <a:t>Example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Deleting Workflows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76854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8"/>
            <a:ext cx="8077200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Event Overview</a:t>
            </a:r>
          </a:p>
          <a:p>
            <a:r>
              <a:rPr lang="en-US" altLang="en-US" dirty="0"/>
              <a:t>Set Up: Five-step process</a:t>
            </a:r>
          </a:p>
          <a:p>
            <a:r>
              <a:rPr lang="en-US" altLang="en-US" dirty="0"/>
              <a:t>External Events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Workflow/Banner Events – Objectives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63650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A business event is an action that will eventually launch an instance of a workflow</a:t>
            </a:r>
          </a:p>
          <a:p>
            <a:r>
              <a:rPr lang="en-US" altLang="en-US" dirty="0"/>
              <a:t>Examples of when to capture a business event in Banner</a:t>
            </a:r>
          </a:p>
          <a:p>
            <a:pPr lvl="1"/>
            <a:r>
              <a:rPr lang="en-US" altLang="en-US" dirty="0"/>
              <a:t>A change to a table in the Banner database</a:t>
            </a:r>
          </a:p>
          <a:p>
            <a:pPr lvl="1"/>
            <a:r>
              <a:rPr lang="en-US" altLang="en-US" dirty="0"/>
              <a:t>Specific conditions are met in PL/SQL code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Event Overview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13396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Please avoid side conversation during the session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Rules of Etiquette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28600" y="274638"/>
            <a:ext cx="86868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en-US" dirty="0"/>
              <a:t>Event Overview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 bwMode="auto">
          <a:xfrm>
            <a:off x="8351838" y="6318250"/>
            <a:ext cx="801687" cy="5445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9BAD63-78D4-4409-BD6F-413F7511AECB}" type="slidenum">
              <a:rPr lang="en-US" altLang="en-US">
                <a:solidFill>
                  <a:srgbClr val="D2D6D4"/>
                </a:solidFill>
                <a:latin typeface="Helvetica Light"/>
              </a:rPr>
              <a:pPr eaLnBrk="1" hangingPunct="1"/>
              <a:t>20</a:t>
            </a:fld>
            <a:endParaRPr lang="en-US" altLang="en-US">
              <a:solidFill>
                <a:srgbClr val="D2D6D4"/>
              </a:solidFill>
              <a:latin typeface="Helvetica Light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endParaRPr lang="en-US" altLang="en-US" sz="1100" b="1">
              <a:solidFill>
                <a:srgbClr val="4C4C4C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1874838"/>
            <a:ext cx="1963737" cy="137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1306513" y="3452813"/>
            <a:ext cx="1184275" cy="1601787"/>
          </a:xfrm>
          <a:prstGeom prst="can">
            <a:avLst>
              <a:gd name="adj" fmla="val 33814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8F8F8"/>
                </a:solidFill>
              </a:rPr>
              <a:t>Oracle</a:t>
            </a:r>
          </a:p>
        </p:txBody>
      </p:sp>
      <p:cxnSp>
        <p:nvCxnSpPr>
          <p:cNvPr id="8" name="AutoShape 6"/>
          <p:cNvCxnSpPr>
            <a:cxnSpLocks noChangeShapeType="1"/>
            <a:endCxn id="7" idx="2"/>
          </p:cNvCxnSpPr>
          <p:nvPr/>
        </p:nvCxnSpPr>
        <p:spPr bwMode="auto">
          <a:xfrm rot="10800000" flipH="1" flipV="1">
            <a:off x="508000" y="1982788"/>
            <a:ext cx="798513" cy="2271712"/>
          </a:xfrm>
          <a:prstGeom prst="bentConnector3">
            <a:avLst>
              <a:gd name="adj1" fmla="val -28630"/>
            </a:avLst>
          </a:prstGeom>
          <a:noFill/>
          <a:ln w="38100">
            <a:solidFill>
              <a:srgbClr val="FF505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46738" y="3255963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244850" y="1136650"/>
            <a:ext cx="3198813" cy="4675188"/>
          </a:xfrm>
          <a:prstGeom prst="rect">
            <a:avLst/>
          </a:prstGeom>
          <a:solidFill>
            <a:srgbClr val="BFB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</a:rPr>
              <a:t>Workflow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405188" y="1611313"/>
            <a:ext cx="2873375" cy="488950"/>
          </a:xfrm>
          <a:prstGeom prst="rect">
            <a:avLst/>
          </a:prstGeom>
          <a:solidFill>
            <a:srgbClr val="D5D5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</a:rPr>
              <a:t>Event Dispatcher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394075" y="3324225"/>
            <a:ext cx="1381125" cy="1885950"/>
          </a:xfrm>
          <a:prstGeom prst="rect">
            <a:avLst/>
          </a:prstGeom>
          <a:solidFill>
            <a:srgbClr val="D5D5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</a:rPr>
              <a:t>Business</a:t>
            </a:r>
            <a:br>
              <a:rPr lang="en-US" altLang="en-US" b="1">
                <a:solidFill>
                  <a:srgbClr val="000000"/>
                </a:solidFill>
              </a:rPr>
            </a:br>
            <a:r>
              <a:rPr lang="en-US" altLang="en-US" b="1">
                <a:solidFill>
                  <a:srgbClr val="000000"/>
                </a:solidFill>
              </a:rPr>
              <a:t>Processes</a:t>
            </a:r>
          </a:p>
        </p:txBody>
      </p:sp>
      <p:cxnSp>
        <p:nvCxnSpPr>
          <p:cNvPr id="13" name="AutoShape 11"/>
          <p:cNvCxnSpPr>
            <a:cxnSpLocks noChangeShapeType="1"/>
            <a:stCxn id="11" idx="2"/>
            <a:endCxn id="29" idx="0"/>
          </p:cNvCxnSpPr>
          <p:nvPr/>
        </p:nvCxnSpPr>
        <p:spPr bwMode="auto">
          <a:xfrm rot="16200000" flipH="1">
            <a:off x="4694238" y="2247900"/>
            <a:ext cx="296862" cy="1588"/>
          </a:xfrm>
          <a:prstGeom prst="bentConnector3">
            <a:avLst>
              <a:gd name="adj1" fmla="val 49731"/>
            </a:avLst>
          </a:prstGeom>
          <a:noFill/>
          <a:ln w="9525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4927600" y="3325813"/>
            <a:ext cx="1368425" cy="1873250"/>
          </a:xfrm>
          <a:prstGeom prst="rect">
            <a:avLst/>
          </a:prstGeom>
          <a:solidFill>
            <a:srgbClr val="D5D5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</a:rPr>
              <a:t>Mapped</a:t>
            </a:r>
            <a:br>
              <a:rPr lang="en-US" altLang="en-US" b="1">
                <a:solidFill>
                  <a:srgbClr val="000000"/>
                </a:solidFill>
              </a:rPr>
            </a:br>
            <a:r>
              <a:rPr lang="en-US" altLang="en-US" b="1">
                <a:solidFill>
                  <a:srgbClr val="000000"/>
                </a:solidFill>
              </a:rPr>
              <a:t>workflows</a:t>
            </a:r>
          </a:p>
        </p:txBody>
      </p:sp>
      <p:graphicFrame>
        <p:nvGraphicFramePr>
          <p:cNvPr id="15" name="Object 13"/>
          <p:cNvGraphicFramePr>
            <a:graphicFrameLocks noChangeAspect="1"/>
          </p:cNvGraphicFramePr>
          <p:nvPr/>
        </p:nvGraphicFramePr>
        <p:xfrm>
          <a:off x="5097463" y="4551363"/>
          <a:ext cx="109220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Photo Editor Photo" r:id="rId5" imgW="3428571" imgH="971686" progId="MSPhotoEd.3">
                  <p:embed/>
                </p:oleObj>
              </mc:Choice>
              <mc:Fallback>
                <p:oleObj name="Photo Editor Photo" r:id="rId5" imgW="3428571" imgH="971686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7463" y="4551363"/>
                        <a:ext cx="1092200" cy="496887"/>
                      </a:xfrm>
                      <a:prstGeom prst="rect">
                        <a:avLst/>
                      </a:prstGeom>
                      <a:solidFill>
                        <a:srgbClr val="FFFFC3"/>
                      </a:solidFill>
                      <a:ln w="9525">
                        <a:solidFill>
                          <a:srgbClr val="F8F8F8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AutoShape 14"/>
          <p:cNvCxnSpPr>
            <a:cxnSpLocks noChangeShapeType="1"/>
            <a:stCxn id="19" idx="3"/>
          </p:cNvCxnSpPr>
          <p:nvPr/>
        </p:nvCxnSpPr>
        <p:spPr bwMode="auto">
          <a:xfrm flipV="1">
            <a:off x="4252913" y="4203700"/>
            <a:ext cx="844550" cy="2428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7" name="Object 15"/>
          <p:cNvGraphicFramePr>
            <a:graphicFrameLocks noChangeAspect="1"/>
          </p:cNvGraphicFramePr>
          <p:nvPr/>
        </p:nvGraphicFramePr>
        <p:xfrm>
          <a:off x="5097463" y="3954463"/>
          <a:ext cx="109220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Photo Editor Photo" r:id="rId7" imgW="3428571" imgH="971686" progId="MSPhotoEd.3">
                  <p:embed/>
                </p:oleObj>
              </mc:Choice>
              <mc:Fallback>
                <p:oleObj name="Photo Editor Photo" r:id="rId7" imgW="3428571" imgH="971686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7463" y="3954463"/>
                        <a:ext cx="1092200" cy="496887"/>
                      </a:xfrm>
                      <a:prstGeom prst="rect">
                        <a:avLst/>
                      </a:prstGeom>
                      <a:solidFill>
                        <a:srgbClr val="FFFFC3"/>
                      </a:solidFill>
                      <a:ln w="9525">
                        <a:solidFill>
                          <a:srgbClr val="F8F8F8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AutoShape 16"/>
          <p:cNvCxnSpPr>
            <a:cxnSpLocks noChangeShapeType="1"/>
            <a:stCxn id="20" idx="3"/>
          </p:cNvCxnSpPr>
          <p:nvPr/>
        </p:nvCxnSpPr>
        <p:spPr bwMode="auto">
          <a:xfrm>
            <a:off x="4570413" y="4621213"/>
            <a:ext cx="527050" cy="1793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AutoShape 17"/>
          <p:cNvSpPr>
            <a:spLocks noChangeArrowheads="1"/>
          </p:cNvSpPr>
          <p:nvPr/>
        </p:nvSpPr>
        <p:spPr bwMode="auto">
          <a:xfrm>
            <a:off x="3530600" y="4017963"/>
            <a:ext cx="722313" cy="855662"/>
          </a:xfrm>
          <a:prstGeom prst="foldedCorner">
            <a:avLst>
              <a:gd name="adj" fmla="val 12500"/>
            </a:avLst>
          </a:prstGeom>
          <a:solidFill>
            <a:srgbClr val="C7B1E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AutoShape 18"/>
          <p:cNvSpPr>
            <a:spLocks noChangeArrowheads="1"/>
          </p:cNvSpPr>
          <p:nvPr/>
        </p:nvSpPr>
        <p:spPr bwMode="auto">
          <a:xfrm>
            <a:off x="3848100" y="4192588"/>
            <a:ext cx="722313" cy="855662"/>
          </a:xfrm>
          <a:prstGeom prst="foldedCorner">
            <a:avLst>
              <a:gd name="adj" fmla="val 12500"/>
            </a:avLst>
          </a:prstGeom>
          <a:solidFill>
            <a:srgbClr val="C7B1E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21" name="AutoShape 19"/>
          <p:cNvCxnSpPr>
            <a:cxnSpLocks noChangeShapeType="1"/>
          </p:cNvCxnSpPr>
          <p:nvPr/>
        </p:nvCxnSpPr>
        <p:spPr bwMode="auto">
          <a:xfrm flipV="1">
            <a:off x="6189663" y="2508250"/>
            <a:ext cx="774700" cy="169545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505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20"/>
          <p:cNvCxnSpPr>
            <a:cxnSpLocks noChangeShapeType="1"/>
          </p:cNvCxnSpPr>
          <p:nvPr/>
        </p:nvCxnSpPr>
        <p:spPr bwMode="auto">
          <a:xfrm flipV="1">
            <a:off x="6189663" y="4614863"/>
            <a:ext cx="663575" cy="185737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505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21"/>
          <p:cNvCxnSpPr>
            <a:cxnSpLocks noChangeShapeType="1"/>
            <a:stCxn id="11" idx="1"/>
            <a:endCxn id="7" idx="1"/>
          </p:cNvCxnSpPr>
          <p:nvPr/>
        </p:nvCxnSpPr>
        <p:spPr bwMode="auto">
          <a:xfrm flipH="1">
            <a:off x="1898650" y="1855788"/>
            <a:ext cx="1506538" cy="1597025"/>
          </a:xfrm>
          <a:prstGeom prst="straightConnector1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8" y="3887788"/>
            <a:ext cx="2000250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7524750" y="5449888"/>
            <a:ext cx="793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/>
              <a:t>Email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7304088" y="3332163"/>
            <a:ext cx="1085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/>
              <a:t>Worklist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468313" y="984250"/>
            <a:ext cx="160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/>
              <a:t>Banner Form</a:t>
            </a:r>
          </a:p>
        </p:txBody>
      </p:sp>
      <p:pic>
        <p:nvPicPr>
          <p:cNvPr id="28" name="Picture 2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366838"/>
            <a:ext cx="2100263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3406775" y="2397125"/>
            <a:ext cx="2873375" cy="496888"/>
          </a:xfrm>
          <a:prstGeom prst="rect">
            <a:avLst/>
          </a:prstGeom>
          <a:solidFill>
            <a:srgbClr val="D5D5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</a:rPr>
              <a:t>External Events</a:t>
            </a:r>
          </a:p>
        </p:txBody>
      </p:sp>
      <p:cxnSp>
        <p:nvCxnSpPr>
          <p:cNvPr id="30" name="AutoShape 28"/>
          <p:cNvCxnSpPr>
            <a:cxnSpLocks noChangeShapeType="1"/>
            <a:stCxn id="29" idx="2"/>
            <a:endCxn id="12" idx="0"/>
          </p:cNvCxnSpPr>
          <p:nvPr/>
        </p:nvCxnSpPr>
        <p:spPr bwMode="auto">
          <a:xfrm rot="5400000">
            <a:off x="4248945" y="2729706"/>
            <a:ext cx="430212" cy="758825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75439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 animBg="1"/>
      <p:bldP spid="14" grpId="0" animBg="1"/>
      <p:bldP spid="19" grpId="0" animBg="1"/>
      <p:bldP spid="20" grpId="0" animBg="1"/>
      <p:bldP spid="25" grpId="0"/>
      <p:bldP spid="26" grpId="0"/>
      <p:bldP spid="2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419100" indent="-419100">
              <a:buClrTx/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dirty="0"/>
              <a:t>Define event in Banner</a:t>
            </a:r>
          </a:p>
          <a:p>
            <a:pPr marL="419100" indent="-419100">
              <a:buClrTx/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dirty="0"/>
              <a:t>Create trigger/procedure that fires an instance of the event</a:t>
            </a:r>
          </a:p>
          <a:p>
            <a:pPr marL="419100" indent="-419100">
              <a:buClrTx/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dirty="0"/>
              <a:t>Model the WF that event will launch</a:t>
            </a:r>
          </a:p>
          <a:p>
            <a:pPr marL="419100" indent="-419100">
              <a:buClrTx/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dirty="0"/>
              <a:t>Define event in WF</a:t>
            </a:r>
          </a:p>
          <a:p>
            <a:pPr marL="419100" indent="-419100">
              <a:buClrTx/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dirty="0"/>
              <a:t>Define business process in WF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WF Setup: Five-step process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91133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292100" indent="-292100"/>
            <a:r>
              <a:rPr lang="en-US" altLang="en-US" sz="5100" dirty="0"/>
              <a:t>Uses five forms/tables:</a:t>
            </a:r>
          </a:p>
          <a:p>
            <a:pPr marL="292100" indent="-292100"/>
            <a:endParaRPr lang="en-US" altLang="en-US" sz="5100" dirty="0"/>
          </a:p>
          <a:p>
            <a:pPr marL="1069340" lvl="3" indent="-292100"/>
            <a:r>
              <a:rPr lang="en-US" altLang="en-US" sz="4600" b="1" dirty="0">
                <a:solidFill>
                  <a:srgbClr val="002060"/>
                </a:solidFill>
              </a:rPr>
              <a:t>GTVEQNM</a:t>
            </a:r>
            <a:r>
              <a:rPr lang="en-US" altLang="en-US" sz="4600" dirty="0"/>
              <a:t> – Event Name Validation</a:t>
            </a:r>
          </a:p>
          <a:p>
            <a:pPr marL="777240" lvl="3" indent="0">
              <a:buNone/>
            </a:pPr>
            <a:endParaRPr lang="en-US" altLang="en-US" sz="4600" dirty="0"/>
          </a:p>
          <a:p>
            <a:pPr marL="1069340" lvl="3" indent="-292100"/>
            <a:r>
              <a:rPr lang="en-US" altLang="en-US" sz="4600" b="1" dirty="0">
                <a:solidFill>
                  <a:srgbClr val="002060"/>
                </a:solidFill>
              </a:rPr>
              <a:t>GTVEQPM</a:t>
            </a:r>
            <a:r>
              <a:rPr lang="en-US" altLang="en-US" sz="4600" dirty="0">
                <a:solidFill>
                  <a:srgbClr val="002060"/>
                </a:solidFill>
              </a:rPr>
              <a:t> </a:t>
            </a:r>
            <a:r>
              <a:rPr lang="en-US" altLang="en-US" sz="4600" dirty="0"/>
              <a:t>– Parameter Name Validation</a:t>
            </a:r>
          </a:p>
          <a:p>
            <a:pPr marL="1069340" lvl="3" indent="-292100"/>
            <a:endParaRPr lang="en-US" altLang="en-US" sz="4600" dirty="0"/>
          </a:p>
          <a:p>
            <a:pPr marL="1069340" lvl="3" indent="-292100"/>
            <a:r>
              <a:rPr lang="en-US" altLang="en-US" sz="4600" b="1" dirty="0">
                <a:solidFill>
                  <a:srgbClr val="002060"/>
                </a:solidFill>
              </a:rPr>
              <a:t>GTVEQPG</a:t>
            </a:r>
            <a:r>
              <a:rPr lang="en-US" altLang="en-US" sz="4600" dirty="0">
                <a:solidFill>
                  <a:srgbClr val="002060"/>
                </a:solidFill>
              </a:rPr>
              <a:t> </a:t>
            </a:r>
            <a:r>
              <a:rPr lang="en-US" altLang="en-US" sz="4600" dirty="0"/>
              <a:t>– Parameter Group Validation</a:t>
            </a:r>
          </a:p>
          <a:p>
            <a:pPr marL="777240" lvl="3" indent="0">
              <a:buNone/>
            </a:pPr>
            <a:endParaRPr lang="en-US" altLang="en-US" sz="4600" dirty="0"/>
          </a:p>
          <a:p>
            <a:pPr marL="1069340" lvl="3" indent="-292100"/>
            <a:r>
              <a:rPr lang="en-US" altLang="en-US" sz="4600" b="1" dirty="0">
                <a:solidFill>
                  <a:srgbClr val="002060"/>
                </a:solidFill>
              </a:rPr>
              <a:t>GOREQPG</a:t>
            </a:r>
            <a:r>
              <a:rPr lang="en-US" altLang="en-US" sz="4600" dirty="0">
                <a:solidFill>
                  <a:srgbClr val="002060"/>
                </a:solidFill>
              </a:rPr>
              <a:t> </a:t>
            </a:r>
            <a:r>
              <a:rPr lang="en-US" altLang="en-US" sz="4600" dirty="0"/>
              <a:t>– Parameter Group Definition</a:t>
            </a:r>
          </a:p>
          <a:p>
            <a:pPr marL="1069340" lvl="3" indent="-292100"/>
            <a:endParaRPr lang="en-US" altLang="en-US" sz="4600" dirty="0"/>
          </a:p>
          <a:p>
            <a:pPr marL="1069340" lvl="3" indent="-292100"/>
            <a:r>
              <a:rPr lang="en-US" altLang="en-US" sz="4600" b="1" dirty="0">
                <a:solidFill>
                  <a:srgbClr val="002060"/>
                </a:solidFill>
              </a:rPr>
              <a:t>GOREQNM</a:t>
            </a:r>
            <a:r>
              <a:rPr lang="en-US" altLang="en-US" sz="4600" dirty="0">
                <a:solidFill>
                  <a:srgbClr val="002060"/>
                </a:solidFill>
              </a:rPr>
              <a:t> </a:t>
            </a:r>
            <a:r>
              <a:rPr lang="en-US" altLang="en-US" sz="4600" dirty="0"/>
              <a:t>– Event Definition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Step 1 – Define Banner Event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45589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sz="2800" b="1" dirty="0">
                <a:solidFill>
                  <a:srgbClr val="002060"/>
                </a:solidFill>
              </a:rPr>
              <a:t>GTVEQNM</a:t>
            </a:r>
            <a:r>
              <a:rPr lang="en-US" altLang="en-US" sz="2800" dirty="0"/>
              <a:t> – Event Name Validation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1 – Define Banner Event (cont’d)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81200"/>
            <a:ext cx="8229600" cy="469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838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sz="2800" b="1" dirty="0">
                <a:solidFill>
                  <a:srgbClr val="002060"/>
                </a:solidFill>
              </a:rPr>
              <a:t>GTVEQPM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/>
              <a:t>– Parameter Name Validation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1 – Define Banner Event (cont’d)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097" y="2362200"/>
            <a:ext cx="7827805" cy="2623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7980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sz="2800" b="1" dirty="0">
                <a:solidFill>
                  <a:srgbClr val="002060"/>
                </a:solidFill>
              </a:rPr>
              <a:t>GTVEQPG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/>
              <a:t>– Parameter Group Validation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1 – Define Banner Event (cont’d)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905000"/>
            <a:ext cx="7696200" cy="4407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9681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sz="2800" b="1" dirty="0">
                <a:solidFill>
                  <a:srgbClr val="002060"/>
                </a:solidFill>
              </a:rPr>
              <a:t>GOREQPG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/>
              <a:t>– Parameter Group Definition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1 – Define Banner Event (cont’d)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800" y="1981200"/>
            <a:ext cx="8602400" cy="363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409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sz="2800" b="1" dirty="0">
                <a:solidFill>
                  <a:srgbClr val="002060"/>
                </a:solidFill>
              </a:rPr>
              <a:t>GOREQNM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/>
              <a:t>– Event Definition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1 – Define Banner Event (cont’d)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752600"/>
            <a:ext cx="7467600" cy="442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1700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dirty="0"/>
              <a:t>Most events are fired via a trigger</a:t>
            </a:r>
          </a:p>
          <a:p>
            <a:pPr marL="292100" indent="-292100"/>
            <a:r>
              <a:rPr lang="en-US" altLang="en-US" dirty="0"/>
              <a:t>Can also fire in a procedure or package</a:t>
            </a:r>
          </a:p>
          <a:p>
            <a:pPr marL="292100" indent="-292100"/>
            <a:r>
              <a:rPr lang="en-US" altLang="en-US" dirty="0"/>
              <a:t>Uses GOKPARM / GOKEVNT packages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2 – Create trigger/procedure that fires an instance of the event</a:t>
            </a:r>
          </a:p>
        </p:txBody>
      </p:sp>
    </p:spTree>
    <p:extLst>
      <p:ext uri="{BB962C8B-B14F-4D97-AF65-F5344CB8AC3E}">
        <p14:creationId xmlns:p14="http://schemas.microsoft.com/office/powerpoint/2010/main" val="35397821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400" dirty="0"/>
              <a:t>CREATE OR REPLACE TRIGGER BANINST1.JSU_WF_FIN_FOBAPPH_INS</a:t>
            </a:r>
          </a:p>
          <a:p>
            <a:pPr marL="0" indent="0">
              <a:buNone/>
            </a:pPr>
            <a:r>
              <a:rPr lang="en-US" altLang="en-US" sz="1400" dirty="0"/>
              <a:t>   AFTER INSERT</a:t>
            </a:r>
          </a:p>
          <a:p>
            <a:pPr marL="0" indent="0">
              <a:buNone/>
            </a:pPr>
            <a:r>
              <a:rPr lang="en-US" altLang="en-US" sz="1400" dirty="0"/>
              <a:t>   ON FIMSMGR.FOBAPPH</a:t>
            </a:r>
          </a:p>
          <a:p>
            <a:pPr marL="0" indent="0">
              <a:buNone/>
            </a:pPr>
            <a:r>
              <a:rPr lang="en-US" altLang="en-US" sz="1400" dirty="0"/>
              <a:t>   REFERENCING NEW AS NEW OLD AS OLD</a:t>
            </a:r>
          </a:p>
          <a:p>
            <a:pPr marL="0" indent="0">
              <a:buNone/>
            </a:pPr>
            <a:r>
              <a:rPr lang="en-US" altLang="en-US" sz="1400" dirty="0"/>
              <a:t>   FOR EACH ROW</a:t>
            </a:r>
          </a:p>
          <a:p>
            <a:pPr marL="0" indent="0">
              <a:buNone/>
            </a:pPr>
            <a:r>
              <a:rPr lang="en-US" altLang="en-US" sz="1400" dirty="0"/>
              <a:t>WHEN (</a:t>
            </a:r>
          </a:p>
          <a:p>
            <a:pPr marL="0" indent="0">
              <a:buNone/>
            </a:pPr>
            <a:r>
              <a:rPr lang="en-US" altLang="en-US" sz="1400" dirty="0"/>
              <a:t>NEW.FOBAPPH_QUEUE_ID = 'DENY'</a:t>
            </a:r>
          </a:p>
          <a:p>
            <a:pPr marL="0" indent="0">
              <a:buNone/>
            </a:pPr>
            <a:r>
              <a:rPr lang="en-US" altLang="en-US" sz="1400" dirty="0"/>
              <a:t>      )</a:t>
            </a:r>
          </a:p>
          <a:p>
            <a:pPr marL="0" indent="0">
              <a:buNone/>
            </a:pPr>
            <a:r>
              <a:rPr lang="en-US" altLang="en-US" sz="1400" dirty="0"/>
              <a:t>BEGIN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   </a:t>
            </a:r>
            <a:r>
              <a:rPr lang="en-US" altLang="en-US" sz="1400" b="1" dirty="0"/>
              <a:t> SUBMIT_WF_EVENT </a:t>
            </a:r>
            <a:r>
              <a:rPr lang="en-US" altLang="en-US" sz="1400" dirty="0"/>
              <a:t>('REQUISITION_DENIED',</a:t>
            </a:r>
          </a:p>
          <a:p>
            <a:pPr marL="0" indent="0">
              <a:buNone/>
            </a:pPr>
            <a:r>
              <a:rPr lang="en-US" altLang="en-US" sz="1400" dirty="0"/>
              <a:t>                     'Requisition ' || :NEW.FOBAPPH_DOC_CODE || ' Denied',</a:t>
            </a:r>
          </a:p>
          <a:p>
            <a:pPr marL="0" indent="0">
              <a:buNone/>
            </a:pPr>
            <a:r>
              <a:rPr lang="en-US" altLang="en-US" sz="1400" dirty="0"/>
              <a:t>                     :NEW.FOBAPPH_DOC_CODE);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END JSU_WF_FIN_FOBAPPH_INS;</a:t>
            </a:r>
          </a:p>
          <a:p>
            <a:pPr marL="0" indent="0">
              <a:buNone/>
            </a:pPr>
            <a:r>
              <a:rPr lang="en-US" altLang="en-US" sz="1400" dirty="0"/>
              <a:t>/</a:t>
            </a:r>
          </a:p>
          <a:p>
            <a:pPr marL="0" indent="0">
              <a:buNone/>
            </a:pPr>
            <a:r>
              <a:rPr lang="en-US" altLang="en-US" sz="1800" dirty="0"/>
              <a:t>---------------------------------------------------------------	 </a:t>
            </a:r>
            <a:r>
              <a:rPr lang="en-US" altLang="en-US" sz="1800" b="1" dirty="0"/>
              <a:t>SUBMIT_WF_EVENT package calls GOKEVNT and GOKPARM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endParaRPr lang="en-US" alt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2 – Create trigger/procedure that fires an instance of the event (cont’d)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44866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Simplifies and directs the flow of work throughout your entire organization: </a:t>
            </a:r>
          </a:p>
          <a:p>
            <a:pPr lvl="1"/>
            <a:r>
              <a:rPr lang="en-US" sz="2000" dirty="0"/>
              <a:t>Replace paperwork</a:t>
            </a:r>
          </a:p>
          <a:p>
            <a:pPr lvl="1"/>
            <a:r>
              <a:rPr lang="en-US" sz="2000" dirty="0"/>
              <a:t>Send electronic notifications</a:t>
            </a:r>
          </a:p>
          <a:p>
            <a:r>
              <a:rPr lang="en-US" altLang="en-US" sz="2400" dirty="0"/>
              <a:t>Provides timely movement of work between role players</a:t>
            </a:r>
          </a:p>
          <a:p>
            <a:r>
              <a:rPr lang="en-US" sz="2400" dirty="0"/>
              <a:t>Perform repetitive tasks – update records using PL/SQL</a:t>
            </a:r>
          </a:p>
          <a:p>
            <a:r>
              <a:rPr lang="en-US" sz="2400" b="1" dirty="0"/>
              <a:t>Promotes process improvement within your organization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8392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Why would you use a Banner </a:t>
            </a:r>
            <a:r>
              <a:rPr lang="en-US" sz="2400" dirty="0"/>
              <a:t>Workflow(WF</a:t>
            </a:r>
            <a:r>
              <a:rPr lang="en-US" sz="2800" dirty="0"/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 lnSpcReduction="10000"/>
          </a:bodyPr>
          <a:lstStyle/>
          <a:p>
            <a:pPr marL="292100" indent="-292100"/>
            <a:r>
              <a:rPr lang="en-US" altLang="en-US" dirty="0"/>
              <a:t>Create the workflow model using the Workflow Modeler</a:t>
            </a:r>
          </a:p>
          <a:p>
            <a:pPr marL="548132" lvl="1" indent="-292100"/>
            <a:r>
              <a:rPr lang="en-US" altLang="en-US" dirty="0"/>
              <a:t>Building blocks:</a:t>
            </a:r>
          </a:p>
          <a:p>
            <a:pPr marL="785876" lvl="2" indent="-292100"/>
            <a:r>
              <a:rPr lang="en-US" altLang="en-US" dirty="0"/>
              <a:t>Start</a:t>
            </a:r>
          </a:p>
          <a:p>
            <a:pPr marL="785876" lvl="2" indent="-292100"/>
            <a:r>
              <a:rPr lang="en-US" altLang="en-US" dirty="0"/>
              <a:t>Activities: component, email, manual, approval, custom</a:t>
            </a:r>
          </a:p>
          <a:p>
            <a:pPr marL="785876" lvl="2" indent="-292100"/>
            <a:r>
              <a:rPr lang="en-US" altLang="en-US" dirty="0"/>
              <a:t>Transitions</a:t>
            </a:r>
          </a:p>
          <a:p>
            <a:pPr marL="785876" lvl="2" indent="-292100"/>
            <a:r>
              <a:rPr lang="en-US" altLang="en-US" dirty="0"/>
              <a:t>Branching</a:t>
            </a:r>
          </a:p>
          <a:p>
            <a:pPr marL="785876" lvl="2" indent="-292100"/>
            <a:r>
              <a:rPr lang="en-US" altLang="en-US" dirty="0"/>
              <a:t>Timer activity</a:t>
            </a:r>
          </a:p>
          <a:p>
            <a:pPr marL="785876" lvl="2" indent="-292100"/>
            <a:r>
              <a:rPr lang="en-US" altLang="en-US" dirty="0"/>
              <a:t>Parallel activity</a:t>
            </a:r>
          </a:p>
          <a:p>
            <a:pPr marL="785876" lvl="2" indent="-292100"/>
            <a:r>
              <a:rPr lang="en-US" altLang="en-US" dirty="0"/>
              <a:t>Stop</a:t>
            </a:r>
          </a:p>
          <a:p>
            <a:pPr marL="548132" lvl="1" indent="-292100"/>
            <a:endParaRPr lang="en-US" altLang="en-US" dirty="0"/>
          </a:p>
          <a:p>
            <a:pPr marL="292100" indent="-292100"/>
            <a:r>
              <a:rPr lang="en-US" altLang="en-US" dirty="0"/>
              <a:t>Example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Step 3 – Create the WF in Modeler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896269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>
            <a:normAutofit lnSpcReduction="10000"/>
          </a:bodyPr>
          <a:lstStyle/>
          <a:p>
            <a:pPr marL="292100" indent="-292100"/>
            <a:r>
              <a:rPr lang="en-US" altLang="en-US" dirty="0"/>
              <a:t>Parameters</a:t>
            </a:r>
          </a:p>
          <a:p>
            <a:pPr lvl="1"/>
            <a:r>
              <a:rPr lang="en-US" altLang="en-US" dirty="0"/>
              <a:t>Parameters are the data used in a workflow</a:t>
            </a:r>
          </a:p>
          <a:p>
            <a:pPr lvl="1"/>
            <a:r>
              <a:rPr lang="en-US" altLang="en-US" dirty="0"/>
              <a:t>Parameters are passed to the workflow when it starts</a:t>
            </a:r>
          </a:p>
          <a:p>
            <a:pPr lvl="1"/>
            <a:r>
              <a:rPr lang="en-US" altLang="en-US" dirty="0"/>
              <a:t>Parameters are passed to and from workflow activities</a:t>
            </a:r>
          </a:p>
          <a:p>
            <a:r>
              <a:rPr lang="en-US" altLang="en-US" sz="2400" dirty="0"/>
              <a:t>Parameters types:</a:t>
            </a:r>
          </a:p>
          <a:p>
            <a:pPr lvl="1"/>
            <a:r>
              <a:rPr lang="en-US" altLang="en-US" dirty="0"/>
              <a:t>Context parameters (</a:t>
            </a:r>
            <a:r>
              <a:rPr lang="en-US" altLang="en-US" b="1" i="1" dirty="0"/>
              <a:t>need to be created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/>
              <a:t>Component parameters (define data fields used by an activity)</a:t>
            </a:r>
          </a:p>
          <a:p>
            <a:pPr lvl="1"/>
            <a:r>
              <a:rPr lang="en-US" altLang="en-US" dirty="0"/>
              <a:t>Attributes (Originator; WF specific name)</a:t>
            </a:r>
          </a:p>
          <a:p>
            <a:pPr lvl="1"/>
            <a:r>
              <a:rPr lang="en-US" altLang="en-US" dirty="0"/>
              <a:t>Event parameters </a:t>
            </a:r>
          </a:p>
          <a:p>
            <a:pPr lvl="2">
              <a:buNone/>
            </a:pPr>
            <a:r>
              <a:rPr lang="en-US" altLang="en-US" sz="2400" dirty="0"/>
              <a:t>*discussed with Business Events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3 – Create the WF in Modeler (cont’d)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246359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9"/>
            <a:ext cx="3886200" cy="3659857"/>
          </a:xfrm>
        </p:spPr>
        <p:txBody>
          <a:bodyPr>
            <a:normAutofit fontScale="92500" lnSpcReduction="10000"/>
          </a:bodyPr>
          <a:lstStyle/>
          <a:p>
            <a:pPr marL="292100" indent="-292100"/>
            <a:r>
              <a:rPr lang="en-US" altLang="en-US" dirty="0"/>
              <a:t>Parameter Mapping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 b="1" dirty="0">
                <a:solidFill>
                  <a:srgbClr val="002060"/>
                </a:solidFill>
              </a:rPr>
              <a:t>FROM context TO component 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2400" b="1" dirty="0">
                <a:solidFill>
                  <a:srgbClr val="C00000"/>
                </a:solidFill>
              </a:rPr>
              <a:t>-&gt;input (IN)</a:t>
            </a:r>
            <a:endParaRPr lang="en-US" altLang="en-US" sz="400" b="1" dirty="0">
              <a:solidFill>
                <a:srgbClr val="C00000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 b="1" dirty="0">
                <a:solidFill>
                  <a:srgbClr val="002060"/>
                </a:solidFill>
              </a:rPr>
              <a:t>FROM component TO context 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2400" b="1" dirty="0">
                <a:solidFill>
                  <a:srgbClr val="C00000"/>
                </a:solidFill>
              </a:rPr>
              <a:t>&lt;-output (OUT)</a:t>
            </a:r>
          </a:p>
          <a:p>
            <a:pPr lvl="1">
              <a:spcBef>
                <a:spcPct val="20000"/>
              </a:spcBef>
              <a:buFontTx/>
              <a:buChar char="•"/>
            </a:pPr>
            <a:endParaRPr lang="en-US" altLang="en-US" sz="2400" b="1" dirty="0">
              <a:solidFill>
                <a:srgbClr val="5C788F"/>
              </a:solidFill>
            </a:endParaRPr>
          </a:p>
          <a:p>
            <a:pPr marL="292100" indent="-292100"/>
            <a:r>
              <a:rPr lang="en-US" altLang="en-US" dirty="0"/>
              <a:t>WF Modeler Demo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3 – Create the WF in Modeler (cont’d)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1676400"/>
            <a:ext cx="4715235" cy="346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3957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Workflow event names must match the Banner event names</a:t>
            </a:r>
          </a:p>
          <a:p>
            <a:r>
              <a:rPr lang="en-US" altLang="en-US" dirty="0"/>
              <a:t>Workflow parameter names must match the Banner parameter names</a:t>
            </a:r>
          </a:p>
          <a:p>
            <a:r>
              <a:rPr lang="en-US" altLang="en-US" dirty="0"/>
              <a:t>Wizard provides ability to get events from Banner -&gt; Example</a:t>
            </a:r>
          </a:p>
          <a:p>
            <a:r>
              <a:rPr lang="en-US" altLang="en-US" dirty="0"/>
              <a:t>Events are global</a:t>
            </a:r>
          </a:p>
          <a:p>
            <a:r>
              <a:rPr lang="en-US" altLang="en-US" dirty="0"/>
              <a:t>Associate workflows that MAY get launched when workflow gets this event</a:t>
            </a:r>
          </a:p>
          <a:p>
            <a:pPr lvl="1"/>
            <a:r>
              <a:rPr lang="en-US" altLang="en-US" dirty="0"/>
              <a:t>Map event parameters to workflow parameters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Step 4 - Define event in WF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83979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/>
              <a:t>Defines the evaluation process to use when events get posted to workflow</a:t>
            </a:r>
          </a:p>
          <a:p>
            <a:r>
              <a:rPr lang="en-US" altLang="en-US" sz="2400" dirty="0"/>
              <a:t>Events can be part of multiple business processes</a:t>
            </a:r>
          </a:p>
          <a:p>
            <a:r>
              <a:rPr lang="en-US" altLang="en-US" sz="2400" dirty="0"/>
              <a:t>A business process can have multiple events</a:t>
            </a:r>
          </a:p>
          <a:p>
            <a:r>
              <a:rPr lang="en-US" altLang="en-US" sz="2400" dirty="0"/>
              <a:t>Each business process can only launch one workflow instance per organization</a:t>
            </a:r>
          </a:p>
          <a:p>
            <a:pPr lvl="1"/>
            <a:r>
              <a:rPr lang="en-US" altLang="en-US" sz="2400" dirty="0"/>
              <a:t>If an event should launch more than one workflow for an organization, create multiple business processes</a:t>
            </a:r>
          </a:p>
          <a:p>
            <a:pPr lvl="1"/>
            <a:r>
              <a:rPr lang="en-US" altLang="en-US" sz="2400" dirty="0"/>
              <a:t>Can associate more than one workflow and organization with a business process for different periods of time only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5 - Define business process in WF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670324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Workflows and specific tasks are reportable.</a:t>
            </a:r>
          </a:p>
          <a:p>
            <a:r>
              <a:rPr lang="en-US" dirty="0"/>
              <a:t>– Report summary statistics</a:t>
            </a:r>
          </a:p>
          <a:p>
            <a:r>
              <a:rPr lang="en-US" dirty="0"/>
              <a:t>– Time to completion</a:t>
            </a:r>
          </a:p>
          <a:p>
            <a:r>
              <a:rPr lang="en-US" dirty="0"/>
              <a:t>– Workflow status</a:t>
            </a:r>
          </a:p>
          <a:p>
            <a:r>
              <a:rPr lang="en-US" dirty="0"/>
              <a:t>– And more</a:t>
            </a: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WF Reports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178143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1417638"/>
            <a:ext cx="7315200" cy="513556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altLang="en-US" dirty="0"/>
              <a:t>SELECT A.WORKFLOW_NAME  "WF_NAME",</a:t>
            </a:r>
          </a:p>
          <a:p>
            <a:pPr marL="0" indent="0">
              <a:buNone/>
            </a:pPr>
            <a:r>
              <a:rPr lang="en-US" altLang="en-US" dirty="0"/>
              <a:t>         (SELECT C1.VALUE</a:t>
            </a:r>
          </a:p>
          <a:p>
            <a:pPr marL="0" indent="0">
              <a:buNone/>
            </a:pPr>
            <a:r>
              <a:rPr lang="en-US" altLang="en-US" dirty="0"/>
              <a:t>            FROM WORKFLOW.ENG_PROPERTIES_VALUES C1</a:t>
            </a:r>
          </a:p>
          <a:p>
            <a:pPr marL="0" indent="0">
              <a:buNone/>
            </a:pPr>
            <a:r>
              <a:rPr lang="en-US" altLang="en-US" dirty="0"/>
              <a:t>           WHERE C1.NAME = 'ADMS_APP_NUM_IN' AND A.WF_ID = C1.ID)</a:t>
            </a:r>
          </a:p>
          <a:p>
            <a:pPr marL="0" indent="0">
              <a:buNone/>
            </a:pPr>
            <a:r>
              <a:rPr lang="en-US" altLang="en-US" dirty="0"/>
              <a:t>            "APP_NUMBER",</a:t>
            </a:r>
          </a:p>
          <a:p>
            <a:pPr marL="0" indent="0">
              <a:buNone/>
            </a:pPr>
            <a:r>
              <a:rPr lang="en-US" altLang="en-US" dirty="0"/>
              <a:t>         C.VALUE                          "TERM",</a:t>
            </a:r>
          </a:p>
          <a:p>
            <a:pPr marL="0" indent="0">
              <a:buNone/>
            </a:pPr>
            <a:r>
              <a:rPr lang="en-US" altLang="en-US" dirty="0"/>
              <a:t>         A.NAME                           "LOCATION",</a:t>
            </a:r>
          </a:p>
          <a:p>
            <a:pPr marL="0" indent="0">
              <a:buNone/>
            </a:pPr>
            <a:r>
              <a:rPr lang="en-US" altLang="en-US" dirty="0"/>
              <a:t>         B.FIRST_NAME || ' ' || B.LAST_NAME "PERFORMER",</a:t>
            </a:r>
          </a:p>
          <a:p>
            <a:pPr marL="0" indent="0">
              <a:buNone/>
            </a:pPr>
            <a:r>
              <a:rPr lang="en-US" altLang="en-US" dirty="0"/>
              <a:t>         (  TO_DATE ('1970-01-01', 'YYYY-MM-DD')</a:t>
            </a:r>
          </a:p>
          <a:p>
            <a:pPr marL="0" indent="0">
              <a:buNone/>
            </a:pPr>
            <a:r>
              <a:rPr lang="en-US" altLang="en-US" dirty="0"/>
              <a:t>          + </a:t>
            </a:r>
            <a:r>
              <a:rPr lang="en-US" altLang="en-US" dirty="0" err="1"/>
              <a:t>start_date</a:t>
            </a:r>
            <a:r>
              <a:rPr lang="en-US" altLang="en-US" dirty="0"/>
              <a:t> / (1000 * 60 * 60 * 24)</a:t>
            </a:r>
          </a:p>
          <a:p>
            <a:pPr marL="0" indent="0">
              <a:buNone/>
            </a:pPr>
            <a:r>
              <a:rPr lang="en-US" altLang="en-US" dirty="0"/>
              <a:t>          - (6 / 24))</a:t>
            </a:r>
          </a:p>
          <a:p>
            <a:pPr marL="0" indent="0">
              <a:buNone/>
            </a:pPr>
            <a:r>
              <a:rPr lang="en-US" altLang="en-US" dirty="0"/>
              <a:t>            "RECEIVED DATE"</a:t>
            </a:r>
          </a:p>
          <a:p>
            <a:pPr marL="0" indent="0">
              <a:buNone/>
            </a:pPr>
            <a:r>
              <a:rPr lang="en-US" altLang="en-US" dirty="0"/>
              <a:t>    FROM WORKFLOW.VWORKITEMS          A,</a:t>
            </a:r>
          </a:p>
          <a:p>
            <a:pPr marL="0" indent="0">
              <a:buNone/>
            </a:pPr>
            <a:r>
              <a:rPr lang="en-US" altLang="en-US" dirty="0"/>
              <a:t>         WORKFLOW.WFUSER              B,</a:t>
            </a:r>
          </a:p>
          <a:p>
            <a:pPr marL="0" indent="0">
              <a:buNone/>
            </a:pPr>
            <a:r>
              <a:rPr lang="en-US" altLang="en-US" dirty="0"/>
              <a:t>         WORKFLOW.ENG_PROPERTIES_VALUES C</a:t>
            </a:r>
          </a:p>
          <a:p>
            <a:pPr marL="0" indent="0">
              <a:buNone/>
            </a:pPr>
            <a:r>
              <a:rPr lang="en-US" altLang="en-US" dirty="0"/>
              <a:t>   WHERE     A.PD_ID = 7183086 </a:t>
            </a:r>
          </a:p>
          <a:p>
            <a:pPr marL="0" indent="0">
              <a:buNone/>
            </a:pPr>
            <a:r>
              <a:rPr lang="en-US" altLang="en-US" dirty="0"/>
              <a:t>         AND A.STOP_DATE IS NULL  --</a:t>
            </a:r>
            <a:r>
              <a:rPr lang="en-US" altLang="en-US" i="1" dirty="0"/>
              <a:t>not completed</a:t>
            </a:r>
          </a:p>
          <a:p>
            <a:pPr marL="0" indent="0">
              <a:buNone/>
            </a:pPr>
            <a:r>
              <a:rPr lang="en-US" altLang="en-US" dirty="0"/>
              <a:t>         AND A.RUNNING = 'Y'</a:t>
            </a:r>
          </a:p>
          <a:p>
            <a:pPr marL="0" indent="0">
              <a:buNone/>
            </a:pPr>
            <a:r>
              <a:rPr lang="en-US" altLang="en-US" dirty="0"/>
              <a:t>         AND A.WORKLIST_OWNER = B.ID</a:t>
            </a:r>
          </a:p>
          <a:p>
            <a:pPr marL="0" indent="0">
              <a:buNone/>
            </a:pPr>
            <a:r>
              <a:rPr lang="en-US" altLang="en-US" dirty="0"/>
              <a:t>         AND C.NAME = 'ADMS_TERM_IN'</a:t>
            </a:r>
          </a:p>
          <a:p>
            <a:pPr marL="0" indent="0">
              <a:buNone/>
            </a:pPr>
            <a:r>
              <a:rPr lang="en-US" altLang="en-US" dirty="0"/>
              <a:t>         AND A.WF_ID = C.ID</a:t>
            </a:r>
          </a:p>
          <a:p>
            <a:pPr marL="0" indent="0">
              <a:buNone/>
            </a:pPr>
            <a:r>
              <a:rPr lang="en-US" altLang="en-US" dirty="0"/>
              <a:t>  ORDER BY 4, 5, 1, 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WF Report example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881177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602280"/>
              </p:ext>
            </p:extLst>
          </p:nvPr>
        </p:nvGraphicFramePr>
        <p:xfrm>
          <a:off x="457200" y="1417638"/>
          <a:ext cx="8229600" cy="5243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Feature </a:t>
                      </a:r>
                      <a:endParaRPr lang="en-US" sz="1500" baseline="0" dirty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Banner Workflow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Ellucian Workflow 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Availability</a:t>
                      </a:r>
                      <a:endParaRPr lang="en-US" sz="1500" baseline="0" dirty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Now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Now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Location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On </a:t>
                      </a:r>
                      <a:r>
                        <a:rPr lang="en-US" sz="1500" baseline="0" dirty="0" err="1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Prem</a:t>
                      </a: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 or Hosted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Cloud only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Data Integration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Integrated with Banner, query stored procedures and Banner data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Integrated with Ethos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Modeler 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Visual tool, Java applet (JNLP)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Visual tool, cloud-based, runs in browser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Data Storage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Resides in Banner database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Resides in Ellucian Cloud; </a:t>
                      </a:r>
                      <a:r>
                        <a:rPr lang="en-US" sz="1500" baseline="0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source data resides in Banner DB</a:t>
                      </a:r>
                      <a:endParaRPr lang="en-US" sz="1500" baseline="0" dirty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Methods for starting a Workflow 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Triggers in DB, Custom SSB, Page Builder, Manual, SOAP, API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Triggers in BEP, hyperlink, manual</a:t>
                      </a:r>
                      <a:r>
                        <a:rPr lang="en-US" sz="1500" baseline="0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, API</a:t>
                      </a:r>
                      <a:endParaRPr lang="en-US" sz="1500" baseline="0" dirty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Web forms development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Visual designer in modeler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Visual designer with drag-and-drop elements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 Javascript needed for advanced web forms 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Yes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Yes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Assign work 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Can assign work to person or role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Flexible; roles, groups exist in directory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Banner WF/Ellucian WF comparison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81836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22510"/>
              </p:ext>
            </p:extLst>
          </p:nvPr>
        </p:nvGraphicFramePr>
        <p:xfrm>
          <a:off x="457200" y="1417638"/>
          <a:ext cx="8229600" cy="5287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2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Feature </a:t>
                      </a:r>
                      <a:endParaRPr lang="en-US" sz="1500" baseline="0" dirty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Banner Workflow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Ellucian Workflow </a:t>
                      </a:r>
                      <a:endParaRPr lang="en-US" sz="1500" baseline="0" dirty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2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Seed models provided </a:t>
                      </a:r>
                      <a:endParaRPr lang="en-US" sz="150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A few samples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Workflow templates currently available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2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1500" b="1" baseline="3000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rd</a:t>
                      </a:r>
                      <a:r>
                        <a:rPr lang="en-US" sz="1500" b="1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 party integration</a:t>
                      </a:r>
                      <a:endParaRPr lang="en-US" sz="150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Can connect to any JDBC Datasource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PM Connectors and REST API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2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Open Pages/Forms In Banner</a:t>
                      </a:r>
                      <a:endParaRPr lang="en-US" sz="150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Not built in, but can be programmed. (Banner 9 only)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39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Log-in </a:t>
                      </a:r>
                      <a:endParaRPr lang="en-US" sz="150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Workflow account must be provisioned. Banner, CAS and SAML2 supported for SSO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Workflow account must be provisioned. LDAP supported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, SAML2, supported for SSO</a:t>
                      </a:r>
                      <a:endParaRPr lang="en-US" sz="1500" dirty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39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Banner 9 Compatibility </a:t>
                      </a:r>
                      <a:endParaRPr lang="en-US" sz="1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Workflow version 8.4 and above is compatible with Banner 9 because they now support integration through Application Navigator.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Yes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Banner WF/Ellucian WF comparison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713652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sz="2800" dirty="0"/>
              <a:t>Questions</a:t>
            </a:r>
          </a:p>
          <a:p>
            <a:pPr marL="292100" indent="-292100"/>
            <a:endParaRPr lang="en-US" altLang="en-US" sz="2800" dirty="0"/>
          </a:p>
          <a:p>
            <a:pPr marL="292100" indent="-292100"/>
            <a:r>
              <a:rPr lang="en-US" altLang="en-US" sz="2800" dirty="0"/>
              <a:t>Contact:</a:t>
            </a:r>
          </a:p>
          <a:p>
            <a:pPr marL="548132" lvl="1" indent="-292100"/>
            <a:r>
              <a:rPr lang="en-US" altLang="en-US" sz="2400" dirty="0"/>
              <a:t>Doru Pacurari</a:t>
            </a:r>
          </a:p>
          <a:p>
            <a:pPr marL="548132" lvl="1" indent="-292100"/>
            <a:r>
              <a:rPr lang="en-US" altLang="en-US" sz="2400" dirty="0"/>
              <a:t>Sr. Programmer Analyst</a:t>
            </a:r>
          </a:p>
          <a:p>
            <a:pPr marL="785876" lvl="2" indent="-292100"/>
            <a:r>
              <a:rPr lang="en-US" altLang="en-US" sz="2200" dirty="0"/>
              <a:t>Ellucian TM @ JSU</a:t>
            </a:r>
          </a:p>
          <a:p>
            <a:pPr marL="785876" lvl="2" indent="-292100"/>
            <a:r>
              <a:rPr lang="en-US" altLang="en-US" sz="2200" dirty="0"/>
              <a:t>(601) 979-4001</a:t>
            </a:r>
          </a:p>
          <a:p>
            <a:pPr marL="785876" lvl="2" indent="-292100"/>
            <a:r>
              <a:rPr lang="en-US" altLang="en-US" sz="2200" dirty="0"/>
              <a:t>(304) 685-4451</a:t>
            </a:r>
          </a:p>
          <a:p>
            <a:pPr marL="785876" lvl="2" indent="-292100"/>
            <a:r>
              <a:rPr lang="en-US" altLang="en-US" sz="2200" dirty="0"/>
              <a:t>Doru.Pacurari@jsums.edu</a:t>
            </a:r>
          </a:p>
          <a:p>
            <a:pPr marL="292100" indent="-292100"/>
            <a:endParaRPr lang="en-US" alt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Review/Wrap Up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66013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1481328"/>
            <a:ext cx="7315200" cy="4525963"/>
          </a:xfrm>
        </p:spPr>
        <p:txBody>
          <a:bodyPr>
            <a:normAutofit lnSpcReduction="10000"/>
          </a:bodyPr>
          <a:lstStyle/>
          <a:p>
            <a:pPr marL="292100" indent="-292100"/>
            <a:r>
              <a:rPr lang="en-US" altLang="en-US" dirty="0"/>
              <a:t>Sequential/Parallel processing</a:t>
            </a:r>
          </a:p>
          <a:p>
            <a:pPr marL="292100" indent="-292100"/>
            <a:r>
              <a:rPr lang="en-US" altLang="en-US" dirty="0"/>
              <a:t>Directed activities</a:t>
            </a:r>
          </a:p>
          <a:p>
            <a:pPr marL="292100" indent="-292100"/>
            <a:r>
              <a:rPr lang="en-US" altLang="en-US" dirty="0"/>
              <a:t>Proxy support</a:t>
            </a:r>
          </a:p>
          <a:p>
            <a:pPr marL="292100" indent="-292100"/>
            <a:r>
              <a:rPr lang="en-US" altLang="en-US" dirty="0"/>
              <a:t>Banner integration</a:t>
            </a:r>
          </a:p>
          <a:p>
            <a:pPr marL="292100" indent="-292100"/>
            <a:r>
              <a:rPr lang="en-US" altLang="en-US" dirty="0"/>
              <a:t>Activity types</a:t>
            </a:r>
          </a:p>
          <a:p>
            <a:pPr marL="685800" lvl="1"/>
            <a:r>
              <a:rPr lang="en-US" altLang="en-US" dirty="0"/>
              <a:t>Interactive</a:t>
            </a:r>
          </a:p>
          <a:p>
            <a:pPr marL="685800" lvl="1"/>
            <a:r>
              <a:rPr lang="en-US" altLang="en-US" dirty="0"/>
              <a:t>Manual</a:t>
            </a:r>
          </a:p>
          <a:p>
            <a:pPr marL="685800" lvl="1"/>
            <a:r>
              <a:rPr lang="en-US" altLang="en-US" dirty="0"/>
              <a:t>Automated</a:t>
            </a:r>
          </a:p>
          <a:p>
            <a:pPr marL="685800" lvl="1"/>
            <a:r>
              <a:rPr lang="en-US" altLang="en-US" dirty="0"/>
              <a:t>Email</a:t>
            </a:r>
          </a:p>
          <a:p>
            <a:pPr marL="685800" lvl="1"/>
            <a:r>
              <a:rPr lang="en-US" altLang="en-US" dirty="0"/>
              <a:t>Custom</a:t>
            </a:r>
          </a:p>
          <a:p>
            <a:pPr marL="685800" lvl="1"/>
            <a:r>
              <a:rPr lang="en-US" altLang="en-US" dirty="0"/>
              <a:t>Approval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Banner WF Features</a:t>
            </a:r>
          </a:p>
        </p:txBody>
      </p:sp>
    </p:spTree>
    <p:extLst>
      <p:ext uri="{BB962C8B-B14F-4D97-AF65-F5344CB8AC3E}">
        <p14:creationId xmlns:p14="http://schemas.microsoft.com/office/powerpoint/2010/main" val="1307621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1600" y="1674895"/>
            <a:ext cx="7315200" cy="413844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Example: </a:t>
            </a:r>
            <a:r>
              <a:rPr lang="en-US" altLang="en-US" sz="3600" dirty="0"/>
              <a:t>System Verification Workflow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140772" y="2128207"/>
            <a:ext cx="10668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Manual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24748" y="2128207"/>
            <a:ext cx="10668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Custom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01148" y="2121932"/>
            <a:ext cx="10668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Email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12172" y="3276600"/>
            <a:ext cx="1524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Automated</a:t>
            </a:r>
          </a:p>
        </p:txBody>
      </p:sp>
    </p:spTree>
    <p:extLst>
      <p:ext uri="{BB962C8B-B14F-4D97-AF65-F5344CB8AC3E}">
        <p14:creationId xmlns:p14="http://schemas.microsoft.com/office/powerpoint/2010/main" val="246002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81328"/>
            <a:ext cx="8534400" cy="4525963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sz="2400" dirty="0"/>
              <a:t>Employees termination notification</a:t>
            </a:r>
          </a:p>
          <a:p>
            <a:pPr marL="292100" indent="-292100"/>
            <a:r>
              <a:rPr lang="en-US" altLang="en-US" sz="2400" dirty="0"/>
              <a:t>Admissions Checklist item notification (received, added)</a:t>
            </a:r>
          </a:p>
          <a:p>
            <a:pPr marL="292100" indent="-292100"/>
            <a:r>
              <a:rPr lang="en-US" altLang="en-US" sz="2400" dirty="0"/>
              <a:t>Admissions decision notification (Grad and </a:t>
            </a:r>
            <a:r>
              <a:rPr lang="en-US" altLang="en-US" sz="2400" dirty="0" err="1"/>
              <a:t>Ugrad</a:t>
            </a:r>
            <a:r>
              <a:rPr lang="en-US" altLang="en-US" sz="2400" dirty="0"/>
              <a:t>)</a:t>
            </a:r>
          </a:p>
          <a:p>
            <a:pPr marL="292100" indent="-292100"/>
            <a:r>
              <a:rPr lang="en-US" altLang="en-US" sz="2400" dirty="0"/>
              <a:t>Graduation Clearance Denial notification</a:t>
            </a:r>
          </a:p>
          <a:p>
            <a:pPr marL="292100" indent="-292100"/>
            <a:r>
              <a:rPr lang="en-US" altLang="en-US" sz="2400" dirty="0"/>
              <a:t>Next approver notifications for Requisitions and Budget Transfers</a:t>
            </a:r>
          </a:p>
          <a:p>
            <a:pPr marL="292100" indent="-292100"/>
            <a:r>
              <a:rPr lang="en-US" altLang="en-US" sz="2400" dirty="0"/>
              <a:t>Supervisor Timesheet Approval notice</a:t>
            </a:r>
          </a:p>
          <a:p>
            <a:pPr marL="292100" indent="-292100"/>
            <a:r>
              <a:rPr lang="en-US" altLang="en-US" sz="2400" dirty="0"/>
              <a:t>Change of Major workflow</a:t>
            </a:r>
          </a:p>
          <a:p>
            <a:pPr marL="0" indent="0">
              <a:buNone/>
            </a:pPr>
            <a:endParaRPr lang="en-US" alt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Examples of WFs at JSU</a:t>
            </a:r>
          </a:p>
        </p:txBody>
      </p:sp>
    </p:spTree>
    <p:extLst>
      <p:ext uri="{BB962C8B-B14F-4D97-AF65-F5344CB8AC3E}">
        <p14:creationId xmlns:p14="http://schemas.microsoft.com/office/powerpoint/2010/main" val="1630464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1481328"/>
            <a:ext cx="7315200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MIF/Organizations</a:t>
            </a:r>
          </a:p>
          <a:p>
            <a:r>
              <a:rPr lang="en-US" altLang="en-US" dirty="0"/>
              <a:t>User/Role Management</a:t>
            </a:r>
          </a:p>
          <a:p>
            <a:r>
              <a:rPr lang="en-US" altLang="en-US" dirty="0"/>
              <a:t>Security Management</a:t>
            </a:r>
          </a:p>
          <a:p>
            <a:r>
              <a:rPr lang="en-US" altLang="en-US" dirty="0"/>
              <a:t>On-Line Users</a:t>
            </a:r>
          </a:p>
          <a:p>
            <a:r>
              <a:rPr lang="en-US" altLang="en-US" dirty="0"/>
              <a:t>Business Components</a:t>
            </a:r>
          </a:p>
          <a:p>
            <a:r>
              <a:rPr lang="en-US" altLang="en-US" dirty="0"/>
              <a:t>Workflow Alerts</a:t>
            </a:r>
          </a:p>
          <a:p>
            <a:r>
              <a:rPr lang="en-US" altLang="en-US" dirty="0"/>
              <a:t>In-process Monitoring</a:t>
            </a:r>
          </a:p>
          <a:p>
            <a:r>
              <a:rPr lang="en-US" altLang="en-US" dirty="0"/>
              <a:t>Deleting Workflows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WF Administrative tasks</a:t>
            </a:r>
          </a:p>
        </p:txBody>
      </p:sp>
    </p:spTree>
    <p:extLst>
      <p:ext uri="{BB962C8B-B14F-4D97-AF65-F5344CB8AC3E}">
        <p14:creationId xmlns:p14="http://schemas.microsoft.com/office/powerpoint/2010/main" val="802469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1481328"/>
            <a:ext cx="7315200" cy="4525963"/>
          </a:xfrm>
        </p:spPr>
        <p:txBody>
          <a:bodyPr>
            <a:normAutofit lnSpcReduction="10000"/>
          </a:bodyPr>
          <a:lstStyle/>
          <a:p>
            <a:pPr marL="292100" indent="-292100"/>
            <a:r>
              <a:rPr lang="en-US" altLang="en-US" dirty="0"/>
              <a:t>Supports Multiple Institution Functionality (using Oracle VPD)</a:t>
            </a:r>
          </a:p>
          <a:p>
            <a:pPr marL="292100" indent="-292100"/>
            <a:r>
              <a:rPr lang="en-US" altLang="en-US" dirty="0"/>
              <a:t>User Management</a:t>
            </a:r>
          </a:p>
          <a:p>
            <a:pPr marL="548132" lvl="1" indent="-292100"/>
            <a:r>
              <a:rPr lang="en-US" altLang="en-US" dirty="0"/>
              <a:t>Identified by User accounts</a:t>
            </a:r>
          </a:p>
          <a:p>
            <a:pPr marL="548132" lvl="1" indent="-292100"/>
            <a:r>
              <a:rPr lang="en-US" altLang="en-US" dirty="0"/>
              <a:t>ID/Password</a:t>
            </a:r>
          </a:p>
          <a:p>
            <a:pPr marL="292100" indent="-292100"/>
            <a:r>
              <a:rPr lang="en-US" altLang="en-US" dirty="0"/>
              <a:t>Role management – groups of skills - more complex, since one user can have more than one role</a:t>
            </a:r>
          </a:p>
          <a:p>
            <a:pPr marL="548132" lvl="1" indent="-292100"/>
            <a:r>
              <a:rPr lang="en-US" altLang="en-US" dirty="0"/>
              <a:t>Types – Primary, Proxy</a:t>
            </a:r>
          </a:p>
          <a:p>
            <a:pPr marL="548132" lvl="1" indent="-292100"/>
            <a:r>
              <a:rPr lang="en-US" altLang="en-US" dirty="0"/>
              <a:t>Determines which activities you see on your </a:t>
            </a:r>
            <a:r>
              <a:rPr lang="en-US" altLang="en-US" dirty="0" err="1"/>
              <a:t>worklist</a:t>
            </a:r>
            <a:endParaRPr lang="en-US" altLang="en-US" dirty="0"/>
          </a:p>
          <a:p>
            <a:pPr marL="548132" lvl="1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WF Admin tasks (cont’d)</a:t>
            </a:r>
          </a:p>
        </p:txBody>
      </p:sp>
    </p:spTree>
    <p:extLst>
      <p:ext uri="{BB962C8B-B14F-4D97-AF65-F5344CB8AC3E}">
        <p14:creationId xmlns:p14="http://schemas.microsoft.com/office/powerpoint/2010/main" val="1646005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dirty="0"/>
              <a:t>Security Management</a:t>
            </a:r>
          </a:p>
          <a:p>
            <a:pPr marL="548132" lvl="1" indent="-292100"/>
            <a:r>
              <a:rPr lang="en-US" altLang="en-US" sz="2400" dirty="0"/>
              <a:t>There exists a security group for all administrative tasks</a:t>
            </a:r>
          </a:p>
          <a:p>
            <a:pPr marL="548132" lvl="1" indent="-292100"/>
            <a:r>
              <a:rPr lang="en-US" altLang="en-US" sz="2400" dirty="0"/>
              <a:t>Access is handled by adding roles to security groups</a:t>
            </a:r>
          </a:p>
          <a:p>
            <a:pPr marL="292100" indent="-292100"/>
            <a:r>
              <a:rPr lang="en-US" altLang="en-US" dirty="0"/>
              <a:t>On-Line users</a:t>
            </a:r>
          </a:p>
          <a:p>
            <a:pPr marL="548132" lvl="1" indent="-292100"/>
            <a:r>
              <a:rPr lang="en-US" altLang="en-US" dirty="0"/>
              <a:t>Ability to view who is currently logged into the workflow system</a:t>
            </a:r>
          </a:p>
          <a:p>
            <a:pPr marL="548132" lvl="1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WF Admin tasks (cont’d)</a:t>
            </a:r>
          </a:p>
        </p:txBody>
      </p:sp>
    </p:spTree>
    <p:extLst>
      <p:ext uri="{BB962C8B-B14F-4D97-AF65-F5344CB8AC3E}">
        <p14:creationId xmlns:p14="http://schemas.microsoft.com/office/powerpoint/2010/main" val="2820994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12721</TotalTime>
  <Words>1752</Words>
  <Application>Microsoft Office PowerPoint</Application>
  <PresentationFormat>On-screen Show (4:3)</PresentationFormat>
  <Paragraphs>326</Paragraphs>
  <Slides>39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50" baseType="lpstr">
      <vt:lpstr>Arial</vt:lpstr>
      <vt:lpstr>Avenir 55</vt:lpstr>
      <vt:lpstr>Helvetica Light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Photo Editor Photo</vt:lpstr>
      <vt:lpstr>MBUG 2019 </vt:lpstr>
      <vt:lpstr>Session Rules of Etiquette</vt:lpstr>
      <vt:lpstr>Why would you use a Banner Workflow(WF)?</vt:lpstr>
      <vt:lpstr>Banner WF Features</vt:lpstr>
      <vt:lpstr>Example: System Verification Workflow</vt:lpstr>
      <vt:lpstr>Examples of WFs at JSU</vt:lpstr>
      <vt:lpstr>WF Administrative tasks</vt:lpstr>
      <vt:lpstr>WF Admin tasks (cont’d)</vt:lpstr>
      <vt:lpstr>WF Admin tasks (cont’d)</vt:lpstr>
      <vt:lpstr>Business Components</vt:lpstr>
      <vt:lpstr>Business Components (cont’d)</vt:lpstr>
      <vt:lpstr>Business Components (cont’d)</vt:lpstr>
      <vt:lpstr>Business Components (cont’d)</vt:lpstr>
      <vt:lpstr>Workflow Alerts</vt:lpstr>
      <vt:lpstr>Workflow Alerts (cont’d)</vt:lpstr>
      <vt:lpstr>In-Process Monitoring</vt:lpstr>
      <vt:lpstr>Deleting Workflows</vt:lpstr>
      <vt:lpstr>Workflow/Banner Events – Objectives</vt:lpstr>
      <vt:lpstr>Event Overview</vt:lpstr>
      <vt:lpstr>PowerPoint Presentation</vt:lpstr>
      <vt:lpstr>WF Setup: Five-step process</vt:lpstr>
      <vt:lpstr>Step 1 – Define Banner Event</vt:lpstr>
      <vt:lpstr>Step 1 – Define Banner Event (cont’d)</vt:lpstr>
      <vt:lpstr>Step 1 – Define Banner Event (cont’d)</vt:lpstr>
      <vt:lpstr>Step 1 – Define Banner Event (cont’d)</vt:lpstr>
      <vt:lpstr>Step 1 – Define Banner Event (cont’d)</vt:lpstr>
      <vt:lpstr>Step 1 – Define Banner Event (cont’d)</vt:lpstr>
      <vt:lpstr>Step 2 – Create trigger/procedure that fires an instance of the event</vt:lpstr>
      <vt:lpstr>Step 2 – Create trigger/procedure that fires an instance of the event (cont’d)</vt:lpstr>
      <vt:lpstr>Step 3 – Create the WF in Modeler</vt:lpstr>
      <vt:lpstr>Step 3 – Create the WF in Modeler (cont’d)</vt:lpstr>
      <vt:lpstr>Step 3 – Create the WF in Modeler (cont’d)</vt:lpstr>
      <vt:lpstr>Step 4 - Define event in WF</vt:lpstr>
      <vt:lpstr>Step 5 - Define business process in WF</vt:lpstr>
      <vt:lpstr>WF Reports</vt:lpstr>
      <vt:lpstr>WF Report example</vt:lpstr>
      <vt:lpstr>Banner WF/Ellucian WF comparison</vt:lpstr>
      <vt:lpstr>Banner WF/Ellucian WF comparison</vt:lpstr>
      <vt:lpstr>Review/Wrap Up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Pacurari, Doru</cp:lastModifiedBy>
  <cp:revision>80</cp:revision>
  <dcterms:created xsi:type="dcterms:W3CDTF">2013-01-30T03:13:35Z</dcterms:created>
  <dcterms:modified xsi:type="dcterms:W3CDTF">2019-09-05T15:08:04Z</dcterms:modified>
</cp:coreProperties>
</file>