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3"/>
  </p:sldMasterIdLst>
  <p:notesMasterIdLst>
    <p:notesMasterId r:id="rId27"/>
  </p:notesMasterIdLst>
  <p:sldIdLst>
    <p:sldId id="271" r:id="rId4"/>
    <p:sldId id="263" r:id="rId5"/>
    <p:sldId id="264" r:id="rId6"/>
    <p:sldId id="283" r:id="rId7"/>
    <p:sldId id="284" r:id="rId8"/>
    <p:sldId id="260" r:id="rId9"/>
    <p:sldId id="261" r:id="rId10"/>
    <p:sldId id="267" r:id="rId11"/>
    <p:sldId id="285" r:id="rId12"/>
    <p:sldId id="274" r:id="rId13"/>
    <p:sldId id="275" r:id="rId14"/>
    <p:sldId id="286" r:id="rId15"/>
    <p:sldId id="276" r:id="rId16"/>
    <p:sldId id="277" r:id="rId17"/>
    <p:sldId id="278" r:id="rId18"/>
    <p:sldId id="279" r:id="rId19"/>
    <p:sldId id="280" r:id="rId20"/>
    <p:sldId id="281" r:id="rId21"/>
    <p:sldId id="282" r:id="rId22"/>
    <p:sldId id="268" r:id="rId23"/>
    <p:sldId id="269" r:id="rId24"/>
    <p:sldId id="262" r:id="rId25"/>
    <p:sldId id="272" r:id="rId26"/>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2F89"/>
    <a:srgbClr val="F0C431"/>
    <a:srgbClr val="414042"/>
    <a:srgbClr val="CFDC27"/>
    <a:srgbClr val="A1ABD7"/>
    <a:srgbClr val="DF1C5A"/>
    <a:srgbClr val="6426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396" y="48"/>
      </p:cViewPr>
      <p:guideLst>
        <p:guide orient="horz" pos="1620"/>
        <p:guide pos="2880"/>
      </p:guideLst>
    </p:cSldViewPr>
  </p:slideViewPr>
  <p:notesTextViewPr>
    <p:cViewPr>
      <p:scale>
        <a:sx n="100" d="100"/>
        <a:sy n="100" d="100"/>
      </p:scale>
      <p:origin x="0" y="0"/>
    </p:cViewPr>
  </p:notesTextViewPr>
  <p:sorterViewPr>
    <p:cViewPr>
      <p:scale>
        <a:sx n="158" d="100"/>
        <a:sy n="158" d="100"/>
      </p:scale>
      <p:origin x="0" y="95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EB3FFAE5-E1F0-4CD4-87B2-AD1EED2B5037}" type="datetimeFigureOut">
              <a:rPr lang="en-US"/>
              <a:pPr>
                <a:defRPr/>
              </a:pPr>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40CB8435-F779-446B-9768-915A4CAF0967}" type="slidenum">
              <a:rPr lang="en-US"/>
              <a:pPr>
                <a:defRPr/>
              </a:pPr>
              <a:t>‹#›</a:t>
            </a:fld>
            <a:endParaRPr lang="en-US"/>
          </a:p>
        </p:txBody>
      </p:sp>
    </p:spTree>
    <p:extLst>
      <p:ext uri="{BB962C8B-B14F-4D97-AF65-F5344CB8AC3E}">
        <p14:creationId xmlns:p14="http://schemas.microsoft.com/office/powerpoint/2010/main" val="30244587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CB8435-F779-446B-9768-915A4CAF0967}" type="slidenum">
              <a:rPr lang="en-US" smtClean="0"/>
              <a:pPr>
                <a:defRPr/>
              </a:pPr>
              <a:t>5</a:t>
            </a:fld>
            <a:endParaRPr lang="en-US"/>
          </a:p>
        </p:txBody>
      </p:sp>
    </p:spTree>
    <p:extLst>
      <p:ext uri="{BB962C8B-B14F-4D97-AF65-F5344CB8AC3E}">
        <p14:creationId xmlns:p14="http://schemas.microsoft.com/office/powerpoint/2010/main" val="3607474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3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BEC2291-3840-4F14-8219-7F1A7E156D0A}" type="slidenum">
              <a:rPr lang="en-US" smtClean="0"/>
              <a:pPr/>
              <a:t>6</a:t>
            </a:fld>
            <a:endParaRPr lang="en-US" smtClean="0"/>
          </a:p>
        </p:txBody>
      </p:sp>
    </p:spTree>
    <p:extLst>
      <p:ext uri="{BB962C8B-B14F-4D97-AF65-F5344CB8AC3E}">
        <p14:creationId xmlns:p14="http://schemas.microsoft.com/office/powerpoint/2010/main" val="758627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Change can be scary but also necessary</a:t>
            </a:r>
          </a:p>
        </p:txBody>
      </p:sp>
      <p:sp>
        <p:nvSpPr>
          <p:cNvPr id="184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6A042D2-D2D8-4167-9AA3-4CD0C1018836}" type="slidenum">
              <a:rPr lang="en-US" smtClean="0"/>
              <a:pPr/>
              <a:t>7</a:t>
            </a:fld>
            <a:endParaRPr lang="en-US" smtClean="0"/>
          </a:p>
        </p:txBody>
      </p:sp>
    </p:spTree>
    <p:extLst>
      <p:ext uri="{BB962C8B-B14F-4D97-AF65-F5344CB8AC3E}">
        <p14:creationId xmlns:p14="http://schemas.microsoft.com/office/powerpoint/2010/main" val="3503006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When I came on board in the Purchasing Department, it was already a goal for the Director to change the current approval queue system.  The question at hand was how and do we have the support?  At this time, we only use approval queues for requisitions only.  Banner is able to turn on approvals for requisitions, purchase orders, change orders</a:t>
            </a:r>
          </a:p>
          <a:p>
            <a:pPr eaLnBrk="1" hangingPunct="1">
              <a:spcBef>
                <a:spcPct val="0"/>
              </a:spcBef>
            </a:pPr>
            <a:r>
              <a:rPr lang="en-US" dirty="0" smtClean="0"/>
              <a:t>-We chose to keep the queue numbers and electronic history but removed users to clean up the screen</a:t>
            </a:r>
          </a:p>
        </p:txBody>
      </p:sp>
      <p:sp>
        <p:nvSpPr>
          <p:cNvPr id="204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95FF65B-E1D2-44F9-8CC1-B47BF64DDCCE}" type="slidenum">
              <a:rPr lang="en-US" smtClean="0"/>
              <a:pPr/>
              <a:t>8</a:t>
            </a:fld>
            <a:endParaRPr lang="en-US" smtClean="0"/>
          </a:p>
        </p:txBody>
      </p:sp>
    </p:spTree>
    <p:extLst>
      <p:ext uri="{BB962C8B-B14F-4D97-AF65-F5344CB8AC3E}">
        <p14:creationId xmlns:p14="http://schemas.microsoft.com/office/powerpoint/2010/main" val="1269855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solidFill>
                  <a:schemeClr val="bg1"/>
                </a:solidFill>
              </a:rPr>
              <a:t>Based on BPM Recommendations</a:t>
            </a:r>
            <a:endParaRPr lang="en-US" smtClean="0"/>
          </a:p>
        </p:txBody>
      </p:sp>
      <p:sp>
        <p:nvSpPr>
          <p:cNvPr id="266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CD3B4C7-667E-4C05-AB98-271ADDD3BF9C}" type="slidenum">
              <a:rPr lang="en-US" smtClean="0"/>
              <a:pPr/>
              <a:t>15</a:t>
            </a:fld>
            <a:endParaRPr lang="en-US" smtClean="0"/>
          </a:p>
        </p:txBody>
      </p:sp>
    </p:spTree>
    <p:extLst>
      <p:ext uri="{BB962C8B-B14F-4D97-AF65-F5344CB8AC3E}">
        <p14:creationId xmlns:p14="http://schemas.microsoft.com/office/powerpoint/2010/main" val="16563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 y="-6350"/>
            <a:ext cx="9220200" cy="5192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674709"/>
            <a:ext cx="7772400" cy="1102519"/>
          </a:xfrm>
        </p:spPr>
        <p:txBody>
          <a:bodyPr anchor="t">
            <a:normAutofit/>
          </a:bodyPr>
          <a:lstStyle>
            <a:lvl1pPr algn="l">
              <a:defRPr sz="4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779047"/>
            <a:ext cx="5505749" cy="1314450"/>
          </a:xfrm>
          <a:prstGeom prst="rect">
            <a:avLst/>
          </a:prstGeom>
        </p:spPr>
        <p:txBody>
          <a:bodyPr lIns="0" tIns="0" rIns="0" bIns="0">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178579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57200" y="1146175"/>
          <a:ext cx="7832725" cy="2643188"/>
        </p:xfrm>
        <a:graphic>
          <a:graphicData uri="http://schemas.openxmlformats.org/drawingml/2006/table">
            <a:tbl>
              <a:tblPr firstRow="1" bandRow="1">
                <a:tableStyleId>{5C22544A-7EE6-4342-B048-85BDC9FD1C3A}</a:tableStyleId>
              </a:tblPr>
              <a:tblGrid>
                <a:gridCol w="540732">
                  <a:extLst>
                    <a:ext uri="{9D8B030D-6E8A-4147-A177-3AD203B41FA5}">
                      <a16:colId xmlns:a16="http://schemas.microsoft.com/office/drawing/2014/main" val="20000"/>
                    </a:ext>
                  </a:extLst>
                </a:gridCol>
                <a:gridCol w="7291993">
                  <a:extLst>
                    <a:ext uri="{9D8B030D-6E8A-4147-A177-3AD203B41FA5}">
                      <a16:colId xmlns:a16="http://schemas.microsoft.com/office/drawing/2014/main" val="20001"/>
                    </a:ext>
                  </a:extLst>
                </a:gridCol>
              </a:tblGrid>
              <a:tr h="528638">
                <a:tc>
                  <a:txBody>
                    <a:bodyPr/>
                    <a:lstStyle/>
                    <a:p>
                      <a:r>
                        <a:rPr lang="en-US" sz="2400" b="1" kern="1200" dirty="0" smtClean="0">
                          <a:solidFill>
                            <a:srgbClr val="DF1C5A"/>
                          </a:solidFill>
                          <a:latin typeface="Arial"/>
                          <a:ea typeface="+mn-ea"/>
                          <a:cs typeface="Arial"/>
                        </a:rPr>
                        <a:t>1</a:t>
                      </a:r>
                    </a:p>
                  </a:txBody>
                  <a:tcPr marL="91448" marR="91448" marT="45727" marB="45727" anchor="b">
                    <a:lnL w="12700" cmpd="sng">
                      <a:noFill/>
                    </a:lnL>
                    <a:lnR w="12700" cmpd="sng">
                      <a:noFill/>
                    </a:lnR>
                    <a:lnT w="12700" cmpd="sng">
                      <a:noFill/>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kern="1200" dirty="0" smtClean="0">
                          <a:solidFill>
                            <a:srgbClr val="414042"/>
                          </a:solidFill>
                          <a:latin typeface="Arial"/>
                          <a:ea typeface="+mn-ea"/>
                          <a:cs typeface="Arial"/>
                        </a:rPr>
                        <a:t>Topic #1</a:t>
                      </a:r>
                    </a:p>
                  </a:txBody>
                  <a:tcPr marL="91448" marR="91448" marT="45727" marB="73164" anchor="b">
                    <a:lnL w="12700" cmpd="sng">
                      <a:noFill/>
                    </a:lnL>
                    <a:lnR w="12700" cmpd="sng">
                      <a:noFill/>
                    </a:lnR>
                    <a:lnT w="12700" cmpd="sng">
                      <a:noFill/>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28638">
                <a:tc>
                  <a:txBody>
                    <a:bodyPr/>
                    <a:lstStyle/>
                    <a:p>
                      <a:r>
                        <a:rPr lang="en-US" sz="2400" b="1" kern="1200" dirty="0" smtClean="0">
                          <a:solidFill>
                            <a:srgbClr val="DF1C5A"/>
                          </a:solidFill>
                          <a:latin typeface="Arial"/>
                          <a:ea typeface="+mn-ea"/>
                          <a:cs typeface="Arial"/>
                        </a:rPr>
                        <a:t>2</a:t>
                      </a:r>
                    </a:p>
                  </a:txBody>
                  <a:tcPr marL="91448" marR="91448" marT="45727" marB="45727" anchor="b">
                    <a:lnL w="12700" cmpd="sng">
                      <a:noFill/>
                    </a:lnL>
                    <a:lnR w="12700" cmpd="sng">
                      <a:noFill/>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kern="1200" dirty="0" smtClean="0">
                          <a:solidFill>
                            <a:srgbClr val="414042"/>
                          </a:solidFill>
                          <a:latin typeface="Arial"/>
                          <a:ea typeface="+mn-ea"/>
                          <a:cs typeface="Arial"/>
                        </a:rPr>
                        <a:t>Topic #2</a:t>
                      </a:r>
                    </a:p>
                  </a:txBody>
                  <a:tcPr marL="91448" marR="91448" marT="45727" marB="73164" anchor="b">
                    <a:lnL w="12700" cmpd="sng">
                      <a:noFill/>
                    </a:lnL>
                    <a:lnR w="12700" cmpd="sng">
                      <a:noFill/>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28638">
                <a:tc>
                  <a:txBody>
                    <a:bodyPr/>
                    <a:lstStyle/>
                    <a:p>
                      <a:r>
                        <a:rPr lang="en-US" sz="2400" b="1" kern="1200" dirty="0" smtClean="0">
                          <a:solidFill>
                            <a:srgbClr val="DF1C5A"/>
                          </a:solidFill>
                          <a:latin typeface="Arial"/>
                          <a:ea typeface="+mn-ea"/>
                          <a:cs typeface="Arial"/>
                        </a:rPr>
                        <a:t>3</a:t>
                      </a:r>
                    </a:p>
                  </a:txBody>
                  <a:tcPr marL="91448" marR="91448" marT="45727" marB="45727" anchor="b">
                    <a:lnL w="12700" cmpd="sng">
                      <a:noFill/>
                    </a:lnL>
                    <a:lnR w="12700" cmpd="sng">
                      <a:noFill/>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kern="1200" dirty="0" smtClean="0">
                          <a:solidFill>
                            <a:srgbClr val="414042"/>
                          </a:solidFill>
                          <a:latin typeface="Arial"/>
                          <a:ea typeface="+mn-ea"/>
                          <a:cs typeface="Arial"/>
                        </a:rPr>
                        <a:t>Topic #3</a:t>
                      </a:r>
                    </a:p>
                  </a:txBody>
                  <a:tcPr marL="91448" marR="91448" marT="45727" marB="73164" anchor="b">
                    <a:lnL w="12700" cmpd="sng">
                      <a:noFill/>
                    </a:lnL>
                    <a:lnR w="12700" cmpd="sng">
                      <a:noFill/>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28638">
                <a:tc>
                  <a:txBody>
                    <a:bodyPr/>
                    <a:lstStyle/>
                    <a:p>
                      <a:r>
                        <a:rPr lang="en-US" sz="2400" b="1" kern="1200" dirty="0" smtClean="0">
                          <a:solidFill>
                            <a:srgbClr val="DF1C5A"/>
                          </a:solidFill>
                          <a:latin typeface="Arial"/>
                          <a:ea typeface="+mn-ea"/>
                          <a:cs typeface="Arial"/>
                        </a:rPr>
                        <a:t>4</a:t>
                      </a:r>
                    </a:p>
                  </a:txBody>
                  <a:tcPr marL="91448" marR="91448" marT="45727" marB="45727" anchor="b">
                    <a:lnL w="12700" cmpd="sng">
                      <a:noFill/>
                    </a:lnL>
                    <a:lnR w="12700" cmpd="sng">
                      <a:noFill/>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kern="1200" dirty="0" smtClean="0">
                          <a:solidFill>
                            <a:srgbClr val="414042"/>
                          </a:solidFill>
                          <a:latin typeface="Arial"/>
                          <a:ea typeface="+mn-ea"/>
                          <a:cs typeface="Arial"/>
                        </a:rPr>
                        <a:t>Topic #4</a:t>
                      </a:r>
                    </a:p>
                  </a:txBody>
                  <a:tcPr marL="91448" marR="91448" marT="45727" marB="73164" anchor="b">
                    <a:lnL w="12700" cmpd="sng">
                      <a:noFill/>
                    </a:lnL>
                    <a:lnR w="12700" cmpd="sng">
                      <a:noFill/>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286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kern="1200" dirty="0" smtClean="0">
                          <a:solidFill>
                            <a:srgbClr val="DF1C5A"/>
                          </a:solidFill>
                          <a:latin typeface="+mn-lt"/>
                          <a:ea typeface="+mn-ea"/>
                          <a:cs typeface="Arial"/>
                        </a:rPr>
                        <a:t>5</a:t>
                      </a:r>
                    </a:p>
                  </a:txBody>
                  <a:tcPr marL="91448" marR="91448" marT="45727" marB="45727" anchor="b">
                    <a:lnL w="12700" cmpd="sng">
                      <a:noFill/>
                    </a:lnL>
                    <a:lnR w="12700" cmpd="sng">
                      <a:noFill/>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kern="1200" dirty="0" smtClean="0">
                          <a:solidFill>
                            <a:srgbClr val="414042"/>
                          </a:solidFill>
                          <a:latin typeface="+mn-lt"/>
                          <a:ea typeface="+mn-ea"/>
                          <a:cs typeface="Arial"/>
                        </a:rPr>
                        <a:t>Topic #5</a:t>
                      </a:r>
                    </a:p>
                  </a:txBody>
                  <a:tcPr marL="91448" marR="91448" marT="45727" marB="73164" anchor="b">
                    <a:lnL w="12700" cmpd="sng">
                      <a:noFill/>
                    </a:lnL>
                    <a:lnR w="12700" cmpd="sng">
                      <a:noFill/>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a:xfrm>
            <a:off x="457201" y="29609"/>
            <a:ext cx="6973326" cy="857250"/>
          </a:xfrm>
        </p:spPr>
        <p:txBody>
          <a:bodyPr/>
          <a:lstStyle/>
          <a:p>
            <a:r>
              <a:rPr lang="en-US" smtClean="0"/>
              <a:t>Click to edit Master title style</a:t>
            </a:r>
            <a:endParaRPr lang="en-US"/>
          </a:p>
        </p:txBody>
      </p:sp>
    </p:spTree>
    <p:extLst>
      <p:ext uri="{BB962C8B-B14F-4D97-AF65-F5344CB8AC3E}">
        <p14:creationId xmlns:p14="http://schemas.microsoft.com/office/powerpoint/2010/main" val="4034944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Layou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4011613" y="2387600"/>
            <a:ext cx="112077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20000"/>
              </a:spcBef>
              <a:buFont typeface="Arial" panose="020B0604020202020204" pitchFamily="34" charset="0"/>
              <a:buNone/>
              <a:defRPr/>
            </a:pPr>
            <a:r>
              <a:rPr lang="en-US" altLang="en-US" smtClean="0">
                <a:solidFill>
                  <a:srgbClr val="FFFFFF"/>
                </a:solidFill>
              </a:rPr>
              <a:t>ID 40823</a:t>
            </a:r>
          </a:p>
        </p:txBody>
      </p:sp>
      <p:sp>
        <p:nvSpPr>
          <p:cNvPr id="2" name="Title 1"/>
          <p:cNvSpPr>
            <a:spLocks noGrp="1"/>
          </p:cNvSpPr>
          <p:nvPr>
            <p:ph type="title"/>
          </p:nvPr>
        </p:nvSpPr>
        <p:spPr>
          <a:xfrm>
            <a:off x="457200" y="29609"/>
            <a:ext cx="7163105" cy="857250"/>
          </a:xfrm>
        </p:spPr>
        <p:txBody>
          <a:body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457201" y="1238267"/>
            <a:ext cx="7163104" cy="3262233"/>
          </a:xfrm>
          <a:prstGeom prst="rect">
            <a:avLst/>
          </a:prstGeom>
        </p:spPr>
        <p:txBody>
          <a:bodyPr vert="horz" lIns="0" tIns="0" rIns="0" bIns="0"/>
          <a:lstStyle>
            <a:lvl1pPr marL="0" indent="0">
              <a:buNone/>
              <a:defRPr sz="2000" b="1">
                <a:solidFill>
                  <a:srgbClr val="462F89"/>
                </a:solidFill>
              </a:defRPr>
            </a:lvl1pPr>
            <a:lvl2pPr marL="279400" indent="-279400">
              <a:buFont typeface="Arial"/>
              <a:buChar char="•"/>
              <a:defRPr sz="1800">
                <a:solidFill>
                  <a:srgbClr val="414042"/>
                </a:solidFill>
              </a:defRPr>
            </a:lvl2pPr>
            <a:lvl3pPr marL="561975" indent="-279400">
              <a:buFont typeface="Courier New"/>
              <a:buChar char="o"/>
              <a:defRPr sz="1800">
                <a:solidFill>
                  <a:srgbClr val="414042"/>
                </a:solidFill>
              </a:defRPr>
            </a:lvl3pPr>
            <a:lvl4pPr marL="279400" indent="-279400">
              <a:buFont typeface="Arial"/>
              <a:buChar char="•"/>
              <a:defRPr sz="1800">
                <a:solidFill>
                  <a:srgbClr val="414042"/>
                </a:solidFill>
              </a:defRPr>
            </a:lvl4pPr>
            <a:lvl5pPr marL="279400" indent="-279400">
              <a:buFont typeface="Arial"/>
              <a:buChar char="•"/>
              <a:defRPr sz="1800">
                <a:solidFill>
                  <a:srgbClr val="414042"/>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9590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9609"/>
            <a:ext cx="7002523" cy="857250"/>
          </a:xfrm>
        </p:spPr>
        <p:txBody>
          <a:bodyPr/>
          <a:lstStyle/>
          <a:p>
            <a:r>
              <a:rPr lang="en-US" smtClean="0"/>
              <a:t>Click to edit Master title style</a:t>
            </a:r>
            <a:endParaRPr lang="en-US"/>
          </a:p>
        </p:txBody>
      </p:sp>
      <p:sp>
        <p:nvSpPr>
          <p:cNvPr id="3" name="Text Placeholder 4"/>
          <p:cNvSpPr>
            <a:spLocks noGrp="1"/>
          </p:cNvSpPr>
          <p:nvPr>
            <p:ph type="body" sz="quarter" idx="11"/>
          </p:nvPr>
        </p:nvSpPr>
        <p:spPr>
          <a:xfrm>
            <a:off x="457200" y="1128792"/>
            <a:ext cx="3469738" cy="3262233"/>
          </a:xfrm>
          <a:prstGeom prst="rect">
            <a:avLst/>
          </a:prstGeom>
        </p:spPr>
        <p:txBody>
          <a:bodyPr vert="horz" lIns="0" tIns="0" rIns="0" bIns="0"/>
          <a:lstStyle>
            <a:lvl1pPr marL="0" indent="0">
              <a:buNone/>
              <a:defRPr sz="2000" b="1">
                <a:solidFill>
                  <a:srgbClr val="462F89"/>
                </a:solidFill>
              </a:defRPr>
            </a:lvl1pPr>
            <a:lvl2pPr marL="279400" indent="-279400">
              <a:buFont typeface="Arial"/>
              <a:buChar char="•"/>
              <a:defRPr sz="1800">
                <a:solidFill>
                  <a:srgbClr val="414042"/>
                </a:solidFill>
              </a:defRPr>
            </a:lvl2pPr>
            <a:lvl3pPr marL="561975" indent="-279400">
              <a:buFont typeface="Courier New"/>
              <a:buChar char="o"/>
              <a:defRPr sz="1800">
                <a:solidFill>
                  <a:srgbClr val="414042"/>
                </a:solidFill>
              </a:defRPr>
            </a:lvl3pPr>
            <a:lvl4pPr marL="279400" indent="-279400">
              <a:buFont typeface="Arial"/>
              <a:buChar char="•"/>
              <a:defRPr sz="1800">
                <a:solidFill>
                  <a:srgbClr val="414042"/>
                </a:solidFill>
              </a:defRPr>
            </a:lvl4pPr>
            <a:lvl5pPr marL="279400" indent="-279400">
              <a:buFont typeface="Arial"/>
              <a:buChar char="•"/>
              <a:defRPr sz="1800">
                <a:solidFill>
                  <a:srgbClr val="414042"/>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4"/>
          <p:cNvSpPr>
            <a:spLocks noGrp="1"/>
          </p:cNvSpPr>
          <p:nvPr>
            <p:ph type="body" sz="quarter" idx="12"/>
          </p:nvPr>
        </p:nvSpPr>
        <p:spPr>
          <a:xfrm>
            <a:off x="4145914" y="1128792"/>
            <a:ext cx="3313810" cy="3262233"/>
          </a:xfrm>
          <a:prstGeom prst="rect">
            <a:avLst/>
          </a:prstGeom>
        </p:spPr>
        <p:txBody>
          <a:bodyPr vert="horz" lIns="0" tIns="0" rIns="0" bIns="0"/>
          <a:lstStyle>
            <a:lvl1pPr marL="0" indent="0">
              <a:buNone/>
              <a:defRPr sz="2000" b="1">
                <a:solidFill>
                  <a:srgbClr val="462F89"/>
                </a:solidFill>
              </a:defRPr>
            </a:lvl1pPr>
            <a:lvl2pPr marL="279400" indent="-279400">
              <a:buFont typeface="Arial"/>
              <a:buChar char="•"/>
              <a:defRPr sz="1800">
                <a:solidFill>
                  <a:srgbClr val="414042"/>
                </a:solidFill>
              </a:defRPr>
            </a:lvl2pPr>
            <a:lvl3pPr marL="561975" indent="-279400">
              <a:buFont typeface="Courier New"/>
              <a:buChar char="o"/>
              <a:defRPr sz="1800">
                <a:solidFill>
                  <a:srgbClr val="414042"/>
                </a:solidFill>
              </a:defRPr>
            </a:lvl3pPr>
            <a:lvl4pPr marL="279400" indent="-279400">
              <a:buFont typeface="Arial"/>
              <a:buChar char="•"/>
              <a:defRPr sz="1800">
                <a:solidFill>
                  <a:srgbClr val="414042"/>
                </a:solidFill>
              </a:defRPr>
            </a:lvl4pPr>
            <a:lvl5pPr marL="279400" indent="-279400">
              <a:buFont typeface="Arial"/>
              <a:buChar char="•"/>
              <a:defRPr sz="1800">
                <a:solidFill>
                  <a:srgbClr val="414042"/>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71454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9609"/>
            <a:ext cx="7002523" cy="857250"/>
          </a:xfrm>
        </p:spPr>
        <p:txBody>
          <a:bodyPr/>
          <a:lstStyle/>
          <a:p>
            <a:r>
              <a:rPr lang="en-US" smtClean="0"/>
              <a:t>Click to edit Master title style</a:t>
            </a:r>
            <a:endParaRPr lang="en-US"/>
          </a:p>
        </p:txBody>
      </p:sp>
    </p:spTree>
    <p:extLst>
      <p:ext uri="{BB962C8B-B14F-4D97-AF65-F5344CB8AC3E}">
        <p14:creationId xmlns:p14="http://schemas.microsoft.com/office/powerpoint/2010/main" val="264665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5143500"/>
          </a:xfrm>
          <a:prstGeom prst="rect">
            <a:avLst/>
          </a:prstGeom>
        </p:spPr>
        <p:txBody>
          <a:bodyPr vert="horz"/>
          <a:lstStyle>
            <a:lvl1pPr>
              <a:defRPr>
                <a:solidFill>
                  <a:srgbClr val="FFFFFF"/>
                </a:solidFill>
              </a:defRPr>
            </a:lvl1pPr>
          </a:lstStyle>
          <a:p>
            <a:pPr lvl="0"/>
            <a:endParaRPr lang="en-US" noProof="0" dirty="0"/>
          </a:p>
        </p:txBody>
      </p:sp>
    </p:spTree>
    <p:extLst>
      <p:ext uri="{BB962C8B-B14F-4D97-AF65-F5344CB8AC3E}">
        <p14:creationId xmlns:p14="http://schemas.microsoft.com/office/powerpoint/2010/main" val="49339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 y="-6350"/>
            <a:ext cx="9220200" cy="5192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1406"/>
            <a:ext cx="7832081" cy="1496178"/>
          </a:xfrm>
        </p:spPr>
        <p:txBody>
          <a:bodyPr>
            <a:normAutofit/>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578640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 y="-6350"/>
            <a:ext cx="9220200" cy="5192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72190"/>
            <a:ext cx="7832081" cy="1227723"/>
          </a:xfrm>
        </p:spPr>
        <p:txBody>
          <a:bodyPr anchor="t">
            <a:normAutofit/>
          </a:bodyPr>
          <a:lstStyle>
            <a:lvl1pPr>
              <a:defRPr sz="3600"/>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57200" y="1666240"/>
            <a:ext cx="4622800" cy="1755411"/>
          </a:xfrm>
          <a:prstGeom prst="rect">
            <a:avLst/>
          </a:prstGeom>
        </p:spPr>
        <p:txBody>
          <a:bodyPr vert="horz" lIns="0" tIns="0" rIns="0" bIns="0"/>
          <a:lstStyle>
            <a:lvl1pPr marL="0" indent="0">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30473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rgbClr val="462F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8708" y="1938783"/>
            <a:ext cx="8412480" cy="1102519"/>
          </a:xfrm>
          <a:prstGeom prst="rect">
            <a:avLst/>
          </a:prstGeom>
        </p:spPr>
        <p:txBody>
          <a:bodyPr>
            <a:noAutofit/>
          </a:bodyPr>
          <a:lstStyle>
            <a:lvl1pPr algn="l">
              <a:defRPr sz="6600" b="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8708" y="3607918"/>
            <a:ext cx="8412480" cy="526302"/>
          </a:xfrm>
          <a:prstGeom prst="rect">
            <a:avLst/>
          </a:prstGeom>
        </p:spPr>
        <p:txBody>
          <a:bodyPr>
            <a:normAutofit/>
          </a:bodyPr>
          <a:lstStyle>
            <a:lvl1pPr marL="0" indent="0" algn="l">
              <a:buNone/>
              <a:defRPr sz="2000" b="0">
                <a:solidFill>
                  <a:srgbClr val="A1ABD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126928918"/>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3338" y="0"/>
            <a:ext cx="9132887"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30163"/>
            <a:ext cx="6937375"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 name="Slide Number Placeholder 5"/>
          <p:cNvSpPr txBox="1">
            <a:spLocks/>
          </p:cNvSpPr>
          <p:nvPr userDrawn="1"/>
        </p:nvSpPr>
        <p:spPr>
          <a:xfrm>
            <a:off x="8343900" y="4678363"/>
            <a:ext cx="800100" cy="274637"/>
          </a:xfrm>
          <a:prstGeom prst="rect">
            <a:avLst/>
          </a:prstGeom>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200" dirty="0" smtClean="0">
                <a:solidFill>
                  <a:srgbClr val="FFFFFF"/>
                </a:solidFill>
              </a:rPr>
              <a:t>ID 40823</a:t>
            </a:r>
          </a:p>
          <a:p>
            <a:pPr algn="ctr" eaLnBrk="1" hangingPunct="1">
              <a:defRPr/>
            </a:pPr>
            <a:r>
              <a:rPr lang="en-US" altLang="en-US" sz="1200" dirty="0" smtClean="0">
                <a:solidFill>
                  <a:srgbClr val="FFFFFF"/>
                </a:solidFill>
              </a:rPr>
              <a:t>ID 40823</a:t>
            </a:r>
          </a:p>
          <a:p>
            <a:pPr algn="ctr" eaLnBrk="1" hangingPunct="1">
              <a:defRPr/>
            </a:pPr>
            <a:r>
              <a:rPr lang="en-US" altLang="en-US" sz="1200" dirty="0" smtClean="0">
                <a:solidFill>
                  <a:srgbClr val="414042"/>
                </a:solidFill>
              </a:rPr>
              <a:t>40823</a:t>
            </a:r>
          </a:p>
        </p:txBody>
      </p:sp>
      <p:sp>
        <p:nvSpPr>
          <p:cNvPr id="11" name="Footer Placeholder 4"/>
          <p:cNvSpPr txBox="1">
            <a:spLocks/>
          </p:cNvSpPr>
          <p:nvPr userDrawn="1"/>
        </p:nvSpPr>
        <p:spPr>
          <a:xfrm>
            <a:off x="3894138" y="4829175"/>
            <a:ext cx="4449762" cy="123825"/>
          </a:xfrm>
          <a:prstGeom prst="rect">
            <a:avLst/>
          </a:prstGeom>
        </p:spPr>
        <p:txBody>
          <a:bodyPr lIns="0" tIns="0" rIns="0" bIns="0" anchor="b">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914400" eaLnBrk="1" hangingPunct="1">
              <a:defRPr/>
            </a:pPr>
            <a:r>
              <a:rPr lang="en-US" altLang="en-US" sz="800" smtClean="0">
                <a:solidFill>
                  <a:srgbClr val="414042"/>
                </a:solidFill>
                <a:cs typeface="Arial" panose="020B0604020202020204" pitchFamily="34" charset="0"/>
              </a:rPr>
              <a:t>© 2016 ELLUCIAN. CONFIDENTIAL &amp; PROPRIETARY   |   Session ID</a:t>
            </a:r>
          </a:p>
        </p:txBody>
      </p:sp>
    </p:spTree>
  </p:cSld>
  <p:clrMap bg1="lt1" tx1="dk1" bg2="lt2" tx2="dk2" accent1="accent1" accent2="accent2" accent3="accent3" accent4="accent4" accent5="accent5" accent6="accent6" hlink="hlink" folHlink="folHlink"/>
  <p:sldLayoutIdLst>
    <p:sldLayoutId id="2147493645" r:id="rId1"/>
    <p:sldLayoutId id="2147493646" r:id="rId2"/>
    <p:sldLayoutId id="2147493647" r:id="rId3"/>
    <p:sldLayoutId id="2147493642" r:id="rId4"/>
    <p:sldLayoutId id="2147493643" r:id="rId5"/>
    <p:sldLayoutId id="2147493644" r:id="rId6"/>
    <p:sldLayoutId id="2147493648" r:id="rId7"/>
    <p:sldLayoutId id="2147493649" r:id="rId8"/>
    <p:sldLayoutId id="2147493650" r:id="rId9"/>
  </p:sldLayoutIdLst>
  <p:timing>
    <p:tnLst>
      <p:par>
        <p:cTn id="1" dur="indefinite" restart="never" nodeType="tmRoot"/>
      </p:par>
    </p:tnLst>
  </p:timing>
  <p:txStyles>
    <p:titleStyle>
      <a:lvl1pPr algn="l" defTabSz="457200" rtl="0" eaLnBrk="0" fontAlgn="base" hangingPunct="0">
        <a:spcBef>
          <a:spcPct val="0"/>
        </a:spcBef>
        <a:spcAft>
          <a:spcPct val="0"/>
        </a:spcAft>
        <a:defRPr sz="3000" b="1" kern="1200">
          <a:solidFill>
            <a:srgbClr val="462F89"/>
          </a:solidFill>
          <a:latin typeface="+mj-lt"/>
          <a:ea typeface="MS PGothic" panose="020B0600070205080204" pitchFamily="34" charset="-128"/>
          <a:cs typeface="ＭＳ Ｐゴシック" charset="0"/>
        </a:defRPr>
      </a:lvl1pPr>
      <a:lvl2pPr algn="l" defTabSz="457200" rtl="0" eaLnBrk="0" fontAlgn="base" hangingPunct="0">
        <a:spcBef>
          <a:spcPct val="0"/>
        </a:spcBef>
        <a:spcAft>
          <a:spcPct val="0"/>
        </a:spcAft>
        <a:defRPr sz="3000" b="1">
          <a:solidFill>
            <a:srgbClr val="462F89"/>
          </a:solidFill>
          <a:latin typeface="Arial" charset="0"/>
          <a:ea typeface="MS PGothic" panose="020B0600070205080204" pitchFamily="34" charset="-128"/>
          <a:cs typeface="ＭＳ Ｐゴシック" charset="0"/>
        </a:defRPr>
      </a:lvl2pPr>
      <a:lvl3pPr algn="l" defTabSz="457200" rtl="0" eaLnBrk="0" fontAlgn="base" hangingPunct="0">
        <a:spcBef>
          <a:spcPct val="0"/>
        </a:spcBef>
        <a:spcAft>
          <a:spcPct val="0"/>
        </a:spcAft>
        <a:defRPr sz="3000" b="1">
          <a:solidFill>
            <a:srgbClr val="462F89"/>
          </a:solidFill>
          <a:latin typeface="Arial" charset="0"/>
          <a:ea typeface="MS PGothic" panose="020B0600070205080204" pitchFamily="34" charset="-128"/>
          <a:cs typeface="ＭＳ Ｐゴシック" charset="0"/>
        </a:defRPr>
      </a:lvl3pPr>
      <a:lvl4pPr algn="l" defTabSz="457200" rtl="0" eaLnBrk="0" fontAlgn="base" hangingPunct="0">
        <a:spcBef>
          <a:spcPct val="0"/>
        </a:spcBef>
        <a:spcAft>
          <a:spcPct val="0"/>
        </a:spcAft>
        <a:defRPr sz="3000" b="1">
          <a:solidFill>
            <a:srgbClr val="462F89"/>
          </a:solidFill>
          <a:latin typeface="Arial" charset="0"/>
          <a:ea typeface="MS PGothic" panose="020B0600070205080204" pitchFamily="34" charset="-128"/>
          <a:cs typeface="ＭＳ Ｐゴシック" charset="0"/>
        </a:defRPr>
      </a:lvl4pPr>
      <a:lvl5pPr algn="l" defTabSz="457200" rtl="0" eaLnBrk="0" fontAlgn="base" hangingPunct="0">
        <a:spcBef>
          <a:spcPct val="0"/>
        </a:spcBef>
        <a:spcAft>
          <a:spcPct val="0"/>
        </a:spcAft>
        <a:defRPr sz="3000" b="1">
          <a:solidFill>
            <a:srgbClr val="462F89"/>
          </a:solidFill>
          <a:latin typeface="Arial" charset="0"/>
          <a:ea typeface="MS PGothic" panose="020B0600070205080204" pitchFamily="34" charset="-128"/>
          <a:cs typeface="ＭＳ Ｐゴシック" charset="0"/>
        </a:defRPr>
      </a:lvl5pPr>
      <a:lvl6pPr marL="457200" algn="l" defTabSz="457200" rtl="0" fontAlgn="base">
        <a:spcBef>
          <a:spcPct val="0"/>
        </a:spcBef>
        <a:spcAft>
          <a:spcPct val="0"/>
        </a:spcAft>
        <a:defRPr sz="3000" b="1">
          <a:solidFill>
            <a:srgbClr val="462F89"/>
          </a:solidFill>
          <a:latin typeface="Arial" charset="0"/>
          <a:ea typeface="ＭＳ Ｐゴシック" charset="0"/>
          <a:cs typeface="ＭＳ Ｐゴシック" charset="0"/>
        </a:defRPr>
      </a:lvl6pPr>
      <a:lvl7pPr marL="914400" algn="l" defTabSz="457200" rtl="0" fontAlgn="base">
        <a:spcBef>
          <a:spcPct val="0"/>
        </a:spcBef>
        <a:spcAft>
          <a:spcPct val="0"/>
        </a:spcAft>
        <a:defRPr sz="3000" b="1">
          <a:solidFill>
            <a:srgbClr val="462F89"/>
          </a:solidFill>
          <a:latin typeface="Arial" charset="0"/>
          <a:ea typeface="ＭＳ Ｐゴシック" charset="0"/>
          <a:cs typeface="ＭＳ Ｐゴシック" charset="0"/>
        </a:defRPr>
      </a:lvl7pPr>
      <a:lvl8pPr marL="1371600" algn="l" defTabSz="457200" rtl="0" fontAlgn="base">
        <a:spcBef>
          <a:spcPct val="0"/>
        </a:spcBef>
        <a:spcAft>
          <a:spcPct val="0"/>
        </a:spcAft>
        <a:defRPr sz="3000" b="1">
          <a:solidFill>
            <a:srgbClr val="462F89"/>
          </a:solidFill>
          <a:latin typeface="Arial" charset="0"/>
          <a:ea typeface="ＭＳ Ｐゴシック" charset="0"/>
          <a:cs typeface="ＭＳ Ｐゴシック" charset="0"/>
        </a:defRPr>
      </a:lvl8pPr>
      <a:lvl9pPr marL="1828800" algn="l" defTabSz="457200" rtl="0" fontAlgn="base">
        <a:spcBef>
          <a:spcPct val="0"/>
        </a:spcBef>
        <a:spcAft>
          <a:spcPct val="0"/>
        </a:spcAft>
        <a:defRPr sz="3000" b="1">
          <a:solidFill>
            <a:srgbClr val="462F89"/>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611" y="0"/>
            <a:ext cx="9132888"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762000"/>
            <a:ext cx="7832725" cy="1495425"/>
          </a:xfrm>
        </p:spPr>
        <p:txBody>
          <a:bodyPr/>
          <a:lstStyle/>
          <a:p>
            <a:pPr algn="ctr"/>
            <a:r>
              <a:rPr lang="en-US" dirty="0" smtClean="0">
                <a:solidFill>
                  <a:schemeClr val="bg1"/>
                </a:solidFill>
              </a:rPr>
              <a:t>Making the Change Happen</a:t>
            </a:r>
          </a:p>
        </p:txBody>
      </p:sp>
      <p:pic>
        <p:nvPicPr>
          <p:cNvPr id="2150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4330" y="2257425"/>
            <a:ext cx="2398463" cy="25323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30163"/>
            <a:ext cx="7162800" cy="857250"/>
          </a:xfrm>
        </p:spPr>
        <p:txBody>
          <a:bodyPr/>
          <a:lstStyle/>
          <a:p>
            <a:pPr algn="ctr" eaLnBrk="1" hangingPunct="1"/>
            <a:r>
              <a:rPr lang="en-US" altLang="en-US" dirty="0" smtClean="0"/>
              <a:t>The Roadmap to Change</a:t>
            </a:r>
          </a:p>
        </p:txBody>
      </p:sp>
      <p:sp>
        <p:nvSpPr>
          <p:cNvPr id="22531" name="Text Placeholder 2"/>
          <p:cNvSpPr>
            <a:spLocks noGrp="1"/>
          </p:cNvSpPr>
          <p:nvPr>
            <p:ph type="body" sz="quarter" idx="11"/>
          </p:nvPr>
        </p:nvSpPr>
        <p:spPr bwMode="auto">
          <a:xfrm>
            <a:off x="457200" y="1238250"/>
            <a:ext cx="7162800" cy="32623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buFont typeface="Arial" panose="020B0604020202020204" pitchFamily="34" charset="0"/>
              <a:buChar char="•"/>
            </a:pPr>
            <a:r>
              <a:rPr lang="en-US" dirty="0" smtClean="0"/>
              <a:t>Assigned monetary limits to the levels with relationship to inventory thresholds</a:t>
            </a:r>
          </a:p>
          <a:p>
            <a:pPr marL="342900" indent="-342900">
              <a:buFont typeface="Arial" panose="020B0604020202020204" pitchFamily="34" charset="0"/>
              <a:buChar char="•"/>
            </a:pPr>
            <a:r>
              <a:rPr lang="en-US" dirty="0" smtClean="0"/>
              <a:t>Required at least 2 levels of approvers in each queue </a:t>
            </a:r>
          </a:p>
          <a:p>
            <a:pPr marL="342900" indent="-342900">
              <a:buFont typeface="Arial" panose="020B0604020202020204" pitchFamily="34" charset="0"/>
              <a:buChar char="•"/>
            </a:pPr>
            <a:r>
              <a:rPr lang="en-US" dirty="0" smtClean="0"/>
              <a:t>Levels reflect job status</a:t>
            </a:r>
          </a:p>
          <a:p>
            <a:pPr marL="342900" indent="-342900">
              <a:buFont typeface="Arial" panose="020B0604020202020204" pitchFamily="34" charset="0"/>
              <a:buChar char="•"/>
            </a:pPr>
            <a:r>
              <a:rPr lang="en-US" dirty="0" smtClean="0"/>
              <a:t>Cleaned up old approvers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srcRect t="3864" b="3864"/>
          <a:stretch>
            <a:fillRect/>
          </a:stretch>
        </p:blipFill>
        <p:spPr>
          <a:xfrm>
            <a:off x="129540" y="144780"/>
            <a:ext cx="7179733" cy="4038600"/>
          </a:xfrm>
          <a:prstGeom prst="rect">
            <a:avLst/>
          </a:prstGeom>
        </p:spPr>
      </p:pic>
    </p:spTree>
    <p:extLst>
      <p:ext uri="{BB962C8B-B14F-4D97-AF65-F5344CB8AC3E}">
        <p14:creationId xmlns:p14="http://schemas.microsoft.com/office/powerpoint/2010/main" val="1705542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762000"/>
            <a:ext cx="7832725" cy="1495425"/>
          </a:xfrm>
        </p:spPr>
        <p:txBody>
          <a:bodyPr/>
          <a:lstStyle/>
          <a:p>
            <a:pPr algn="ctr"/>
            <a:r>
              <a:rPr lang="en-US" dirty="0" smtClean="0">
                <a:solidFill>
                  <a:schemeClr val="bg1"/>
                </a:solidFill>
              </a:rPr>
              <a:t>What we discovered</a:t>
            </a:r>
          </a:p>
        </p:txBody>
      </p:sp>
      <p:pic>
        <p:nvPicPr>
          <p:cNvPr id="2355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43738" y="2377440"/>
            <a:ext cx="2259647" cy="22596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30163"/>
            <a:ext cx="7162800" cy="857250"/>
          </a:xfrm>
        </p:spPr>
        <p:txBody>
          <a:bodyPr/>
          <a:lstStyle/>
          <a:p>
            <a:pPr algn="ctr" eaLnBrk="1" hangingPunct="1"/>
            <a:r>
              <a:rPr lang="en-US" altLang="en-US" dirty="0" smtClean="0"/>
              <a:t>Outcomes</a:t>
            </a:r>
          </a:p>
        </p:txBody>
      </p:sp>
      <p:sp>
        <p:nvSpPr>
          <p:cNvPr id="24579" name="Text Placeholder 2"/>
          <p:cNvSpPr>
            <a:spLocks noGrp="1"/>
          </p:cNvSpPr>
          <p:nvPr>
            <p:ph type="body" sz="quarter" idx="11"/>
          </p:nvPr>
        </p:nvSpPr>
        <p:spPr bwMode="auto">
          <a:xfrm>
            <a:off x="457200" y="1238250"/>
            <a:ext cx="7162800" cy="32623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buFont typeface="Arial" panose="020B0604020202020204" pitchFamily="34" charset="0"/>
              <a:buChar char="•"/>
            </a:pPr>
            <a:r>
              <a:rPr lang="en-US" dirty="0" smtClean="0"/>
              <a:t>Monetary limits were effective and allowed requisitions to move through quickly</a:t>
            </a:r>
          </a:p>
          <a:p>
            <a:pPr marL="342900" indent="-342900">
              <a:buFont typeface="Arial" panose="020B0604020202020204" pitchFamily="34" charset="0"/>
              <a:buChar char="•"/>
            </a:pPr>
            <a:r>
              <a:rPr lang="en-US" dirty="0" smtClean="0"/>
              <a:t>The approvers in each queue were more functional </a:t>
            </a:r>
          </a:p>
          <a:p>
            <a:pPr marL="342900" indent="-342900">
              <a:buFont typeface="Arial" panose="020B0604020202020204" pitchFamily="34" charset="0"/>
              <a:buChar char="•"/>
            </a:pPr>
            <a:r>
              <a:rPr lang="en-US" dirty="0" smtClean="0"/>
              <a:t>Levels allowed departmental personnel first review</a:t>
            </a:r>
          </a:p>
          <a:p>
            <a:pPr marL="342900" indent="-342900">
              <a:buFont typeface="Arial" panose="020B0604020202020204" pitchFamily="34" charset="0"/>
              <a:buChar char="•"/>
            </a:pPr>
            <a:r>
              <a:rPr lang="en-US" dirty="0" smtClean="0"/>
              <a:t>The clean up process made queues visually appealing and less cumbersome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762000"/>
            <a:ext cx="7832725" cy="1495425"/>
          </a:xfrm>
        </p:spPr>
        <p:txBody>
          <a:bodyPr/>
          <a:lstStyle/>
          <a:p>
            <a:pPr algn="ctr"/>
            <a:r>
              <a:rPr lang="en-US" dirty="0" smtClean="0">
                <a:solidFill>
                  <a:schemeClr val="bg1"/>
                </a:solidFill>
              </a:rPr>
              <a:t>Additional Changes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95300" y="30163"/>
            <a:ext cx="7124700" cy="857250"/>
          </a:xfrm>
        </p:spPr>
        <p:txBody>
          <a:bodyPr/>
          <a:lstStyle/>
          <a:p>
            <a:pPr algn="ctr" eaLnBrk="1" hangingPunct="1"/>
            <a:r>
              <a:rPr lang="en-US" altLang="en-US" smtClean="0"/>
              <a:t>BPM Recommendations</a:t>
            </a:r>
          </a:p>
        </p:txBody>
      </p:sp>
      <p:sp>
        <p:nvSpPr>
          <p:cNvPr id="3" name="Text Placeholder 2"/>
          <p:cNvSpPr>
            <a:spLocks noGrp="1"/>
          </p:cNvSpPr>
          <p:nvPr>
            <p:ph type="body" sz="quarter" idx="11"/>
          </p:nvPr>
        </p:nvSpPr>
        <p:spPr>
          <a:xfrm>
            <a:off x="612775" y="1250700"/>
            <a:ext cx="7162800" cy="3268731"/>
          </a:xfrm>
        </p:spPr>
        <p:txBody>
          <a:bodyPr/>
          <a:lstStyle/>
          <a:p>
            <a:pPr marL="342900" indent="-342900">
              <a:buFont typeface="Arial" panose="020B0604020202020204" pitchFamily="34" charset="0"/>
              <a:buChar char="•"/>
              <a:defRPr/>
            </a:pPr>
            <a:r>
              <a:rPr lang="en-US" dirty="0" smtClean="0"/>
              <a:t>Create a process for new users, queues, and termination</a:t>
            </a:r>
            <a:endParaRPr lang="en-US" dirty="0"/>
          </a:p>
          <a:p>
            <a:pPr marL="342900" indent="-342900">
              <a:buFont typeface="Arial" panose="020B0604020202020204" pitchFamily="34" charset="0"/>
              <a:buChar char="•"/>
              <a:defRPr/>
            </a:pPr>
            <a:r>
              <a:rPr lang="en-US" dirty="0" smtClean="0"/>
              <a:t>Purchasing Director moved from an approval level to an additional queue</a:t>
            </a:r>
            <a:endParaRPr lang="en-US" dirty="0"/>
          </a:p>
          <a:p>
            <a:pPr marL="342900" indent="-342900">
              <a:buFont typeface="Arial" panose="020B0604020202020204" pitchFamily="34" charset="0"/>
              <a:buChar char="•"/>
              <a:defRPr/>
            </a:pPr>
            <a:r>
              <a:rPr lang="en-US" dirty="0" smtClean="0"/>
              <a:t>Incorporate Banner Workflow for approval notifications</a:t>
            </a:r>
            <a:endParaRPr lang="en-US" dirty="0"/>
          </a:p>
          <a:p>
            <a:pPr marL="342900" indent="-342900">
              <a:buFont typeface="Arial" panose="020B0604020202020204" pitchFamily="34" charset="0"/>
              <a:buChar char="•"/>
              <a:defRPr/>
            </a:pPr>
            <a:r>
              <a:rPr lang="en-US" dirty="0"/>
              <a:t>Move buyers to the frontline approval</a:t>
            </a:r>
          </a:p>
          <a:p>
            <a:pPr marL="342900" indent="-342900">
              <a:buFont typeface="Arial" panose="020B0604020202020204" pitchFamily="34" charset="0"/>
              <a:buChar char="•"/>
              <a:defRPr/>
            </a:pPr>
            <a:endParaRPr lang="en-US" dirty="0" smtClean="0"/>
          </a:p>
          <a:p>
            <a:pPr marL="342900" indent="-342900">
              <a:buFont typeface="Arial" panose="020B0604020202020204" pitchFamily="34" charset="0"/>
              <a:buChar char="•"/>
              <a:defRPr/>
            </a:pPr>
            <a:endParaRPr lang="en-US" dirty="0"/>
          </a:p>
          <a:p>
            <a:pPr>
              <a:defRPr/>
            </a:pPr>
            <a:r>
              <a:rPr lang="en-US" dirty="0" smtClean="0"/>
              <a:t>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762000"/>
            <a:ext cx="7832725" cy="1495425"/>
          </a:xfrm>
        </p:spPr>
        <p:txBody>
          <a:bodyPr/>
          <a:lstStyle/>
          <a:p>
            <a:pPr algn="ctr"/>
            <a:r>
              <a:rPr lang="en-US" dirty="0" smtClean="0">
                <a:solidFill>
                  <a:schemeClr val="bg1"/>
                </a:solidFill>
              </a:rPr>
              <a:t>Bottoms up</a:t>
            </a:r>
          </a:p>
        </p:txBody>
      </p:sp>
      <p:pic>
        <p:nvPicPr>
          <p:cNvPr id="2867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21610" y="2133283"/>
            <a:ext cx="3429000" cy="2574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30163"/>
            <a:ext cx="7162800" cy="857250"/>
          </a:xfrm>
        </p:spPr>
        <p:txBody>
          <a:bodyPr/>
          <a:lstStyle/>
          <a:p>
            <a:pPr algn="ctr" eaLnBrk="1" hangingPunct="1"/>
            <a:r>
              <a:rPr lang="en-US" altLang="en-US" dirty="0" smtClean="0"/>
              <a:t>Implementing the BPM</a:t>
            </a:r>
          </a:p>
        </p:txBody>
      </p:sp>
      <p:sp>
        <p:nvSpPr>
          <p:cNvPr id="29699" name="Text Placeholder 2"/>
          <p:cNvSpPr>
            <a:spLocks noGrp="1"/>
          </p:cNvSpPr>
          <p:nvPr>
            <p:ph type="body" sz="quarter" idx="11"/>
          </p:nvPr>
        </p:nvSpPr>
        <p:spPr bwMode="auto">
          <a:xfrm>
            <a:off x="457200" y="1238250"/>
            <a:ext cx="7162800" cy="32623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buFont typeface="Arial" panose="020B0604020202020204" pitchFamily="34" charset="0"/>
              <a:buChar char="•"/>
            </a:pPr>
            <a:r>
              <a:rPr lang="en-US" dirty="0" smtClean="0"/>
              <a:t>Invert the entire approval queue </a:t>
            </a:r>
          </a:p>
          <a:p>
            <a:pPr marL="342900" indent="-342900">
              <a:buFont typeface="Arial" panose="020B0604020202020204" pitchFamily="34" charset="0"/>
              <a:buChar char="•"/>
            </a:pPr>
            <a:r>
              <a:rPr lang="en-US" dirty="0" smtClean="0"/>
              <a:t>Purchasing buyers will be the </a:t>
            </a:r>
            <a:r>
              <a:rPr lang="en-US" u="sng" dirty="0" smtClean="0"/>
              <a:t>first</a:t>
            </a:r>
            <a:r>
              <a:rPr lang="en-US" dirty="0" smtClean="0"/>
              <a:t> to approve</a:t>
            </a:r>
          </a:p>
          <a:p>
            <a:pPr marL="622300" lvl="1" indent="-342900">
              <a:buFont typeface="Arial" panose="020B0604020202020204" pitchFamily="34" charset="0"/>
              <a:buChar char="•"/>
            </a:pPr>
            <a:r>
              <a:rPr lang="en-US" dirty="0" smtClean="0"/>
              <a:t>Buyers catch errors and resolve them before others approve	 </a:t>
            </a:r>
          </a:p>
          <a:p>
            <a:pPr marL="622300" lvl="1" indent="-342900">
              <a:buFont typeface="Arial" panose="020B0604020202020204" pitchFamily="34" charset="0"/>
              <a:buChar char="•"/>
            </a:pPr>
            <a:r>
              <a:rPr lang="en-US" dirty="0" smtClean="0"/>
              <a:t>Insight on what’s coming on the horizon</a:t>
            </a:r>
          </a:p>
          <a:p>
            <a:pPr marL="342900" indent="-342900">
              <a:buFont typeface="Arial" panose="020B0604020202020204" pitchFamily="34" charset="0"/>
              <a:buChar char="•"/>
            </a:pPr>
            <a:r>
              <a:rPr lang="en-US" dirty="0" smtClean="0"/>
              <a:t>Purchasing Director only approves requisitions $5,000 and greater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762000"/>
            <a:ext cx="7832725" cy="1495425"/>
          </a:xfrm>
        </p:spPr>
        <p:txBody>
          <a:bodyPr/>
          <a:lstStyle/>
          <a:p>
            <a:pPr algn="ctr"/>
            <a:r>
              <a:rPr lang="en-US" dirty="0" smtClean="0">
                <a:solidFill>
                  <a:schemeClr val="bg1"/>
                </a:solidFill>
              </a:rPr>
              <a:t>In conclusion</a:t>
            </a:r>
          </a:p>
        </p:txBody>
      </p:sp>
      <p:pic>
        <p:nvPicPr>
          <p:cNvPr id="3072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51120" y="1965959"/>
            <a:ext cx="2244883" cy="2966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685800" y="1674813"/>
            <a:ext cx="7772400" cy="1101725"/>
          </a:xfrm>
        </p:spPr>
        <p:txBody>
          <a:bodyPr>
            <a:normAutofit fontScale="90000"/>
          </a:bodyPr>
          <a:lstStyle/>
          <a:p>
            <a:pPr eaLnBrk="1" hangingPunct="1">
              <a:defRPr/>
            </a:pPr>
            <a:r>
              <a:rPr lang="en-US" altLang="en-US" sz="3600" dirty="0" smtClean="0"/>
              <a:t>Minding Your P’s and Q’s </a:t>
            </a:r>
            <a:br>
              <a:rPr lang="en-US" altLang="en-US" sz="3600" dirty="0" smtClean="0"/>
            </a:br>
            <a:r>
              <a:rPr lang="en-US" altLang="en-US" sz="2400" dirty="0" smtClean="0"/>
              <a:t>Purchasing Approval Queues</a:t>
            </a:r>
            <a:r>
              <a:rPr lang="en-US" altLang="en-US" sz="3600" dirty="0" smtClean="0"/>
              <a:t/>
            </a:r>
            <a:br>
              <a:rPr lang="en-US" altLang="en-US" sz="3600" dirty="0" smtClean="0"/>
            </a:br>
            <a:endParaRPr lang="en-US" altLang="en-US" sz="3600" dirty="0" smtClean="0"/>
          </a:p>
        </p:txBody>
      </p:sp>
      <p:sp>
        <p:nvSpPr>
          <p:cNvPr id="10243" name="Subtitle 2"/>
          <p:cNvSpPr txBox="1">
            <a:spLocks/>
          </p:cNvSpPr>
          <p:nvPr/>
        </p:nvSpPr>
        <p:spPr bwMode="auto">
          <a:xfrm>
            <a:off x="579963" y="2676800"/>
            <a:ext cx="5505450" cy="10754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20000"/>
              </a:spcBef>
              <a:buFont typeface="Arial" panose="020B0604020202020204" pitchFamily="34" charset="0"/>
              <a:buNone/>
            </a:pPr>
            <a:r>
              <a:rPr lang="en-US" altLang="en-US" sz="1600" b="1" dirty="0" smtClean="0">
                <a:solidFill>
                  <a:srgbClr val="FFFFFF"/>
                </a:solidFill>
              </a:rPr>
              <a:t>Lynn </a:t>
            </a:r>
            <a:r>
              <a:rPr lang="en-US" altLang="en-US" sz="1600" b="1" dirty="0" err="1" smtClean="0">
                <a:solidFill>
                  <a:srgbClr val="FFFFFF"/>
                </a:solidFill>
              </a:rPr>
              <a:t>Deegen</a:t>
            </a:r>
            <a:r>
              <a:rPr lang="en-US" altLang="en-US" sz="1600" b="1" dirty="0" smtClean="0">
                <a:solidFill>
                  <a:srgbClr val="FFFFFF"/>
                </a:solidFill>
              </a:rPr>
              <a:t>, Director of Purchasing and Property</a:t>
            </a:r>
          </a:p>
          <a:p>
            <a:pPr eaLnBrk="1" hangingPunct="1">
              <a:spcBef>
                <a:spcPct val="20000"/>
              </a:spcBef>
              <a:buFont typeface="Arial" panose="020B0604020202020204" pitchFamily="34" charset="0"/>
              <a:buNone/>
            </a:pPr>
            <a:r>
              <a:rPr lang="en-US" altLang="en-US" sz="1600" b="1" dirty="0" err="1" smtClean="0">
                <a:solidFill>
                  <a:srgbClr val="FFFFFF"/>
                </a:solidFill>
              </a:rPr>
              <a:t>Nicci</a:t>
            </a:r>
            <a:r>
              <a:rPr lang="en-US" altLang="en-US" sz="1600" b="1" dirty="0" smtClean="0">
                <a:solidFill>
                  <a:srgbClr val="FFFFFF"/>
                </a:solidFill>
              </a:rPr>
              <a:t> </a:t>
            </a:r>
            <a:r>
              <a:rPr lang="en-US" altLang="en-US" sz="1600" b="1" dirty="0" err="1" smtClean="0">
                <a:solidFill>
                  <a:srgbClr val="FFFFFF"/>
                </a:solidFill>
              </a:rPr>
              <a:t>Wangerin</a:t>
            </a:r>
            <a:r>
              <a:rPr lang="en-US" altLang="en-US" sz="1600" b="1" dirty="0" smtClean="0">
                <a:solidFill>
                  <a:srgbClr val="FFFFFF"/>
                </a:solidFill>
              </a:rPr>
              <a:t>, Purchasing and Inventory Specialist</a:t>
            </a:r>
          </a:p>
          <a:p>
            <a:pPr eaLnBrk="1" hangingPunct="1">
              <a:spcBef>
                <a:spcPct val="20000"/>
              </a:spcBef>
              <a:buFont typeface="Arial" panose="020B0604020202020204" pitchFamily="34" charset="0"/>
              <a:buNone/>
            </a:pPr>
            <a:r>
              <a:rPr lang="en-US" altLang="en-US" sz="1600" dirty="0" smtClean="0">
                <a:solidFill>
                  <a:srgbClr val="FFFFFF"/>
                </a:solidFill>
              </a:rPr>
              <a:t>Mississippi Gulf Coast Community College (MGCCC)</a:t>
            </a:r>
          </a:p>
          <a:p>
            <a:pPr eaLnBrk="1" hangingPunct="1">
              <a:spcBef>
                <a:spcPct val="20000"/>
              </a:spcBef>
              <a:buFont typeface="Arial" panose="020B0604020202020204" pitchFamily="34" charset="0"/>
              <a:buNone/>
            </a:pPr>
            <a:r>
              <a:rPr lang="en-US" altLang="en-US" sz="1600" dirty="0" smtClean="0">
                <a:solidFill>
                  <a:srgbClr val="FFFFFF"/>
                </a:solidFill>
              </a:rPr>
              <a:t>Dan Webb, Applications Director, Ellucian @ MGCCC</a:t>
            </a:r>
            <a:endParaRPr lang="en-US" altLang="en-US" sz="1600" dirty="0">
              <a:solidFill>
                <a:srgbClr val="FFFFFF"/>
              </a:solidFill>
            </a:endParaRPr>
          </a:p>
        </p:txBody>
      </p:sp>
      <p:sp>
        <p:nvSpPr>
          <p:cNvPr id="10244" name="Subtitle 2"/>
          <p:cNvSpPr txBox="1">
            <a:spLocks/>
          </p:cNvSpPr>
          <p:nvPr/>
        </p:nvSpPr>
        <p:spPr bwMode="auto">
          <a:xfrm>
            <a:off x="685800" y="4106863"/>
            <a:ext cx="5505450" cy="687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20000"/>
              </a:spcBef>
              <a:buFont typeface="Arial" panose="020B0604020202020204" pitchFamily="34" charset="0"/>
              <a:buNone/>
            </a:pPr>
            <a:r>
              <a:rPr lang="en-US" altLang="en-US" sz="1400" dirty="0">
                <a:solidFill>
                  <a:srgbClr val="FFFFFF"/>
                </a:solidFill>
              </a:rPr>
              <a:t>April </a:t>
            </a:r>
            <a:r>
              <a:rPr lang="en-US" altLang="en-US" sz="1400" dirty="0" smtClean="0">
                <a:solidFill>
                  <a:srgbClr val="FFFFFF"/>
                </a:solidFill>
              </a:rPr>
              <a:t>20, </a:t>
            </a:r>
            <a:r>
              <a:rPr lang="en-US" altLang="en-US" sz="1400" dirty="0">
                <a:solidFill>
                  <a:srgbClr val="FFFFFF"/>
                </a:solidFill>
              </a:rPr>
              <a:t>2016</a:t>
            </a:r>
          </a:p>
          <a:p>
            <a:pPr eaLnBrk="1" hangingPunct="1">
              <a:spcBef>
                <a:spcPct val="20000"/>
              </a:spcBef>
              <a:buFont typeface="Arial" panose="020B0604020202020204" pitchFamily="34" charset="0"/>
              <a:buNone/>
            </a:pPr>
            <a:r>
              <a:rPr lang="en-US" altLang="en-US" sz="1400" dirty="0">
                <a:solidFill>
                  <a:srgbClr val="FFFFFF"/>
                </a:solidFill>
              </a:rPr>
              <a:t>ID 40823</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30163"/>
            <a:ext cx="7162800" cy="857250"/>
          </a:xfrm>
        </p:spPr>
        <p:txBody>
          <a:bodyPr/>
          <a:lstStyle/>
          <a:p>
            <a:pPr algn="ctr" eaLnBrk="1" hangingPunct="1"/>
            <a:r>
              <a:rPr lang="en-US" altLang="en-US" dirty="0" smtClean="0"/>
              <a:t>Summary</a:t>
            </a:r>
          </a:p>
        </p:txBody>
      </p:sp>
      <p:sp>
        <p:nvSpPr>
          <p:cNvPr id="31747" name="Text Placeholder 2"/>
          <p:cNvSpPr>
            <a:spLocks noGrp="1"/>
          </p:cNvSpPr>
          <p:nvPr>
            <p:ph type="body" sz="quarter" idx="11"/>
          </p:nvPr>
        </p:nvSpPr>
        <p:spPr bwMode="auto">
          <a:xfrm>
            <a:off x="746760" y="1588770"/>
            <a:ext cx="7162800" cy="32623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eaLnBrk="1" hangingPunct="1">
              <a:spcBef>
                <a:spcPts val="2000"/>
              </a:spcBef>
              <a:buFont typeface="Arial" panose="020B0604020202020204" pitchFamily="34" charset="0"/>
              <a:buChar char="•"/>
            </a:pPr>
            <a:r>
              <a:rPr lang="en-US" altLang="en-US" dirty="0" smtClean="0"/>
              <a:t>Remember, sometimes it’s trial and error before you find success</a:t>
            </a:r>
          </a:p>
          <a:p>
            <a:pPr marL="342900" indent="-342900" eaLnBrk="1" hangingPunct="1">
              <a:spcBef>
                <a:spcPts val="0"/>
              </a:spcBef>
              <a:buFont typeface="Arial" panose="020B0604020202020204" pitchFamily="34" charset="0"/>
              <a:buChar char="•"/>
            </a:pPr>
            <a:r>
              <a:rPr lang="en-US" altLang="en-US" dirty="0" smtClean="0"/>
              <a:t>Just because a process is “good” doesn’t mean it can’t be “improved”</a:t>
            </a:r>
          </a:p>
          <a:p>
            <a:pPr marL="342900" indent="-342900" eaLnBrk="1" hangingPunct="1">
              <a:spcBef>
                <a:spcPts val="0"/>
              </a:spcBef>
              <a:buFont typeface="Arial" panose="020B0604020202020204" pitchFamily="34" charset="0"/>
              <a:buChar char="•"/>
            </a:pPr>
            <a:r>
              <a:rPr lang="en-US" altLang="en-US" dirty="0" smtClean="0"/>
              <a:t>Don’t be afraid to try new methods</a:t>
            </a:r>
          </a:p>
          <a:p>
            <a:pPr marL="342900" indent="-342900" eaLnBrk="1" hangingPunct="1">
              <a:spcBef>
                <a:spcPts val="0"/>
              </a:spcBef>
              <a:buFont typeface="Arial" panose="020B0604020202020204" pitchFamily="34" charset="0"/>
              <a:buChar char="•"/>
            </a:pPr>
            <a:r>
              <a:rPr lang="en-US" altLang="en-US" dirty="0" smtClean="0"/>
              <a:t>Communicate with other institutions to learn and share</a:t>
            </a:r>
          </a:p>
          <a:p>
            <a:pPr marL="342900" indent="-342900" eaLnBrk="1" hangingPunct="1">
              <a:spcBef>
                <a:spcPts val="2000"/>
              </a:spcBef>
              <a:buFont typeface="Arial" panose="020B0604020202020204" pitchFamily="34" charset="0"/>
              <a:buChar char="•"/>
            </a:pPr>
            <a:endParaRPr lang="en-US" alt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762000"/>
            <a:ext cx="7832725" cy="1495425"/>
          </a:xfrm>
        </p:spPr>
        <p:txBody>
          <a:bodyPr/>
          <a:lstStyle/>
          <a:p>
            <a:pPr algn="ctr" eaLnBrk="1" hangingPunct="1"/>
            <a:r>
              <a:rPr lang="en-US" altLang="en-US" dirty="0" smtClean="0">
                <a:solidFill>
                  <a:schemeClr val="bg1"/>
                </a:solidFill>
              </a:rPr>
              <a:t>Questions &amp; Answers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579563"/>
            <a:ext cx="7832725" cy="1228725"/>
          </a:xfrm>
        </p:spPr>
        <p:txBody>
          <a:bodyPr/>
          <a:lstStyle/>
          <a:p>
            <a:pPr eaLnBrk="1" hangingPunct="1"/>
            <a:r>
              <a:rPr lang="en-US" altLang="en-US" smtClean="0">
                <a:solidFill>
                  <a:srgbClr val="FFFFFF"/>
                </a:solidFill>
              </a:rPr>
              <a:t>Thank you!</a:t>
            </a:r>
          </a:p>
        </p:txBody>
      </p:sp>
      <p:sp>
        <p:nvSpPr>
          <p:cNvPr id="33795" name="Text Placeholder 4"/>
          <p:cNvSpPr txBox="1">
            <a:spLocks/>
          </p:cNvSpPr>
          <p:nvPr/>
        </p:nvSpPr>
        <p:spPr bwMode="auto">
          <a:xfrm>
            <a:off x="457200" y="2279650"/>
            <a:ext cx="5373688" cy="197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20000"/>
              </a:spcBef>
              <a:buFont typeface="Arial" panose="020B0604020202020204" pitchFamily="34" charset="0"/>
              <a:buNone/>
            </a:pPr>
            <a:r>
              <a:rPr lang="en-US" altLang="en-US" sz="2000" b="1" dirty="0" smtClean="0">
                <a:solidFill>
                  <a:schemeClr val="bg1"/>
                </a:solidFill>
              </a:rPr>
              <a:t>Lynn Deegen- </a:t>
            </a:r>
            <a:r>
              <a:rPr lang="en-US" altLang="en-US" dirty="0" err="1" smtClean="0">
                <a:solidFill>
                  <a:schemeClr val="bg1"/>
                </a:solidFill>
              </a:rPr>
              <a:t>lynn.deegen@mgccc.edu</a:t>
            </a:r>
            <a:endParaRPr lang="en-US" altLang="en-US" sz="2000" b="1" dirty="0" smtClean="0">
              <a:solidFill>
                <a:schemeClr val="bg1"/>
              </a:solidFill>
            </a:endParaRPr>
          </a:p>
          <a:p>
            <a:pPr eaLnBrk="1" hangingPunct="1">
              <a:spcBef>
                <a:spcPct val="20000"/>
              </a:spcBef>
              <a:buFont typeface="Arial" panose="020B0604020202020204" pitchFamily="34" charset="0"/>
              <a:buNone/>
            </a:pPr>
            <a:r>
              <a:rPr lang="en-US" altLang="en-US" sz="2000" b="1" dirty="0" smtClean="0">
                <a:solidFill>
                  <a:schemeClr val="bg1"/>
                </a:solidFill>
              </a:rPr>
              <a:t>Nicci Wangerin- </a:t>
            </a:r>
            <a:r>
              <a:rPr lang="en-US" altLang="en-US" dirty="0" smtClean="0">
                <a:solidFill>
                  <a:schemeClr val="bg1"/>
                </a:solidFill>
              </a:rPr>
              <a:t>nicci.wangerin@mgccc.edu</a:t>
            </a:r>
            <a:endParaRPr lang="en-US" altLang="en-US" sz="2000" b="1" dirty="0">
              <a:solidFill>
                <a:schemeClr val="bg1"/>
              </a:solidFill>
            </a:endParaRPr>
          </a:p>
          <a:p>
            <a:pPr eaLnBrk="1" hangingPunct="1">
              <a:spcBef>
                <a:spcPct val="20000"/>
              </a:spcBef>
              <a:buFont typeface="Arial" panose="020B0604020202020204" pitchFamily="34" charset="0"/>
              <a:buNone/>
            </a:pPr>
            <a:r>
              <a:rPr lang="en-US" altLang="en-US" sz="2000" b="1" dirty="0" smtClean="0">
                <a:solidFill>
                  <a:schemeClr val="bg1"/>
                </a:solidFill>
              </a:rPr>
              <a:t>Dan Webb- </a:t>
            </a:r>
            <a:r>
              <a:rPr lang="en-US" altLang="en-US" dirty="0" smtClean="0">
                <a:solidFill>
                  <a:schemeClr val="bg1"/>
                </a:solidFill>
              </a:rPr>
              <a:t>dan.webb@mgccc.edu</a:t>
            </a:r>
            <a:endParaRPr lang="en-US" altLang="en-US" sz="2000" b="1" dirty="0">
              <a:solidFill>
                <a:schemeClr val="bg1"/>
              </a:solidFill>
            </a:endParaRPr>
          </a:p>
          <a:p>
            <a:pPr eaLnBrk="1" hangingPunct="1">
              <a:spcBef>
                <a:spcPts val="3000"/>
              </a:spcBef>
              <a:buFont typeface="Arial" panose="020B0604020202020204" pitchFamily="34" charset="0"/>
              <a:buNone/>
            </a:pPr>
            <a:r>
              <a:rPr lang="en-US" altLang="en-US" sz="1400" dirty="0">
                <a:solidFill>
                  <a:schemeClr val="bg1"/>
                </a:solidFill>
              </a:rPr>
              <a:t>Please complete the online session evaluation form.</a:t>
            </a:r>
          </a:p>
          <a:p>
            <a:pPr eaLnBrk="1" hangingPunct="1">
              <a:spcBef>
                <a:spcPct val="20000"/>
              </a:spcBef>
              <a:buFont typeface="Arial" panose="020B0604020202020204" pitchFamily="34" charset="0"/>
              <a:buNone/>
            </a:pPr>
            <a:r>
              <a:rPr lang="en-US" altLang="en-US" sz="1400" dirty="0">
                <a:solidFill>
                  <a:schemeClr val="bg1"/>
                </a:solidFill>
              </a:rPr>
              <a:t>Session ID </a:t>
            </a:r>
            <a:r>
              <a:rPr lang="en-US" altLang="en-US" sz="1400" dirty="0" smtClean="0">
                <a:solidFill>
                  <a:schemeClr val="bg1"/>
                </a:solidFill>
              </a:rPr>
              <a:t>40823</a:t>
            </a:r>
            <a:endParaRPr lang="en-US" altLang="en-US" sz="1400"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457200" y="2776538"/>
            <a:ext cx="6677025" cy="787400"/>
          </a:xfrm>
          <a:prstGeom prst="rect">
            <a:avLst/>
          </a:prstGeom>
          <a:solidFill>
            <a:schemeClr val="bg1"/>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mn-lt"/>
              <a:ea typeface="+mn-ea"/>
            </a:endParaRPr>
          </a:p>
        </p:txBody>
      </p:sp>
      <p:sp>
        <p:nvSpPr>
          <p:cNvPr id="10" name="Title 1"/>
          <p:cNvSpPr>
            <a:spLocks noGrp="1"/>
          </p:cNvSpPr>
          <p:nvPr>
            <p:ph type="title"/>
          </p:nvPr>
        </p:nvSpPr>
        <p:spPr>
          <a:xfrm>
            <a:off x="457200" y="1049338"/>
            <a:ext cx="3498850" cy="806450"/>
          </a:xfrm>
        </p:spPr>
        <p:txBody>
          <a:bodyPr>
            <a:normAutofit fontScale="90000"/>
          </a:bodyPr>
          <a:lstStyle/>
          <a:p>
            <a:pPr>
              <a:defRPr/>
            </a:pPr>
            <a:r>
              <a:rPr lang="en-US" sz="1800" dirty="0">
                <a:solidFill>
                  <a:schemeClr val="bg1"/>
                </a:solidFill>
                <a:ea typeface="ＭＳ Ｐゴシック" charset="0"/>
              </a:rPr>
              <a:t>We need your help</a:t>
            </a:r>
            <a:br>
              <a:rPr lang="en-US" sz="1800" dirty="0">
                <a:solidFill>
                  <a:schemeClr val="bg1"/>
                </a:solidFill>
                <a:ea typeface="ＭＳ Ｐゴシック" charset="0"/>
              </a:rPr>
            </a:br>
            <a:r>
              <a:rPr lang="en-US" dirty="0">
                <a:solidFill>
                  <a:schemeClr val="bg1"/>
                </a:solidFill>
                <a:ea typeface="ＭＳ Ｐゴシック" charset="0"/>
              </a:rPr>
              <a:t>Feedback </a:t>
            </a:r>
            <a:r>
              <a:rPr lang="en-US" dirty="0" smtClean="0">
                <a:solidFill>
                  <a:schemeClr val="bg1"/>
                </a:solidFill>
                <a:ea typeface="ＭＳ Ｐゴシック" charset="0"/>
              </a:rPr>
              <a:t>Survey</a:t>
            </a:r>
            <a:endParaRPr lang="en-US" dirty="0">
              <a:solidFill>
                <a:schemeClr val="bg1"/>
              </a:solidFill>
              <a:ea typeface="ＭＳ Ｐゴシック" charset="0"/>
            </a:endParaRPr>
          </a:p>
        </p:txBody>
      </p:sp>
      <p:sp>
        <p:nvSpPr>
          <p:cNvPr id="34820" name="Text Placeholder 4"/>
          <p:cNvSpPr txBox="1">
            <a:spLocks/>
          </p:cNvSpPr>
          <p:nvPr/>
        </p:nvSpPr>
        <p:spPr bwMode="auto">
          <a:xfrm>
            <a:off x="457200" y="2003425"/>
            <a:ext cx="6156325" cy="47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20000"/>
              </a:spcBef>
              <a:buFont typeface="Arial" panose="020B0604020202020204" pitchFamily="34" charset="0"/>
              <a:buNone/>
            </a:pPr>
            <a:r>
              <a:rPr lang="en-US" altLang="en-US" sz="1600" dirty="0">
                <a:solidFill>
                  <a:schemeClr val="bg1"/>
                </a:solidFill>
              </a:rPr>
              <a:t>Access session surveys by using the survey widget on the mobile app or by logging into your session schedule builder at</a:t>
            </a:r>
          </a:p>
          <a:p>
            <a:pPr eaLnBrk="1" hangingPunct="1">
              <a:spcBef>
                <a:spcPct val="20000"/>
              </a:spcBef>
              <a:buFont typeface="Arial" panose="020B0604020202020204" pitchFamily="34" charset="0"/>
              <a:buNone/>
            </a:pPr>
            <a:endParaRPr lang="en-US" altLang="en-US" sz="1600" dirty="0">
              <a:solidFill>
                <a:schemeClr val="bg1"/>
              </a:solidFill>
            </a:endParaRPr>
          </a:p>
          <a:p>
            <a:pPr eaLnBrk="1" hangingPunct="1">
              <a:spcBef>
                <a:spcPct val="20000"/>
              </a:spcBef>
              <a:buFont typeface="Arial" panose="020B0604020202020204" pitchFamily="34" charset="0"/>
              <a:buNone/>
            </a:pPr>
            <a:endParaRPr lang="en-US" altLang="en-US" sz="1600" dirty="0">
              <a:solidFill>
                <a:schemeClr val="bg1"/>
              </a:solidFill>
            </a:endParaRPr>
          </a:p>
          <a:p>
            <a:pPr eaLnBrk="1" hangingPunct="1">
              <a:spcBef>
                <a:spcPct val="20000"/>
              </a:spcBef>
              <a:buFont typeface="Arial" panose="020B0604020202020204" pitchFamily="34" charset="0"/>
              <a:buNone/>
            </a:pPr>
            <a:endParaRPr lang="en-US" altLang="en-US" sz="1600" dirty="0">
              <a:solidFill>
                <a:schemeClr val="bg1"/>
              </a:solidFill>
            </a:endParaRPr>
          </a:p>
          <a:p>
            <a:pPr eaLnBrk="1" hangingPunct="1">
              <a:spcBef>
                <a:spcPct val="20000"/>
              </a:spcBef>
              <a:buFont typeface="Arial" panose="020B0604020202020204" pitchFamily="34" charset="0"/>
              <a:buNone/>
            </a:pPr>
            <a:endParaRPr lang="en-US" altLang="en-US" sz="1600" dirty="0">
              <a:solidFill>
                <a:schemeClr val="bg1"/>
              </a:solidFill>
            </a:endParaRPr>
          </a:p>
          <a:p>
            <a:pPr eaLnBrk="1" hangingPunct="1">
              <a:spcBef>
                <a:spcPct val="20000"/>
              </a:spcBef>
              <a:buFont typeface="Arial" panose="020B0604020202020204" pitchFamily="34" charset="0"/>
              <a:buNone/>
            </a:pPr>
            <a:endParaRPr lang="en-US" altLang="en-US" sz="1200" dirty="0">
              <a:solidFill>
                <a:schemeClr val="bg1"/>
              </a:solidFill>
            </a:endParaRPr>
          </a:p>
          <a:p>
            <a:pPr eaLnBrk="1" hangingPunct="1">
              <a:spcBef>
                <a:spcPct val="20000"/>
              </a:spcBef>
              <a:buFont typeface="Arial" panose="020B0604020202020204" pitchFamily="34" charset="0"/>
              <a:buNone/>
            </a:pPr>
            <a:r>
              <a:rPr lang="en-US" altLang="en-US" sz="2600" dirty="0">
                <a:solidFill>
                  <a:schemeClr val="bg1"/>
                </a:solidFill>
              </a:rPr>
              <a:t>Session ID </a:t>
            </a:r>
            <a:r>
              <a:rPr lang="en-US" altLang="en-US" sz="2600" dirty="0" smtClean="0">
                <a:solidFill>
                  <a:schemeClr val="bg1"/>
                </a:solidFill>
              </a:rPr>
              <a:t>40823</a:t>
            </a:r>
            <a:endParaRPr lang="en-US" altLang="en-US" sz="2600" dirty="0">
              <a:solidFill>
                <a:schemeClr val="bg1"/>
              </a:solidFill>
            </a:endParaRPr>
          </a:p>
        </p:txBody>
      </p:sp>
      <p:sp>
        <p:nvSpPr>
          <p:cNvPr id="34821" name="Title 1"/>
          <p:cNvSpPr txBox="1">
            <a:spLocks/>
          </p:cNvSpPr>
          <p:nvPr/>
        </p:nvSpPr>
        <p:spPr bwMode="auto">
          <a:xfrm>
            <a:off x="596900" y="2890838"/>
            <a:ext cx="6764338" cy="50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3000" b="1" u="sng">
                <a:solidFill>
                  <a:srgbClr val="462F89"/>
                </a:solidFill>
              </a:rPr>
              <a:t>http://tinyurl.com/elive2016surveys</a:t>
            </a:r>
            <a:endParaRPr lang="en-US" altLang="en-US" sz="3000" b="1">
              <a:solidFill>
                <a:srgbClr val="462F8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30163"/>
            <a:ext cx="7162800" cy="857250"/>
          </a:xfrm>
        </p:spPr>
        <p:txBody>
          <a:bodyPr/>
          <a:lstStyle/>
          <a:p>
            <a:pPr eaLnBrk="1" hangingPunct="1"/>
            <a:r>
              <a:rPr lang="en-US" altLang="en-US" smtClean="0"/>
              <a:t>Session rules of etiquette</a:t>
            </a:r>
          </a:p>
        </p:txBody>
      </p:sp>
      <p:sp>
        <p:nvSpPr>
          <p:cNvPr id="3" name="Text Placeholder 2"/>
          <p:cNvSpPr>
            <a:spLocks noGrp="1"/>
          </p:cNvSpPr>
          <p:nvPr>
            <p:ph type="body" sz="quarter" idx="11"/>
          </p:nvPr>
        </p:nvSpPr>
        <p:spPr>
          <a:xfrm>
            <a:off x="457200" y="1238250"/>
            <a:ext cx="6162675" cy="3262313"/>
          </a:xfrm>
        </p:spPr>
        <p:txBody>
          <a:bodyPr/>
          <a:lstStyle/>
          <a:p>
            <a:pPr marL="285750" indent="-285750" eaLnBrk="1" fontAlgn="auto" hangingPunct="1">
              <a:spcBef>
                <a:spcPts val="0"/>
              </a:spcBef>
              <a:spcAft>
                <a:spcPts val="0"/>
              </a:spcAft>
              <a:buFont typeface="Arial"/>
              <a:buChar char="•"/>
              <a:defRPr/>
            </a:pPr>
            <a:r>
              <a:rPr lang="en-US" b="0" dirty="0">
                <a:solidFill>
                  <a:srgbClr val="414042"/>
                </a:solidFill>
                <a:ea typeface="+mn-ea"/>
                <a:cs typeface="+mn-cs"/>
              </a:rPr>
              <a:t>Please turn off your cell phone/</a:t>
            </a:r>
            <a:r>
              <a:rPr lang="en-US" b="0" dirty="0" smtClean="0">
                <a:solidFill>
                  <a:srgbClr val="414042"/>
                </a:solidFill>
                <a:ea typeface="+mn-ea"/>
                <a:cs typeface="+mn-cs"/>
              </a:rPr>
              <a:t>pager</a:t>
            </a:r>
            <a:endParaRPr lang="en-US" b="0" dirty="0">
              <a:solidFill>
                <a:srgbClr val="414042"/>
              </a:solidFill>
              <a:ea typeface="+mn-ea"/>
              <a:cs typeface="+mn-cs"/>
            </a:endParaRPr>
          </a:p>
          <a:p>
            <a:pPr marL="285750" indent="-285750" eaLnBrk="1" fontAlgn="auto" hangingPunct="1">
              <a:spcBef>
                <a:spcPts val="0"/>
              </a:spcBef>
              <a:spcAft>
                <a:spcPts val="0"/>
              </a:spcAft>
              <a:buFont typeface="Arial"/>
              <a:buChar char="•"/>
              <a:defRPr/>
            </a:pPr>
            <a:r>
              <a:rPr lang="en-US" b="0" dirty="0">
                <a:solidFill>
                  <a:srgbClr val="414042"/>
                </a:solidFill>
                <a:ea typeface="+mn-ea"/>
                <a:cs typeface="+mn-cs"/>
              </a:rPr>
              <a:t>If you must leave the session early, please do so as discreetly as </a:t>
            </a:r>
            <a:r>
              <a:rPr lang="en-US" b="0" dirty="0" smtClean="0">
                <a:solidFill>
                  <a:srgbClr val="414042"/>
                </a:solidFill>
                <a:ea typeface="+mn-ea"/>
                <a:cs typeface="+mn-cs"/>
              </a:rPr>
              <a:t>possible</a:t>
            </a:r>
            <a:endParaRPr lang="en-US" b="0" dirty="0">
              <a:solidFill>
                <a:srgbClr val="414042"/>
              </a:solidFill>
              <a:ea typeface="+mn-ea"/>
              <a:cs typeface="+mn-cs"/>
            </a:endParaRPr>
          </a:p>
          <a:p>
            <a:pPr marL="285750" indent="-285750" eaLnBrk="1" fontAlgn="auto" hangingPunct="1">
              <a:spcBef>
                <a:spcPts val="0"/>
              </a:spcBef>
              <a:spcAft>
                <a:spcPts val="0"/>
              </a:spcAft>
              <a:buFont typeface="Arial"/>
              <a:buChar char="•"/>
              <a:defRPr/>
            </a:pPr>
            <a:r>
              <a:rPr lang="en-US" b="0" dirty="0">
                <a:solidFill>
                  <a:srgbClr val="414042"/>
                </a:solidFill>
                <a:ea typeface="+mn-ea"/>
                <a:cs typeface="+mn-cs"/>
              </a:rPr>
              <a:t>Please avoid side conversation during the </a:t>
            </a:r>
            <a:r>
              <a:rPr lang="en-US" b="0" dirty="0" smtClean="0">
                <a:solidFill>
                  <a:srgbClr val="414042"/>
                </a:solidFill>
                <a:ea typeface="+mn-ea"/>
                <a:cs typeface="+mn-cs"/>
              </a:rPr>
              <a:t>session</a:t>
            </a:r>
            <a:endParaRPr lang="en-US" b="0" dirty="0">
              <a:solidFill>
                <a:srgbClr val="414042"/>
              </a:solidFill>
              <a:ea typeface="+mn-ea"/>
              <a:cs typeface="+mn-cs"/>
            </a:endParaRPr>
          </a:p>
          <a:p>
            <a:pPr eaLnBrk="1" fontAlgn="auto" hangingPunct="1">
              <a:spcBef>
                <a:spcPts val="3200"/>
              </a:spcBef>
              <a:spcAft>
                <a:spcPts val="0"/>
              </a:spcAft>
              <a:buFont typeface="Arial"/>
              <a:buNone/>
              <a:defRPr/>
            </a:pPr>
            <a:r>
              <a:rPr lang="en-US" sz="2400" dirty="0" smtClean="0">
                <a:ea typeface="+mn-ea"/>
                <a:cs typeface="+mn-cs"/>
              </a:rPr>
              <a:t>Thank you for your cooperation!</a:t>
            </a:r>
            <a:endParaRPr lang="en-US" sz="2400" dirty="0">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30163"/>
            <a:ext cx="7162800" cy="857250"/>
          </a:xfrm>
        </p:spPr>
        <p:txBody>
          <a:bodyPr/>
          <a:lstStyle/>
          <a:p>
            <a:pPr algn="ctr"/>
            <a:r>
              <a:rPr lang="en-US" dirty="0" smtClean="0"/>
              <a:t>MGCCC</a:t>
            </a:r>
          </a:p>
        </p:txBody>
      </p:sp>
      <p:sp>
        <p:nvSpPr>
          <p:cNvPr id="12291" name="Text Placeholder 2"/>
          <p:cNvSpPr>
            <a:spLocks noGrp="1"/>
          </p:cNvSpPr>
          <p:nvPr>
            <p:ph type="body" sz="quarter" idx="11"/>
          </p:nvPr>
        </p:nvSpPr>
        <p:spPr bwMode="auto">
          <a:xfrm>
            <a:off x="457200" y="1166813"/>
            <a:ext cx="7162800" cy="326231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buFont typeface="Arial" panose="020B0604020202020204" pitchFamily="34" charset="0"/>
              <a:buChar char="•"/>
            </a:pPr>
            <a:r>
              <a:rPr lang="en-US" dirty="0" smtClean="0"/>
              <a:t>1 of 16 community colleges in the state of MS</a:t>
            </a:r>
          </a:p>
          <a:p>
            <a:pPr marL="342900" indent="-342900">
              <a:buFont typeface="Arial" panose="020B0604020202020204" pitchFamily="34" charset="0"/>
              <a:buChar char="•"/>
            </a:pPr>
            <a:r>
              <a:rPr lang="en-US" dirty="0" smtClean="0"/>
              <a:t>3 Main Campuses, 6 Centers located in 4 counties</a:t>
            </a:r>
          </a:p>
          <a:p>
            <a:pPr marL="342900" indent="-342900">
              <a:buFont typeface="Arial" panose="020B0604020202020204" pitchFamily="34" charset="0"/>
              <a:buChar char="•"/>
            </a:pPr>
            <a:r>
              <a:rPr lang="en-US" dirty="0" smtClean="0"/>
              <a:t>Established in 1911 as a Junior College</a:t>
            </a:r>
          </a:p>
          <a:p>
            <a:pPr marL="342900" indent="-342900">
              <a:buFont typeface="Arial" panose="020B0604020202020204" pitchFamily="34" charset="0"/>
              <a:buChar char="•"/>
            </a:pPr>
            <a:r>
              <a:rPr lang="en-US" dirty="0" smtClean="0"/>
              <a:t>30K students enrolled</a:t>
            </a:r>
          </a:p>
          <a:p>
            <a:pPr marL="622300" lvl="1" indent="-342900">
              <a:buFont typeface="Arial" panose="020B0604020202020204" pitchFamily="34" charset="0"/>
              <a:buChar char="•"/>
            </a:pPr>
            <a:r>
              <a:rPr lang="en-US" b="1" dirty="0" smtClean="0">
                <a:solidFill>
                  <a:srgbClr val="462F89"/>
                </a:solidFill>
              </a:rPr>
              <a:t>10K Credit students</a:t>
            </a:r>
          </a:p>
          <a:p>
            <a:pPr marL="622300" lvl="1" indent="-342900">
              <a:buFont typeface="Arial" panose="020B0604020202020204" pitchFamily="34" charset="0"/>
              <a:buChar char="•"/>
            </a:pPr>
            <a:r>
              <a:rPr lang="en-US" b="1" dirty="0" smtClean="0">
                <a:solidFill>
                  <a:srgbClr val="462F89"/>
                </a:solidFill>
              </a:rPr>
              <a:t>20K Noncredit students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p:txBody>
      </p:sp>
      <p:pic>
        <p:nvPicPr>
          <p:cNvPr id="1229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1831975"/>
            <a:ext cx="2857500" cy="2486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30163"/>
            <a:ext cx="7162800" cy="857250"/>
          </a:xfrm>
        </p:spPr>
        <p:txBody>
          <a:bodyPr/>
          <a:lstStyle/>
          <a:p>
            <a:pPr algn="ctr"/>
            <a:r>
              <a:rPr lang="en-US" dirty="0" smtClean="0"/>
              <a:t>Business Process Modernization (BPM)</a:t>
            </a:r>
          </a:p>
        </p:txBody>
      </p:sp>
      <p:sp>
        <p:nvSpPr>
          <p:cNvPr id="13315" name="Text Placeholder 2"/>
          <p:cNvSpPr>
            <a:spLocks noGrp="1"/>
          </p:cNvSpPr>
          <p:nvPr>
            <p:ph type="body" sz="quarter" idx="11"/>
          </p:nvPr>
        </p:nvSpPr>
        <p:spPr bwMode="auto">
          <a:xfrm>
            <a:off x="457200" y="1166813"/>
            <a:ext cx="7162800" cy="326231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Ellucian subject matter experts came onsite to understand our current business practices</a:t>
            </a:r>
          </a:p>
          <a:p>
            <a:pPr marL="342900" indent="-342900">
              <a:buFont typeface="Arial" panose="020B0604020202020204" pitchFamily="34" charset="0"/>
              <a:buChar char="•"/>
            </a:pPr>
            <a:r>
              <a:rPr lang="en-US" dirty="0" smtClean="0"/>
              <a:t>College operations were evaluated</a:t>
            </a:r>
          </a:p>
          <a:p>
            <a:pPr marL="342900" indent="-342900">
              <a:buFont typeface="Arial" panose="020B0604020202020204" pitchFamily="34" charset="0"/>
              <a:buChar char="•"/>
            </a:pPr>
            <a:r>
              <a:rPr lang="en-US" dirty="0" smtClean="0"/>
              <a:t>Recommendations were made to improve efficiencies within Banner</a:t>
            </a:r>
          </a:p>
          <a:p>
            <a:pPr marL="342900" indent="-342900">
              <a:buFont typeface="Arial" panose="020B0604020202020204" pitchFamily="34" charset="0"/>
              <a:buChar char="•"/>
            </a:pPr>
            <a:r>
              <a:rPr lang="en-US" dirty="0" smtClean="0"/>
              <a:t>MGCCC administrators prioritized the recommendations</a:t>
            </a:r>
          </a:p>
          <a:p>
            <a:pPr marL="342900" indent="-342900">
              <a:buFont typeface="Arial" panose="020B0604020202020204" pitchFamily="34" charset="0"/>
              <a:buChar char="•"/>
            </a:pPr>
            <a:r>
              <a:rPr lang="en-US" dirty="0" smtClean="0"/>
              <a:t>Goals and timelines were established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0163"/>
            <a:ext cx="7162800" cy="857250"/>
          </a:xfrm>
        </p:spPr>
        <p:txBody>
          <a:bodyPr/>
          <a:lstStyle/>
          <a:p>
            <a:pPr algn="ctr" eaLnBrk="1" hangingPunct="1"/>
            <a:r>
              <a:rPr lang="en-US" altLang="en-US" dirty="0" smtClean="0"/>
              <a:t>Introduction</a:t>
            </a:r>
          </a:p>
        </p:txBody>
      </p:sp>
      <p:sp>
        <p:nvSpPr>
          <p:cNvPr id="14339" name="Text Placeholder 3"/>
          <p:cNvSpPr>
            <a:spLocks noGrp="1"/>
          </p:cNvSpPr>
          <p:nvPr>
            <p:ph type="body" sz="quarter" idx="11"/>
          </p:nvPr>
        </p:nvSpPr>
        <p:spPr bwMode="auto">
          <a:xfrm>
            <a:off x="457200" y="1094946"/>
            <a:ext cx="7162800" cy="32623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eaLnBrk="1" hangingPunct="1">
              <a:spcBef>
                <a:spcPts val="0"/>
              </a:spcBef>
              <a:buFont typeface="Arial" panose="020B0604020202020204" pitchFamily="34" charset="0"/>
              <a:buChar char="•"/>
            </a:pPr>
            <a:r>
              <a:rPr lang="en-US" altLang="en-US" dirty="0" smtClean="0"/>
              <a:t>Discuss approval queue structures</a:t>
            </a:r>
          </a:p>
          <a:p>
            <a:pPr marL="622300" lvl="1" indent="-342900">
              <a:spcBef>
                <a:spcPts val="24"/>
              </a:spcBef>
              <a:buFont typeface="Arial" panose="020B0604020202020204" pitchFamily="34" charset="0"/>
              <a:buChar char="•"/>
            </a:pPr>
            <a:r>
              <a:rPr lang="en-US" b="1" dirty="0">
                <a:solidFill>
                  <a:srgbClr val="462F89"/>
                </a:solidFill>
              </a:rPr>
              <a:t>Limits</a:t>
            </a:r>
          </a:p>
          <a:p>
            <a:pPr marL="622300" lvl="1" indent="-342900">
              <a:spcBef>
                <a:spcPts val="24"/>
              </a:spcBef>
              <a:buFont typeface="Arial" panose="020B0604020202020204" pitchFamily="34" charset="0"/>
              <a:buChar char="•"/>
            </a:pPr>
            <a:r>
              <a:rPr lang="en-US" b="1" dirty="0">
                <a:solidFill>
                  <a:srgbClr val="462F89"/>
                </a:solidFill>
              </a:rPr>
              <a:t>Routing </a:t>
            </a:r>
            <a:r>
              <a:rPr lang="en-US" b="1" dirty="0" smtClean="0">
                <a:solidFill>
                  <a:srgbClr val="462F89"/>
                </a:solidFill>
              </a:rPr>
              <a:t>criteria</a:t>
            </a:r>
            <a:endParaRPr lang="en-US" altLang="en-US" b="1" dirty="0" smtClean="0">
              <a:solidFill>
                <a:srgbClr val="462F89"/>
              </a:solidFill>
            </a:endParaRPr>
          </a:p>
          <a:p>
            <a:pPr marL="342900" indent="-342900" eaLnBrk="1" hangingPunct="1">
              <a:spcBef>
                <a:spcPts val="0"/>
              </a:spcBef>
              <a:buFont typeface="Arial" panose="020B0604020202020204" pitchFamily="34" charset="0"/>
              <a:buChar char="•"/>
            </a:pPr>
            <a:r>
              <a:rPr lang="en-US" altLang="en-US" dirty="0" smtClean="0"/>
              <a:t>Walk through phases of transformation</a:t>
            </a:r>
          </a:p>
          <a:p>
            <a:pPr marL="342900" indent="-342900" eaLnBrk="1" hangingPunct="1">
              <a:spcBef>
                <a:spcPts val="0"/>
              </a:spcBef>
              <a:buFont typeface="Arial" panose="020B0604020202020204" pitchFamily="34" charset="0"/>
              <a:buChar char="•"/>
            </a:pPr>
            <a:r>
              <a:rPr lang="en-US" altLang="en-US" dirty="0" smtClean="0"/>
              <a:t>Share process improvements and new practices for MGCCC </a:t>
            </a:r>
          </a:p>
          <a:p>
            <a:pPr marL="622300" lvl="1" indent="-342900">
              <a:spcBef>
                <a:spcPts val="24"/>
              </a:spcBef>
              <a:buFont typeface="Arial" panose="020B0604020202020204" pitchFamily="34" charset="0"/>
              <a:buChar char="•"/>
            </a:pPr>
            <a:r>
              <a:rPr lang="en-US" b="1" dirty="0">
                <a:solidFill>
                  <a:srgbClr val="462F89"/>
                </a:solidFill>
              </a:rPr>
              <a:t>Consistency and standards</a:t>
            </a:r>
          </a:p>
          <a:p>
            <a:pPr marL="622300" lvl="1" indent="-342900">
              <a:spcBef>
                <a:spcPts val="24"/>
              </a:spcBef>
              <a:buFont typeface="Arial" panose="020B0604020202020204" pitchFamily="34" charset="0"/>
              <a:buChar char="•"/>
            </a:pPr>
            <a:r>
              <a:rPr lang="en-US" b="1" dirty="0">
                <a:solidFill>
                  <a:srgbClr val="462F89"/>
                </a:solidFill>
              </a:rPr>
              <a:t>“Bottoms up</a:t>
            </a:r>
            <a:r>
              <a:rPr lang="en-US" b="1" dirty="0" smtClean="0">
                <a:solidFill>
                  <a:srgbClr val="462F89"/>
                </a:solidFill>
              </a:rPr>
              <a:t>!”</a:t>
            </a:r>
          </a:p>
          <a:p>
            <a:pPr lvl="1" indent="0" eaLnBrk="1" hangingPunct="1">
              <a:spcBef>
                <a:spcPts val="2000"/>
              </a:spcBef>
              <a:buNone/>
            </a:pPr>
            <a:endParaRPr lang="en-US" altLang="en-US" dirty="0" smtClean="0"/>
          </a:p>
          <a:p>
            <a:pPr eaLnBrk="1" hangingPunct="1">
              <a:spcBef>
                <a:spcPts val="2000"/>
              </a:spcBef>
            </a:pPr>
            <a:endParaRPr lang="en-US" alt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41040" y="882960"/>
            <a:ext cx="7832725" cy="1883100"/>
          </a:xfrm>
        </p:spPr>
        <p:txBody>
          <a:bodyPr/>
          <a:lstStyle/>
          <a:p>
            <a:pPr algn="ctr" eaLnBrk="1" hangingPunct="1"/>
            <a:r>
              <a:rPr lang="en-US" altLang="en-US" dirty="0" smtClean="0">
                <a:solidFill>
                  <a:srgbClr val="FFFFFF"/>
                </a:solidFill>
              </a:rPr>
              <a:t>Preparing to launch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6988"/>
            <a:ext cx="7162800" cy="857251"/>
          </a:xfrm>
        </p:spPr>
        <p:txBody>
          <a:bodyPr/>
          <a:lstStyle/>
          <a:p>
            <a:pPr algn="ctr" eaLnBrk="1" hangingPunct="1"/>
            <a:r>
              <a:rPr lang="en-US" altLang="en-US" dirty="0" smtClean="0"/>
              <a:t>Where We Started</a:t>
            </a:r>
          </a:p>
        </p:txBody>
      </p:sp>
      <p:sp>
        <p:nvSpPr>
          <p:cNvPr id="3" name="Text Placeholder 2"/>
          <p:cNvSpPr>
            <a:spLocks noGrp="1"/>
          </p:cNvSpPr>
          <p:nvPr>
            <p:ph type="body" sz="quarter" idx="11"/>
          </p:nvPr>
        </p:nvSpPr>
        <p:spPr>
          <a:xfrm>
            <a:off x="457200" y="1238250"/>
            <a:ext cx="7162800" cy="3262313"/>
          </a:xfrm>
        </p:spPr>
        <p:txBody>
          <a:bodyPr/>
          <a:lstStyle/>
          <a:p>
            <a:pPr marL="342900" indent="-342900">
              <a:buFont typeface="Arial" panose="020B0604020202020204" pitchFamily="34" charset="0"/>
              <a:buChar char="•"/>
              <a:defRPr/>
            </a:pPr>
            <a:r>
              <a:rPr lang="en-US" dirty="0"/>
              <a:t>No monetary value set: all set to 0 or </a:t>
            </a:r>
            <a:r>
              <a:rPr lang="en-US" dirty="0" smtClean="0"/>
              <a:t>infinite</a:t>
            </a:r>
          </a:p>
          <a:p>
            <a:pPr marL="342900" indent="-342900">
              <a:buFont typeface="Arial" panose="020B0604020202020204" pitchFamily="34" charset="0"/>
              <a:buChar char="•"/>
              <a:defRPr/>
            </a:pPr>
            <a:r>
              <a:rPr lang="en-US" dirty="0" smtClean="0"/>
              <a:t>The </a:t>
            </a:r>
            <a:r>
              <a:rPr lang="en-US" dirty="0"/>
              <a:t>same person </a:t>
            </a:r>
            <a:r>
              <a:rPr lang="en-US" dirty="0" smtClean="0"/>
              <a:t>was in </a:t>
            </a:r>
            <a:r>
              <a:rPr lang="en-US" dirty="0"/>
              <a:t>both levels or the requisitioner </a:t>
            </a:r>
            <a:r>
              <a:rPr lang="en-US" dirty="0" smtClean="0"/>
              <a:t>was the approver</a:t>
            </a:r>
          </a:p>
          <a:p>
            <a:pPr marL="342900" indent="-342900">
              <a:buFont typeface="Arial" panose="020B0604020202020204" pitchFamily="34" charset="0"/>
              <a:buChar char="•"/>
              <a:defRPr/>
            </a:pPr>
            <a:r>
              <a:rPr lang="en-US" dirty="0" smtClean="0"/>
              <a:t>Bogged </a:t>
            </a:r>
            <a:r>
              <a:rPr lang="en-US" dirty="0"/>
              <a:t>down with old </a:t>
            </a:r>
            <a:r>
              <a:rPr lang="en-US" dirty="0" smtClean="0"/>
              <a:t>information</a:t>
            </a:r>
          </a:p>
          <a:p>
            <a:pPr marL="342900" indent="-342900">
              <a:buFont typeface="Arial" panose="020B0604020202020204" pitchFamily="34" charset="0"/>
              <a:buChar char="•"/>
              <a:defRPr/>
            </a:pPr>
            <a:endParaRPr lang="en-US" dirty="0"/>
          </a:p>
          <a:p>
            <a:pPr marL="342900" indent="-342900">
              <a:buFont typeface="Arial" panose="020B0604020202020204" pitchFamily="34" charset="0"/>
              <a:buChar char="•"/>
              <a:defRPr/>
            </a:pPr>
            <a:endParaRPr lang="en-US" dirty="0"/>
          </a:p>
        </p:txBody>
      </p:sp>
      <p:pic>
        <p:nvPicPr>
          <p:cNvPr id="2" name="Picture 1"/>
          <p:cNvPicPr>
            <a:picLocks noChangeAspect="1"/>
          </p:cNvPicPr>
          <p:nvPr/>
        </p:nvPicPr>
        <p:blipFill>
          <a:blip r:embed="rId3"/>
          <a:stretch>
            <a:fillRect/>
          </a:stretch>
        </p:blipFill>
        <p:spPr>
          <a:xfrm>
            <a:off x="3742162" y="2732094"/>
            <a:ext cx="4271438" cy="1955820"/>
          </a:xfrm>
          <a:prstGeom prst="rect">
            <a:avLst/>
          </a:prstGeom>
        </p:spPr>
      </p:pic>
      <p:sp>
        <p:nvSpPr>
          <p:cNvPr id="4" name="Oval 3"/>
          <p:cNvSpPr/>
          <p:nvPr/>
        </p:nvSpPr>
        <p:spPr>
          <a:xfrm>
            <a:off x="5558400" y="3636000"/>
            <a:ext cx="1238400" cy="4032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558400" y="4350995"/>
            <a:ext cx="1238400" cy="4032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a:srcRect t="4504" b="4504"/>
          <a:stretch>
            <a:fillRect/>
          </a:stretch>
        </p:blipFill>
        <p:spPr>
          <a:prstGeom prst="rect">
            <a:avLst/>
          </a:prstGeom>
        </p:spPr>
      </p:pic>
    </p:spTree>
    <p:extLst>
      <p:ext uri="{BB962C8B-B14F-4D97-AF65-F5344CB8AC3E}">
        <p14:creationId xmlns:p14="http://schemas.microsoft.com/office/powerpoint/2010/main" val="4231400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C21CB0-6485-4323-A74B-205E37C7965A}">
  <ds:schemaRefs>
    <ds:schemaRef ds:uri="http://purl.org/dc/elements/1.1/"/>
    <ds:schemaRef ds:uri="http://schemas.microsoft.com/sharepoint/v3/fields"/>
    <ds:schemaRef ds:uri="http://purl.org/dc/dcmitype/"/>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5003</TotalTime>
  <Words>568</Words>
  <Application>Microsoft Office PowerPoint</Application>
  <PresentationFormat>On-screen Show (16:9)</PresentationFormat>
  <Paragraphs>98</Paragraphs>
  <Slides>23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MS PGothic</vt:lpstr>
      <vt:lpstr>MS PGothic</vt:lpstr>
      <vt:lpstr>Arial</vt:lpstr>
      <vt:lpstr>Calibri</vt:lpstr>
      <vt:lpstr>Courier New</vt:lpstr>
      <vt:lpstr>Office Theme</vt:lpstr>
      <vt:lpstr>PowerPoint Presentation</vt:lpstr>
      <vt:lpstr>Minding Your P’s and Q’s  Purchasing Approval Queues </vt:lpstr>
      <vt:lpstr>Session rules of etiquette</vt:lpstr>
      <vt:lpstr>MGCCC</vt:lpstr>
      <vt:lpstr>Business Process Modernization (BPM)</vt:lpstr>
      <vt:lpstr>Introduction</vt:lpstr>
      <vt:lpstr>Preparing to launch</vt:lpstr>
      <vt:lpstr>Where We Started</vt:lpstr>
      <vt:lpstr>PowerPoint Presentation</vt:lpstr>
      <vt:lpstr>Making the Change Happen</vt:lpstr>
      <vt:lpstr>The Roadmap to Change</vt:lpstr>
      <vt:lpstr>PowerPoint Presentation</vt:lpstr>
      <vt:lpstr>What we discovered</vt:lpstr>
      <vt:lpstr>Outcomes</vt:lpstr>
      <vt:lpstr>Additional Changes</vt:lpstr>
      <vt:lpstr>BPM Recommendations</vt:lpstr>
      <vt:lpstr>Bottoms up</vt:lpstr>
      <vt:lpstr>Implementing the BPM</vt:lpstr>
      <vt:lpstr>In conclusion</vt:lpstr>
      <vt:lpstr>Summary</vt:lpstr>
      <vt:lpstr>Questions &amp; Answers</vt:lpstr>
      <vt:lpstr>Thank you!</vt:lpstr>
      <vt:lpstr>We need your help Feedback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Wangerin, Nicci</cp:lastModifiedBy>
  <cp:revision>182</cp:revision>
  <dcterms:created xsi:type="dcterms:W3CDTF">2010-04-12T23:12:02Z</dcterms:created>
  <dcterms:modified xsi:type="dcterms:W3CDTF">2016-07-22T13:38:01Z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