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71605660" ContentType="image/png"/>
  <Override PartName="/ppt/presentation.xml" ContentType="application/vnd.openxmlformats-officedocument.presentationml.presentation.main+xml"/>
  <Override PartName="/ppt/slides/slide23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1.xml" ContentType="application/vnd.openxmlformats-officedocument.presentationml.slide+xml"/>
  <Override PartName="/ppt/slides/slide20.xml" ContentType="application/vnd.openxmlformats-officedocument.presentationml.slide+xml"/>
  <Override PartName="/ppt/slides/slide19.xml" ContentType="application/vnd.openxmlformats-officedocument.presentationml.slide+xml"/>
  <Override PartName="/ppt/slides/slide18.xml" ContentType="application/vnd.openxmlformats-officedocument.presentationml.slide+xml"/>
  <Override PartName="/ppt/slides/slide17.xml" ContentType="application/vnd.openxmlformats-officedocument.presentationml.slide+xml"/>
  <Override PartName="/ppt/slides/slide16.xml" ContentType="application/vnd.openxmlformats-officedocument.presentationml.slide+xml"/>
  <Override PartName="/ppt/slides/slide15.xml" ContentType="application/vnd.openxmlformats-officedocument.presentationml.slide+xml"/>
  <Override PartName="/ppt/slides/slide22.xml" ContentType="application/vnd.openxmlformats-officedocument.presentationml.slide+xml"/>
  <Override PartName="/ppt/slides/slide1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80" r:id="rId9"/>
    <p:sldId id="28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82" r:id="rId22"/>
    <p:sldId id="283" r:id="rId23"/>
    <p:sldId id="274" r:id="rId24"/>
    <p:sldId id="279" r:id="rId25"/>
    <p:sldId id="284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17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A2A4143-1CEE-4AE4-AD9B-5AADEAE137B7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A2A4143-1CEE-4AE4-AD9B-5AADEAE137B7}" type="datetimeFigureOut">
              <a:rPr lang="en-US" smtClean="0"/>
              <a:t>9/14/2015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5D0F0F3-6D14-4A29-A603-CBE4880F15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21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71605660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71605660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MBUG 2015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85800" y="1905000"/>
            <a:ext cx="7772400" cy="1828800"/>
          </a:xfrm>
        </p:spPr>
        <p:txBody>
          <a:bodyPr>
            <a:normAutofit/>
          </a:bodyPr>
          <a:lstStyle/>
          <a:p>
            <a:pPr algn="l"/>
            <a:r>
              <a:rPr lang="en-US" sz="2000" dirty="0" smtClean="0"/>
              <a:t>Session Title</a:t>
            </a:r>
            <a:r>
              <a:rPr lang="en-US" sz="2000" dirty="0" smtClean="0"/>
              <a:t>: Navigating Ellucian XE: Tips and Tricks</a:t>
            </a:r>
            <a:endParaRPr lang="en-US" sz="2000" dirty="0" smtClean="0"/>
          </a:p>
          <a:p>
            <a:pPr algn="l"/>
            <a:r>
              <a:rPr lang="en-US" sz="2000" dirty="0" smtClean="0"/>
              <a:t>Presented By</a:t>
            </a:r>
            <a:r>
              <a:rPr lang="en-US" sz="2000" dirty="0" smtClean="0"/>
              <a:t>: Antonio Trepesowsky (remote)</a:t>
            </a:r>
          </a:p>
          <a:p>
            <a:pPr algn="l"/>
            <a:r>
              <a:rPr lang="en-US" sz="2000" dirty="0" smtClean="0"/>
              <a:t>Facilitated by: Lee Cipolla</a:t>
            </a:r>
            <a:endParaRPr lang="en-US" sz="2000" dirty="0" smtClean="0"/>
          </a:p>
          <a:p>
            <a:pPr algn="l"/>
            <a:r>
              <a:rPr lang="en-US" sz="2000" dirty="0" smtClean="0"/>
              <a:t>Institution</a:t>
            </a:r>
            <a:r>
              <a:rPr lang="en-US" sz="2000" dirty="0" smtClean="0"/>
              <a:t>: Ellucian</a:t>
            </a:r>
            <a:endParaRPr lang="en-US" sz="2000" dirty="0" smtClean="0"/>
          </a:p>
          <a:p>
            <a:pPr algn="l"/>
            <a:r>
              <a:rPr lang="en-US" sz="2000" dirty="0" smtClean="0"/>
              <a:t>September </a:t>
            </a:r>
            <a:r>
              <a:rPr lang="en-US" sz="2000" dirty="0" smtClean="0"/>
              <a:t>14</a:t>
            </a:r>
            <a:r>
              <a:rPr lang="en-US" sz="2000" dirty="0" smtClean="0"/>
              <a:t>, </a:t>
            </a:r>
            <a:r>
              <a:rPr lang="en-US" sz="2000" dirty="0" smtClean="0"/>
              <a:t>2015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65133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219200"/>
            <a:ext cx="8305800" cy="4495800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0"/>
              </a:spcBef>
              <a:buFont typeface="Arial"/>
              <a:buChar char="•"/>
            </a:pPr>
            <a:r>
              <a:rPr lang="en-US" dirty="0" smtClean="0"/>
              <a:t>Breadcrumbs</a:t>
            </a:r>
            <a:endParaRPr lang="en-US" dirty="0"/>
          </a:p>
          <a:p>
            <a:pPr marL="622300" lvl="1" indent="-342900">
              <a:spcBef>
                <a:spcPts val="2000"/>
              </a:spcBef>
            </a:pPr>
            <a:r>
              <a:rPr lang="en-US" dirty="0"/>
              <a:t>Shows the progression through the menu tree</a:t>
            </a:r>
          </a:p>
          <a:p>
            <a:pPr marL="622300" lvl="1" indent="-342900">
              <a:spcBef>
                <a:spcPts val="2000"/>
              </a:spcBef>
            </a:pPr>
            <a:r>
              <a:rPr lang="en-US" dirty="0"/>
              <a:t>Aids in learning the menu structure</a:t>
            </a:r>
          </a:p>
          <a:p>
            <a:pPr marL="342900" indent="-342900"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US" dirty="0"/>
              <a:t>Required fields have *</a:t>
            </a:r>
          </a:p>
          <a:p>
            <a:pPr marL="342900" indent="-342900"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US" dirty="0"/>
              <a:t>Buttons display shortcut with  mouse-over</a:t>
            </a:r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Breadcrumbs and Tasty Tidbits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3235" y="1540697"/>
            <a:ext cx="6181725" cy="32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3173067"/>
            <a:ext cx="3400425" cy="3810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1390" y="4267200"/>
            <a:ext cx="1046136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22315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447800" y="5029200"/>
            <a:ext cx="7239000" cy="1981200"/>
          </a:xfrm>
        </p:spPr>
        <p:txBody>
          <a:bodyPr numCol="2">
            <a:normAutofit fontScale="92500" lnSpcReduction="20000"/>
          </a:bodyPr>
          <a:lstStyle/>
          <a:p>
            <a:pPr marL="342900" indent="-342900">
              <a:spcBef>
                <a:spcPts val="0"/>
              </a:spcBef>
              <a:buFont typeface="Arial"/>
              <a:buChar char="•"/>
            </a:pPr>
            <a:r>
              <a:rPr lang="en-US" dirty="0"/>
              <a:t>Use Alt + G</a:t>
            </a:r>
          </a:p>
          <a:p>
            <a:pPr marL="342900" indent="-342900">
              <a:spcBef>
                <a:spcPts val="0"/>
              </a:spcBef>
              <a:buFont typeface="Arial"/>
              <a:buChar char="•"/>
            </a:pPr>
            <a:r>
              <a:rPr lang="en-US" dirty="0"/>
              <a:t>Autocompletes</a:t>
            </a:r>
          </a:p>
          <a:p>
            <a:pPr marL="622300" lvl="1" indent="-342900">
              <a:spcBef>
                <a:spcPts val="0"/>
              </a:spcBef>
            </a:pPr>
            <a:r>
              <a:rPr lang="en-US" dirty="0"/>
              <a:t>Uses name and description</a:t>
            </a:r>
          </a:p>
          <a:p>
            <a:pPr marL="342900" indent="-342900">
              <a:spcBef>
                <a:spcPts val="0"/>
              </a:spcBef>
              <a:buFont typeface="Arial"/>
              <a:buChar char="•"/>
            </a:pPr>
            <a:endParaRPr lang="en-US" dirty="0"/>
          </a:p>
          <a:p>
            <a:pPr marL="342900" indent="-342900">
              <a:spcBef>
                <a:spcPts val="0"/>
              </a:spcBef>
              <a:buFont typeface="Arial"/>
              <a:buChar char="•"/>
            </a:pPr>
            <a:endParaRPr lang="en-US" dirty="0"/>
          </a:p>
          <a:p>
            <a:pPr marL="342900" indent="-342900">
              <a:spcBef>
                <a:spcPts val="0"/>
              </a:spcBef>
              <a:buFont typeface="Arial"/>
              <a:buChar char="•"/>
            </a:pPr>
            <a:r>
              <a:rPr lang="en-US" dirty="0"/>
              <a:t>Currently Open</a:t>
            </a:r>
          </a:p>
          <a:p>
            <a:pPr marL="342900" indent="-342900">
              <a:spcBef>
                <a:spcPts val="0"/>
              </a:spcBef>
              <a:buFont typeface="Arial"/>
              <a:buChar char="•"/>
            </a:pPr>
            <a:r>
              <a:rPr lang="en-US" dirty="0"/>
              <a:t>Recently Opened (previous 10)</a:t>
            </a:r>
          </a:p>
          <a:p>
            <a:pPr marL="342900" indent="-342900">
              <a:spcBef>
                <a:spcPts val="0"/>
              </a:spcBef>
              <a:buFont typeface="Arial"/>
              <a:buChar char="•"/>
            </a:pPr>
            <a:r>
              <a:rPr lang="en-US" dirty="0"/>
              <a:t>Related to Current</a:t>
            </a:r>
          </a:p>
          <a:p>
            <a:pPr marL="622300" lvl="1" indent="-342900">
              <a:spcBef>
                <a:spcPts val="0"/>
              </a:spcBef>
            </a:pPr>
            <a:r>
              <a:rPr lang="en-US" dirty="0"/>
              <a:t> access to old Options menu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 To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295400"/>
            <a:ext cx="8280815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22315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" y="1600200"/>
            <a:ext cx="7772400" cy="4038600"/>
          </a:xfrm>
        </p:spPr>
        <p:txBody>
          <a:bodyPr>
            <a:normAutofit/>
          </a:bodyPr>
          <a:lstStyle/>
          <a:p>
            <a:pPr marL="598932" lvl="1" indent="-342900">
              <a:spcBef>
                <a:spcPts val="2000"/>
              </a:spcBef>
              <a:buFont typeface="Arial"/>
              <a:buChar char="•"/>
            </a:pPr>
            <a:r>
              <a:rPr lang="en-US" dirty="0"/>
              <a:t>Displays error and informational messages like the hint line in 8</a:t>
            </a:r>
          </a:p>
          <a:p>
            <a:pPr marL="598932" lvl="1" indent="-342900">
              <a:spcBef>
                <a:spcPts val="2000"/>
              </a:spcBef>
              <a:buFont typeface="Arial"/>
              <a:buChar char="•"/>
            </a:pPr>
            <a:r>
              <a:rPr lang="en-US" dirty="0"/>
              <a:t>Errors are displayed in red and also display affiliated with the field/record in error</a:t>
            </a:r>
          </a:p>
          <a:p>
            <a:pPr marL="598932" lvl="1" indent="-342900">
              <a:spcBef>
                <a:spcPts val="2000"/>
              </a:spcBef>
              <a:buFont typeface="Arial"/>
              <a:buChar char="•"/>
            </a:pPr>
            <a:r>
              <a:rPr lang="en-US" dirty="0"/>
              <a:t>Multiple errors displayed together</a:t>
            </a:r>
          </a:p>
          <a:p>
            <a:pPr marL="598932" lvl="1" indent="-342900">
              <a:spcBef>
                <a:spcPts val="2000"/>
              </a:spcBef>
              <a:buFont typeface="Arial"/>
              <a:buChar char="•"/>
            </a:pPr>
            <a:r>
              <a:rPr lang="en-US" dirty="0"/>
              <a:t>Informational messages are </a:t>
            </a:r>
            <a:r>
              <a:rPr lang="en-US" dirty="0" smtClean="0"/>
              <a:t>green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Notification Center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838200"/>
            <a:ext cx="37338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1248" y="3276600"/>
            <a:ext cx="3386552" cy="28508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6690" y="4544876"/>
            <a:ext cx="3362325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2231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910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spcBef>
                <a:spcPts val="2000"/>
              </a:spcBef>
              <a:buFont typeface="Arial"/>
              <a:buChar char="•"/>
            </a:pPr>
            <a:r>
              <a:rPr lang="en-US" dirty="0"/>
              <a:t>Online Help is available in the top right corner</a:t>
            </a:r>
          </a:p>
          <a:p>
            <a:pPr marL="622300" lvl="1" indent="-342900">
              <a:spcBef>
                <a:spcPts val="2000"/>
              </a:spcBef>
            </a:pPr>
            <a:r>
              <a:rPr lang="en-US" dirty="0"/>
              <a:t>When in online help, use the upper left         menu button to access the Contents or Search Tabs</a:t>
            </a:r>
          </a:p>
          <a:p>
            <a:pPr marL="342900" indent="-342900"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US" dirty="0"/>
              <a:t>Help (Item Properties) is available from Tools</a:t>
            </a:r>
          </a:p>
          <a:p>
            <a:pPr marL="622300" lvl="1" indent="-342900"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US" dirty="0"/>
              <a:t>Use this to identify a table/field name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/>
              <a:t>writing reports or troubleshooting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your technical rep</a:t>
            </a:r>
          </a:p>
          <a:p>
            <a:pPr marL="342900" indent="-342900"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US" dirty="0"/>
              <a:t> Help (All Fields) is only in Banner 8 at this time</a:t>
            </a:r>
          </a:p>
          <a:p>
            <a:pPr marL="622300" lvl="1" indent="-342900"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US" dirty="0"/>
              <a:t>like GURPDED but better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0" y="1775116"/>
            <a:ext cx="368783" cy="3493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8835" y="317442"/>
            <a:ext cx="1682750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3276600"/>
            <a:ext cx="2428875" cy="93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2231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91000"/>
          </a:xfrm>
        </p:spPr>
        <p:txBody>
          <a:bodyPr>
            <a:normAutofit fontScale="92500" lnSpcReduction="10000"/>
          </a:bodyPr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dirty="0"/>
              <a:t>Allows users to extract data “displayed” into an external file (.txt or .csv/.</a:t>
            </a:r>
            <a:r>
              <a:rPr lang="en-US" dirty="0" err="1"/>
              <a:t>xlsx</a:t>
            </a:r>
            <a:r>
              <a:rPr lang="en-US" dirty="0"/>
              <a:t>) which can be saved to a folder or opened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dirty="0"/>
              <a:t>Objects are enabled for Data Extract on GUAOBJS</a:t>
            </a:r>
          </a:p>
          <a:p>
            <a:pPr marL="622300" lvl="1" indent="-3429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In XE data extract is an icon under the Go To</a:t>
            </a:r>
          </a:p>
          <a:p>
            <a:pPr marL="622300" lvl="1" indent="-342900">
              <a:spcBef>
                <a:spcPts val="0"/>
              </a:spcBef>
              <a:spcAft>
                <a:spcPts val="600"/>
              </a:spcAft>
            </a:pPr>
            <a:r>
              <a:rPr lang="en-US" dirty="0"/>
              <a:t>In 8x it’s under Help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Controls for Data Extract are under GUAUPRF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Security</a:t>
            </a:r>
          </a:p>
          <a:p>
            <a:pPr marL="6223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Popup Blocker</a:t>
            </a:r>
          </a:p>
          <a:p>
            <a:pPr marL="622300" lvl="1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Default Technical delivery is for M access only</a:t>
            </a:r>
          </a:p>
          <a:p>
            <a:pPr marL="904875" lvl="2" indent="-3429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This can be updated to Q access 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Extract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2817331"/>
            <a:ext cx="15716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2341" y="3810000"/>
            <a:ext cx="3257550" cy="86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22315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91000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dirty="0"/>
              <a:t>CMS-5132: Debugging data extract option in Banner</a:t>
            </a:r>
          </a:p>
          <a:p>
            <a:pPr marL="342900" indent="-342900">
              <a:spcBef>
                <a:spcPts val="0"/>
              </a:spcBef>
              <a:spcAft>
                <a:spcPts val="600"/>
              </a:spcAft>
              <a:buFont typeface="Arial"/>
              <a:buChar char="•"/>
            </a:pPr>
            <a:r>
              <a:rPr lang="en-US" dirty="0"/>
              <a:t>Performing Data Extract in XE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Extract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7037" y="3171825"/>
            <a:ext cx="6456363" cy="284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5791200"/>
            <a:ext cx="36195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175" y="2743200"/>
            <a:ext cx="1571625" cy="590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22315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91000"/>
          </a:xfrm>
        </p:spPr>
        <p:txBody>
          <a:bodyPr>
            <a:normAutofit fontScale="92500" lnSpcReduction="20000"/>
          </a:bodyPr>
          <a:lstStyle/>
          <a:p>
            <a:pPr marL="342900" indent="-342900">
              <a:spcBef>
                <a:spcPts val="2000"/>
              </a:spcBef>
              <a:buFont typeface="Arial"/>
              <a:buChar char="•"/>
            </a:pPr>
            <a:r>
              <a:rPr lang="en-US" dirty="0"/>
              <a:t>% and _ are wildcards</a:t>
            </a:r>
          </a:p>
          <a:p>
            <a:pPr marL="622300" lvl="1" indent="-342900">
              <a:spcBef>
                <a:spcPts val="2000"/>
              </a:spcBef>
            </a:pPr>
            <a:r>
              <a:rPr lang="en-US" dirty="0"/>
              <a:t>Percent is any number of characters %Q% = any form with a Q</a:t>
            </a:r>
          </a:p>
          <a:p>
            <a:pPr marL="622300" lvl="1" indent="-342900">
              <a:spcBef>
                <a:spcPts val="2000"/>
              </a:spcBef>
            </a:pPr>
            <a:r>
              <a:rPr lang="en-US" dirty="0"/>
              <a:t>Underscore is a single character __Q% = any form with a Q in 3</a:t>
            </a:r>
            <a:r>
              <a:rPr lang="en-US" baseline="30000" dirty="0"/>
              <a:t>rd</a:t>
            </a:r>
            <a:r>
              <a:rPr lang="en-US" dirty="0"/>
              <a:t> position</a:t>
            </a:r>
          </a:p>
          <a:p>
            <a:pPr marL="342900" indent="-342900"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US" dirty="0"/>
              <a:t>Queries in XE have been retooled and work a lot like excel features and come with common sql/excel like filter options</a:t>
            </a:r>
          </a:p>
          <a:p>
            <a:pPr marL="342900" indent="-342900"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US" dirty="0"/>
              <a:t>You can even choose what columns to include in the output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315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91000"/>
          </a:xfrm>
        </p:spPr>
        <p:txBody>
          <a:bodyPr>
            <a:normAutofit/>
          </a:bodyPr>
          <a:lstStyle/>
          <a:p>
            <a:pPr>
              <a:spcBef>
                <a:spcPts val="2000"/>
              </a:spcBef>
            </a:pPr>
            <a:r>
              <a:rPr lang="en-US" dirty="0"/>
              <a:t>Query </a:t>
            </a:r>
            <a:r>
              <a:rPr lang="en-US" dirty="0" smtClean="0"/>
              <a:t>= </a:t>
            </a:r>
            <a:r>
              <a:rPr lang="en-US" dirty="0"/>
              <a:t>Filter</a:t>
            </a:r>
          </a:p>
          <a:p>
            <a:pPr>
              <a:spcBef>
                <a:spcPts val="2000"/>
              </a:spcBef>
            </a:pPr>
            <a:r>
              <a:rPr lang="en-US" dirty="0"/>
              <a:t>Execute </a:t>
            </a:r>
            <a:r>
              <a:rPr lang="en-US" dirty="0" smtClean="0"/>
              <a:t>= </a:t>
            </a:r>
            <a:r>
              <a:rPr lang="en-US" dirty="0"/>
              <a:t>Go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96" y="41825"/>
            <a:ext cx="9094304" cy="12018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0851" y="2438400"/>
            <a:ext cx="7603434" cy="39303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22315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25" y="4162425"/>
            <a:ext cx="3000375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47800"/>
            <a:ext cx="4419600" cy="2819400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2000"/>
              </a:spcBef>
            </a:pPr>
            <a:r>
              <a:rPr lang="en-US" dirty="0"/>
              <a:t>Enter Query = F7 = Shift + F7</a:t>
            </a:r>
          </a:p>
          <a:p>
            <a:pPr>
              <a:spcBef>
                <a:spcPts val="2000"/>
              </a:spcBef>
            </a:pPr>
            <a:r>
              <a:rPr lang="en-US" dirty="0"/>
              <a:t>Execute Query = F8 = Shift + F8</a:t>
            </a:r>
          </a:p>
          <a:p>
            <a:pPr>
              <a:spcBef>
                <a:spcPts val="2000"/>
              </a:spcBef>
            </a:pPr>
            <a:r>
              <a:rPr lang="en-US" dirty="0"/>
              <a:t>Quit Query = Ctrl Q = Ctrl Q</a:t>
            </a:r>
          </a:p>
          <a:p>
            <a:pPr>
              <a:spcBef>
                <a:spcPts val="2000"/>
              </a:spcBef>
            </a:pPr>
            <a:r>
              <a:rPr lang="en-US" dirty="0"/>
              <a:t>Last Criteria = F7/F7 = auto</a:t>
            </a:r>
          </a:p>
          <a:p>
            <a:pPr>
              <a:spcBef>
                <a:spcPts val="2000"/>
              </a:spcBef>
            </a:pPr>
            <a:r>
              <a:rPr lang="en-US" dirty="0"/>
              <a:t>Count Hits = Shift + F2 = auto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1295400"/>
            <a:ext cx="3800475" cy="3695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22315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5105400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US" dirty="0"/>
              <a:t>Buttons display shortcut with  mouse-over</a:t>
            </a:r>
          </a:p>
          <a:p>
            <a:pPr marL="342900" indent="-342900"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US" dirty="0"/>
              <a:t>Blocks become Sections</a:t>
            </a:r>
          </a:p>
          <a:p>
            <a:pPr marL="622300" lvl="1" indent="-342900"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US" dirty="0"/>
              <a:t>Page Down and Up				</a:t>
            </a:r>
            <a:r>
              <a:rPr lang="en-US" dirty="0" smtClean="0"/>
              <a:t>Bottom </a:t>
            </a:r>
            <a:r>
              <a:rPr lang="en-US" dirty="0"/>
              <a:t>left </a:t>
            </a:r>
            <a:endParaRPr lang="en-US" dirty="0" smtClean="0"/>
          </a:p>
          <a:p>
            <a:pPr marL="366268" indent="-342900"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Forms </a:t>
            </a:r>
            <a:r>
              <a:rPr lang="en-US" dirty="0"/>
              <a:t>= Pages</a:t>
            </a:r>
          </a:p>
          <a:p>
            <a:pPr marL="342900" indent="-342900"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US" dirty="0"/>
              <a:t>Rollback = Start Over</a:t>
            </a:r>
          </a:p>
          <a:p>
            <a:pPr marL="342900" indent="-342900"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US" dirty="0"/>
              <a:t>Query = Filter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Terminology and Shortcuts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1143000"/>
            <a:ext cx="771525" cy="56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158" b="13762"/>
          <a:stretch/>
        </p:blipFill>
        <p:spPr bwMode="auto">
          <a:xfrm>
            <a:off x="3886200" y="2315308"/>
            <a:ext cx="2543175" cy="147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397" y="3022736"/>
            <a:ext cx="12192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223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95472"/>
          </a:xfrm>
        </p:spPr>
        <p:txBody>
          <a:bodyPr/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Please turn off your cell phone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If you must leave the session early, please do so discreetly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Please avoid side conversation during the session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Session Rules of Etiquette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3389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910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tabLst>
                <a:tab pos="4005263" algn="l"/>
              </a:tabLst>
            </a:pPr>
            <a:r>
              <a:rPr lang="en-US" dirty="0"/>
              <a:t>Save	Shift + F10</a:t>
            </a:r>
          </a:p>
          <a:p>
            <a:pPr>
              <a:spcBef>
                <a:spcPts val="0"/>
              </a:spcBef>
              <a:tabLst>
                <a:tab pos="4005263" algn="l"/>
              </a:tabLst>
            </a:pPr>
            <a:r>
              <a:rPr lang="en-US" u="sng" dirty="0"/>
              <a:t>Go	Shift + F3</a:t>
            </a:r>
          </a:p>
          <a:p>
            <a:pPr>
              <a:spcBef>
                <a:spcPts val="0"/>
              </a:spcBef>
              <a:tabLst>
                <a:tab pos="4005263" algn="l"/>
              </a:tabLst>
            </a:pPr>
            <a:r>
              <a:rPr lang="en-US" u="sng" dirty="0"/>
              <a:t>Next Block/Section	Page Down</a:t>
            </a:r>
          </a:p>
          <a:p>
            <a:pPr>
              <a:spcBef>
                <a:spcPts val="0"/>
              </a:spcBef>
              <a:tabLst>
                <a:tab pos="4005263" algn="l"/>
              </a:tabLst>
            </a:pPr>
            <a:r>
              <a:rPr lang="en-US" dirty="0"/>
              <a:t>Previous Block/Section	Page Up</a:t>
            </a:r>
          </a:p>
          <a:p>
            <a:pPr>
              <a:spcBef>
                <a:spcPts val="0"/>
              </a:spcBef>
              <a:tabLst>
                <a:tab pos="4005263" algn="l"/>
              </a:tabLst>
            </a:pPr>
            <a:r>
              <a:rPr lang="en-US" dirty="0"/>
              <a:t>Start Over	Shift + F2</a:t>
            </a:r>
          </a:p>
          <a:p>
            <a:pPr>
              <a:spcBef>
                <a:spcPts val="0"/>
              </a:spcBef>
              <a:tabLst>
                <a:tab pos="4005263" algn="l"/>
              </a:tabLst>
            </a:pPr>
            <a:r>
              <a:rPr lang="en-US" u="sng" dirty="0"/>
              <a:t>Exit w/o Application Navigator:	Ctrl + Shift + Q</a:t>
            </a:r>
          </a:p>
          <a:p>
            <a:pPr>
              <a:spcBef>
                <a:spcPts val="0"/>
              </a:spcBef>
              <a:tabLst>
                <a:tab pos="4005263" algn="l"/>
              </a:tabLst>
            </a:pPr>
            <a:r>
              <a:rPr lang="en-US" u="sng" dirty="0"/>
              <a:t>Exit w Application Navigator:	Ctrl + Shift + F</a:t>
            </a:r>
          </a:p>
          <a:p>
            <a:pPr>
              <a:spcBef>
                <a:spcPts val="0"/>
              </a:spcBef>
              <a:tabLst>
                <a:tab pos="4005263" algn="l"/>
              </a:tabLst>
            </a:pPr>
            <a:r>
              <a:rPr lang="en-US" dirty="0"/>
              <a:t>Next Field	Tab</a:t>
            </a:r>
          </a:p>
          <a:p>
            <a:pPr>
              <a:spcBef>
                <a:spcPts val="0"/>
              </a:spcBef>
              <a:tabLst>
                <a:tab pos="4005263" algn="l"/>
              </a:tabLst>
            </a:pPr>
            <a:r>
              <a:rPr lang="en-US" dirty="0"/>
              <a:t>Previous Field	Shift + Tab</a:t>
            </a:r>
          </a:p>
          <a:p>
            <a:pPr>
              <a:spcBef>
                <a:spcPts val="0"/>
              </a:spcBef>
              <a:tabLst>
                <a:tab pos="4005263" algn="l"/>
              </a:tabLst>
            </a:pPr>
            <a:r>
              <a:rPr lang="en-US" dirty="0"/>
              <a:t>Go To	Alt + G</a:t>
            </a:r>
          </a:p>
          <a:p>
            <a:pPr>
              <a:spcBef>
                <a:spcPts val="0"/>
              </a:spcBef>
              <a:tabLst>
                <a:tab pos="4005263" algn="l"/>
              </a:tabLst>
            </a:pPr>
            <a:r>
              <a:rPr lang="en-US" dirty="0"/>
              <a:t>Lookup	F9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Shortcuts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3156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910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0"/>
              </a:spcBef>
              <a:tabLst>
                <a:tab pos="3657600" algn="l"/>
              </a:tabLst>
            </a:pPr>
            <a:r>
              <a:rPr lang="en-US" dirty="0"/>
              <a:t>Filter	Shift + F7</a:t>
            </a:r>
          </a:p>
          <a:p>
            <a:pPr>
              <a:spcBef>
                <a:spcPts val="0"/>
              </a:spcBef>
              <a:tabLst>
                <a:tab pos="3657600" algn="l"/>
              </a:tabLst>
            </a:pPr>
            <a:r>
              <a:rPr lang="en-US" dirty="0"/>
              <a:t>Go (on Filter)	Shift + F8</a:t>
            </a:r>
          </a:p>
          <a:p>
            <a:pPr>
              <a:spcBef>
                <a:spcPts val="0"/>
              </a:spcBef>
              <a:tabLst>
                <a:tab pos="3657600" algn="l"/>
              </a:tabLst>
            </a:pPr>
            <a:r>
              <a:rPr lang="en-US" dirty="0"/>
              <a:t>Insert Record	Shift + F4</a:t>
            </a:r>
          </a:p>
          <a:p>
            <a:pPr>
              <a:spcBef>
                <a:spcPts val="0"/>
              </a:spcBef>
              <a:tabLst>
                <a:tab pos="3657600" algn="l"/>
              </a:tabLst>
            </a:pPr>
            <a:r>
              <a:rPr lang="en-US" dirty="0"/>
              <a:t>Copy Record/Section	Shift + F6</a:t>
            </a:r>
          </a:p>
          <a:p>
            <a:pPr>
              <a:spcBef>
                <a:spcPts val="0"/>
              </a:spcBef>
              <a:tabLst>
                <a:tab pos="3657600" algn="l"/>
              </a:tabLst>
            </a:pPr>
            <a:r>
              <a:rPr lang="en-US" dirty="0"/>
              <a:t>Delete Record	Shift + F5</a:t>
            </a:r>
          </a:p>
          <a:p>
            <a:pPr>
              <a:spcBef>
                <a:spcPts val="0"/>
              </a:spcBef>
              <a:tabLst>
                <a:tab pos="3657600" algn="l"/>
              </a:tabLst>
            </a:pPr>
            <a:r>
              <a:rPr lang="en-US" dirty="0"/>
              <a:t>Next Record	Down Arrow</a:t>
            </a:r>
          </a:p>
          <a:p>
            <a:pPr>
              <a:spcBef>
                <a:spcPts val="0"/>
              </a:spcBef>
              <a:tabLst>
                <a:tab pos="3657600" algn="l"/>
              </a:tabLst>
            </a:pPr>
            <a:r>
              <a:rPr lang="en-US" dirty="0"/>
              <a:t>Previous Record	Up Arrow</a:t>
            </a:r>
          </a:p>
          <a:p>
            <a:pPr>
              <a:spcBef>
                <a:spcPts val="0"/>
              </a:spcBef>
              <a:tabLst>
                <a:tab pos="3657600" algn="l"/>
              </a:tabLst>
            </a:pPr>
            <a:r>
              <a:rPr lang="en-US" dirty="0"/>
              <a:t>Clear Field	Backspace</a:t>
            </a:r>
          </a:p>
          <a:p>
            <a:pPr>
              <a:spcBef>
                <a:spcPts val="0"/>
              </a:spcBef>
              <a:tabLst>
                <a:tab pos="3657600" algn="l"/>
              </a:tabLst>
            </a:pPr>
            <a:r>
              <a:rPr lang="en-US" dirty="0"/>
              <a:t>Refresh	Alt + 5</a:t>
            </a:r>
          </a:p>
          <a:p>
            <a:pPr>
              <a:spcBef>
                <a:spcPts val="0"/>
              </a:spcBef>
              <a:tabLst>
                <a:tab pos="3657600" algn="l"/>
              </a:tabLst>
            </a:pPr>
            <a:r>
              <a:rPr lang="en-US" dirty="0"/>
              <a:t>Copy Term	Alt + C</a:t>
            </a:r>
          </a:p>
          <a:p>
            <a:pPr>
              <a:spcBef>
                <a:spcPts val="0"/>
              </a:spcBef>
              <a:tabLst>
                <a:tab pos="3657600" algn="l"/>
              </a:tabLst>
            </a:pPr>
            <a:r>
              <a:rPr lang="en-US" dirty="0"/>
              <a:t>End Term	Alt + X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Shortcuts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8124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91000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0"/>
              </a:spcBef>
              <a:tabLst>
                <a:tab pos="4572000" algn="l"/>
              </a:tabLst>
            </a:pPr>
            <a:r>
              <a:rPr lang="en-US" dirty="0" smtClean="0"/>
              <a:t>Export		Alt </a:t>
            </a:r>
            <a:r>
              <a:rPr lang="en-US" dirty="0"/>
              <a:t>+ 9</a:t>
            </a:r>
          </a:p>
          <a:p>
            <a:pPr>
              <a:spcBef>
                <a:spcPts val="0"/>
              </a:spcBef>
              <a:tabLst>
                <a:tab pos="4572000" algn="l"/>
              </a:tabLst>
            </a:pPr>
            <a:r>
              <a:rPr lang="en-US" dirty="0"/>
              <a:t>Expand All/Collapse </a:t>
            </a:r>
            <a:r>
              <a:rPr lang="en-US" dirty="0" smtClean="0"/>
              <a:t>All	</a:t>
            </a:r>
            <a:r>
              <a:rPr lang="en-US" dirty="0"/>
              <a:t>	Alt + F2</a:t>
            </a:r>
          </a:p>
          <a:p>
            <a:pPr>
              <a:spcBef>
                <a:spcPts val="0"/>
              </a:spcBef>
              <a:tabLst>
                <a:tab pos="4572000" algn="l"/>
              </a:tabLst>
            </a:pPr>
            <a:r>
              <a:rPr lang="en-US" dirty="0"/>
              <a:t>Cancel (window)	</a:t>
            </a:r>
            <a:r>
              <a:rPr lang="en-US" dirty="0" smtClean="0"/>
              <a:t>	Esc</a:t>
            </a:r>
            <a:endParaRPr lang="en-US" dirty="0"/>
          </a:p>
          <a:p>
            <a:pPr marL="282575" lvl="2" indent="0">
              <a:spcBef>
                <a:spcPts val="0"/>
              </a:spcBef>
              <a:buNone/>
              <a:tabLst>
                <a:tab pos="4572000" algn="l"/>
              </a:tabLst>
            </a:pPr>
            <a:r>
              <a:rPr lang="en-US" dirty="0"/>
              <a:t>     When the Cancel button is displayed on an open window, </a:t>
            </a:r>
            <a:r>
              <a:rPr lang="en-US" dirty="0" smtClean="0"/>
              <a:t>the</a:t>
            </a:r>
            <a:br>
              <a:rPr lang="en-US" dirty="0" smtClean="0"/>
            </a:br>
            <a:r>
              <a:rPr lang="en-US" dirty="0" smtClean="0"/>
              <a:t>     Esc </a:t>
            </a:r>
            <a:r>
              <a:rPr lang="en-US" dirty="0"/>
              <a:t>key can </a:t>
            </a:r>
            <a:r>
              <a:rPr lang="en-US" dirty="0" smtClean="0"/>
              <a:t>be </a:t>
            </a:r>
            <a:r>
              <a:rPr lang="en-US" dirty="0"/>
              <a:t>used to close the window.</a:t>
            </a:r>
          </a:p>
          <a:p>
            <a:pPr>
              <a:spcBef>
                <a:spcPts val="0"/>
              </a:spcBef>
              <a:tabLst>
                <a:tab pos="4572000" algn="l"/>
              </a:tabLst>
            </a:pPr>
            <a:r>
              <a:rPr lang="en-US" dirty="0"/>
              <a:t>Cancel (page)	</a:t>
            </a:r>
            <a:r>
              <a:rPr lang="en-US" dirty="0" smtClean="0"/>
              <a:t>	Not </a:t>
            </a:r>
            <a:r>
              <a:rPr lang="en-US" dirty="0"/>
              <a:t>available</a:t>
            </a:r>
          </a:p>
          <a:p>
            <a:pPr>
              <a:spcBef>
                <a:spcPts val="0"/>
              </a:spcBef>
              <a:tabLst>
                <a:tab pos="4572000" algn="l"/>
              </a:tabLst>
            </a:pPr>
            <a:r>
              <a:rPr lang="en-US" dirty="0"/>
              <a:t>Help </a:t>
            </a:r>
            <a:r>
              <a:rPr lang="en-US" dirty="0" smtClean="0"/>
              <a:t>W/o </a:t>
            </a:r>
            <a:r>
              <a:rPr lang="en-US" dirty="0"/>
              <a:t>Application Navigator:	Alt + F1</a:t>
            </a:r>
          </a:p>
          <a:p>
            <a:pPr>
              <a:spcBef>
                <a:spcPts val="0"/>
              </a:spcBef>
              <a:tabLst>
                <a:tab pos="4572000" algn="l"/>
              </a:tabLst>
            </a:pPr>
            <a:r>
              <a:rPr lang="en-US" dirty="0"/>
              <a:t>Help With Application Navigator:	Ctrl + Shift + L</a:t>
            </a:r>
          </a:p>
          <a:p>
            <a:pPr>
              <a:spcBef>
                <a:spcPts val="0"/>
              </a:spcBef>
              <a:tabLst>
                <a:tab pos="4572000" algn="l"/>
              </a:tabLst>
            </a:pPr>
            <a:r>
              <a:rPr lang="en-US" dirty="0"/>
              <a:t>Item Properties	</a:t>
            </a:r>
            <a:r>
              <a:rPr lang="en-US" dirty="0" smtClean="0"/>
              <a:t>	Alt </a:t>
            </a:r>
            <a:r>
              <a:rPr lang="en-US" dirty="0"/>
              <a:t>+ I</a:t>
            </a:r>
          </a:p>
          <a:p>
            <a:pPr>
              <a:spcBef>
                <a:spcPts val="0"/>
              </a:spcBef>
              <a:tabLst>
                <a:tab pos="4572000" algn="l"/>
              </a:tabLst>
            </a:pPr>
            <a:r>
              <a:rPr lang="en-US" dirty="0"/>
              <a:t>Tools	</a:t>
            </a:r>
            <a:r>
              <a:rPr lang="en-US" dirty="0" smtClean="0"/>
              <a:t>	Alt </a:t>
            </a:r>
            <a:r>
              <a:rPr lang="en-US" dirty="0"/>
              <a:t>+ L</a:t>
            </a:r>
          </a:p>
          <a:p>
            <a:pPr>
              <a:spcBef>
                <a:spcPts val="0"/>
              </a:spcBef>
              <a:tabLst>
                <a:tab pos="4572000" algn="l"/>
              </a:tabLst>
            </a:pPr>
            <a:r>
              <a:rPr lang="en-US" dirty="0"/>
              <a:t>Browse Menu	</a:t>
            </a:r>
            <a:r>
              <a:rPr lang="en-US" dirty="0" smtClean="0"/>
              <a:t>	Alt </a:t>
            </a:r>
            <a:r>
              <a:rPr lang="en-US" dirty="0"/>
              <a:t>+ M</a:t>
            </a:r>
          </a:p>
          <a:p>
            <a:pPr>
              <a:spcBef>
                <a:spcPts val="0"/>
              </a:spcBef>
              <a:tabLst>
                <a:tab pos="4572000" algn="l"/>
              </a:tabLst>
            </a:pPr>
            <a:r>
              <a:rPr lang="en-US" dirty="0"/>
              <a:t>Home	</a:t>
            </a:r>
            <a:r>
              <a:rPr lang="en-US" dirty="0" smtClean="0"/>
              <a:t>	Shift </a:t>
            </a:r>
            <a:r>
              <a:rPr lang="en-US" dirty="0"/>
              <a:t>+ Home</a:t>
            </a:r>
          </a:p>
          <a:p>
            <a:pPr marL="282575" lvl="2" indent="0">
              <a:spcBef>
                <a:spcPts val="0"/>
              </a:spcBef>
              <a:buNone/>
              <a:tabLst>
                <a:tab pos="4572000" algn="l"/>
              </a:tabLst>
            </a:pPr>
            <a:r>
              <a:rPr lang="en-US" dirty="0"/>
              <a:t>     (returns to the Main Menu)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Shortcuts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88124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91000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0"/>
              </a:spcBef>
              <a:buFont typeface="Arial"/>
              <a:buChar char="•"/>
            </a:pPr>
            <a:r>
              <a:rPr lang="en-US" dirty="0"/>
              <a:t>Delivered languages</a:t>
            </a:r>
          </a:p>
          <a:p>
            <a:pPr marL="622300" lvl="1" indent="-342900">
              <a:spcBef>
                <a:spcPts val="0"/>
              </a:spcBef>
            </a:pPr>
            <a:r>
              <a:rPr lang="en-US" dirty="0"/>
              <a:t>English</a:t>
            </a:r>
          </a:p>
          <a:p>
            <a:pPr marL="622300" lvl="1" indent="-342900">
              <a:spcBef>
                <a:spcPts val="0"/>
              </a:spcBef>
            </a:pPr>
            <a:r>
              <a:rPr lang="en-US" dirty="0"/>
              <a:t>Spanish</a:t>
            </a:r>
          </a:p>
          <a:p>
            <a:pPr marL="622300" lvl="1" indent="-342900">
              <a:spcBef>
                <a:spcPts val="0"/>
              </a:spcBef>
            </a:pPr>
            <a:r>
              <a:rPr lang="en-US" dirty="0"/>
              <a:t>Portuguese (Brazil)</a:t>
            </a:r>
          </a:p>
          <a:p>
            <a:pPr marL="622300" lvl="1" indent="-342900">
              <a:spcBef>
                <a:spcPts val="0"/>
              </a:spcBef>
            </a:pPr>
            <a:r>
              <a:rPr lang="en-US" dirty="0"/>
              <a:t>Arabic</a:t>
            </a:r>
          </a:p>
          <a:p>
            <a:pPr marL="622300" lvl="1" indent="-342900">
              <a:spcBef>
                <a:spcPts val="0"/>
              </a:spcBef>
            </a:pPr>
            <a:r>
              <a:rPr lang="en-US" dirty="0"/>
              <a:t>French (France)</a:t>
            </a:r>
          </a:p>
          <a:p>
            <a:pPr marL="622300" lvl="1" indent="-342900">
              <a:spcBef>
                <a:spcPts val="0"/>
              </a:spcBef>
            </a:pPr>
            <a:r>
              <a:rPr lang="en-US" dirty="0"/>
              <a:t>French (Canada)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Button labels, mouse over text, </a:t>
            </a:r>
            <a:r>
              <a:rPr lang="en-US" dirty="0" err="1"/>
              <a:t>etc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Multi-lingual Support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315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91000"/>
          </a:xfrm>
        </p:spPr>
        <p:txBody>
          <a:bodyPr>
            <a:normAutofit/>
          </a:bodyPr>
          <a:lstStyle/>
          <a:p>
            <a:r>
              <a:rPr lang="en-US" dirty="0"/>
              <a:t>GUISRCH – find a person using phone or email</a:t>
            </a:r>
          </a:p>
          <a:p>
            <a:pPr lvl="1"/>
            <a:r>
              <a:rPr lang="en-US" dirty="0"/>
              <a:t>Allows use of Wild cards in fields, can only enter one key per query</a:t>
            </a:r>
          </a:p>
          <a:p>
            <a:pPr lvl="1"/>
            <a:endParaRPr lang="en-US" dirty="0"/>
          </a:p>
          <a:p>
            <a:pPr marL="342900" indent="-342900">
              <a:spcBef>
                <a:spcPts val="2000"/>
              </a:spcBef>
              <a:buFont typeface="Arial"/>
              <a:buChar char="•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Bonus Tip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6" y="2895600"/>
            <a:ext cx="8739398" cy="2052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8223156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91000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0"/>
              </a:spcBef>
              <a:buFont typeface="Arial"/>
              <a:buChar char="•"/>
            </a:pPr>
            <a:r>
              <a:rPr lang="en-US" dirty="0"/>
              <a:t>The User Experience in XE has many new and exciting features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3616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1066800"/>
            <a:ext cx="8305800" cy="4525963"/>
          </a:xfrm>
        </p:spPr>
        <p:txBody>
          <a:bodyPr/>
          <a:lstStyle/>
          <a:p>
            <a:pPr marL="342900" indent="-342900">
              <a:spcBef>
                <a:spcPts val="2000"/>
              </a:spcBef>
              <a:buFont typeface="Arial"/>
              <a:buChar char="•"/>
            </a:pPr>
            <a:r>
              <a:rPr lang="en-US" dirty="0"/>
              <a:t>There are many cool new user experience improvements in Banner XE</a:t>
            </a:r>
          </a:p>
          <a:p>
            <a:pPr marL="342900" indent="-342900">
              <a:spcBef>
                <a:spcPts val="2000"/>
              </a:spcBef>
              <a:buFont typeface="Arial"/>
              <a:buChar char="•"/>
            </a:pPr>
            <a:r>
              <a:rPr lang="en-US" dirty="0"/>
              <a:t>Some features in XE are still dependent on setup in 8</a:t>
            </a:r>
          </a:p>
          <a:p>
            <a:pPr marL="622300" lvl="1" indent="-342900">
              <a:spcBef>
                <a:spcPts val="2000"/>
              </a:spcBef>
            </a:pPr>
            <a:r>
              <a:rPr lang="en-US" dirty="0"/>
              <a:t>Data Extract</a:t>
            </a:r>
          </a:p>
          <a:p>
            <a:pPr marL="622300" lvl="1" indent="-342900">
              <a:spcBef>
                <a:spcPts val="2000"/>
              </a:spcBef>
            </a:pPr>
            <a:r>
              <a:rPr lang="en-US" dirty="0"/>
              <a:t>My Banner</a:t>
            </a:r>
          </a:p>
          <a:p>
            <a:pPr marL="342900" indent="-342900">
              <a:spcBef>
                <a:spcPts val="2000"/>
              </a:spcBef>
              <a:buFont typeface="Arial"/>
              <a:buChar char="•"/>
            </a:pPr>
            <a:r>
              <a:rPr lang="en-US" dirty="0"/>
              <a:t>Let’s discover (or rediscover) navigating Banner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9904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910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#1 Best Feature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Application Navigator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Main Menu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Breadcrumbs and Tasty Tidbits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Go To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Notification Center and Help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Data Extract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Queries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Terminology and Shortcuts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Multi-lingual support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25911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191000"/>
          </a:xfrm>
        </p:spPr>
        <p:txBody>
          <a:bodyPr>
            <a:normAutofit/>
          </a:bodyPr>
          <a:lstStyle/>
          <a:p>
            <a:pPr marL="342900" indent="-342900">
              <a:spcBef>
                <a:spcPts val="2000"/>
              </a:spcBef>
              <a:buFont typeface="Arial"/>
              <a:buChar char="•"/>
            </a:pPr>
            <a:r>
              <a:rPr lang="en-US" dirty="0"/>
              <a:t>How to make Banner BIGGER</a:t>
            </a:r>
          </a:p>
          <a:p>
            <a:pPr marL="622300" lvl="1" indent="-342900">
              <a:spcBef>
                <a:spcPts val="2000"/>
              </a:spcBef>
            </a:pPr>
            <a:r>
              <a:rPr lang="en-US" dirty="0"/>
              <a:t>Ctrl = increase zoom (essentially ctrl with +)</a:t>
            </a:r>
          </a:p>
          <a:p>
            <a:pPr marL="622300" lvl="1" indent="-342900">
              <a:spcBef>
                <a:spcPts val="2000"/>
              </a:spcBef>
            </a:pPr>
            <a:r>
              <a:rPr lang="en-US" dirty="0"/>
              <a:t>Ctrl – decrease zoom</a:t>
            </a:r>
          </a:p>
          <a:p>
            <a:pPr marL="622300" lvl="1" indent="-342900">
              <a:spcBef>
                <a:spcPts val="2000"/>
              </a:spcBef>
            </a:pPr>
            <a:r>
              <a:rPr lang="en-US" dirty="0"/>
              <a:t>Ctrl 0 reset zoom to 100%</a:t>
            </a:r>
          </a:p>
          <a:p>
            <a:pPr marL="342900" indent="-342900">
              <a:spcBef>
                <a:spcPts val="2000"/>
              </a:spcBef>
              <a:buFont typeface="Arial" panose="020B0604020202020204" pitchFamily="34" charset="0"/>
              <a:buChar char="•"/>
            </a:pPr>
            <a:r>
              <a:rPr lang="en-US" dirty="0"/>
              <a:t>These are all web shortcuts (not new Banner shortcuts) but because XE is not on Oracle forms, these shortcuts actually work now.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#1 Best Feature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231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04800" y="1752600"/>
            <a:ext cx="8229600" cy="41910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For Admin/INB only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Allows users to navigate </a:t>
            </a:r>
            <a:br>
              <a:rPr lang="en-US" dirty="0" smtClean="0"/>
            </a:br>
            <a:r>
              <a:rPr lang="en-US" dirty="0" smtClean="0"/>
              <a:t>between Banner 8 and 9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Uses the Menu Tree, Go To, </a:t>
            </a:r>
            <a:br>
              <a:rPr lang="en-US" dirty="0" smtClean="0"/>
            </a:br>
            <a:r>
              <a:rPr lang="en-US" dirty="0" smtClean="0"/>
              <a:t>and previously opened pages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All future releases will use</a:t>
            </a:r>
            <a:br>
              <a:rPr lang="en-US" dirty="0" smtClean="0"/>
            </a:br>
            <a:r>
              <a:rPr lang="en-US" dirty="0" smtClean="0"/>
              <a:t>App Navigator</a:t>
            </a:r>
            <a:endParaRPr lang="en-US" dirty="0" smtClean="0"/>
          </a:p>
          <a:p>
            <a:pPr>
              <a:buFont typeface="Wingdings" pitchFamily="2" charset="2"/>
              <a:buChar char="§"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Navigator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4" descr="cid:image002.png@01D0CF78.E3FF782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1114425"/>
            <a:ext cx="3724275" cy="17049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6" name="Picture 5" descr="cid:image003.png@01D0CF78.E3FF7820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3124200"/>
            <a:ext cx="2600325" cy="25241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2231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Menu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pic>
        <p:nvPicPr>
          <p:cNvPr id="5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969" b="77318"/>
          <a:stretch/>
        </p:blipFill>
        <p:spPr bwMode="auto">
          <a:xfrm>
            <a:off x="381000" y="1143000"/>
            <a:ext cx="2127105" cy="7323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050" b="77318"/>
          <a:stretch/>
        </p:blipFill>
        <p:spPr bwMode="auto">
          <a:xfrm>
            <a:off x="5515318" y="957469"/>
            <a:ext cx="3509411" cy="732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9523" y="1244149"/>
            <a:ext cx="2912809" cy="600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Content Placeholder 1"/>
          <p:cNvSpPr txBox="1">
            <a:spLocks/>
          </p:cNvSpPr>
          <p:nvPr/>
        </p:nvSpPr>
        <p:spPr>
          <a:xfrm>
            <a:off x="228600" y="2057400"/>
            <a:ext cx="4010923" cy="3124200"/>
          </a:xfrm>
          <a:prstGeom prst="rect">
            <a:avLst/>
          </a:prstGeom>
        </p:spPr>
        <p:txBody>
          <a:bodyPr vert="horz">
            <a:normAutofit fontScale="92500" lnSpcReduction="10000"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>
              <a:spcBef>
                <a:spcPts val="0"/>
              </a:spcBef>
              <a:buFont typeface="Arial"/>
              <a:buChar char="•"/>
            </a:pPr>
            <a:r>
              <a:rPr lang="en-US" dirty="0" smtClean="0"/>
              <a:t>On </a:t>
            </a:r>
            <a:r>
              <a:rPr lang="en-US" dirty="0"/>
              <a:t>the Left:</a:t>
            </a:r>
          </a:p>
          <a:p>
            <a:pPr marL="622300" lvl="1" indent="-342900">
              <a:spcBef>
                <a:spcPts val="0"/>
              </a:spcBef>
            </a:pPr>
            <a:r>
              <a:rPr lang="en-US" dirty="0"/>
              <a:t>The Home icon will always return you to the Welcome menu</a:t>
            </a:r>
          </a:p>
          <a:p>
            <a:pPr marL="622300" lvl="1" indent="-342900">
              <a:spcBef>
                <a:spcPts val="0"/>
              </a:spcBef>
            </a:pPr>
            <a:r>
              <a:rPr lang="en-US" dirty="0"/>
              <a:t>The drop down icon is the beginning of the breadcrumb trail.  This icon will also return you from Web XE to standard SSB.</a:t>
            </a:r>
            <a:endParaRPr lang="en-US" dirty="0"/>
          </a:p>
        </p:txBody>
      </p:sp>
      <p:sp>
        <p:nvSpPr>
          <p:cNvPr id="11" name="Content Placeholder 1"/>
          <p:cNvSpPr txBox="1">
            <a:spLocks/>
          </p:cNvSpPr>
          <p:nvPr/>
        </p:nvSpPr>
        <p:spPr>
          <a:xfrm>
            <a:off x="4343400" y="2057400"/>
            <a:ext cx="4495800" cy="28956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On the Right:</a:t>
            </a:r>
          </a:p>
          <a:p>
            <a:pPr marL="6223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*Persona – Web only</a:t>
            </a:r>
          </a:p>
          <a:p>
            <a:pPr marL="6223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User Name</a:t>
            </a:r>
          </a:p>
          <a:p>
            <a:pPr marL="6223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Sign Out</a:t>
            </a:r>
          </a:p>
          <a:p>
            <a:pPr marL="6223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Notifications – Web only</a:t>
            </a:r>
          </a:p>
          <a:p>
            <a:pPr marL="6223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Preferences – Admin only</a:t>
            </a:r>
          </a:p>
          <a:p>
            <a:pPr marL="6223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Help – Admin only</a:t>
            </a:r>
          </a:p>
        </p:txBody>
      </p:sp>
      <p:sp>
        <p:nvSpPr>
          <p:cNvPr id="12" name="Content Placeholder 1"/>
          <p:cNvSpPr txBox="1">
            <a:spLocks/>
          </p:cNvSpPr>
          <p:nvPr/>
        </p:nvSpPr>
        <p:spPr>
          <a:xfrm>
            <a:off x="1905000" y="5181600"/>
            <a:ext cx="7086600" cy="114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2234878" y="5291435"/>
            <a:ext cx="652812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en-US" dirty="0"/>
              <a:t>*Persona:  Some web users will be able to perform tasks as different roles but all “see” registration the same way.</a:t>
            </a:r>
          </a:p>
        </p:txBody>
      </p:sp>
    </p:spTree>
    <p:extLst>
      <p:ext uri="{BB962C8B-B14F-4D97-AF65-F5344CB8AC3E}">
        <p14:creationId xmlns:p14="http://schemas.microsoft.com/office/powerpoint/2010/main" val="20822315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Menu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2" name="Content Placeholder 1"/>
          <p:cNvSpPr txBox="1">
            <a:spLocks/>
          </p:cNvSpPr>
          <p:nvPr/>
        </p:nvSpPr>
        <p:spPr>
          <a:xfrm>
            <a:off x="1905000" y="5181600"/>
            <a:ext cx="7086600" cy="114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227137"/>
            <a:ext cx="8229600" cy="452596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The Menu Tree still exists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dirty="0"/>
              <a:t>My Banner still exists but at this time is only editable in 8.x</a:t>
            </a:r>
            <a:endParaRPr lang="en-US" dirty="0"/>
          </a:p>
        </p:txBody>
      </p:sp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2628481"/>
            <a:ext cx="8170863" cy="322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0506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Menu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5181600"/>
            <a:ext cx="1447800" cy="1613890"/>
          </a:xfrm>
          <a:prstGeom prst="rect">
            <a:avLst/>
          </a:prstGeom>
        </p:spPr>
      </p:pic>
      <p:sp>
        <p:nvSpPr>
          <p:cNvPr id="12" name="Content Placeholder 1"/>
          <p:cNvSpPr txBox="1">
            <a:spLocks/>
          </p:cNvSpPr>
          <p:nvPr/>
        </p:nvSpPr>
        <p:spPr>
          <a:xfrm>
            <a:off x="1905000" y="5181600"/>
            <a:ext cx="7086600" cy="114300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365760" indent="-256032" algn="l" rtl="0" eaLnBrk="1" latinLnBrk="0" hangingPunct="1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68000"/>
              <a:buFont typeface="Wingdings 3"/>
              <a:buChar char="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21792" indent="-228600" algn="l" rtl="0" eaLnBrk="1" latinLnBrk="0" hangingPunct="1">
              <a:spcBef>
                <a:spcPts val="324"/>
              </a:spcBef>
              <a:buClr>
                <a:schemeClr val="accent1"/>
              </a:buClr>
              <a:buFont typeface="Verdana"/>
              <a:buChar char="◦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9536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SzPct val="100000"/>
              <a:buFont typeface="Wingdings 2"/>
              <a:buChar char="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ts val="350"/>
              </a:spcBef>
              <a:buClr>
                <a:schemeClr val="accent2"/>
              </a:buClr>
              <a:buFont typeface="Wingdings 2"/>
              <a:buChar char="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002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8288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0574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86000" indent="-228600" algn="l" rtl="0" eaLnBrk="1" latinLnBrk="0" hangingPunct="1">
              <a:spcBef>
                <a:spcPts val="350"/>
              </a:spcBef>
              <a:buClr>
                <a:schemeClr val="accent3"/>
              </a:buClr>
              <a:buFont typeface="Wingdings 2"/>
              <a:buChar char="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2000" y="1227137"/>
            <a:ext cx="8229600" cy="5478463"/>
          </a:xfrm>
        </p:spPr>
        <p:txBody>
          <a:bodyPr>
            <a:normAutofit lnSpcReduction="10000"/>
          </a:bodyPr>
          <a:lstStyle/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Tricks about My Banner</a:t>
            </a:r>
          </a:p>
          <a:p>
            <a:pPr marL="6223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When using GUAPMNU, you can “rename” objects and they are unique to the My Banner setup.  This does not rename objects in the system</a:t>
            </a:r>
          </a:p>
          <a:p>
            <a:pPr marL="6223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You can create subfolders in My Banner by adding a folder object to GUAOBJS and then referencing the fold in the My Banner form</a:t>
            </a:r>
          </a:p>
          <a:p>
            <a:pPr marL="904875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Recommend creating folders labeled by office or user with a one up (*REGOFF1, *REGOFF2, </a:t>
            </a:r>
            <a:r>
              <a:rPr lang="en-US" dirty="0" err="1"/>
              <a:t>etc</a:t>
            </a:r>
            <a:r>
              <a:rPr lang="en-US" dirty="0"/>
              <a:t>)</a:t>
            </a:r>
          </a:p>
          <a:p>
            <a:pPr marL="904875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You can use GUTGMNU to edit what objects belong in subfolders</a:t>
            </a:r>
          </a:p>
          <a:p>
            <a:pPr marL="6223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You can copy a My Banner folder from one user to another using GUTPMNU</a:t>
            </a:r>
          </a:p>
          <a:p>
            <a:pPr marL="904875" lvl="2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This is an excellent “trick” to help new hires become more quickly acclimated to Banner</a:t>
            </a:r>
          </a:p>
          <a:p>
            <a:pPr marL="622300" lvl="1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dirty="0"/>
              <a:t>Confirm object is part of Banner 9 using GUAPAGE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959092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178</TotalTime>
  <Words>858</Words>
  <Application>Microsoft Office PowerPoint</Application>
  <PresentationFormat>On-screen Show (4:3)</PresentationFormat>
  <Paragraphs>176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Concourse</vt:lpstr>
      <vt:lpstr>MBUG 2015 </vt:lpstr>
      <vt:lpstr>Session Rules of Etiquette</vt:lpstr>
      <vt:lpstr>Introduction</vt:lpstr>
      <vt:lpstr>Agenda</vt:lpstr>
      <vt:lpstr>#1 Best Feature</vt:lpstr>
      <vt:lpstr>Application Navigator</vt:lpstr>
      <vt:lpstr>Main Menu</vt:lpstr>
      <vt:lpstr>Main Menu</vt:lpstr>
      <vt:lpstr>Main Menu</vt:lpstr>
      <vt:lpstr>Breadcrumbs and Tasty Tidbits</vt:lpstr>
      <vt:lpstr>Go To</vt:lpstr>
      <vt:lpstr>Notification Center</vt:lpstr>
      <vt:lpstr>Help</vt:lpstr>
      <vt:lpstr>Data Extract</vt:lpstr>
      <vt:lpstr>Data Extract</vt:lpstr>
      <vt:lpstr>Queries</vt:lpstr>
      <vt:lpstr>PowerPoint Presentation</vt:lpstr>
      <vt:lpstr>Queries</vt:lpstr>
      <vt:lpstr>Terminology and Shortcuts</vt:lpstr>
      <vt:lpstr>Shortcuts</vt:lpstr>
      <vt:lpstr>Shortcuts</vt:lpstr>
      <vt:lpstr>Shortcuts</vt:lpstr>
      <vt:lpstr>Multi-lingual Support</vt:lpstr>
      <vt:lpstr>Bonus Tip</vt:lpstr>
      <vt:lpstr>Summary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MBUG 2013</dc:title>
  <dc:creator>Edith</dc:creator>
  <cp:lastModifiedBy>atrepeso</cp:lastModifiedBy>
  <cp:revision>21</cp:revision>
  <dcterms:created xsi:type="dcterms:W3CDTF">2013-01-30T03:13:35Z</dcterms:created>
  <dcterms:modified xsi:type="dcterms:W3CDTF">2015-09-14T15:35:19Z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-2055647603</vt:i4>
  </property>
  <property fmtid="{D5CDD505-2E9C-101B-9397-08002B2CF9AE}" pid="3" name="_NewReviewCycle">
    <vt:lpwstr/>
  </property>
  <property fmtid="{D5CDD505-2E9C-101B-9397-08002B2CF9AE}" pid="4" name="_EmailSubject">
    <vt:lpwstr>MBUG conference</vt:lpwstr>
  </property>
  <property fmtid="{D5CDD505-2E9C-101B-9397-08002B2CF9AE}" pid="5" name="_AuthorEmail">
    <vt:lpwstr>Antonio.Trepesowsky@ellucian.com</vt:lpwstr>
  </property>
  <property fmtid="{D5CDD505-2E9C-101B-9397-08002B2CF9AE}" pid="6" name="_AuthorEmailDisplayName">
    <vt:lpwstr>Trepesowsky, Antonio</vt:lpwstr>
  </property>
</Properties>
</file>