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71605660" ContentType="image/pn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8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2" r:id="rId22"/>
    <p:sldId id="283" r:id="rId23"/>
    <p:sldId id="274" r:id="rId24"/>
    <p:sldId id="279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71605660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7160566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 smtClean="0"/>
              <a:t>: Navigating Ellucian XE: Tips and Tricks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</a:t>
            </a:r>
            <a:r>
              <a:rPr lang="en-US" sz="2000" dirty="0" smtClean="0"/>
              <a:t>: Antonio Trepesowsky (remote)</a:t>
            </a:r>
          </a:p>
          <a:p>
            <a:pPr algn="l"/>
            <a:r>
              <a:rPr lang="en-US" sz="2000" dirty="0" smtClean="0"/>
              <a:t>Facilitated by: Lee Cipolla</a:t>
            </a:r>
            <a:endParaRPr lang="en-US" sz="2000" dirty="0" smtClean="0"/>
          </a:p>
          <a:p>
            <a:pPr algn="l"/>
            <a:r>
              <a:rPr lang="en-US" sz="2000" dirty="0" smtClean="0"/>
              <a:t>Institution</a:t>
            </a:r>
            <a:r>
              <a:rPr lang="en-US" sz="2000" dirty="0" smtClean="0"/>
              <a:t>: Ellucian</a:t>
            </a:r>
            <a:endParaRPr lang="en-US" sz="2000" dirty="0" smtClean="0"/>
          </a:p>
          <a:p>
            <a:pPr algn="l"/>
            <a:r>
              <a:rPr lang="en-US" sz="2000" dirty="0" smtClean="0"/>
              <a:t>September </a:t>
            </a:r>
            <a:r>
              <a:rPr lang="en-US" sz="2000" dirty="0" smtClean="0"/>
              <a:t>14</a:t>
            </a:r>
            <a:r>
              <a:rPr lang="en-US" sz="2000" dirty="0" smtClean="0"/>
              <a:t>, </a:t>
            </a:r>
            <a:r>
              <a:rPr lang="en-US" sz="2000" dirty="0" smtClean="0"/>
              <a:t>2015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4958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 smtClean="0"/>
              <a:t>Breadcrumbs</a:t>
            </a:r>
            <a:endParaRPr lang="en-US" dirty="0"/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Shows the progression through the menu tree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Aids in learning the menu structure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Required fields have *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Buttons display shortcut with  mouse-over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Breadcrumbs and Tasty Tidbits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235" y="1540697"/>
            <a:ext cx="6181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73067"/>
            <a:ext cx="3400425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90" y="4267200"/>
            <a:ext cx="104613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5029200"/>
            <a:ext cx="7239000" cy="1981200"/>
          </a:xfrm>
        </p:spPr>
        <p:txBody>
          <a:bodyPr numCol="2"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Use Alt + G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Autocompletes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Uses name and description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Currently Open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Recently Opened (previous 10)</a:t>
            </a:r>
          </a:p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Related to Current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 access to old Options menu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8081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7772400" cy="4038600"/>
          </a:xfrm>
        </p:spPr>
        <p:txBody>
          <a:bodyPr>
            <a:normAutofit/>
          </a:bodyPr>
          <a:lstStyle/>
          <a:p>
            <a:pPr marL="598932" lvl="1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Displays error and informational messages like the hint line in 8</a:t>
            </a:r>
          </a:p>
          <a:p>
            <a:pPr marL="598932" lvl="1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Errors are displayed in red and also display affiliated with the field/record in error</a:t>
            </a:r>
          </a:p>
          <a:p>
            <a:pPr marL="598932" lvl="1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Multiple errors displayed together</a:t>
            </a:r>
          </a:p>
          <a:p>
            <a:pPr marL="598932" lvl="1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Informational messages are </a:t>
            </a:r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Center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38200"/>
            <a:ext cx="373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248" y="3276600"/>
            <a:ext cx="3386552" cy="2850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90" y="4544876"/>
            <a:ext cx="3362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Online Help is available in the top right corner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When in online help, use the upper left         menu button to access the Contents or Search Tabs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Help (Item Properties) is available from Tools</a:t>
            </a:r>
          </a:p>
          <a:p>
            <a:pPr marL="622300" lvl="1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this to identify a table/field name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writing reports or troubleshooting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your technical rep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 Help (All Fields) is only in Banner 8 at this time</a:t>
            </a:r>
          </a:p>
          <a:p>
            <a:pPr marL="622300" lvl="1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like GURPDED but better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75116"/>
            <a:ext cx="368783" cy="34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35" y="317442"/>
            <a:ext cx="168275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4288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Allows users to extract data “displayed” into an external file (.txt or .csv/.</a:t>
            </a:r>
            <a:r>
              <a:rPr lang="en-US" dirty="0" err="1"/>
              <a:t>xlsx</a:t>
            </a:r>
            <a:r>
              <a:rPr lang="en-US" dirty="0"/>
              <a:t>) which can be saved to a folder or opened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Objects are enabled for Data Extract on GUAOBJS</a:t>
            </a:r>
          </a:p>
          <a:p>
            <a:pPr marL="622300" lvl="1" indent="-3429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XE data extract is an icon under the Go To</a:t>
            </a:r>
          </a:p>
          <a:p>
            <a:pPr marL="622300" lvl="1" indent="-3429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8x it’s under Help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Controls for Data Extract are under GUAUPRF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marL="6223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Popup Blocker</a:t>
            </a:r>
          </a:p>
          <a:p>
            <a:pPr marL="6223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Default Technical delivery is for M access only</a:t>
            </a:r>
          </a:p>
          <a:p>
            <a:pPr marL="904875" lvl="2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can be updated to Q access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7331"/>
            <a:ext cx="1571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341" y="3810000"/>
            <a:ext cx="32575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CMS-5132: Debugging data extract option in Banner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Performing Data Extract in XE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7" y="3171825"/>
            <a:ext cx="6456363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791200"/>
            <a:ext cx="361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743200"/>
            <a:ext cx="1571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% and _ are wildcards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Percent is any number of characters %Q% = any form with a Q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Underscore is a single character __Q% = any form with a Q in 3</a:t>
            </a:r>
            <a:r>
              <a:rPr lang="en-US" baseline="30000" dirty="0"/>
              <a:t>rd</a:t>
            </a:r>
            <a:r>
              <a:rPr lang="en-US" dirty="0"/>
              <a:t> position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Queries in XE have been retooled and work a lot like excel features and come with common sql/excel like filter options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even choose what columns to include in the output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dirty="0"/>
              <a:t>Query </a:t>
            </a:r>
            <a:r>
              <a:rPr lang="en-US" dirty="0" smtClean="0"/>
              <a:t>= </a:t>
            </a:r>
            <a:r>
              <a:rPr lang="en-US" dirty="0"/>
              <a:t>Filter</a:t>
            </a:r>
          </a:p>
          <a:p>
            <a:pPr>
              <a:spcBef>
                <a:spcPts val="2000"/>
              </a:spcBef>
            </a:pPr>
            <a:r>
              <a:rPr lang="en-US" dirty="0"/>
              <a:t>Execute </a:t>
            </a:r>
            <a:r>
              <a:rPr lang="en-US" dirty="0" smtClean="0"/>
              <a:t>= </a:t>
            </a:r>
            <a:r>
              <a:rPr lang="en-US" dirty="0"/>
              <a:t>Go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" y="41825"/>
            <a:ext cx="9094304" cy="120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51" y="2438400"/>
            <a:ext cx="7603434" cy="39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4162425"/>
            <a:ext cx="30003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4419600" cy="28194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2000"/>
              </a:spcBef>
            </a:pPr>
            <a:r>
              <a:rPr lang="en-US" dirty="0"/>
              <a:t>Enter Query = F7 = Shift + F7</a:t>
            </a:r>
          </a:p>
          <a:p>
            <a:pPr>
              <a:spcBef>
                <a:spcPts val="2000"/>
              </a:spcBef>
            </a:pPr>
            <a:r>
              <a:rPr lang="en-US" dirty="0"/>
              <a:t>Execute Query = F8 = Shift + F8</a:t>
            </a:r>
          </a:p>
          <a:p>
            <a:pPr>
              <a:spcBef>
                <a:spcPts val="2000"/>
              </a:spcBef>
            </a:pPr>
            <a:r>
              <a:rPr lang="en-US" dirty="0"/>
              <a:t>Quit Query = Ctrl Q = Ctrl Q</a:t>
            </a:r>
          </a:p>
          <a:p>
            <a:pPr>
              <a:spcBef>
                <a:spcPts val="2000"/>
              </a:spcBef>
            </a:pPr>
            <a:r>
              <a:rPr lang="en-US" dirty="0"/>
              <a:t>Last Criteria = F7/F7 = auto</a:t>
            </a:r>
          </a:p>
          <a:p>
            <a:pPr>
              <a:spcBef>
                <a:spcPts val="2000"/>
              </a:spcBef>
            </a:pPr>
            <a:r>
              <a:rPr lang="en-US" dirty="0"/>
              <a:t>Count Hits = Shift + F2 = auto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8004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Buttons display shortcut with  mouse-over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Blocks become Sections</a:t>
            </a:r>
          </a:p>
          <a:p>
            <a:pPr marL="622300" lvl="1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Page Down and Up				</a:t>
            </a:r>
            <a:r>
              <a:rPr lang="en-US" dirty="0" smtClean="0"/>
              <a:t>Bottom </a:t>
            </a:r>
            <a:r>
              <a:rPr lang="en-US" dirty="0"/>
              <a:t>left </a:t>
            </a:r>
            <a:endParaRPr lang="en-US" dirty="0" smtClean="0"/>
          </a:p>
          <a:p>
            <a:pPr marL="366268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Forms </a:t>
            </a:r>
            <a:r>
              <a:rPr lang="en-US" dirty="0"/>
              <a:t>= Pages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Rollback = Start Over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Query = Filter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and Shortcuts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143000"/>
            <a:ext cx="7715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8" b="13762"/>
          <a:stretch/>
        </p:blipFill>
        <p:spPr bwMode="auto">
          <a:xfrm>
            <a:off x="3886200" y="2315308"/>
            <a:ext cx="2543175" cy="147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397" y="3022736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Save	Shift + F10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u="sng" dirty="0"/>
              <a:t>Go	Shift + F3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u="sng" dirty="0"/>
              <a:t>Next Block/Section	Page Down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Previous Block/Section	Page Up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Start Over	Shift + F2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u="sng" dirty="0"/>
              <a:t>Exit w/o Application Navigator:	Ctrl + Shift + Q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u="sng" dirty="0"/>
              <a:t>Exit w Application Navigator:	Ctrl + Shift + F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Next Field	Tab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Previous Field	Shift + Tab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Go To	Alt + G</a:t>
            </a:r>
          </a:p>
          <a:p>
            <a:pPr>
              <a:spcBef>
                <a:spcPts val="0"/>
              </a:spcBef>
              <a:tabLst>
                <a:tab pos="4005263" algn="l"/>
              </a:tabLst>
            </a:pPr>
            <a:r>
              <a:rPr lang="en-US" dirty="0"/>
              <a:t>Lookup	F9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Filter	Shift + F7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Go (on Filter)	Shift + F8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Insert Record	Shift + F4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Copy Record/Section	Shift + F6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Delete Record	Shift + F5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Next Record	Down Arrow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Previous Record	Up Arrow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Clear Field	Backspace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Refresh	Alt + 5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Copy Term	Alt + C</a:t>
            </a:r>
          </a:p>
          <a:p>
            <a:pPr>
              <a:spcBef>
                <a:spcPts val="0"/>
              </a:spcBef>
              <a:tabLst>
                <a:tab pos="3657600" algn="l"/>
              </a:tabLst>
            </a:pPr>
            <a:r>
              <a:rPr lang="en-US" dirty="0"/>
              <a:t>End Term	Alt + 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12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 smtClean="0"/>
              <a:t>Export		Alt </a:t>
            </a:r>
            <a:r>
              <a:rPr lang="en-US" dirty="0"/>
              <a:t>+ 9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Expand All/Collapse </a:t>
            </a:r>
            <a:r>
              <a:rPr lang="en-US" dirty="0" smtClean="0"/>
              <a:t>All	</a:t>
            </a:r>
            <a:r>
              <a:rPr lang="en-US" dirty="0"/>
              <a:t>	Alt + F2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Cancel (window)	</a:t>
            </a:r>
            <a:r>
              <a:rPr lang="en-US" dirty="0" smtClean="0"/>
              <a:t>	Esc</a:t>
            </a:r>
            <a:endParaRPr lang="en-US" dirty="0"/>
          </a:p>
          <a:p>
            <a:pPr marL="282575" lvl="2" indent="0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en-US" dirty="0"/>
              <a:t>     When the Cancel button is displayed on an open window,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    Esc </a:t>
            </a:r>
            <a:r>
              <a:rPr lang="en-US" dirty="0"/>
              <a:t>key can </a:t>
            </a:r>
            <a:r>
              <a:rPr lang="en-US" dirty="0" smtClean="0"/>
              <a:t>be </a:t>
            </a:r>
            <a:r>
              <a:rPr lang="en-US" dirty="0"/>
              <a:t>used to close the window.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Cancel (page)	</a:t>
            </a:r>
            <a:r>
              <a:rPr lang="en-US" dirty="0" smtClean="0"/>
              <a:t>	Not </a:t>
            </a:r>
            <a:r>
              <a:rPr lang="en-US" dirty="0"/>
              <a:t>available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Help </a:t>
            </a:r>
            <a:r>
              <a:rPr lang="en-US" dirty="0" smtClean="0"/>
              <a:t>W/o </a:t>
            </a:r>
            <a:r>
              <a:rPr lang="en-US" dirty="0"/>
              <a:t>Application Navigator:	Alt + F1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Help With Application Navigator:	Ctrl + Shift + L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Item Properties	</a:t>
            </a:r>
            <a:r>
              <a:rPr lang="en-US" dirty="0" smtClean="0"/>
              <a:t>	Alt </a:t>
            </a:r>
            <a:r>
              <a:rPr lang="en-US" dirty="0"/>
              <a:t>+ I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Tools	</a:t>
            </a:r>
            <a:r>
              <a:rPr lang="en-US" dirty="0" smtClean="0"/>
              <a:t>	Alt </a:t>
            </a:r>
            <a:r>
              <a:rPr lang="en-US" dirty="0"/>
              <a:t>+ L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Browse Menu	</a:t>
            </a:r>
            <a:r>
              <a:rPr lang="en-US" dirty="0" smtClean="0"/>
              <a:t>	Alt </a:t>
            </a:r>
            <a:r>
              <a:rPr lang="en-US" dirty="0"/>
              <a:t>+ M</a:t>
            </a:r>
          </a:p>
          <a:p>
            <a:pPr>
              <a:spcBef>
                <a:spcPts val="0"/>
              </a:spcBef>
              <a:tabLst>
                <a:tab pos="4572000" algn="l"/>
              </a:tabLst>
            </a:pPr>
            <a:r>
              <a:rPr lang="en-US" dirty="0"/>
              <a:t>Home	</a:t>
            </a:r>
            <a:r>
              <a:rPr lang="en-US" dirty="0" smtClean="0"/>
              <a:t>	Shift </a:t>
            </a:r>
            <a:r>
              <a:rPr lang="en-US" dirty="0"/>
              <a:t>+ Home</a:t>
            </a:r>
          </a:p>
          <a:p>
            <a:pPr marL="282575" lvl="2" indent="0">
              <a:spcBef>
                <a:spcPts val="0"/>
              </a:spcBef>
              <a:buNone/>
              <a:tabLst>
                <a:tab pos="4572000" algn="l"/>
              </a:tabLst>
            </a:pPr>
            <a:r>
              <a:rPr lang="en-US" dirty="0"/>
              <a:t>     (returns to the Main Menu)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12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/>
              <a:t>Delivered languages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English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Spanish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Portuguese (Brazil)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Arabic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French (France)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French (Canada)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Button labels, mouse over text,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Multi-lingual Support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/>
              <a:t>GUISRCH – find a person using phone or email</a:t>
            </a:r>
          </a:p>
          <a:p>
            <a:pPr lvl="1"/>
            <a:r>
              <a:rPr lang="en-US" dirty="0"/>
              <a:t>Allows use of Wild cards in fields, can only enter one key per query</a:t>
            </a:r>
          </a:p>
          <a:p>
            <a:pPr lvl="1"/>
            <a:endParaRPr lang="en-US" dirty="0"/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Tip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2895600"/>
            <a:ext cx="873939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The User Experience in XE has many new and exciting features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1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525963"/>
          </a:xfrm>
        </p:spPr>
        <p:txBody>
          <a:bodyPr/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There are many cool new user experience improvements in Banner XE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Some features in XE are still dependent on setup in 8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Data Extract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My Banner</a:t>
            </a:r>
          </a:p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Let’s discover (or rediscover) navigating Banner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#1 Best Feature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Application Navigator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Main Menu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Breadcrumbs and Tasty Tidbits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 To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Notification Center and Help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 Extract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Queries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Terminology and Shortcuts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Multi-lingual support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9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0"/>
              </a:spcBef>
              <a:buFont typeface="Arial"/>
              <a:buChar char="•"/>
            </a:pPr>
            <a:r>
              <a:rPr lang="en-US" dirty="0"/>
              <a:t>How to make Banner BIGGER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Ctrl = increase zoom (essentially ctrl with +)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Ctrl – decrease zoom</a:t>
            </a:r>
          </a:p>
          <a:p>
            <a:pPr marL="622300" lvl="1" indent="-342900">
              <a:spcBef>
                <a:spcPts val="2000"/>
              </a:spcBef>
            </a:pPr>
            <a:r>
              <a:rPr lang="en-US" dirty="0"/>
              <a:t>Ctrl 0 reset zoom to 100%</a:t>
            </a:r>
          </a:p>
          <a:p>
            <a:pPr marL="342900" indent="-3429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dirty="0"/>
              <a:t>These are all web shortcuts (not new Banner shortcuts) but because XE is not on Oracle forms, these shortcuts actually work now.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Best Feature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19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For Admin/INB only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Allows users to navigate </a:t>
            </a:r>
            <a:br>
              <a:rPr lang="en-US" dirty="0" smtClean="0"/>
            </a:br>
            <a:r>
              <a:rPr lang="en-US" dirty="0" smtClean="0"/>
              <a:t>between Banner 8 and 9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Uses the Menu Tree, Go To, </a:t>
            </a:r>
            <a:br>
              <a:rPr lang="en-US" dirty="0" smtClean="0"/>
            </a:br>
            <a:r>
              <a:rPr lang="en-US" dirty="0" smtClean="0"/>
              <a:t>and previously opened pages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 future releases will use</a:t>
            </a:r>
            <a:br>
              <a:rPr lang="en-US" dirty="0" smtClean="0"/>
            </a:br>
            <a:r>
              <a:rPr lang="en-US" dirty="0" smtClean="0"/>
              <a:t>App Navigator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Navigator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 descr="cid:image002.png@01D0CF78.E3FF78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14425"/>
            <a:ext cx="3724275" cy="1704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5" descr="cid:image003.png@01D0CF78.E3FF78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2600325" cy="252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69" b="77318"/>
          <a:stretch/>
        </p:blipFill>
        <p:spPr bwMode="auto">
          <a:xfrm>
            <a:off x="381000" y="1143000"/>
            <a:ext cx="2127105" cy="73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50" b="77318"/>
          <a:stretch/>
        </p:blipFill>
        <p:spPr bwMode="auto">
          <a:xfrm>
            <a:off x="5515318" y="957469"/>
            <a:ext cx="3509411" cy="73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523" y="1244149"/>
            <a:ext cx="2912809" cy="600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2057400"/>
            <a:ext cx="4010923" cy="3124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On </a:t>
            </a:r>
            <a:r>
              <a:rPr lang="en-US" dirty="0"/>
              <a:t>the Left: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The Home icon will always return you to the Welcome menu</a:t>
            </a:r>
          </a:p>
          <a:p>
            <a:pPr marL="622300" lvl="1" indent="-342900">
              <a:spcBef>
                <a:spcPts val="0"/>
              </a:spcBef>
            </a:pPr>
            <a:r>
              <a:rPr lang="en-US" dirty="0"/>
              <a:t>The drop down icon is the beginning of the breadcrumb trail.  This icon will also return you from Web XE to standard SSB.</a:t>
            </a:r>
            <a:endParaRPr 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343400" y="2057400"/>
            <a:ext cx="4495800" cy="2895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On the Right: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*Persona – Web only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User Name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Sign Out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Notifications – Web only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Preferences – Admin only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Help – Admin only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905000" y="5181600"/>
            <a:ext cx="7086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4878" y="5291435"/>
            <a:ext cx="6528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*Persona:  Some web users will be able to perform tasks as different roles but all “see” registration the same way.</a:t>
            </a:r>
          </a:p>
        </p:txBody>
      </p:sp>
    </p:spTree>
    <p:extLst>
      <p:ext uri="{BB962C8B-B14F-4D97-AF65-F5344CB8AC3E}">
        <p14:creationId xmlns:p14="http://schemas.microsoft.com/office/powerpoint/2010/main" val="208223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905000" y="5181600"/>
            <a:ext cx="7086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7137"/>
            <a:ext cx="8229600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Menu Tree still exists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My Banner still exists but at this time is only editable in 8.x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628481"/>
            <a:ext cx="81708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0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905000" y="5181600"/>
            <a:ext cx="7086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27137"/>
            <a:ext cx="8229600" cy="5478463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Tricks about My Banner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When using GUAPMNU, you can “rename” objects and they are unique to the My Banner setup.  This does not rename objects in the system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create subfolders in My Banner by adding a folder object to GUAOBJS and then referencing the fold in the My Banner form</a:t>
            </a:r>
          </a:p>
          <a:p>
            <a:pPr marL="904875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Recommend creating folders labeled by office or user with a one up (*REGOFF1, *REGOFF2,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904875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use GUTGMNU to edit what objects belong in subfolders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 can copy a My Banner folder from one user to another using GUTPMNU</a:t>
            </a:r>
          </a:p>
          <a:p>
            <a:pPr marL="904875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This is an excellent “trick” to help new hires become more quickly acclimated to Banner</a:t>
            </a:r>
          </a:p>
          <a:p>
            <a:pPr marL="6223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Confirm object is part of Banner 9 using GUAPAGE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9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858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MBUG 2015 </vt:lpstr>
      <vt:lpstr>Session Rules of Etiquette</vt:lpstr>
      <vt:lpstr>Introduction</vt:lpstr>
      <vt:lpstr>Agenda</vt:lpstr>
      <vt:lpstr>#1 Best Feature</vt:lpstr>
      <vt:lpstr>Application Navigator</vt:lpstr>
      <vt:lpstr>Main Menu</vt:lpstr>
      <vt:lpstr>Main Menu</vt:lpstr>
      <vt:lpstr>Main Menu</vt:lpstr>
      <vt:lpstr>Breadcrumbs and Tasty Tidbits</vt:lpstr>
      <vt:lpstr>Go To</vt:lpstr>
      <vt:lpstr>Notification Center</vt:lpstr>
      <vt:lpstr>Help</vt:lpstr>
      <vt:lpstr>Data Extract</vt:lpstr>
      <vt:lpstr>Data Extract</vt:lpstr>
      <vt:lpstr>Queries</vt:lpstr>
      <vt:lpstr>PowerPoint Presentation</vt:lpstr>
      <vt:lpstr>Queries</vt:lpstr>
      <vt:lpstr>Terminology and Shortcuts</vt:lpstr>
      <vt:lpstr>Shortcuts</vt:lpstr>
      <vt:lpstr>Shortcuts</vt:lpstr>
      <vt:lpstr>Shortcuts</vt:lpstr>
      <vt:lpstr>Multi-lingual Support</vt:lpstr>
      <vt:lpstr>Bonus Tip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atrepeso</cp:lastModifiedBy>
  <cp:revision>21</cp:revision>
  <dcterms:created xsi:type="dcterms:W3CDTF">2013-01-30T03:13:35Z</dcterms:created>
  <dcterms:modified xsi:type="dcterms:W3CDTF">2015-09-14T15:35:19Z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-2055647603</vt:i4>
  </property>
  <property fmtid="{D5CDD505-2E9C-101B-9397-08002B2CF9AE}" pid="3" name="_NewReviewCycle">
    <vt:lpwstr/>
  </property>
  <property fmtid="{D5CDD505-2E9C-101B-9397-08002B2CF9AE}" pid="4" name="_EmailSubject">
    <vt:lpwstr>MBUG conference</vt:lpwstr>
  </property>
  <property fmtid="{D5CDD505-2E9C-101B-9397-08002B2CF9AE}" pid="5" name="_AuthorEmail">
    <vt:lpwstr>Antonio.Trepesowsky@ellucian.com</vt:lpwstr>
  </property>
  <property fmtid="{D5CDD505-2E9C-101B-9397-08002B2CF9AE}" pid="6" name="_AuthorEmailDisplayName">
    <vt:lpwstr>Trepesowsky, Antonio</vt:lpwstr>
  </property>
</Properties>
</file>