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8.xml" ContentType="application/vnd.openxmlformats-officedocument.presentationml.tags+xml"/>
  <Override PartName="/ppt/notesSlides/notesSlide44.xml" ContentType="application/vnd.openxmlformats-officedocument.presentationml.notesSlide+xml"/>
  <Override PartName="/ppt/tags/tag9.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0.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3"/>
  </p:notesMasterIdLst>
  <p:handoutMasterIdLst>
    <p:handoutMasterId r:id="rId64"/>
  </p:handoutMasterIdLst>
  <p:sldIdLst>
    <p:sldId id="389" r:id="rId5"/>
    <p:sldId id="493" r:id="rId6"/>
    <p:sldId id="390" r:id="rId7"/>
    <p:sldId id="490" r:id="rId8"/>
    <p:sldId id="491" r:id="rId9"/>
    <p:sldId id="550" r:id="rId10"/>
    <p:sldId id="556" r:id="rId11"/>
    <p:sldId id="557" r:id="rId12"/>
    <p:sldId id="604" r:id="rId13"/>
    <p:sldId id="607" r:id="rId14"/>
    <p:sldId id="619" r:id="rId15"/>
    <p:sldId id="620" r:id="rId16"/>
    <p:sldId id="621" r:id="rId17"/>
    <p:sldId id="608" r:id="rId18"/>
    <p:sldId id="609" r:id="rId19"/>
    <p:sldId id="610" r:id="rId20"/>
    <p:sldId id="611" r:id="rId21"/>
    <p:sldId id="612" r:id="rId22"/>
    <p:sldId id="613" r:id="rId23"/>
    <p:sldId id="615" r:id="rId24"/>
    <p:sldId id="616" r:id="rId25"/>
    <p:sldId id="617" r:id="rId26"/>
    <p:sldId id="618" r:id="rId27"/>
    <p:sldId id="562" r:id="rId28"/>
    <p:sldId id="559" r:id="rId29"/>
    <p:sldId id="561" r:id="rId30"/>
    <p:sldId id="560" r:id="rId31"/>
    <p:sldId id="587" r:id="rId32"/>
    <p:sldId id="485" r:id="rId33"/>
    <p:sldId id="593" r:id="rId34"/>
    <p:sldId id="596" r:id="rId35"/>
    <p:sldId id="588" r:id="rId36"/>
    <p:sldId id="589" r:id="rId37"/>
    <p:sldId id="597" r:id="rId38"/>
    <p:sldId id="594" r:id="rId39"/>
    <p:sldId id="590" r:id="rId40"/>
    <p:sldId id="591" r:id="rId41"/>
    <p:sldId id="592" r:id="rId42"/>
    <p:sldId id="598" r:id="rId43"/>
    <p:sldId id="606" r:id="rId44"/>
    <p:sldId id="486" r:id="rId45"/>
    <p:sldId id="622" r:id="rId46"/>
    <p:sldId id="578" r:id="rId47"/>
    <p:sldId id="563" r:id="rId48"/>
    <p:sldId id="564" r:id="rId49"/>
    <p:sldId id="565" r:id="rId50"/>
    <p:sldId id="566" r:id="rId51"/>
    <p:sldId id="567" r:id="rId52"/>
    <p:sldId id="568" r:id="rId53"/>
    <p:sldId id="569" r:id="rId54"/>
    <p:sldId id="570" r:id="rId55"/>
    <p:sldId id="571" r:id="rId56"/>
    <p:sldId id="572" r:id="rId57"/>
    <p:sldId id="573" r:id="rId58"/>
    <p:sldId id="574" r:id="rId59"/>
    <p:sldId id="575" r:id="rId60"/>
    <p:sldId id="576" r:id="rId61"/>
    <p:sldId id="577" r:id="rId62"/>
  </p:sldIdLst>
  <p:sldSz cx="9144000" cy="6858000" type="screen4x3"/>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264">
          <p15:clr>
            <a:srgbClr val="A4A3A4"/>
          </p15:clr>
        </p15:guide>
        <p15:guide id="2" orient="horz" pos="1964">
          <p15:clr>
            <a:srgbClr val="A4A3A4"/>
          </p15:clr>
        </p15:guide>
        <p15:guide id="3" orient="horz" pos="716">
          <p15:clr>
            <a:srgbClr val="A4A3A4"/>
          </p15:clr>
        </p15:guide>
        <p15:guide id="4" orient="horz" pos="1040">
          <p15:clr>
            <a:srgbClr val="A4A3A4"/>
          </p15:clr>
        </p15:guide>
        <p15:guide id="5" pos="274">
          <p15:clr>
            <a:srgbClr val="A4A3A4"/>
          </p15:clr>
        </p15:guide>
        <p15:guide id="6" pos="2977">
          <p15:clr>
            <a:srgbClr val="A4A3A4"/>
          </p15:clr>
        </p15:guide>
        <p15:guide id="7" pos="5512">
          <p15:clr>
            <a:srgbClr val="A4A3A4"/>
          </p15:clr>
        </p15:guide>
      </p15:sldGuideLst>
    </p:ext>
    <p:ext uri="{2D200454-40CA-4A62-9FC3-DE9A4176ACB9}">
      <p15:notesGuideLst xmlns=""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illa Sullivan" initials="" lastIdx="43" clrIdx="0"/>
  <p:cmAuthor id="1" name="Brent Morris" initials="" lastIdx="0" clrIdx="1"/>
  <p:cmAuthor id="2" name="Branjord, Kari" initials="BK"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642673"/>
    <a:srgbClr val="462F89"/>
    <a:srgbClr val="A1ABD7"/>
    <a:srgbClr val="DF1C5A"/>
    <a:srgbClr val="DCDDDE"/>
    <a:srgbClr val="414042"/>
    <a:srgbClr val="000000"/>
    <a:srgbClr val="BFBFBF"/>
    <a:srgbClr val="FF0066"/>
    <a:srgbClr val="612E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501" autoAdjust="0"/>
  </p:normalViewPr>
  <p:slideViewPr>
    <p:cSldViewPr snapToGrid="0" snapToObjects="1" showGuides="1">
      <p:cViewPr>
        <p:scale>
          <a:sx n="100" d="100"/>
          <a:sy n="100" d="100"/>
        </p:scale>
        <p:origin x="-1408" y="-268"/>
      </p:cViewPr>
      <p:guideLst>
        <p:guide orient="horz" pos="4264"/>
        <p:guide orient="horz" pos="1964"/>
        <p:guide orient="horz" pos="716"/>
        <p:guide orient="horz" pos="1040"/>
        <p:guide pos="274"/>
        <p:guide pos="2977"/>
        <p:guide pos="551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75" d="100"/>
          <a:sy n="75" d="100"/>
        </p:scale>
        <p:origin x="-3880" y="-624"/>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5" Type="http://schemas.openxmlformats.org/officeDocument/2006/relationships/image" Target="../media/image49.png"/><Relationship Id="rId4"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5" Type="http://schemas.openxmlformats.org/officeDocument/2006/relationships/image" Target="../media/image49.png"/><Relationship Id="rId4"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F4A29-E4B5-4E28-B195-A5A47C9BE1AD}" type="doc">
      <dgm:prSet loTypeId="urn:microsoft.com/office/officeart/2005/8/layout/vList3" loCatId="list" qsTypeId="urn:microsoft.com/office/officeart/2005/8/quickstyle/simple1" qsCatId="simple" csTypeId="urn:microsoft.com/office/officeart/2005/8/colors/accent4_2" csCatId="accent4" phldr="1"/>
      <dgm:spPr/>
      <dgm:t>
        <a:bodyPr/>
        <a:lstStyle/>
        <a:p>
          <a:endParaRPr lang="en-US"/>
        </a:p>
      </dgm:t>
    </dgm:pt>
    <dgm:pt modelId="{468ABABB-C116-4F10-8E74-33750EAF3126}">
      <dgm:prSet phldrT="[Text]"/>
      <dgm:spPr/>
      <dgm:t>
        <a:bodyPr/>
        <a:lstStyle/>
        <a:p>
          <a:r>
            <a:rPr lang="en-US" dirty="0" smtClean="0"/>
            <a:t>Ability to touch, feel, and review the transformed pages</a:t>
          </a:r>
          <a:endParaRPr lang="en-US" dirty="0"/>
        </a:p>
      </dgm:t>
    </dgm:pt>
    <dgm:pt modelId="{6B0B7631-A4EA-456A-A35C-73F5310106AE}" type="parTrans" cxnId="{0F802CE5-B24E-45AC-BEB5-03AEF931A8EC}">
      <dgm:prSet/>
      <dgm:spPr/>
      <dgm:t>
        <a:bodyPr/>
        <a:lstStyle/>
        <a:p>
          <a:endParaRPr lang="en-US"/>
        </a:p>
      </dgm:t>
    </dgm:pt>
    <dgm:pt modelId="{862F232B-2B56-4A3E-ACE0-72341EDA4762}" type="sibTrans" cxnId="{0F802CE5-B24E-45AC-BEB5-03AEF931A8EC}">
      <dgm:prSet/>
      <dgm:spPr/>
      <dgm:t>
        <a:bodyPr/>
        <a:lstStyle/>
        <a:p>
          <a:endParaRPr lang="en-US"/>
        </a:p>
      </dgm:t>
    </dgm:pt>
    <dgm:pt modelId="{3FEC3F60-0C17-4F05-82CF-827CB1E2670D}">
      <dgm:prSet phldrT="[Text]"/>
      <dgm:spPr/>
      <dgm:t>
        <a:bodyPr/>
        <a:lstStyle/>
        <a:p>
          <a:r>
            <a:rPr lang="en-US" dirty="0" smtClean="0"/>
            <a:t>Accelerate to a modern user experience faster</a:t>
          </a:r>
          <a:endParaRPr lang="en-US" dirty="0"/>
        </a:p>
      </dgm:t>
    </dgm:pt>
    <dgm:pt modelId="{B7D9FE33-0823-42C9-AEB2-A97B00107610}" type="parTrans" cxnId="{AA0608B4-D6AE-4B83-97AB-520BA94C576F}">
      <dgm:prSet/>
      <dgm:spPr/>
      <dgm:t>
        <a:bodyPr/>
        <a:lstStyle/>
        <a:p>
          <a:endParaRPr lang="en-US"/>
        </a:p>
      </dgm:t>
    </dgm:pt>
    <dgm:pt modelId="{99732FB4-B6D1-40E8-B9ED-2DD578103937}" type="sibTrans" cxnId="{AA0608B4-D6AE-4B83-97AB-520BA94C576F}">
      <dgm:prSet/>
      <dgm:spPr/>
      <dgm:t>
        <a:bodyPr/>
        <a:lstStyle/>
        <a:p>
          <a:endParaRPr lang="en-US"/>
        </a:p>
      </dgm:t>
    </dgm:pt>
    <dgm:pt modelId="{A437FA1C-FD31-4FD1-9D6E-111C9C547F3F}">
      <dgm:prSet phldrT="[Text]"/>
      <dgm:spPr/>
      <dgm:t>
        <a:bodyPr/>
        <a:lstStyle/>
        <a:p>
          <a:r>
            <a:rPr lang="en-US" dirty="0" smtClean="0"/>
            <a:t>Become early adopter customer leaders</a:t>
          </a:r>
          <a:endParaRPr lang="en-US" dirty="0"/>
        </a:p>
      </dgm:t>
    </dgm:pt>
    <dgm:pt modelId="{A505C5DC-0705-4BD5-8019-169B0AFD4CC4}" type="parTrans" cxnId="{35E8A7DB-1E7E-4C88-95F6-6A83EFA54C3E}">
      <dgm:prSet/>
      <dgm:spPr/>
      <dgm:t>
        <a:bodyPr/>
        <a:lstStyle/>
        <a:p>
          <a:endParaRPr lang="en-US"/>
        </a:p>
      </dgm:t>
    </dgm:pt>
    <dgm:pt modelId="{249CD48F-679F-4074-A200-5B06665F1D43}" type="sibTrans" cxnId="{35E8A7DB-1E7E-4C88-95F6-6A83EFA54C3E}">
      <dgm:prSet/>
      <dgm:spPr/>
      <dgm:t>
        <a:bodyPr/>
        <a:lstStyle/>
        <a:p>
          <a:endParaRPr lang="en-US"/>
        </a:p>
      </dgm:t>
    </dgm:pt>
    <dgm:pt modelId="{C27C84C4-4D5A-4205-A405-D75022D9D4B5}">
      <dgm:prSet/>
      <dgm:spPr/>
      <dgm:t>
        <a:bodyPr/>
        <a:lstStyle/>
        <a:p>
          <a:r>
            <a:rPr lang="en-US" dirty="0" smtClean="0"/>
            <a:t>Be part of the solution</a:t>
          </a:r>
          <a:endParaRPr lang="en-US" dirty="0"/>
        </a:p>
      </dgm:t>
    </dgm:pt>
    <dgm:pt modelId="{801FDA12-E4DE-4355-8F38-7F27176EAB04}" type="parTrans" cxnId="{99D7B166-B058-490C-88AC-579F7777E378}">
      <dgm:prSet/>
      <dgm:spPr/>
      <dgm:t>
        <a:bodyPr/>
        <a:lstStyle/>
        <a:p>
          <a:endParaRPr lang="en-US"/>
        </a:p>
      </dgm:t>
    </dgm:pt>
    <dgm:pt modelId="{72A21967-20E1-4065-8C27-1EFEEE018421}" type="sibTrans" cxnId="{99D7B166-B058-490C-88AC-579F7777E378}">
      <dgm:prSet/>
      <dgm:spPr/>
      <dgm:t>
        <a:bodyPr/>
        <a:lstStyle/>
        <a:p>
          <a:endParaRPr lang="en-US"/>
        </a:p>
      </dgm:t>
    </dgm:pt>
    <dgm:pt modelId="{7D055BEF-4FB2-4672-A5BD-BACB9D83571A}">
      <dgm:prSet/>
      <dgm:spPr/>
      <dgm:t>
        <a:bodyPr/>
        <a:lstStyle/>
        <a:p>
          <a:r>
            <a:rPr lang="en-US" dirty="0" smtClean="0"/>
            <a:t>Extraordinary support from Ellucian</a:t>
          </a:r>
          <a:endParaRPr lang="en-US" dirty="0"/>
        </a:p>
      </dgm:t>
    </dgm:pt>
    <dgm:pt modelId="{68B7C104-DCA6-49DC-86B8-DE1F5BA7B9EE}" type="parTrans" cxnId="{D42CCF0A-7DF2-4D4A-B22B-40C6C2DCA0F3}">
      <dgm:prSet/>
      <dgm:spPr/>
      <dgm:t>
        <a:bodyPr/>
        <a:lstStyle/>
        <a:p>
          <a:endParaRPr lang="en-US"/>
        </a:p>
      </dgm:t>
    </dgm:pt>
    <dgm:pt modelId="{F6CC5ADA-2A47-4462-A45B-023983CEF497}" type="sibTrans" cxnId="{D42CCF0A-7DF2-4D4A-B22B-40C6C2DCA0F3}">
      <dgm:prSet/>
      <dgm:spPr/>
      <dgm:t>
        <a:bodyPr/>
        <a:lstStyle/>
        <a:p>
          <a:endParaRPr lang="en-US"/>
        </a:p>
      </dgm:t>
    </dgm:pt>
    <dgm:pt modelId="{048F7612-CC6A-4848-B805-282EABD5DBCF}" type="pres">
      <dgm:prSet presAssocID="{887F4A29-E4B5-4E28-B195-A5A47C9BE1AD}" presName="linearFlow" presStyleCnt="0">
        <dgm:presLayoutVars>
          <dgm:dir/>
          <dgm:resizeHandles val="exact"/>
        </dgm:presLayoutVars>
      </dgm:prSet>
      <dgm:spPr/>
      <dgm:t>
        <a:bodyPr/>
        <a:lstStyle/>
        <a:p>
          <a:endParaRPr lang="en-US"/>
        </a:p>
      </dgm:t>
    </dgm:pt>
    <dgm:pt modelId="{2681B676-2FD0-4B86-AC4B-0E4DDFE3E8A2}" type="pres">
      <dgm:prSet presAssocID="{468ABABB-C116-4F10-8E74-33750EAF3126}" presName="composite" presStyleCnt="0"/>
      <dgm:spPr/>
    </dgm:pt>
    <dgm:pt modelId="{ABB1353F-46EE-40C7-9EFB-CB45214D42BF}" type="pres">
      <dgm:prSet presAssocID="{468ABABB-C116-4F10-8E74-33750EAF3126}" presName="imgShp" presStyleLbl="fgImgPlace1" presStyleIdx="0" presStyleCnt="5"/>
      <dgm:spPr>
        <a:blipFill rotWithShape="1">
          <a:blip xmlns:r="http://schemas.openxmlformats.org/officeDocument/2006/relationships" r:embed="rId1"/>
          <a:stretch>
            <a:fillRect/>
          </a:stretch>
        </a:blipFill>
      </dgm:spPr>
    </dgm:pt>
    <dgm:pt modelId="{9CEE8C71-D6E9-4B9B-85D5-89DBBA975374}" type="pres">
      <dgm:prSet presAssocID="{468ABABB-C116-4F10-8E74-33750EAF3126}" presName="txShp" presStyleLbl="node1" presStyleIdx="0" presStyleCnt="5">
        <dgm:presLayoutVars>
          <dgm:bulletEnabled val="1"/>
        </dgm:presLayoutVars>
      </dgm:prSet>
      <dgm:spPr/>
      <dgm:t>
        <a:bodyPr/>
        <a:lstStyle/>
        <a:p>
          <a:endParaRPr lang="en-US"/>
        </a:p>
      </dgm:t>
    </dgm:pt>
    <dgm:pt modelId="{0C27DC86-805E-4D02-A277-A37ECDE00773}" type="pres">
      <dgm:prSet presAssocID="{862F232B-2B56-4A3E-ACE0-72341EDA4762}" presName="spacing" presStyleCnt="0"/>
      <dgm:spPr/>
    </dgm:pt>
    <dgm:pt modelId="{5720C991-EA30-42C6-B60B-173E02EAE456}" type="pres">
      <dgm:prSet presAssocID="{3FEC3F60-0C17-4F05-82CF-827CB1E2670D}" presName="composite" presStyleCnt="0"/>
      <dgm:spPr/>
    </dgm:pt>
    <dgm:pt modelId="{D43DD2A6-CF28-4988-A928-1B90D9AE1A61}" type="pres">
      <dgm:prSet presAssocID="{3FEC3F60-0C17-4F05-82CF-827CB1E2670D}" presName="imgShp" presStyleLbl="fgImgPlace1" presStyleIdx="1" presStyleCnt="5"/>
      <dgm:spPr>
        <a:blipFill rotWithShape="1">
          <a:blip xmlns:r="http://schemas.openxmlformats.org/officeDocument/2006/relationships" r:embed="rId2"/>
          <a:stretch>
            <a:fillRect/>
          </a:stretch>
        </a:blipFill>
      </dgm:spPr>
    </dgm:pt>
    <dgm:pt modelId="{C1EE33B1-1F14-4C2B-8E5A-ED3C612E9892}" type="pres">
      <dgm:prSet presAssocID="{3FEC3F60-0C17-4F05-82CF-827CB1E2670D}" presName="txShp" presStyleLbl="node1" presStyleIdx="1" presStyleCnt="5">
        <dgm:presLayoutVars>
          <dgm:bulletEnabled val="1"/>
        </dgm:presLayoutVars>
      </dgm:prSet>
      <dgm:spPr/>
      <dgm:t>
        <a:bodyPr/>
        <a:lstStyle/>
        <a:p>
          <a:endParaRPr lang="en-US"/>
        </a:p>
      </dgm:t>
    </dgm:pt>
    <dgm:pt modelId="{B8A755E6-EAEA-422D-B180-2D268C0E20B0}" type="pres">
      <dgm:prSet presAssocID="{99732FB4-B6D1-40E8-B9ED-2DD578103937}" presName="spacing" presStyleCnt="0"/>
      <dgm:spPr/>
    </dgm:pt>
    <dgm:pt modelId="{88939372-EBAB-47FE-AFA5-76E318DAAB27}" type="pres">
      <dgm:prSet presAssocID="{A437FA1C-FD31-4FD1-9D6E-111C9C547F3F}" presName="composite" presStyleCnt="0"/>
      <dgm:spPr/>
    </dgm:pt>
    <dgm:pt modelId="{E2AFB66E-5767-4A03-8811-04EA47254BE7}" type="pres">
      <dgm:prSet presAssocID="{A437FA1C-FD31-4FD1-9D6E-111C9C547F3F}" presName="imgShp" presStyleLbl="fgImgPlace1" presStyleIdx="2" presStyleCnt="5"/>
      <dgm:spPr>
        <a:blipFill rotWithShape="1">
          <a:blip xmlns:r="http://schemas.openxmlformats.org/officeDocument/2006/relationships" r:embed="rId3"/>
          <a:stretch>
            <a:fillRect/>
          </a:stretch>
        </a:blipFill>
      </dgm:spPr>
    </dgm:pt>
    <dgm:pt modelId="{795640C2-23CB-4C37-9C95-FB58A07BAF89}" type="pres">
      <dgm:prSet presAssocID="{A437FA1C-FD31-4FD1-9D6E-111C9C547F3F}" presName="txShp" presStyleLbl="node1" presStyleIdx="2" presStyleCnt="5">
        <dgm:presLayoutVars>
          <dgm:bulletEnabled val="1"/>
        </dgm:presLayoutVars>
      </dgm:prSet>
      <dgm:spPr/>
      <dgm:t>
        <a:bodyPr/>
        <a:lstStyle/>
        <a:p>
          <a:endParaRPr lang="en-US"/>
        </a:p>
      </dgm:t>
    </dgm:pt>
    <dgm:pt modelId="{D73F550A-47B4-463F-8FDE-F04C169C8B85}" type="pres">
      <dgm:prSet presAssocID="{249CD48F-679F-4074-A200-5B06665F1D43}" presName="spacing" presStyleCnt="0"/>
      <dgm:spPr/>
    </dgm:pt>
    <dgm:pt modelId="{D71CEAF1-7E13-4BA2-9609-E0649DB81078}" type="pres">
      <dgm:prSet presAssocID="{C27C84C4-4D5A-4205-A405-D75022D9D4B5}" presName="composite" presStyleCnt="0"/>
      <dgm:spPr/>
    </dgm:pt>
    <dgm:pt modelId="{237447ED-7E63-480B-B39F-272098F7B0CE}" type="pres">
      <dgm:prSet presAssocID="{C27C84C4-4D5A-4205-A405-D75022D9D4B5}" presName="imgShp" presStyleLbl="fgImgPlace1" presStyleIdx="3" presStyleCnt="5"/>
      <dgm:spPr>
        <a:blipFill rotWithShape="1">
          <a:blip xmlns:r="http://schemas.openxmlformats.org/officeDocument/2006/relationships" r:embed="rId4"/>
          <a:stretch>
            <a:fillRect/>
          </a:stretch>
        </a:blipFill>
      </dgm:spPr>
    </dgm:pt>
    <dgm:pt modelId="{2DBA628C-18C5-4E73-B555-19DC658A0756}" type="pres">
      <dgm:prSet presAssocID="{C27C84C4-4D5A-4205-A405-D75022D9D4B5}" presName="txShp" presStyleLbl="node1" presStyleIdx="3" presStyleCnt="5">
        <dgm:presLayoutVars>
          <dgm:bulletEnabled val="1"/>
        </dgm:presLayoutVars>
      </dgm:prSet>
      <dgm:spPr/>
      <dgm:t>
        <a:bodyPr/>
        <a:lstStyle/>
        <a:p>
          <a:endParaRPr lang="en-US"/>
        </a:p>
      </dgm:t>
    </dgm:pt>
    <dgm:pt modelId="{3828269C-6513-4713-A977-A879234E043D}" type="pres">
      <dgm:prSet presAssocID="{72A21967-20E1-4065-8C27-1EFEEE018421}" presName="spacing" presStyleCnt="0"/>
      <dgm:spPr/>
    </dgm:pt>
    <dgm:pt modelId="{D63F4C87-A9EA-4087-ABC4-27ED09B11402}" type="pres">
      <dgm:prSet presAssocID="{7D055BEF-4FB2-4672-A5BD-BACB9D83571A}" presName="composite" presStyleCnt="0"/>
      <dgm:spPr/>
    </dgm:pt>
    <dgm:pt modelId="{1A3CC636-9751-476A-B914-1DFDD0183218}" type="pres">
      <dgm:prSet presAssocID="{7D055BEF-4FB2-4672-A5BD-BACB9D83571A}" presName="imgShp" presStyleLbl="fgImgPlace1" presStyleIdx="4" presStyleCnt="5"/>
      <dgm:spPr>
        <a:blipFill rotWithShape="1">
          <a:blip xmlns:r="http://schemas.openxmlformats.org/officeDocument/2006/relationships" r:embed="rId5"/>
          <a:stretch>
            <a:fillRect/>
          </a:stretch>
        </a:blipFill>
      </dgm:spPr>
    </dgm:pt>
    <dgm:pt modelId="{273EC699-DA10-4016-A845-929F96844825}" type="pres">
      <dgm:prSet presAssocID="{7D055BEF-4FB2-4672-A5BD-BACB9D83571A}" presName="txShp" presStyleLbl="node1" presStyleIdx="4" presStyleCnt="5">
        <dgm:presLayoutVars>
          <dgm:bulletEnabled val="1"/>
        </dgm:presLayoutVars>
      </dgm:prSet>
      <dgm:spPr/>
      <dgm:t>
        <a:bodyPr/>
        <a:lstStyle/>
        <a:p>
          <a:endParaRPr lang="en-US"/>
        </a:p>
      </dgm:t>
    </dgm:pt>
  </dgm:ptLst>
  <dgm:cxnLst>
    <dgm:cxn modelId="{35E8A7DB-1E7E-4C88-95F6-6A83EFA54C3E}" srcId="{887F4A29-E4B5-4E28-B195-A5A47C9BE1AD}" destId="{A437FA1C-FD31-4FD1-9D6E-111C9C547F3F}" srcOrd="2" destOrd="0" parTransId="{A505C5DC-0705-4BD5-8019-169B0AFD4CC4}" sibTransId="{249CD48F-679F-4074-A200-5B06665F1D43}"/>
    <dgm:cxn modelId="{88EC439A-1A0E-4097-8A34-B5F64E64AD17}" type="presOf" srcId="{887F4A29-E4B5-4E28-B195-A5A47C9BE1AD}" destId="{048F7612-CC6A-4848-B805-282EABD5DBCF}" srcOrd="0" destOrd="0" presId="urn:microsoft.com/office/officeart/2005/8/layout/vList3"/>
    <dgm:cxn modelId="{535EE870-7BB4-4C65-83D5-B5B63C7080AB}" type="presOf" srcId="{7D055BEF-4FB2-4672-A5BD-BACB9D83571A}" destId="{273EC699-DA10-4016-A845-929F96844825}" srcOrd="0" destOrd="0" presId="urn:microsoft.com/office/officeart/2005/8/layout/vList3"/>
    <dgm:cxn modelId="{5E8EBE65-6F56-4950-91A2-6C7934ABA0EA}" type="presOf" srcId="{A437FA1C-FD31-4FD1-9D6E-111C9C547F3F}" destId="{795640C2-23CB-4C37-9C95-FB58A07BAF89}" srcOrd="0" destOrd="0" presId="urn:microsoft.com/office/officeart/2005/8/layout/vList3"/>
    <dgm:cxn modelId="{D42CCF0A-7DF2-4D4A-B22B-40C6C2DCA0F3}" srcId="{887F4A29-E4B5-4E28-B195-A5A47C9BE1AD}" destId="{7D055BEF-4FB2-4672-A5BD-BACB9D83571A}" srcOrd="4" destOrd="0" parTransId="{68B7C104-DCA6-49DC-86B8-DE1F5BA7B9EE}" sibTransId="{F6CC5ADA-2A47-4462-A45B-023983CEF497}"/>
    <dgm:cxn modelId="{0F802CE5-B24E-45AC-BEB5-03AEF931A8EC}" srcId="{887F4A29-E4B5-4E28-B195-A5A47C9BE1AD}" destId="{468ABABB-C116-4F10-8E74-33750EAF3126}" srcOrd="0" destOrd="0" parTransId="{6B0B7631-A4EA-456A-A35C-73F5310106AE}" sibTransId="{862F232B-2B56-4A3E-ACE0-72341EDA4762}"/>
    <dgm:cxn modelId="{DFC8CDD0-8961-4ED1-8CE8-17FA7B753976}" type="presOf" srcId="{3FEC3F60-0C17-4F05-82CF-827CB1E2670D}" destId="{C1EE33B1-1F14-4C2B-8E5A-ED3C612E9892}" srcOrd="0" destOrd="0" presId="urn:microsoft.com/office/officeart/2005/8/layout/vList3"/>
    <dgm:cxn modelId="{99D7B166-B058-490C-88AC-579F7777E378}" srcId="{887F4A29-E4B5-4E28-B195-A5A47C9BE1AD}" destId="{C27C84C4-4D5A-4205-A405-D75022D9D4B5}" srcOrd="3" destOrd="0" parTransId="{801FDA12-E4DE-4355-8F38-7F27176EAB04}" sibTransId="{72A21967-20E1-4065-8C27-1EFEEE018421}"/>
    <dgm:cxn modelId="{AA0608B4-D6AE-4B83-97AB-520BA94C576F}" srcId="{887F4A29-E4B5-4E28-B195-A5A47C9BE1AD}" destId="{3FEC3F60-0C17-4F05-82CF-827CB1E2670D}" srcOrd="1" destOrd="0" parTransId="{B7D9FE33-0823-42C9-AEB2-A97B00107610}" sibTransId="{99732FB4-B6D1-40E8-B9ED-2DD578103937}"/>
    <dgm:cxn modelId="{F3CA0060-2F35-4034-A2D1-363A9F1FCE41}" type="presOf" srcId="{C27C84C4-4D5A-4205-A405-D75022D9D4B5}" destId="{2DBA628C-18C5-4E73-B555-19DC658A0756}" srcOrd="0" destOrd="0" presId="urn:microsoft.com/office/officeart/2005/8/layout/vList3"/>
    <dgm:cxn modelId="{B2AD348F-B007-4C7A-99BC-EF2C585C4079}" type="presOf" srcId="{468ABABB-C116-4F10-8E74-33750EAF3126}" destId="{9CEE8C71-D6E9-4B9B-85D5-89DBBA975374}" srcOrd="0" destOrd="0" presId="urn:microsoft.com/office/officeart/2005/8/layout/vList3"/>
    <dgm:cxn modelId="{8159F944-13CE-498C-ABE6-9D444830C780}" type="presParOf" srcId="{048F7612-CC6A-4848-B805-282EABD5DBCF}" destId="{2681B676-2FD0-4B86-AC4B-0E4DDFE3E8A2}" srcOrd="0" destOrd="0" presId="urn:microsoft.com/office/officeart/2005/8/layout/vList3"/>
    <dgm:cxn modelId="{149DDD7F-A18E-430B-BC00-06CF6B524D33}" type="presParOf" srcId="{2681B676-2FD0-4B86-AC4B-0E4DDFE3E8A2}" destId="{ABB1353F-46EE-40C7-9EFB-CB45214D42BF}" srcOrd="0" destOrd="0" presId="urn:microsoft.com/office/officeart/2005/8/layout/vList3"/>
    <dgm:cxn modelId="{DE7BDA83-5856-4F5B-AC68-1AB5224F14B3}" type="presParOf" srcId="{2681B676-2FD0-4B86-AC4B-0E4DDFE3E8A2}" destId="{9CEE8C71-D6E9-4B9B-85D5-89DBBA975374}" srcOrd="1" destOrd="0" presId="urn:microsoft.com/office/officeart/2005/8/layout/vList3"/>
    <dgm:cxn modelId="{46A2B947-157D-4E5B-8580-44D437C1ED30}" type="presParOf" srcId="{048F7612-CC6A-4848-B805-282EABD5DBCF}" destId="{0C27DC86-805E-4D02-A277-A37ECDE00773}" srcOrd="1" destOrd="0" presId="urn:microsoft.com/office/officeart/2005/8/layout/vList3"/>
    <dgm:cxn modelId="{B77BDC4B-5A4D-4F5E-886E-DA23C5F536D0}" type="presParOf" srcId="{048F7612-CC6A-4848-B805-282EABD5DBCF}" destId="{5720C991-EA30-42C6-B60B-173E02EAE456}" srcOrd="2" destOrd="0" presId="urn:microsoft.com/office/officeart/2005/8/layout/vList3"/>
    <dgm:cxn modelId="{8E19906C-37E8-41C3-8ADA-8847DE4AA16C}" type="presParOf" srcId="{5720C991-EA30-42C6-B60B-173E02EAE456}" destId="{D43DD2A6-CF28-4988-A928-1B90D9AE1A61}" srcOrd="0" destOrd="0" presId="urn:microsoft.com/office/officeart/2005/8/layout/vList3"/>
    <dgm:cxn modelId="{37859795-0B65-4B54-8C80-6ED05D6D910E}" type="presParOf" srcId="{5720C991-EA30-42C6-B60B-173E02EAE456}" destId="{C1EE33B1-1F14-4C2B-8E5A-ED3C612E9892}" srcOrd="1" destOrd="0" presId="urn:microsoft.com/office/officeart/2005/8/layout/vList3"/>
    <dgm:cxn modelId="{5F0C053C-8F43-4E1D-9302-BBDE83886507}" type="presParOf" srcId="{048F7612-CC6A-4848-B805-282EABD5DBCF}" destId="{B8A755E6-EAEA-422D-B180-2D268C0E20B0}" srcOrd="3" destOrd="0" presId="urn:microsoft.com/office/officeart/2005/8/layout/vList3"/>
    <dgm:cxn modelId="{2BFCE64E-B128-4BD6-ABBF-C26C25ED2683}" type="presParOf" srcId="{048F7612-CC6A-4848-B805-282EABD5DBCF}" destId="{88939372-EBAB-47FE-AFA5-76E318DAAB27}" srcOrd="4" destOrd="0" presId="urn:microsoft.com/office/officeart/2005/8/layout/vList3"/>
    <dgm:cxn modelId="{4AEB7E20-1417-4476-9015-754653DA29DB}" type="presParOf" srcId="{88939372-EBAB-47FE-AFA5-76E318DAAB27}" destId="{E2AFB66E-5767-4A03-8811-04EA47254BE7}" srcOrd="0" destOrd="0" presId="urn:microsoft.com/office/officeart/2005/8/layout/vList3"/>
    <dgm:cxn modelId="{79BB6974-30A7-4246-9785-F889E991CF97}" type="presParOf" srcId="{88939372-EBAB-47FE-AFA5-76E318DAAB27}" destId="{795640C2-23CB-4C37-9C95-FB58A07BAF89}" srcOrd="1" destOrd="0" presId="urn:microsoft.com/office/officeart/2005/8/layout/vList3"/>
    <dgm:cxn modelId="{DD6E483A-1C02-4B1E-A243-819D5BD02075}" type="presParOf" srcId="{048F7612-CC6A-4848-B805-282EABD5DBCF}" destId="{D73F550A-47B4-463F-8FDE-F04C169C8B85}" srcOrd="5" destOrd="0" presId="urn:microsoft.com/office/officeart/2005/8/layout/vList3"/>
    <dgm:cxn modelId="{2203F047-67D7-41E4-B06D-EF76D3C22B02}" type="presParOf" srcId="{048F7612-CC6A-4848-B805-282EABD5DBCF}" destId="{D71CEAF1-7E13-4BA2-9609-E0649DB81078}" srcOrd="6" destOrd="0" presId="urn:microsoft.com/office/officeart/2005/8/layout/vList3"/>
    <dgm:cxn modelId="{FA5B3302-AD25-4301-9FE6-BB109B2F441C}" type="presParOf" srcId="{D71CEAF1-7E13-4BA2-9609-E0649DB81078}" destId="{237447ED-7E63-480B-B39F-272098F7B0CE}" srcOrd="0" destOrd="0" presId="urn:microsoft.com/office/officeart/2005/8/layout/vList3"/>
    <dgm:cxn modelId="{B50A417E-032E-496D-8A84-8CB388EA2C65}" type="presParOf" srcId="{D71CEAF1-7E13-4BA2-9609-E0649DB81078}" destId="{2DBA628C-18C5-4E73-B555-19DC658A0756}" srcOrd="1" destOrd="0" presId="urn:microsoft.com/office/officeart/2005/8/layout/vList3"/>
    <dgm:cxn modelId="{B4791DAA-3959-47A5-8550-464E0C358698}" type="presParOf" srcId="{048F7612-CC6A-4848-B805-282EABD5DBCF}" destId="{3828269C-6513-4713-A977-A879234E043D}" srcOrd="7" destOrd="0" presId="urn:microsoft.com/office/officeart/2005/8/layout/vList3"/>
    <dgm:cxn modelId="{3791447B-3742-4323-8E40-78B6B3E36310}" type="presParOf" srcId="{048F7612-CC6A-4848-B805-282EABD5DBCF}" destId="{D63F4C87-A9EA-4087-ABC4-27ED09B11402}" srcOrd="8" destOrd="0" presId="urn:microsoft.com/office/officeart/2005/8/layout/vList3"/>
    <dgm:cxn modelId="{EA3F6563-FDB1-4565-8DF0-918DC0227718}" type="presParOf" srcId="{D63F4C87-A9EA-4087-ABC4-27ED09B11402}" destId="{1A3CC636-9751-476A-B914-1DFDD0183218}" srcOrd="0" destOrd="0" presId="urn:microsoft.com/office/officeart/2005/8/layout/vList3"/>
    <dgm:cxn modelId="{077E0F57-CB64-4A51-8ED6-B9C0CA35F113}" type="presParOf" srcId="{D63F4C87-A9EA-4087-ABC4-27ED09B11402}" destId="{273EC699-DA10-4016-A845-929F9684482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725881-BF73-4977-91E3-9343AD508174}"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98ED0FDE-9FF1-45B6-8C2A-3AA8FBFD4737}">
      <dgm:prSet phldrT="[Text]" custT="1"/>
      <dgm:spPr>
        <a:solidFill>
          <a:srgbClr val="462F89"/>
        </a:solidFill>
        <a:ln>
          <a:noFill/>
        </a:ln>
      </dgm:spPr>
      <dgm:t>
        <a:bodyPr/>
        <a:lstStyle/>
        <a:p>
          <a:r>
            <a:rPr lang="en-US" sz="1400" dirty="0" smtClean="0"/>
            <a:t>Plan Project &amp; Deployment Strategy</a:t>
          </a:r>
          <a:endParaRPr lang="en-US" sz="1400" dirty="0"/>
        </a:p>
      </dgm:t>
    </dgm:pt>
    <dgm:pt modelId="{4210FC23-530E-4B55-B2D1-945AA232C34B}" type="parTrans" cxnId="{7ECD8E8F-B2B1-49E3-9E2A-42B17F0CD99B}">
      <dgm:prSet/>
      <dgm:spPr/>
      <dgm:t>
        <a:bodyPr/>
        <a:lstStyle/>
        <a:p>
          <a:endParaRPr lang="en-US" sz="1400"/>
        </a:p>
      </dgm:t>
    </dgm:pt>
    <dgm:pt modelId="{AC41007F-7C9B-4ADF-B7F5-558FA36606C5}" type="sibTrans" cxnId="{7ECD8E8F-B2B1-49E3-9E2A-42B17F0CD99B}">
      <dgm:prSet custT="1"/>
      <dgm:spPr>
        <a:solidFill>
          <a:srgbClr val="A1ABD7"/>
        </a:solidFill>
      </dgm:spPr>
      <dgm:t>
        <a:bodyPr/>
        <a:lstStyle/>
        <a:p>
          <a:endParaRPr lang="en-US" sz="1400"/>
        </a:p>
      </dgm:t>
    </dgm:pt>
    <dgm:pt modelId="{0C59ED81-4567-4293-B695-BF51384E7DAE}">
      <dgm:prSet phldrT="[Text]" custT="1"/>
      <dgm:spPr>
        <a:solidFill>
          <a:srgbClr val="DF1C5A"/>
        </a:solidFill>
        <a:ln>
          <a:noFill/>
        </a:ln>
      </dgm:spPr>
      <dgm:t>
        <a:bodyPr/>
        <a:lstStyle/>
        <a:p>
          <a:r>
            <a:rPr lang="en-US" sz="1400" dirty="0" smtClean="0"/>
            <a:t>Review Technical Requirements</a:t>
          </a:r>
          <a:endParaRPr lang="en-US" sz="1400" dirty="0"/>
        </a:p>
      </dgm:t>
    </dgm:pt>
    <dgm:pt modelId="{ADEB4213-2A4F-4779-8622-1475115FADEE}" type="parTrans" cxnId="{857E4FA3-0E3A-4B51-94F3-A8BAD534378C}">
      <dgm:prSet/>
      <dgm:spPr/>
      <dgm:t>
        <a:bodyPr/>
        <a:lstStyle/>
        <a:p>
          <a:endParaRPr lang="en-US" sz="1400"/>
        </a:p>
      </dgm:t>
    </dgm:pt>
    <dgm:pt modelId="{2664A2D9-2B95-4BC5-A26C-46F0C5308E66}" type="sibTrans" cxnId="{857E4FA3-0E3A-4B51-94F3-A8BAD534378C}">
      <dgm:prSet custT="1"/>
      <dgm:spPr>
        <a:solidFill>
          <a:srgbClr val="A1ABD7"/>
        </a:solidFill>
      </dgm:spPr>
      <dgm:t>
        <a:bodyPr/>
        <a:lstStyle/>
        <a:p>
          <a:endParaRPr lang="en-US" sz="1400"/>
        </a:p>
      </dgm:t>
    </dgm:pt>
    <dgm:pt modelId="{0FD22A2F-AD46-44C9-B8A2-65E193521795}">
      <dgm:prSet phldrT="[Text]" custT="1"/>
      <dgm:spPr>
        <a:solidFill>
          <a:srgbClr val="642673"/>
        </a:solidFill>
        <a:ln>
          <a:noFill/>
        </a:ln>
      </dgm:spPr>
      <dgm:t>
        <a:bodyPr/>
        <a:lstStyle/>
        <a:p>
          <a:r>
            <a:rPr lang="en-US" sz="1400" dirty="0" smtClean="0"/>
            <a:t>Install Prerequisite Minimums</a:t>
          </a:r>
          <a:endParaRPr lang="en-US" sz="1400" dirty="0"/>
        </a:p>
      </dgm:t>
    </dgm:pt>
    <dgm:pt modelId="{9448CD32-2892-4211-8E13-DAD2BC636E78}" type="parTrans" cxnId="{97A5A6B7-711D-4267-B416-78F3E410F226}">
      <dgm:prSet/>
      <dgm:spPr/>
      <dgm:t>
        <a:bodyPr/>
        <a:lstStyle/>
        <a:p>
          <a:endParaRPr lang="en-US" sz="1400"/>
        </a:p>
      </dgm:t>
    </dgm:pt>
    <dgm:pt modelId="{73B9A5EE-0AE5-45EC-B896-1F74D58B5A2B}" type="sibTrans" cxnId="{97A5A6B7-711D-4267-B416-78F3E410F226}">
      <dgm:prSet custT="1"/>
      <dgm:spPr>
        <a:solidFill>
          <a:srgbClr val="A1ABD7"/>
        </a:solidFill>
      </dgm:spPr>
      <dgm:t>
        <a:bodyPr/>
        <a:lstStyle/>
        <a:p>
          <a:endParaRPr lang="en-US" sz="1400"/>
        </a:p>
      </dgm:t>
    </dgm:pt>
    <dgm:pt modelId="{D48FBF8E-A5BD-4F01-9F94-CB3EB1C0E8FC}">
      <dgm:prSet custT="1"/>
      <dgm:spPr>
        <a:solidFill>
          <a:srgbClr val="414042"/>
        </a:solidFill>
        <a:ln>
          <a:noFill/>
        </a:ln>
      </dgm:spPr>
      <dgm:t>
        <a:bodyPr/>
        <a:lstStyle/>
        <a:p>
          <a:r>
            <a:rPr lang="en-US" sz="1400" dirty="0" smtClean="0"/>
            <a:t>Install/deploy transformed pages to test</a:t>
          </a:r>
          <a:endParaRPr lang="en-US" sz="1400" dirty="0"/>
        </a:p>
      </dgm:t>
    </dgm:pt>
    <dgm:pt modelId="{7F667A28-5E2B-4341-947D-E868E7680030}" type="sibTrans" cxnId="{FF2E742F-C680-4255-8D3A-C47B47113C2E}">
      <dgm:prSet/>
      <dgm:spPr/>
      <dgm:t>
        <a:bodyPr/>
        <a:lstStyle/>
        <a:p>
          <a:endParaRPr lang="en-US" sz="1400"/>
        </a:p>
      </dgm:t>
    </dgm:pt>
    <dgm:pt modelId="{64F59414-17FA-4FC3-AA06-1B40BB9EA79E}" type="parTrans" cxnId="{FF2E742F-C680-4255-8D3A-C47B47113C2E}">
      <dgm:prSet/>
      <dgm:spPr/>
      <dgm:t>
        <a:bodyPr/>
        <a:lstStyle/>
        <a:p>
          <a:endParaRPr lang="en-US" sz="1400"/>
        </a:p>
      </dgm:t>
    </dgm:pt>
    <dgm:pt modelId="{C991F3F1-634D-4C5F-8C01-3A44B4AE3E12}" type="pres">
      <dgm:prSet presAssocID="{C2725881-BF73-4977-91E3-9343AD508174}" presName="Name0" presStyleCnt="0">
        <dgm:presLayoutVars>
          <dgm:dir/>
          <dgm:resizeHandles val="exact"/>
        </dgm:presLayoutVars>
      </dgm:prSet>
      <dgm:spPr/>
      <dgm:t>
        <a:bodyPr/>
        <a:lstStyle/>
        <a:p>
          <a:endParaRPr lang="en-US"/>
        </a:p>
      </dgm:t>
    </dgm:pt>
    <dgm:pt modelId="{E68A55D9-1DF0-48D4-8C2B-90B57E71EB5D}" type="pres">
      <dgm:prSet presAssocID="{98ED0FDE-9FF1-45B6-8C2A-3AA8FBFD4737}" presName="node" presStyleLbl="node1" presStyleIdx="0" presStyleCnt="4">
        <dgm:presLayoutVars>
          <dgm:bulletEnabled val="1"/>
        </dgm:presLayoutVars>
      </dgm:prSet>
      <dgm:spPr>
        <a:prstGeom prst="rect">
          <a:avLst/>
        </a:prstGeom>
      </dgm:spPr>
      <dgm:t>
        <a:bodyPr/>
        <a:lstStyle/>
        <a:p>
          <a:endParaRPr lang="en-US"/>
        </a:p>
      </dgm:t>
    </dgm:pt>
    <dgm:pt modelId="{32FA9942-5E13-4FF3-8E28-D3B937E26FE4}" type="pres">
      <dgm:prSet presAssocID="{AC41007F-7C9B-4ADF-B7F5-558FA36606C5}" presName="sibTrans" presStyleLbl="sibTrans2D1" presStyleIdx="0" presStyleCnt="3" custScaleX="182143" custLinFactNeighborX="-6406"/>
      <dgm:spPr/>
      <dgm:t>
        <a:bodyPr/>
        <a:lstStyle/>
        <a:p>
          <a:endParaRPr lang="en-US"/>
        </a:p>
      </dgm:t>
    </dgm:pt>
    <dgm:pt modelId="{DA535800-A416-40E3-9D86-515A060E1B45}" type="pres">
      <dgm:prSet presAssocID="{AC41007F-7C9B-4ADF-B7F5-558FA36606C5}" presName="connectorText" presStyleLbl="sibTrans2D1" presStyleIdx="0" presStyleCnt="3"/>
      <dgm:spPr/>
      <dgm:t>
        <a:bodyPr/>
        <a:lstStyle/>
        <a:p>
          <a:endParaRPr lang="en-US"/>
        </a:p>
      </dgm:t>
    </dgm:pt>
    <dgm:pt modelId="{F63E395A-0493-4265-B038-8264346E135B}" type="pres">
      <dgm:prSet presAssocID="{0C59ED81-4567-4293-B695-BF51384E7DAE}" presName="node" presStyleLbl="node1" presStyleIdx="1" presStyleCnt="4">
        <dgm:presLayoutVars>
          <dgm:bulletEnabled val="1"/>
        </dgm:presLayoutVars>
      </dgm:prSet>
      <dgm:spPr>
        <a:prstGeom prst="rect">
          <a:avLst/>
        </a:prstGeom>
      </dgm:spPr>
      <dgm:t>
        <a:bodyPr/>
        <a:lstStyle/>
        <a:p>
          <a:endParaRPr lang="en-US"/>
        </a:p>
      </dgm:t>
    </dgm:pt>
    <dgm:pt modelId="{6F4A2937-15E6-4077-AEC8-3B8DADDD155C}" type="pres">
      <dgm:prSet presAssocID="{2664A2D9-2B95-4BC5-A26C-46F0C5308E66}" presName="sibTrans" presStyleLbl="sibTrans2D1" presStyleIdx="1" presStyleCnt="3" custScaleX="176948" custLinFactNeighborX="-6406"/>
      <dgm:spPr/>
      <dgm:t>
        <a:bodyPr/>
        <a:lstStyle/>
        <a:p>
          <a:endParaRPr lang="en-US"/>
        </a:p>
      </dgm:t>
    </dgm:pt>
    <dgm:pt modelId="{832830FA-821D-486C-81A4-222496099922}" type="pres">
      <dgm:prSet presAssocID="{2664A2D9-2B95-4BC5-A26C-46F0C5308E66}" presName="connectorText" presStyleLbl="sibTrans2D1" presStyleIdx="1" presStyleCnt="3"/>
      <dgm:spPr/>
      <dgm:t>
        <a:bodyPr/>
        <a:lstStyle/>
        <a:p>
          <a:endParaRPr lang="en-US"/>
        </a:p>
      </dgm:t>
    </dgm:pt>
    <dgm:pt modelId="{00B6730F-41AF-4B16-A2A2-209FDC8E5B01}" type="pres">
      <dgm:prSet presAssocID="{0FD22A2F-AD46-44C9-B8A2-65E193521795}" presName="node" presStyleLbl="node1" presStyleIdx="2" presStyleCnt="4">
        <dgm:presLayoutVars>
          <dgm:bulletEnabled val="1"/>
        </dgm:presLayoutVars>
      </dgm:prSet>
      <dgm:spPr>
        <a:prstGeom prst="rect">
          <a:avLst/>
        </a:prstGeom>
      </dgm:spPr>
      <dgm:t>
        <a:bodyPr/>
        <a:lstStyle/>
        <a:p>
          <a:endParaRPr lang="en-US"/>
        </a:p>
      </dgm:t>
    </dgm:pt>
    <dgm:pt modelId="{44930A02-FB71-4633-AE82-DC6BEE52A266}" type="pres">
      <dgm:prSet presAssocID="{73B9A5EE-0AE5-45EC-B896-1F74D58B5A2B}" presName="sibTrans" presStyleLbl="sibTrans2D1" presStyleIdx="2" presStyleCnt="3" custScaleX="184564" custLinFactNeighborX="-6406"/>
      <dgm:spPr/>
      <dgm:t>
        <a:bodyPr/>
        <a:lstStyle/>
        <a:p>
          <a:endParaRPr lang="en-US"/>
        </a:p>
      </dgm:t>
    </dgm:pt>
    <dgm:pt modelId="{9A7F59B8-E29E-4374-BB1E-46E2EB31FB6D}" type="pres">
      <dgm:prSet presAssocID="{73B9A5EE-0AE5-45EC-B896-1F74D58B5A2B}" presName="connectorText" presStyleLbl="sibTrans2D1" presStyleIdx="2" presStyleCnt="3"/>
      <dgm:spPr/>
      <dgm:t>
        <a:bodyPr/>
        <a:lstStyle/>
        <a:p>
          <a:endParaRPr lang="en-US"/>
        </a:p>
      </dgm:t>
    </dgm:pt>
    <dgm:pt modelId="{D8C3380B-C295-4733-B2E0-405B745B9531}" type="pres">
      <dgm:prSet presAssocID="{D48FBF8E-A5BD-4F01-9F94-CB3EB1C0E8FC}" presName="node" presStyleLbl="node1" presStyleIdx="3" presStyleCnt="4">
        <dgm:presLayoutVars>
          <dgm:bulletEnabled val="1"/>
        </dgm:presLayoutVars>
      </dgm:prSet>
      <dgm:spPr>
        <a:prstGeom prst="rect">
          <a:avLst/>
        </a:prstGeom>
      </dgm:spPr>
      <dgm:t>
        <a:bodyPr/>
        <a:lstStyle/>
        <a:p>
          <a:endParaRPr lang="en-US"/>
        </a:p>
      </dgm:t>
    </dgm:pt>
  </dgm:ptLst>
  <dgm:cxnLst>
    <dgm:cxn modelId="{5629D733-9DEE-4DB8-A688-9C1FC0DA3D9C}" type="presOf" srcId="{2664A2D9-2B95-4BC5-A26C-46F0C5308E66}" destId="{832830FA-821D-486C-81A4-222496099922}" srcOrd="1" destOrd="0" presId="urn:microsoft.com/office/officeart/2005/8/layout/process1"/>
    <dgm:cxn modelId="{CB73E41D-91B7-4E41-9AAE-6E83533F59E2}" type="presOf" srcId="{AC41007F-7C9B-4ADF-B7F5-558FA36606C5}" destId="{32FA9942-5E13-4FF3-8E28-D3B937E26FE4}" srcOrd="0" destOrd="0" presId="urn:microsoft.com/office/officeart/2005/8/layout/process1"/>
    <dgm:cxn modelId="{09B67056-558E-44B3-A67F-AD7B9BA3FAF8}" type="presOf" srcId="{0FD22A2F-AD46-44C9-B8A2-65E193521795}" destId="{00B6730F-41AF-4B16-A2A2-209FDC8E5B01}" srcOrd="0" destOrd="0" presId="urn:microsoft.com/office/officeart/2005/8/layout/process1"/>
    <dgm:cxn modelId="{857E4FA3-0E3A-4B51-94F3-A8BAD534378C}" srcId="{C2725881-BF73-4977-91E3-9343AD508174}" destId="{0C59ED81-4567-4293-B695-BF51384E7DAE}" srcOrd="1" destOrd="0" parTransId="{ADEB4213-2A4F-4779-8622-1475115FADEE}" sibTransId="{2664A2D9-2B95-4BC5-A26C-46F0C5308E66}"/>
    <dgm:cxn modelId="{47CB6284-A3A6-42B7-A0E1-CEBE4573624B}" type="presOf" srcId="{98ED0FDE-9FF1-45B6-8C2A-3AA8FBFD4737}" destId="{E68A55D9-1DF0-48D4-8C2B-90B57E71EB5D}" srcOrd="0" destOrd="0" presId="urn:microsoft.com/office/officeart/2005/8/layout/process1"/>
    <dgm:cxn modelId="{EA6F3A5C-B24E-471A-93E7-EEFB67A8E805}" type="presOf" srcId="{C2725881-BF73-4977-91E3-9343AD508174}" destId="{C991F3F1-634D-4C5F-8C01-3A44B4AE3E12}" srcOrd="0" destOrd="0" presId="urn:microsoft.com/office/officeart/2005/8/layout/process1"/>
    <dgm:cxn modelId="{3C13BDBF-3B15-4157-A932-2FAC77C4D8C7}" type="presOf" srcId="{0C59ED81-4567-4293-B695-BF51384E7DAE}" destId="{F63E395A-0493-4265-B038-8264346E135B}" srcOrd="0" destOrd="0" presId="urn:microsoft.com/office/officeart/2005/8/layout/process1"/>
    <dgm:cxn modelId="{7ECD8E8F-B2B1-49E3-9E2A-42B17F0CD99B}" srcId="{C2725881-BF73-4977-91E3-9343AD508174}" destId="{98ED0FDE-9FF1-45B6-8C2A-3AA8FBFD4737}" srcOrd="0" destOrd="0" parTransId="{4210FC23-530E-4B55-B2D1-945AA232C34B}" sibTransId="{AC41007F-7C9B-4ADF-B7F5-558FA36606C5}"/>
    <dgm:cxn modelId="{FF2E742F-C680-4255-8D3A-C47B47113C2E}" srcId="{C2725881-BF73-4977-91E3-9343AD508174}" destId="{D48FBF8E-A5BD-4F01-9F94-CB3EB1C0E8FC}" srcOrd="3" destOrd="0" parTransId="{64F59414-17FA-4FC3-AA06-1B40BB9EA79E}" sibTransId="{7F667A28-5E2B-4341-947D-E868E7680030}"/>
    <dgm:cxn modelId="{48123B03-88E7-47EC-B8E2-BEE6691B20CF}" type="presOf" srcId="{73B9A5EE-0AE5-45EC-B896-1F74D58B5A2B}" destId="{44930A02-FB71-4633-AE82-DC6BEE52A266}" srcOrd="0" destOrd="0" presId="urn:microsoft.com/office/officeart/2005/8/layout/process1"/>
    <dgm:cxn modelId="{24D7BF0E-8AD7-4A4D-84FA-1D587FF95BA2}" type="presOf" srcId="{AC41007F-7C9B-4ADF-B7F5-558FA36606C5}" destId="{DA535800-A416-40E3-9D86-515A060E1B45}" srcOrd="1" destOrd="0" presId="urn:microsoft.com/office/officeart/2005/8/layout/process1"/>
    <dgm:cxn modelId="{97A5A6B7-711D-4267-B416-78F3E410F226}" srcId="{C2725881-BF73-4977-91E3-9343AD508174}" destId="{0FD22A2F-AD46-44C9-B8A2-65E193521795}" srcOrd="2" destOrd="0" parTransId="{9448CD32-2892-4211-8E13-DAD2BC636E78}" sibTransId="{73B9A5EE-0AE5-45EC-B896-1F74D58B5A2B}"/>
    <dgm:cxn modelId="{3F48D2C5-F437-4D95-82AB-D1B1FC765923}" type="presOf" srcId="{2664A2D9-2B95-4BC5-A26C-46F0C5308E66}" destId="{6F4A2937-15E6-4077-AEC8-3B8DADDD155C}" srcOrd="0" destOrd="0" presId="urn:microsoft.com/office/officeart/2005/8/layout/process1"/>
    <dgm:cxn modelId="{787B68C7-215B-451D-BA2E-5E6AA99605E3}" type="presOf" srcId="{D48FBF8E-A5BD-4F01-9F94-CB3EB1C0E8FC}" destId="{D8C3380B-C295-4733-B2E0-405B745B9531}" srcOrd="0" destOrd="0" presId="urn:microsoft.com/office/officeart/2005/8/layout/process1"/>
    <dgm:cxn modelId="{0A4C45A9-B30D-4E29-87C4-E02B5616664E}" type="presOf" srcId="{73B9A5EE-0AE5-45EC-B896-1F74D58B5A2B}" destId="{9A7F59B8-E29E-4374-BB1E-46E2EB31FB6D}" srcOrd="1" destOrd="0" presId="urn:microsoft.com/office/officeart/2005/8/layout/process1"/>
    <dgm:cxn modelId="{CCB85A49-AA45-4945-B45E-8D2193CEE306}" type="presParOf" srcId="{C991F3F1-634D-4C5F-8C01-3A44B4AE3E12}" destId="{E68A55D9-1DF0-48D4-8C2B-90B57E71EB5D}" srcOrd="0" destOrd="0" presId="urn:microsoft.com/office/officeart/2005/8/layout/process1"/>
    <dgm:cxn modelId="{C19E2CC8-2B81-4C0A-BCE6-5CAC82B9271D}" type="presParOf" srcId="{C991F3F1-634D-4C5F-8C01-3A44B4AE3E12}" destId="{32FA9942-5E13-4FF3-8E28-D3B937E26FE4}" srcOrd="1" destOrd="0" presId="urn:microsoft.com/office/officeart/2005/8/layout/process1"/>
    <dgm:cxn modelId="{8EDC79C5-7271-47CB-A392-CD1A41367615}" type="presParOf" srcId="{32FA9942-5E13-4FF3-8E28-D3B937E26FE4}" destId="{DA535800-A416-40E3-9D86-515A060E1B45}" srcOrd="0" destOrd="0" presId="urn:microsoft.com/office/officeart/2005/8/layout/process1"/>
    <dgm:cxn modelId="{96362017-DC73-47FF-9FCA-CE982EB7469A}" type="presParOf" srcId="{C991F3F1-634D-4C5F-8C01-3A44B4AE3E12}" destId="{F63E395A-0493-4265-B038-8264346E135B}" srcOrd="2" destOrd="0" presId="urn:microsoft.com/office/officeart/2005/8/layout/process1"/>
    <dgm:cxn modelId="{40423359-B26C-4E2E-951A-BAF26543D606}" type="presParOf" srcId="{C991F3F1-634D-4C5F-8C01-3A44B4AE3E12}" destId="{6F4A2937-15E6-4077-AEC8-3B8DADDD155C}" srcOrd="3" destOrd="0" presId="urn:microsoft.com/office/officeart/2005/8/layout/process1"/>
    <dgm:cxn modelId="{5AF9791D-43A8-43F6-86F2-6A076F26A8C6}" type="presParOf" srcId="{6F4A2937-15E6-4077-AEC8-3B8DADDD155C}" destId="{832830FA-821D-486C-81A4-222496099922}" srcOrd="0" destOrd="0" presId="urn:microsoft.com/office/officeart/2005/8/layout/process1"/>
    <dgm:cxn modelId="{67998F09-AB13-45B7-A53D-FBAD4254B9E8}" type="presParOf" srcId="{C991F3F1-634D-4C5F-8C01-3A44B4AE3E12}" destId="{00B6730F-41AF-4B16-A2A2-209FDC8E5B01}" srcOrd="4" destOrd="0" presId="urn:microsoft.com/office/officeart/2005/8/layout/process1"/>
    <dgm:cxn modelId="{0D084158-6D10-42ED-81DC-9B50699598B1}" type="presParOf" srcId="{C991F3F1-634D-4C5F-8C01-3A44B4AE3E12}" destId="{44930A02-FB71-4633-AE82-DC6BEE52A266}" srcOrd="5" destOrd="0" presId="urn:microsoft.com/office/officeart/2005/8/layout/process1"/>
    <dgm:cxn modelId="{C648F598-C0A2-4C32-9539-674E16D72092}" type="presParOf" srcId="{44930A02-FB71-4633-AE82-DC6BEE52A266}" destId="{9A7F59B8-E29E-4374-BB1E-46E2EB31FB6D}" srcOrd="0" destOrd="0" presId="urn:microsoft.com/office/officeart/2005/8/layout/process1"/>
    <dgm:cxn modelId="{73625444-9982-4C9E-8DA8-E63DAAD5AE7C}" type="presParOf" srcId="{C991F3F1-634D-4C5F-8C01-3A44B4AE3E12}" destId="{D8C3380B-C295-4733-B2E0-405B745B953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913E94-B39C-D24A-863E-3E1FE7CE9DA7}" type="doc">
      <dgm:prSet loTypeId="urn:microsoft.com/office/officeart/2008/layout/AlternatingHexagons" loCatId="" qsTypeId="urn:microsoft.com/office/officeart/2005/8/quickstyle/simple2" qsCatId="simple" csTypeId="urn:microsoft.com/office/officeart/2005/8/colors/accent1_2" csCatId="accent1" phldr="1"/>
      <dgm:spPr/>
      <dgm:t>
        <a:bodyPr/>
        <a:lstStyle/>
        <a:p>
          <a:endParaRPr lang="en-US"/>
        </a:p>
      </dgm:t>
    </dgm:pt>
    <dgm:pt modelId="{3BB36C36-3BB7-7046-B3D2-6B3BB313A63B}">
      <dgm:prSet phldrT="[Text]"/>
      <dgm:spPr>
        <a:solidFill>
          <a:srgbClr val="642673"/>
        </a:solidFill>
      </dgm:spPr>
      <dgm:t>
        <a:bodyPr/>
        <a:lstStyle/>
        <a:p>
          <a:r>
            <a:rPr lang="en-US" b="1" dirty="0" smtClean="0"/>
            <a:t>CHAT</a:t>
          </a:r>
          <a:endParaRPr lang="en-US" b="1" dirty="0"/>
        </a:p>
      </dgm:t>
    </dgm:pt>
    <dgm:pt modelId="{79BA0D59-88FF-0E49-83C3-8CD2CDAE3254}" type="parTrans" cxnId="{02B201FE-2432-3640-A2DE-C9043CCF25CB}">
      <dgm:prSet/>
      <dgm:spPr/>
      <dgm:t>
        <a:bodyPr/>
        <a:lstStyle/>
        <a:p>
          <a:endParaRPr lang="en-US" b="1"/>
        </a:p>
      </dgm:t>
    </dgm:pt>
    <dgm:pt modelId="{3A62C389-57B5-5945-9285-EF47C690B851}" type="sibTrans" cxnId="{02B201FE-2432-3640-A2DE-C9043CCF25CB}">
      <dgm:prSet/>
      <dgm:spPr>
        <a:solidFill>
          <a:srgbClr val="642673"/>
        </a:solidFill>
      </dgm:spPr>
      <dgm:t>
        <a:bodyPr/>
        <a:lstStyle/>
        <a:p>
          <a:endParaRPr lang="en-US" b="1"/>
        </a:p>
      </dgm:t>
    </dgm:pt>
    <dgm:pt modelId="{A86FBD73-ADF1-B541-A97F-EF6760531D29}">
      <dgm:prSet phldrT="[Text]" custT="1"/>
      <dgm:spPr/>
      <dgm:t>
        <a:bodyPr/>
        <a:lstStyle/>
        <a:p>
          <a:r>
            <a:rPr lang="en-US" sz="1200" b="1" dirty="0" smtClean="0"/>
            <a:t>Communities</a:t>
          </a:r>
          <a:endParaRPr lang="en-US" sz="1200" b="1" dirty="0"/>
        </a:p>
      </dgm:t>
    </dgm:pt>
    <dgm:pt modelId="{BFC485A7-CA2B-2A49-94D9-D766FFD144A9}" type="parTrans" cxnId="{49A0EB39-C157-AF40-9721-04A4F04C2890}">
      <dgm:prSet/>
      <dgm:spPr/>
      <dgm:t>
        <a:bodyPr/>
        <a:lstStyle/>
        <a:p>
          <a:endParaRPr lang="en-US" b="1"/>
        </a:p>
      </dgm:t>
    </dgm:pt>
    <dgm:pt modelId="{49BAA4DA-FF57-EF45-8917-E0A9C127381F}" type="sibTrans" cxnId="{49A0EB39-C157-AF40-9721-04A4F04C2890}">
      <dgm:prSet/>
      <dgm:spPr/>
      <dgm:t>
        <a:bodyPr/>
        <a:lstStyle/>
        <a:p>
          <a:endParaRPr lang="en-US" b="1"/>
        </a:p>
      </dgm:t>
    </dgm:pt>
    <dgm:pt modelId="{446CA576-242F-2343-9270-A275351AFBB5}">
      <dgm:prSet phldrT="[Text]"/>
      <dgm:spPr>
        <a:solidFill>
          <a:schemeClr val="accent4">
            <a:lumMod val="50000"/>
          </a:schemeClr>
        </a:solidFill>
      </dgm:spPr>
      <dgm:t>
        <a:bodyPr/>
        <a:lstStyle/>
        <a:p>
          <a:r>
            <a:rPr lang="en-US" b="1" dirty="0" smtClean="0"/>
            <a:t>LOOK</a:t>
          </a:r>
          <a:endParaRPr lang="en-US" b="1" dirty="0"/>
        </a:p>
      </dgm:t>
    </dgm:pt>
    <dgm:pt modelId="{F326A6B8-416C-7D4A-9A7C-97798FF3A8AA}" type="parTrans" cxnId="{3763DDA1-E1DA-FC4C-8AAE-22B2B4D8EC67}">
      <dgm:prSet/>
      <dgm:spPr/>
      <dgm:t>
        <a:bodyPr/>
        <a:lstStyle/>
        <a:p>
          <a:endParaRPr lang="en-US" b="1"/>
        </a:p>
      </dgm:t>
    </dgm:pt>
    <dgm:pt modelId="{21C6F31A-0830-394B-A5C7-C9A5ACB1A015}" type="sibTrans" cxnId="{3763DDA1-E1DA-FC4C-8AAE-22B2B4D8EC67}">
      <dgm:prSet/>
      <dgm:spPr>
        <a:solidFill>
          <a:schemeClr val="accent4">
            <a:lumMod val="50000"/>
          </a:schemeClr>
        </a:solidFill>
      </dgm:spPr>
      <dgm:t>
        <a:bodyPr/>
        <a:lstStyle/>
        <a:p>
          <a:endParaRPr lang="en-US" b="1"/>
        </a:p>
      </dgm:t>
    </dgm:pt>
    <dgm:pt modelId="{21741504-B7A2-814E-B18A-A4581D2ED865}">
      <dgm:prSet phldrT="[Text]" custT="1"/>
      <dgm:spPr/>
      <dgm:t>
        <a:bodyPr/>
        <a:lstStyle/>
        <a:p>
          <a:r>
            <a:rPr lang="en-US" sz="1200" b="1" dirty="0" smtClean="0"/>
            <a:t>Roadmaps</a:t>
          </a:r>
          <a:endParaRPr lang="en-US" sz="1100" b="1" dirty="0"/>
        </a:p>
      </dgm:t>
    </dgm:pt>
    <dgm:pt modelId="{AD6254E2-3F31-6644-A594-7D89DB62AE8D}" type="parTrans" cxnId="{2116E126-8189-1F49-B183-D7B11924D64A}">
      <dgm:prSet/>
      <dgm:spPr/>
      <dgm:t>
        <a:bodyPr/>
        <a:lstStyle/>
        <a:p>
          <a:endParaRPr lang="en-US" b="1"/>
        </a:p>
      </dgm:t>
    </dgm:pt>
    <dgm:pt modelId="{5080F5E6-27BC-1C48-B9A8-8D78C3F30CC3}" type="sibTrans" cxnId="{2116E126-8189-1F49-B183-D7B11924D64A}">
      <dgm:prSet/>
      <dgm:spPr/>
      <dgm:t>
        <a:bodyPr/>
        <a:lstStyle/>
        <a:p>
          <a:endParaRPr lang="en-US" b="1"/>
        </a:p>
      </dgm:t>
    </dgm:pt>
    <dgm:pt modelId="{A2C85F91-1BE6-3841-95D7-EC24A2124A77}">
      <dgm:prSet phldrT="[Text]"/>
      <dgm:spPr>
        <a:solidFill>
          <a:srgbClr val="CC0033"/>
        </a:solidFill>
      </dgm:spPr>
      <dgm:t>
        <a:bodyPr/>
        <a:lstStyle/>
        <a:p>
          <a:r>
            <a:rPr lang="en-US" b="1" dirty="0" smtClean="0"/>
            <a:t>FIND</a:t>
          </a:r>
          <a:endParaRPr lang="en-US" b="1" dirty="0"/>
        </a:p>
      </dgm:t>
    </dgm:pt>
    <dgm:pt modelId="{A59A7787-7440-1D46-BC6B-C2E958C5DDA0}" type="parTrans" cxnId="{045D4CCD-6FFA-8A49-9F35-5DE1A3CF7CA8}">
      <dgm:prSet/>
      <dgm:spPr/>
      <dgm:t>
        <a:bodyPr/>
        <a:lstStyle/>
        <a:p>
          <a:endParaRPr lang="en-US" b="1"/>
        </a:p>
      </dgm:t>
    </dgm:pt>
    <dgm:pt modelId="{DB042C6D-13D7-8D43-A597-23AF99C82D75}" type="sibTrans" cxnId="{045D4CCD-6FFA-8A49-9F35-5DE1A3CF7CA8}">
      <dgm:prSet/>
      <dgm:spPr>
        <a:solidFill>
          <a:srgbClr val="CC0033"/>
        </a:solidFill>
      </dgm:spPr>
      <dgm:t>
        <a:bodyPr/>
        <a:lstStyle/>
        <a:p>
          <a:endParaRPr lang="en-US" b="1"/>
        </a:p>
      </dgm:t>
    </dgm:pt>
    <dgm:pt modelId="{DE231F15-418D-E146-BBB2-ACB2B20B1F73}">
      <dgm:prSet phldrT="[Text]" custT="1"/>
      <dgm:spPr/>
      <dgm:t>
        <a:bodyPr/>
        <a:lstStyle/>
        <a:p>
          <a:r>
            <a:rPr lang="en-US" sz="1200" b="1" dirty="0" smtClean="0"/>
            <a:t>Download</a:t>
          </a:r>
          <a:endParaRPr lang="en-US" sz="1200" b="1" dirty="0"/>
        </a:p>
      </dgm:t>
    </dgm:pt>
    <dgm:pt modelId="{562E40E9-4249-1840-9CE0-F24F82F561A2}" type="parTrans" cxnId="{4C8640B1-8B62-7A4D-A776-E1D618C4B21D}">
      <dgm:prSet/>
      <dgm:spPr/>
      <dgm:t>
        <a:bodyPr/>
        <a:lstStyle/>
        <a:p>
          <a:endParaRPr lang="en-US" b="1"/>
        </a:p>
      </dgm:t>
    </dgm:pt>
    <dgm:pt modelId="{10956881-A1D7-594E-B122-C4EA827DD4F8}" type="sibTrans" cxnId="{4C8640B1-8B62-7A4D-A776-E1D618C4B21D}">
      <dgm:prSet/>
      <dgm:spPr/>
      <dgm:t>
        <a:bodyPr/>
        <a:lstStyle/>
        <a:p>
          <a:endParaRPr lang="en-US" b="1"/>
        </a:p>
      </dgm:t>
    </dgm:pt>
    <dgm:pt modelId="{DC6BFDFB-02C7-3D46-9890-6C277D1E9854}">
      <dgm:prSet phldrT="[Text]"/>
      <dgm:spPr>
        <a:solidFill>
          <a:schemeClr val="accent4">
            <a:lumMod val="75000"/>
          </a:schemeClr>
        </a:solidFill>
      </dgm:spPr>
      <dgm:t>
        <a:bodyPr/>
        <a:lstStyle/>
        <a:p>
          <a:r>
            <a:rPr lang="en-US" b="1" dirty="0" smtClean="0"/>
            <a:t>LEARN</a:t>
          </a:r>
          <a:endParaRPr lang="en-US" b="1" dirty="0"/>
        </a:p>
      </dgm:t>
    </dgm:pt>
    <dgm:pt modelId="{596CAEBF-802B-EC4C-8290-A162936D1D4B}" type="parTrans" cxnId="{929ABE03-BB1E-FC41-9975-8157E1763F6E}">
      <dgm:prSet/>
      <dgm:spPr/>
      <dgm:t>
        <a:bodyPr/>
        <a:lstStyle/>
        <a:p>
          <a:endParaRPr lang="en-US" b="1"/>
        </a:p>
      </dgm:t>
    </dgm:pt>
    <dgm:pt modelId="{15F047E8-B741-5542-BC26-F4E6CDF4D0B2}" type="sibTrans" cxnId="{929ABE03-BB1E-FC41-9975-8157E1763F6E}">
      <dgm:prSet/>
      <dgm:spPr>
        <a:solidFill>
          <a:schemeClr val="accent4">
            <a:lumMod val="75000"/>
          </a:schemeClr>
        </a:solidFill>
      </dgm:spPr>
      <dgm:t>
        <a:bodyPr/>
        <a:lstStyle/>
        <a:p>
          <a:endParaRPr lang="en-US" b="1"/>
        </a:p>
      </dgm:t>
    </dgm:pt>
    <dgm:pt modelId="{3D80B2D6-1582-FB43-A1E2-183960EAD4A7}">
      <dgm:prSet phldrT="[Text]" custT="1"/>
      <dgm:spPr/>
      <dgm:t>
        <a:bodyPr/>
        <a:lstStyle/>
        <a:p>
          <a:r>
            <a:rPr lang="en-US" sz="1200" b="1" dirty="0" smtClean="0"/>
            <a:t>Attend</a:t>
          </a:r>
          <a:endParaRPr lang="en-US" sz="1200" b="1" dirty="0"/>
        </a:p>
      </dgm:t>
    </dgm:pt>
    <dgm:pt modelId="{1EADC2D5-7786-0E44-ABF9-9A5390C768C4}" type="parTrans" cxnId="{63C74434-03E1-2B44-9571-71A2A5904A7D}">
      <dgm:prSet/>
      <dgm:spPr/>
      <dgm:t>
        <a:bodyPr/>
        <a:lstStyle/>
        <a:p>
          <a:endParaRPr lang="en-US" b="1"/>
        </a:p>
      </dgm:t>
    </dgm:pt>
    <dgm:pt modelId="{26E7912E-615B-3144-99C5-8B8674E7EA84}" type="sibTrans" cxnId="{63C74434-03E1-2B44-9571-71A2A5904A7D}">
      <dgm:prSet/>
      <dgm:spPr/>
      <dgm:t>
        <a:bodyPr/>
        <a:lstStyle/>
        <a:p>
          <a:endParaRPr lang="en-US" b="1"/>
        </a:p>
      </dgm:t>
    </dgm:pt>
    <dgm:pt modelId="{EAC2A170-A46A-FD41-9080-8AC2B681429E}" type="pres">
      <dgm:prSet presAssocID="{4D913E94-B39C-D24A-863E-3E1FE7CE9DA7}" presName="Name0" presStyleCnt="0">
        <dgm:presLayoutVars>
          <dgm:chMax/>
          <dgm:chPref/>
          <dgm:dir/>
          <dgm:animLvl val="lvl"/>
        </dgm:presLayoutVars>
      </dgm:prSet>
      <dgm:spPr/>
      <dgm:t>
        <a:bodyPr/>
        <a:lstStyle/>
        <a:p>
          <a:endParaRPr lang="en-US"/>
        </a:p>
      </dgm:t>
    </dgm:pt>
    <dgm:pt modelId="{AC96C478-4472-284B-A2AA-C2622986553A}" type="pres">
      <dgm:prSet presAssocID="{3BB36C36-3BB7-7046-B3D2-6B3BB313A63B}" presName="composite" presStyleCnt="0"/>
      <dgm:spPr/>
    </dgm:pt>
    <dgm:pt modelId="{D3723C1F-D9B3-C844-BF5C-97370F89FFFB}" type="pres">
      <dgm:prSet presAssocID="{3BB36C36-3BB7-7046-B3D2-6B3BB313A63B}" presName="Parent1" presStyleLbl="node1" presStyleIdx="0" presStyleCnt="8">
        <dgm:presLayoutVars>
          <dgm:chMax val="1"/>
          <dgm:chPref val="1"/>
          <dgm:bulletEnabled val="1"/>
        </dgm:presLayoutVars>
      </dgm:prSet>
      <dgm:spPr/>
      <dgm:t>
        <a:bodyPr/>
        <a:lstStyle/>
        <a:p>
          <a:endParaRPr lang="en-US"/>
        </a:p>
      </dgm:t>
    </dgm:pt>
    <dgm:pt modelId="{72A31FFF-291F-D145-A20A-0859307ED527}" type="pres">
      <dgm:prSet presAssocID="{3BB36C36-3BB7-7046-B3D2-6B3BB313A63B}" presName="Childtext1" presStyleLbl="revTx" presStyleIdx="0" presStyleCnt="4">
        <dgm:presLayoutVars>
          <dgm:chMax val="0"/>
          <dgm:chPref val="0"/>
          <dgm:bulletEnabled val="1"/>
        </dgm:presLayoutVars>
      </dgm:prSet>
      <dgm:spPr/>
      <dgm:t>
        <a:bodyPr/>
        <a:lstStyle/>
        <a:p>
          <a:endParaRPr lang="en-US"/>
        </a:p>
      </dgm:t>
    </dgm:pt>
    <dgm:pt modelId="{2413DD15-BF70-3146-9329-99448EAD4202}" type="pres">
      <dgm:prSet presAssocID="{3BB36C36-3BB7-7046-B3D2-6B3BB313A63B}" presName="BalanceSpacing" presStyleCnt="0"/>
      <dgm:spPr/>
    </dgm:pt>
    <dgm:pt modelId="{50C96590-63F8-3946-A09F-B2F903B165A8}" type="pres">
      <dgm:prSet presAssocID="{3BB36C36-3BB7-7046-B3D2-6B3BB313A63B}" presName="BalanceSpacing1" presStyleCnt="0"/>
      <dgm:spPr/>
    </dgm:pt>
    <dgm:pt modelId="{270D22B4-E301-474D-B707-29B32A48CE86}" type="pres">
      <dgm:prSet presAssocID="{3A62C389-57B5-5945-9285-EF47C690B851}" presName="Accent1Text" presStyleLbl="node1" presStyleIdx="1" presStyleCnt="8"/>
      <dgm:spPr/>
      <dgm:t>
        <a:bodyPr/>
        <a:lstStyle/>
        <a:p>
          <a:endParaRPr lang="en-US"/>
        </a:p>
      </dgm:t>
    </dgm:pt>
    <dgm:pt modelId="{B8FC37DA-2030-3649-8F14-5D98A9B5FC40}" type="pres">
      <dgm:prSet presAssocID="{3A62C389-57B5-5945-9285-EF47C690B851}" presName="spaceBetweenRectangles" presStyleCnt="0"/>
      <dgm:spPr/>
    </dgm:pt>
    <dgm:pt modelId="{7DC3749C-F54E-4B4A-9950-AFD6A1E3F003}" type="pres">
      <dgm:prSet presAssocID="{446CA576-242F-2343-9270-A275351AFBB5}" presName="composite" presStyleCnt="0"/>
      <dgm:spPr/>
    </dgm:pt>
    <dgm:pt modelId="{4D0E56B6-18C9-7546-A2EE-49778143ACD1}" type="pres">
      <dgm:prSet presAssocID="{446CA576-242F-2343-9270-A275351AFBB5}" presName="Parent1" presStyleLbl="node1" presStyleIdx="2" presStyleCnt="8">
        <dgm:presLayoutVars>
          <dgm:chMax val="1"/>
          <dgm:chPref val="1"/>
          <dgm:bulletEnabled val="1"/>
        </dgm:presLayoutVars>
      </dgm:prSet>
      <dgm:spPr/>
      <dgm:t>
        <a:bodyPr/>
        <a:lstStyle/>
        <a:p>
          <a:endParaRPr lang="en-US"/>
        </a:p>
      </dgm:t>
    </dgm:pt>
    <dgm:pt modelId="{BBDDF732-79CC-9044-8B75-93570AEB4DA3}" type="pres">
      <dgm:prSet presAssocID="{446CA576-242F-2343-9270-A275351AFBB5}" presName="Childtext1" presStyleLbl="revTx" presStyleIdx="1" presStyleCnt="4">
        <dgm:presLayoutVars>
          <dgm:chMax val="0"/>
          <dgm:chPref val="0"/>
          <dgm:bulletEnabled val="1"/>
        </dgm:presLayoutVars>
      </dgm:prSet>
      <dgm:spPr/>
      <dgm:t>
        <a:bodyPr/>
        <a:lstStyle/>
        <a:p>
          <a:endParaRPr lang="en-US"/>
        </a:p>
      </dgm:t>
    </dgm:pt>
    <dgm:pt modelId="{D51077F8-7799-9745-B906-FF2084218994}" type="pres">
      <dgm:prSet presAssocID="{446CA576-242F-2343-9270-A275351AFBB5}" presName="BalanceSpacing" presStyleCnt="0"/>
      <dgm:spPr/>
    </dgm:pt>
    <dgm:pt modelId="{B7E01C17-B10C-F044-A79C-2FE236789155}" type="pres">
      <dgm:prSet presAssocID="{446CA576-242F-2343-9270-A275351AFBB5}" presName="BalanceSpacing1" presStyleCnt="0"/>
      <dgm:spPr/>
    </dgm:pt>
    <dgm:pt modelId="{048DE5CE-5212-2A42-9BC9-DBD7BD648613}" type="pres">
      <dgm:prSet presAssocID="{21C6F31A-0830-394B-A5C7-C9A5ACB1A015}" presName="Accent1Text" presStyleLbl="node1" presStyleIdx="3" presStyleCnt="8"/>
      <dgm:spPr/>
      <dgm:t>
        <a:bodyPr/>
        <a:lstStyle/>
        <a:p>
          <a:endParaRPr lang="en-US"/>
        </a:p>
      </dgm:t>
    </dgm:pt>
    <dgm:pt modelId="{01E0F842-7C49-4D48-B71D-D9B9FA21E0F9}" type="pres">
      <dgm:prSet presAssocID="{21C6F31A-0830-394B-A5C7-C9A5ACB1A015}" presName="spaceBetweenRectangles" presStyleCnt="0"/>
      <dgm:spPr/>
    </dgm:pt>
    <dgm:pt modelId="{C7BA81CC-BC07-E143-82F4-1E1CFD3E4228}" type="pres">
      <dgm:prSet presAssocID="{A2C85F91-1BE6-3841-95D7-EC24A2124A77}" presName="composite" presStyleCnt="0"/>
      <dgm:spPr/>
    </dgm:pt>
    <dgm:pt modelId="{E63FC48B-3E66-5C44-8E8B-90CB37C70D5F}" type="pres">
      <dgm:prSet presAssocID="{A2C85F91-1BE6-3841-95D7-EC24A2124A77}" presName="Parent1" presStyleLbl="node1" presStyleIdx="4" presStyleCnt="8">
        <dgm:presLayoutVars>
          <dgm:chMax val="1"/>
          <dgm:chPref val="1"/>
          <dgm:bulletEnabled val="1"/>
        </dgm:presLayoutVars>
      </dgm:prSet>
      <dgm:spPr/>
      <dgm:t>
        <a:bodyPr/>
        <a:lstStyle/>
        <a:p>
          <a:endParaRPr lang="en-US"/>
        </a:p>
      </dgm:t>
    </dgm:pt>
    <dgm:pt modelId="{73815D4D-5515-A241-918D-DC0D50743B09}" type="pres">
      <dgm:prSet presAssocID="{A2C85F91-1BE6-3841-95D7-EC24A2124A77}" presName="Childtext1" presStyleLbl="revTx" presStyleIdx="2" presStyleCnt="4">
        <dgm:presLayoutVars>
          <dgm:chMax val="0"/>
          <dgm:chPref val="0"/>
          <dgm:bulletEnabled val="1"/>
        </dgm:presLayoutVars>
      </dgm:prSet>
      <dgm:spPr/>
      <dgm:t>
        <a:bodyPr/>
        <a:lstStyle/>
        <a:p>
          <a:endParaRPr lang="en-US"/>
        </a:p>
      </dgm:t>
    </dgm:pt>
    <dgm:pt modelId="{DCFD6029-B9C5-2142-98F2-F4F62D9D6F47}" type="pres">
      <dgm:prSet presAssocID="{A2C85F91-1BE6-3841-95D7-EC24A2124A77}" presName="BalanceSpacing" presStyleCnt="0"/>
      <dgm:spPr/>
    </dgm:pt>
    <dgm:pt modelId="{EB4960FC-CB79-CD47-BEAE-8391D34C501E}" type="pres">
      <dgm:prSet presAssocID="{A2C85F91-1BE6-3841-95D7-EC24A2124A77}" presName="BalanceSpacing1" presStyleCnt="0"/>
      <dgm:spPr/>
    </dgm:pt>
    <dgm:pt modelId="{DC2B987B-B8B8-D64B-A609-4806A8910D07}" type="pres">
      <dgm:prSet presAssocID="{DB042C6D-13D7-8D43-A597-23AF99C82D75}" presName="Accent1Text" presStyleLbl="node1" presStyleIdx="5" presStyleCnt="8"/>
      <dgm:spPr/>
      <dgm:t>
        <a:bodyPr/>
        <a:lstStyle/>
        <a:p>
          <a:endParaRPr lang="en-US"/>
        </a:p>
      </dgm:t>
    </dgm:pt>
    <dgm:pt modelId="{AC1948AA-0F32-6A49-A45D-55DDD0389A12}" type="pres">
      <dgm:prSet presAssocID="{DB042C6D-13D7-8D43-A597-23AF99C82D75}" presName="spaceBetweenRectangles" presStyleCnt="0"/>
      <dgm:spPr/>
    </dgm:pt>
    <dgm:pt modelId="{42E98F71-FF17-6942-9D47-93091B05CF14}" type="pres">
      <dgm:prSet presAssocID="{DC6BFDFB-02C7-3D46-9890-6C277D1E9854}" presName="composite" presStyleCnt="0"/>
      <dgm:spPr/>
    </dgm:pt>
    <dgm:pt modelId="{921F807A-59D6-9749-B290-17B3A648E9EC}" type="pres">
      <dgm:prSet presAssocID="{DC6BFDFB-02C7-3D46-9890-6C277D1E9854}" presName="Parent1" presStyleLbl="node1" presStyleIdx="6" presStyleCnt="8">
        <dgm:presLayoutVars>
          <dgm:chMax val="1"/>
          <dgm:chPref val="1"/>
          <dgm:bulletEnabled val="1"/>
        </dgm:presLayoutVars>
      </dgm:prSet>
      <dgm:spPr/>
      <dgm:t>
        <a:bodyPr/>
        <a:lstStyle/>
        <a:p>
          <a:endParaRPr lang="en-US"/>
        </a:p>
      </dgm:t>
    </dgm:pt>
    <dgm:pt modelId="{151F26C6-6913-6840-905E-61792736585B}" type="pres">
      <dgm:prSet presAssocID="{DC6BFDFB-02C7-3D46-9890-6C277D1E9854}" presName="Childtext1" presStyleLbl="revTx" presStyleIdx="3" presStyleCnt="4">
        <dgm:presLayoutVars>
          <dgm:chMax val="0"/>
          <dgm:chPref val="0"/>
          <dgm:bulletEnabled val="1"/>
        </dgm:presLayoutVars>
      </dgm:prSet>
      <dgm:spPr/>
      <dgm:t>
        <a:bodyPr/>
        <a:lstStyle/>
        <a:p>
          <a:endParaRPr lang="en-US"/>
        </a:p>
      </dgm:t>
    </dgm:pt>
    <dgm:pt modelId="{42DEB89A-B734-1749-B0A5-DE2CBB3B98B0}" type="pres">
      <dgm:prSet presAssocID="{DC6BFDFB-02C7-3D46-9890-6C277D1E9854}" presName="BalanceSpacing" presStyleCnt="0"/>
      <dgm:spPr/>
    </dgm:pt>
    <dgm:pt modelId="{796023F6-5BCF-2841-A39E-281DA15A4738}" type="pres">
      <dgm:prSet presAssocID="{DC6BFDFB-02C7-3D46-9890-6C277D1E9854}" presName="BalanceSpacing1" presStyleCnt="0"/>
      <dgm:spPr/>
    </dgm:pt>
    <dgm:pt modelId="{1D2F6EBB-2429-3844-BABE-134A16609040}" type="pres">
      <dgm:prSet presAssocID="{15F047E8-B741-5542-BC26-F4E6CDF4D0B2}" presName="Accent1Text" presStyleLbl="node1" presStyleIdx="7" presStyleCnt="8"/>
      <dgm:spPr/>
      <dgm:t>
        <a:bodyPr/>
        <a:lstStyle/>
        <a:p>
          <a:endParaRPr lang="en-US"/>
        </a:p>
      </dgm:t>
    </dgm:pt>
  </dgm:ptLst>
  <dgm:cxnLst>
    <dgm:cxn modelId="{935A565C-F521-4AA2-BCC1-24106CCB137E}" type="presOf" srcId="{21C6F31A-0830-394B-A5C7-C9A5ACB1A015}" destId="{048DE5CE-5212-2A42-9BC9-DBD7BD648613}" srcOrd="0" destOrd="0" presId="urn:microsoft.com/office/officeart/2008/layout/AlternatingHexagons"/>
    <dgm:cxn modelId="{680BB765-9410-44AA-8C1B-5F4CA9C1A5EA}" type="presOf" srcId="{3A62C389-57B5-5945-9285-EF47C690B851}" destId="{270D22B4-E301-474D-B707-29B32A48CE86}" srcOrd="0" destOrd="0" presId="urn:microsoft.com/office/officeart/2008/layout/AlternatingHexagons"/>
    <dgm:cxn modelId="{045D4CCD-6FFA-8A49-9F35-5DE1A3CF7CA8}" srcId="{4D913E94-B39C-D24A-863E-3E1FE7CE9DA7}" destId="{A2C85F91-1BE6-3841-95D7-EC24A2124A77}" srcOrd="2" destOrd="0" parTransId="{A59A7787-7440-1D46-BC6B-C2E958C5DDA0}" sibTransId="{DB042C6D-13D7-8D43-A597-23AF99C82D75}"/>
    <dgm:cxn modelId="{8C6F0617-A0CD-4C2E-8307-F1A4AF2B48CE}" type="presOf" srcId="{21741504-B7A2-814E-B18A-A4581D2ED865}" destId="{BBDDF732-79CC-9044-8B75-93570AEB4DA3}" srcOrd="0" destOrd="0" presId="urn:microsoft.com/office/officeart/2008/layout/AlternatingHexagons"/>
    <dgm:cxn modelId="{4BF7F22C-8700-49B4-A386-28F370A38B6F}" type="presOf" srcId="{A86FBD73-ADF1-B541-A97F-EF6760531D29}" destId="{72A31FFF-291F-D145-A20A-0859307ED527}" srcOrd="0" destOrd="0" presId="urn:microsoft.com/office/officeart/2008/layout/AlternatingHexagons"/>
    <dgm:cxn modelId="{F84D0CC4-9206-4F4B-A272-D8A19E97299F}" type="presOf" srcId="{4D913E94-B39C-D24A-863E-3E1FE7CE9DA7}" destId="{EAC2A170-A46A-FD41-9080-8AC2B681429E}" srcOrd="0" destOrd="0" presId="urn:microsoft.com/office/officeart/2008/layout/AlternatingHexagons"/>
    <dgm:cxn modelId="{2116E126-8189-1F49-B183-D7B11924D64A}" srcId="{446CA576-242F-2343-9270-A275351AFBB5}" destId="{21741504-B7A2-814E-B18A-A4581D2ED865}" srcOrd="0" destOrd="0" parTransId="{AD6254E2-3F31-6644-A594-7D89DB62AE8D}" sibTransId="{5080F5E6-27BC-1C48-B9A8-8D78C3F30CC3}"/>
    <dgm:cxn modelId="{AD1C8A93-DE47-4731-B373-FB11FE717488}" type="presOf" srcId="{15F047E8-B741-5542-BC26-F4E6CDF4D0B2}" destId="{1D2F6EBB-2429-3844-BABE-134A16609040}" srcOrd="0" destOrd="0" presId="urn:microsoft.com/office/officeart/2008/layout/AlternatingHexagons"/>
    <dgm:cxn modelId="{49A0EB39-C157-AF40-9721-04A4F04C2890}" srcId="{3BB36C36-3BB7-7046-B3D2-6B3BB313A63B}" destId="{A86FBD73-ADF1-B541-A97F-EF6760531D29}" srcOrd="0" destOrd="0" parTransId="{BFC485A7-CA2B-2A49-94D9-D766FFD144A9}" sibTransId="{49BAA4DA-FF57-EF45-8917-E0A9C127381F}"/>
    <dgm:cxn modelId="{4C8640B1-8B62-7A4D-A776-E1D618C4B21D}" srcId="{A2C85F91-1BE6-3841-95D7-EC24A2124A77}" destId="{DE231F15-418D-E146-BBB2-ACB2B20B1F73}" srcOrd="0" destOrd="0" parTransId="{562E40E9-4249-1840-9CE0-F24F82F561A2}" sibTransId="{10956881-A1D7-594E-B122-C4EA827DD4F8}"/>
    <dgm:cxn modelId="{02B201FE-2432-3640-A2DE-C9043CCF25CB}" srcId="{4D913E94-B39C-D24A-863E-3E1FE7CE9DA7}" destId="{3BB36C36-3BB7-7046-B3D2-6B3BB313A63B}" srcOrd="0" destOrd="0" parTransId="{79BA0D59-88FF-0E49-83C3-8CD2CDAE3254}" sibTransId="{3A62C389-57B5-5945-9285-EF47C690B851}"/>
    <dgm:cxn modelId="{AC60E829-CEE4-4E7E-A662-6657F46E1F98}" type="presOf" srcId="{DC6BFDFB-02C7-3D46-9890-6C277D1E9854}" destId="{921F807A-59D6-9749-B290-17B3A648E9EC}" srcOrd="0" destOrd="0" presId="urn:microsoft.com/office/officeart/2008/layout/AlternatingHexagons"/>
    <dgm:cxn modelId="{929ABE03-BB1E-FC41-9975-8157E1763F6E}" srcId="{4D913E94-B39C-D24A-863E-3E1FE7CE9DA7}" destId="{DC6BFDFB-02C7-3D46-9890-6C277D1E9854}" srcOrd="3" destOrd="0" parTransId="{596CAEBF-802B-EC4C-8290-A162936D1D4B}" sibTransId="{15F047E8-B741-5542-BC26-F4E6CDF4D0B2}"/>
    <dgm:cxn modelId="{45FE44DE-21E4-4652-8EE3-F47C1C01AF6F}" type="presOf" srcId="{DE231F15-418D-E146-BBB2-ACB2B20B1F73}" destId="{73815D4D-5515-A241-918D-DC0D50743B09}" srcOrd="0" destOrd="0" presId="urn:microsoft.com/office/officeart/2008/layout/AlternatingHexagons"/>
    <dgm:cxn modelId="{3255B8E2-8F9D-4DA4-906D-84F81CD0610C}" type="presOf" srcId="{3D80B2D6-1582-FB43-A1E2-183960EAD4A7}" destId="{151F26C6-6913-6840-905E-61792736585B}" srcOrd="0" destOrd="0" presId="urn:microsoft.com/office/officeart/2008/layout/AlternatingHexagons"/>
    <dgm:cxn modelId="{15E8FB00-5F9B-4A1B-A256-D5E5B20DD8E7}" type="presOf" srcId="{A2C85F91-1BE6-3841-95D7-EC24A2124A77}" destId="{E63FC48B-3E66-5C44-8E8B-90CB37C70D5F}" srcOrd="0" destOrd="0" presId="urn:microsoft.com/office/officeart/2008/layout/AlternatingHexagons"/>
    <dgm:cxn modelId="{71D3E3F2-A9B1-479E-A0FE-65C3DC4B109E}" type="presOf" srcId="{446CA576-242F-2343-9270-A275351AFBB5}" destId="{4D0E56B6-18C9-7546-A2EE-49778143ACD1}" srcOrd="0" destOrd="0" presId="urn:microsoft.com/office/officeart/2008/layout/AlternatingHexagons"/>
    <dgm:cxn modelId="{63C74434-03E1-2B44-9571-71A2A5904A7D}" srcId="{DC6BFDFB-02C7-3D46-9890-6C277D1E9854}" destId="{3D80B2D6-1582-FB43-A1E2-183960EAD4A7}" srcOrd="0" destOrd="0" parTransId="{1EADC2D5-7786-0E44-ABF9-9A5390C768C4}" sibTransId="{26E7912E-615B-3144-99C5-8B8674E7EA84}"/>
    <dgm:cxn modelId="{3763DDA1-E1DA-FC4C-8AAE-22B2B4D8EC67}" srcId="{4D913E94-B39C-D24A-863E-3E1FE7CE9DA7}" destId="{446CA576-242F-2343-9270-A275351AFBB5}" srcOrd="1" destOrd="0" parTransId="{F326A6B8-416C-7D4A-9A7C-97798FF3A8AA}" sibTransId="{21C6F31A-0830-394B-A5C7-C9A5ACB1A015}"/>
    <dgm:cxn modelId="{8B4A0E9D-9B5A-4BFF-B910-94F1418EFF2B}" type="presOf" srcId="{3BB36C36-3BB7-7046-B3D2-6B3BB313A63B}" destId="{D3723C1F-D9B3-C844-BF5C-97370F89FFFB}" srcOrd="0" destOrd="0" presId="urn:microsoft.com/office/officeart/2008/layout/AlternatingHexagons"/>
    <dgm:cxn modelId="{AC773D50-C418-42FE-AC61-66ADAB0EF0B9}" type="presOf" srcId="{DB042C6D-13D7-8D43-A597-23AF99C82D75}" destId="{DC2B987B-B8B8-D64B-A609-4806A8910D07}" srcOrd="0" destOrd="0" presId="urn:microsoft.com/office/officeart/2008/layout/AlternatingHexagons"/>
    <dgm:cxn modelId="{A6418147-5561-4244-9451-711749B5EDE6}" type="presParOf" srcId="{EAC2A170-A46A-FD41-9080-8AC2B681429E}" destId="{AC96C478-4472-284B-A2AA-C2622986553A}" srcOrd="0" destOrd="0" presId="urn:microsoft.com/office/officeart/2008/layout/AlternatingHexagons"/>
    <dgm:cxn modelId="{F952A922-459D-4334-A731-0CFBC78C1B2A}" type="presParOf" srcId="{AC96C478-4472-284B-A2AA-C2622986553A}" destId="{D3723C1F-D9B3-C844-BF5C-97370F89FFFB}" srcOrd="0" destOrd="0" presId="urn:microsoft.com/office/officeart/2008/layout/AlternatingHexagons"/>
    <dgm:cxn modelId="{E30397B3-20F0-4247-B400-3E18DBF97B4B}" type="presParOf" srcId="{AC96C478-4472-284B-A2AA-C2622986553A}" destId="{72A31FFF-291F-D145-A20A-0859307ED527}" srcOrd="1" destOrd="0" presId="urn:microsoft.com/office/officeart/2008/layout/AlternatingHexagons"/>
    <dgm:cxn modelId="{57AE7576-C2B0-4042-9D6D-FB2BD4931018}" type="presParOf" srcId="{AC96C478-4472-284B-A2AA-C2622986553A}" destId="{2413DD15-BF70-3146-9329-99448EAD4202}" srcOrd="2" destOrd="0" presId="urn:microsoft.com/office/officeart/2008/layout/AlternatingHexagons"/>
    <dgm:cxn modelId="{9626F799-F792-4FA3-9C2C-15747D0EB366}" type="presParOf" srcId="{AC96C478-4472-284B-A2AA-C2622986553A}" destId="{50C96590-63F8-3946-A09F-B2F903B165A8}" srcOrd="3" destOrd="0" presId="urn:microsoft.com/office/officeart/2008/layout/AlternatingHexagons"/>
    <dgm:cxn modelId="{52ADDD17-827D-4A32-977F-705D2F44AE2C}" type="presParOf" srcId="{AC96C478-4472-284B-A2AA-C2622986553A}" destId="{270D22B4-E301-474D-B707-29B32A48CE86}" srcOrd="4" destOrd="0" presId="urn:microsoft.com/office/officeart/2008/layout/AlternatingHexagons"/>
    <dgm:cxn modelId="{1425E5FD-A2FD-4EC7-A1F5-5B1A74D235E8}" type="presParOf" srcId="{EAC2A170-A46A-FD41-9080-8AC2B681429E}" destId="{B8FC37DA-2030-3649-8F14-5D98A9B5FC40}" srcOrd="1" destOrd="0" presId="urn:microsoft.com/office/officeart/2008/layout/AlternatingHexagons"/>
    <dgm:cxn modelId="{05C1882F-2AF6-474C-95A2-4C0BE782A058}" type="presParOf" srcId="{EAC2A170-A46A-FD41-9080-8AC2B681429E}" destId="{7DC3749C-F54E-4B4A-9950-AFD6A1E3F003}" srcOrd="2" destOrd="0" presId="urn:microsoft.com/office/officeart/2008/layout/AlternatingHexagons"/>
    <dgm:cxn modelId="{9C6B2ACB-0814-42AF-94EF-801F7DF59CBB}" type="presParOf" srcId="{7DC3749C-F54E-4B4A-9950-AFD6A1E3F003}" destId="{4D0E56B6-18C9-7546-A2EE-49778143ACD1}" srcOrd="0" destOrd="0" presId="urn:microsoft.com/office/officeart/2008/layout/AlternatingHexagons"/>
    <dgm:cxn modelId="{5FEF057B-CEEB-4FE8-83E2-145D63049203}" type="presParOf" srcId="{7DC3749C-F54E-4B4A-9950-AFD6A1E3F003}" destId="{BBDDF732-79CC-9044-8B75-93570AEB4DA3}" srcOrd="1" destOrd="0" presId="urn:microsoft.com/office/officeart/2008/layout/AlternatingHexagons"/>
    <dgm:cxn modelId="{4AD2C422-C1F9-48F8-A3B5-7BBF325494DE}" type="presParOf" srcId="{7DC3749C-F54E-4B4A-9950-AFD6A1E3F003}" destId="{D51077F8-7799-9745-B906-FF2084218994}" srcOrd="2" destOrd="0" presId="urn:microsoft.com/office/officeart/2008/layout/AlternatingHexagons"/>
    <dgm:cxn modelId="{918C46BA-BE54-49E3-BA75-597ACDACB472}" type="presParOf" srcId="{7DC3749C-F54E-4B4A-9950-AFD6A1E3F003}" destId="{B7E01C17-B10C-F044-A79C-2FE236789155}" srcOrd="3" destOrd="0" presId="urn:microsoft.com/office/officeart/2008/layout/AlternatingHexagons"/>
    <dgm:cxn modelId="{41417ADC-AD87-4F34-ABE8-7725C4709034}" type="presParOf" srcId="{7DC3749C-F54E-4B4A-9950-AFD6A1E3F003}" destId="{048DE5CE-5212-2A42-9BC9-DBD7BD648613}" srcOrd="4" destOrd="0" presId="urn:microsoft.com/office/officeart/2008/layout/AlternatingHexagons"/>
    <dgm:cxn modelId="{0165ADC8-2413-4CA5-B087-A16EDB6978D2}" type="presParOf" srcId="{EAC2A170-A46A-FD41-9080-8AC2B681429E}" destId="{01E0F842-7C49-4D48-B71D-D9B9FA21E0F9}" srcOrd="3" destOrd="0" presId="urn:microsoft.com/office/officeart/2008/layout/AlternatingHexagons"/>
    <dgm:cxn modelId="{690B34EC-5EC7-4B54-BF3D-68D6E19298E5}" type="presParOf" srcId="{EAC2A170-A46A-FD41-9080-8AC2B681429E}" destId="{C7BA81CC-BC07-E143-82F4-1E1CFD3E4228}" srcOrd="4" destOrd="0" presId="urn:microsoft.com/office/officeart/2008/layout/AlternatingHexagons"/>
    <dgm:cxn modelId="{41F7D737-3574-4F3E-A884-2CA0AA5A6B19}" type="presParOf" srcId="{C7BA81CC-BC07-E143-82F4-1E1CFD3E4228}" destId="{E63FC48B-3E66-5C44-8E8B-90CB37C70D5F}" srcOrd="0" destOrd="0" presId="urn:microsoft.com/office/officeart/2008/layout/AlternatingHexagons"/>
    <dgm:cxn modelId="{982BD2F5-3021-458B-A906-3615AD3B50D6}" type="presParOf" srcId="{C7BA81CC-BC07-E143-82F4-1E1CFD3E4228}" destId="{73815D4D-5515-A241-918D-DC0D50743B09}" srcOrd="1" destOrd="0" presId="urn:microsoft.com/office/officeart/2008/layout/AlternatingHexagons"/>
    <dgm:cxn modelId="{402FBC9A-F397-4797-90B3-582F6F108BB5}" type="presParOf" srcId="{C7BA81CC-BC07-E143-82F4-1E1CFD3E4228}" destId="{DCFD6029-B9C5-2142-98F2-F4F62D9D6F47}" srcOrd="2" destOrd="0" presId="urn:microsoft.com/office/officeart/2008/layout/AlternatingHexagons"/>
    <dgm:cxn modelId="{1F2A5DF7-BB84-43D9-9E89-3AF7CDA9422F}" type="presParOf" srcId="{C7BA81CC-BC07-E143-82F4-1E1CFD3E4228}" destId="{EB4960FC-CB79-CD47-BEAE-8391D34C501E}" srcOrd="3" destOrd="0" presId="urn:microsoft.com/office/officeart/2008/layout/AlternatingHexagons"/>
    <dgm:cxn modelId="{1228A0F7-EC19-4663-8A5F-62AD4E91BD52}" type="presParOf" srcId="{C7BA81CC-BC07-E143-82F4-1E1CFD3E4228}" destId="{DC2B987B-B8B8-D64B-A609-4806A8910D07}" srcOrd="4" destOrd="0" presId="urn:microsoft.com/office/officeart/2008/layout/AlternatingHexagons"/>
    <dgm:cxn modelId="{A6F9FA79-283A-4DAA-9F75-990A18262A22}" type="presParOf" srcId="{EAC2A170-A46A-FD41-9080-8AC2B681429E}" destId="{AC1948AA-0F32-6A49-A45D-55DDD0389A12}" srcOrd="5" destOrd="0" presId="urn:microsoft.com/office/officeart/2008/layout/AlternatingHexagons"/>
    <dgm:cxn modelId="{C5CCBD2F-3C3C-4D77-A5C3-5D967C86F345}" type="presParOf" srcId="{EAC2A170-A46A-FD41-9080-8AC2B681429E}" destId="{42E98F71-FF17-6942-9D47-93091B05CF14}" srcOrd="6" destOrd="0" presId="urn:microsoft.com/office/officeart/2008/layout/AlternatingHexagons"/>
    <dgm:cxn modelId="{6F9C337B-F4DB-4A96-8985-EC3397037A20}" type="presParOf" srcId="{42E98F71-FF17-6942-9D47-93091B05CF14}" destId="{921F807A-59D6-9749-B290-17B3A648E9EC}" srcOrd="0" destOrd="0" presId="urn:microsoft.com/office/officeart/2008/layout/AlternatingHexagons"/>
    <dgm:cxn modelId="{E09B2C60-708F-4DFF-8CEE-FDD57B0FEE3E}" type="presParOf" srcId="{42E98F71-FF17-6942-9D47-93091B05CF14}" destId="{151F26C6-6913-6840-905E-61792736585B}" srcOrd="1" destOrd="0" presId="urn:microsoft.com/office/officeart/2008/layout/AlternatingHexagons"/>
    <dgm:cxn modelId="{23481B95-FEB9-424B-BE3E-15FFD5B9A8A5}" type="presParOf" srcId="{42E98F71-FF17-6942-9D47-93091B05CF14}" destId="{42DEB89A-B734-1749-B0A5-DE2CBB3B98B0}" srcOrd="2" destOrd="0" presId="urn:microsoft.com/office/officeart/2008/layout/AlternatingHexagons"/>
    <dgm:cxn modelId="{3CDC2325-3A10-4F7E-BAFA-64946D718E6A}" type="presParOf" srcId="{42E98F71-FF17-6942-9D47-93091B05CF14}" destId="{796023F6-5BCF-2841-A39E-281DA15A4738}" srcOrd="3" destOrd="0" presId="urn:microsoft.com/office/officeart/2008/layout/AlternatingHexagons"/>
    <dgm:cxn modelId="{7C6FFA28-B650-4572-BC25-9DE2AF30A797}" type="presParOf" srcId="{42E98F71-FF17-6942-9D47-93091B05CF14}" destId="{1D2F6EBB-2429-3844-BABE-134A1660904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E8C71-D6E9-4B9B-85D5-89DBBA975374}">
      <dsp:nvSpPr>
        <dsp:cNvPr id="0" name=""/>
        <dsp:cNvSpPr/>
      </dsp:nvSpPr>
      <dsp:spPr>
        <a:xfrm rot="10800000">
          <a:off x="1169212" y="1370"/>
          <a:ext cx="3847312" cy="80061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047"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Ability to touch, feel, and review the transformed pages</a:t>
          </a:r>
          <a:endParaRPr lang="en-US" sz="1800" kern="1200" dirty="0"/>
        </a:p>
      </dsp:txBody>
      <dsp:txXfrm rot="10800000">
        <a:off x="1369364" y="1370"/>
        <a:ext cx="3647160" cy="800610"/>
      </dsp:txXfrm>
    </dsp:sp>
    <dsp:sp modelId="{ABB1353F-46EE-40C7-9EFB-CB45214D42BF}">
      <dsp:nvSpPr>
        <dsp:cNvPr id="0" name=""/>
        <dsp:cNvSpPr/>
      </dsp:nvSpPr>
      <dsp:spPr>
        <a:xfrm>
          <a:off x="768907" y="1370"/>
          <a:ext cx="800610" cy="80061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EE33B1-1F14-4C2B-8E5A-ED3C612E9892}">
      <dsp:nvSpPr>
        <dsp:cNvPr id="0" name=""/>
        <dsp:cNvSpPr/>
      </dsp:nvSpPr>
      <dsp:spPr>
        <a:xfrm rot="10800000">
          <a:off x="1169212" y="1040968"/>
          <a:ext cx="3847312" cy="80061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047"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Accelerate to a modern user experience faster</a:t>
          </a:r>
          <a:endParaRPr lang="en-US" sz="1800" kern="1200" dirty="0"/>
        </a:p>
      </dsp:txBody>
      <dsp:txXfrm rot="10800000">
        <a:off x="1369364" y="1040968"/>
        <a:ext cx="3647160" cy="800610"/>
      </dsp:txXfrm>
    </dsp:sp>
    <dsp:sp modelId="{D43DD2A6-CF28-4988-A928-1B90D9AE1A61}">
      <dsp:nvSpPr>
        <dsp:cNvPr id="0" name=""/>
        <dsp:cNvSpPr/>
      </dsp:nvSpPr>
      <dsp:spPr>
        <a:xfrm>
          <a:off x="768907" y="1040968"/>
          <a:ext cx="800610" cy="800610"/>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5640C2-23CB-4C37-9C95-FB58A07BAF89}">
      <dsp:nvSpPr>
        <dsp:cNvPr id="0" name=""/>
        <dsp:cNvSpPr/>
      </dsp:nvSpPr>
      <dsp:spPr>
        <a:xfrm rot="10800000">
          <a:off x="1169212" y="2080566"/>
          <a:ext cx="3847312" cy="80061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047"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Become early adopter customer leaders</a:t>
          </a:r>
          <a:endParaRPr lang="en-US" sz="1800" kern="1200" dirty="0"/>
        </a:p>
      </dsp:txBody>
      <dsp:txXfrm rot="10800000">
        <a:off x="1369364" y="2080566"/>
        <a:ext cx="3647160" cy="800610"/>
      </dsp:txXfrm>
    </dsp:sp>
    <dsp:sp modelId="{E2AFB66E-5767-4A03-8811-04EA47254BE7}">
      <dsp:nvSpPr>
        <dsp:cNvPr id="0" name=""/>
        <dsp:cNvSpPr/>
      </dsp:nvSpPr>
      <dsp:spPr>
        <a:xfrm>
          <a:off x="768907" y="2080566"/>
          <a:ext cx="800610" cy="800610"/>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A628C-18C5-4E73-B555-19DC658A0756}">
      <dsp:nvSpPr>
        <dsp:cNvPr id="0" name=""/>
        <dsp:cNvSpPr/>
      </dsp:nvSpPr>
      <dsp:spPr>
        <a:xfrm rot="10800000">
          <a:off x="1169212" y="3120165"/>
          <a:ext cx="3847312" cy="80061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047"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Be part of the solution</a:t>
          </a:r>
          <a:endParaRPr lang="en-US" sz="1800" kern="1200" dirty="0"/>
        </a:p>
      </dsp:txBody>
      <dsp:txXfrm rot="10800000">
        <a:off x="1369364" y="3120165"/>
        <a:ext cx="3647160" cy="800610"/>
      </dsp:txXfrm>
    </dsp:sp>
    <dsp:sp modelId="{237447ED-7E63-480B-B39F-272098F7B0CE}">
      <dsp:nvSpPr>
        <dsp:cNvPr id="0" name=""/>
        <dsp:cNvSpPr/>
      </dsp:nvSpPr>
      <dsp:spPr>
        <a:xfrm>
          <a:off x="768907" y="3120165"/>
          <a:ext cx="800610" cy="800610"/>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3EC699-DA10-4016-A845-929F96844825}">
      <dsp:nvSpPr>
        <dsp:cNvPr id="0" name=""/>
        <dsp:cNvSpPr/>
      </dsp:nvSpPr>
      <dsp:spPr>
        <a:xfrm rot="10800000">
          <a:off x="1169212" y="4159763"/>
          <a:ext cx="3847312" cy="80061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047"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Extraordinary support from Ellucian</a:t>
          </a:r>
          <a:endParaRPr lang="en-US" sz="1800" kern="1200" dirty="0"/>
        </a:p>
      </dsp:txBody>
      <dsp:txXfrm rot="10800000">
        <a:off x="1369364" y="4159763"/>
        <a:ext cx="3647160" cy="800610"/>
      </dsp:txXfrm>
    </dsp:sp>
    <dsp:sp modelId="{1A3CC636-9751-476A-B914-1DFDD0183218}">
      <dsp:nvSpPr>
        <dsp:cNvPr id="0" name=""/>
        <dsp:cNvSpPr/>
      </dsp:nvSpPr>
      <dsp:spPr>
        <a:xfrm>
          <a:off x="768907" y="4159763"/>
          <a:ext cx="800610" cy="800610"/>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55D9-1DF0-48D4-8C2B-90B57E71EB5D}">
      <dsp:nvSpPr>
        <dsp:cNvPr id="0" name=""/>
        <dsp:cNvSpPr/>
      </dsp:nvSpPr>
      <dsp:spPr>
        <a:xfrm>
          <a:off x="3625" y="1142017"/>
          <a:ext cx="1585062" cy="951037"/>
        </a:xfrm>
        <a:prstGeom prst="rect">
          <a:avLst/>
        </a:prstGeom>
        <a:solidFill>
          <a:srgbClr val="462F8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Plan Project &amp; Deployment Strategy</a:t>
          </a:r>
          <a:endParaRPr lang="en-US" sz="1400" kern="1200" dirty="0"/>
        </a:p>
      </dsp:txBody>
      <dsp:txXfrm>
        <a:off x="3625" y="1142017"/>
        <a:ext cx="1585062" cy="951037"/>
      </dsp:txXfrm>
    </dsp:sp>
    <dsp:sp modelId="{32FA9942-5E13-4FF3-8E28-D3B937E26FE4}">
      <dsp:nvSpPr>
        <dsp:cNvPr id="0" name=""/>
        <dsp:cNvSpPr/>
      </dsp:nvSpPr>
      <dsp:spPr>
        <a:xfrm>
          <a:off x="1587654" y="1420988"/>
          <a:ext cx="612061" cy="393095"/>
        </a:xfrm>
        <a:prstGeom prst="rightArrow">
          <a:avLst>
            <a:gd name="adj1" fmla="val 60000"/>
            <a:gd name="adj2" fmla="val 50000"/>
          </a:avLst>
        </a:prstGeom>
        <a:solidFill>
          <a:srgbClr val="A1ABD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587654" y="1499607"/>
        <a:ext cx="494133" cy="235857"/>
      </dsp:txXfrm>
    </dsp:sp>
    <dsp:sp modelId="{F63E395A-0493-4265-B038-8264346E135B}">
      <dsp:nvSpPr>
        <dsp:cNvPr id="0" name=""/>
        <dsp:cNvSpPr/>
      </dsp:nvSpPr>
      <dsp:spPr>
        <a:xfrm>
          <a:off x="2222713" y="1142017"/>
          <a:ext cx="1585062" cy="951037"/>
        </a:xfrm>
        <a:prstGeom prst="rect">
          <a:avLst/>
        </a:prstGeom>
        <a:solidFill>
          <a:srgbClr val="DF1C5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Review Technical Requirements</a:t>
          </a:r>
          <a:endParaRPr lang="en-US" sz="1400" kern="1200" dirty="0"/>
        </a:p>
      </dsp:txBody>
      <dsp:txXfrm>
        <a:off x="2222713" y="1142017"/>
        <a:ext cx="1585062" cy="951037"/>
      </dsp:txXfrm>
    </dsp:sp>
    <dsp:sp modelId="{6F4A2937-15E6-4077-AEC8-3B8DADDD155C}">
      <dsp:nvSpPr>
        <dsp:cNvPr id="0" name=""/>
        <dsp:cNvSpPr/>
      </dsp:nvSpPr>
      <dsp:spPr>
        <a:xfrm>
          <a:off x="3815470" y="1420988"/>
          <a:ext cx="594604" cy="393095"/>
        </a:xfrm>
        <a:prstGeom prst="rightArrow">
          <a:avLst>
            <a:gd name="adj1" fmla="val 60000"/>
            <a:gd name="adj2" fmla="val 50000"/>
          </a:avLst>
        </a:prstGeom>
        <a:solidFill>
          <a:srgbClr val="A1ABD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815470" y="1499607"/>
        <a:ext cx="476676" cy="235857"/>
      </dsp:txXfrm>
    </dsp:sp>
    <dsp:sp modelId="{00B6730F-41AF-4B16-A2A2-209FDC8E5B01}">
      <dsp:nvSpPr>
        <dsp:cNvPr id="0" name=""/>
        <dsp:cNvSpPr/>
      </dsp:nvSpPr>
      <dsp:spPr>
        <a:xfrm>
          <a:off x="4441801" y="1142017"/>
          <a:ext cx="1585062" cy="951037"/>
        </a:xfrm>
        <a:prstGeom prst="rect">
          <a:avLst/>
        </a:prstGeom>
        <a:solidFill>
          <a:srgbClr val="64267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Install Prerequisite Minimums</a:t>
          </a:r>
          <a:endParaRPr lang="en-US" sz="1400" kern="1200" dirty="0"/>
        </a:p>
      </dsp:txBody>
      <dsp:txXfrm>
        <a:off x="4441801" y="1142017"/>
        <a:ext cx="1585062" cy="951037"/>
      </dsp:txXfrm>
    </dsp:sp>
    <dsp:sp modelId="{44930A02-FB71-4633-AE82-DC6BEE52A266}">
      <dsp:nvSpPr>
        <dsp:cNvPr id="0" name=""/>
        <dsp:cNvSpPr/>
      </dsp:nvSpPr>
      <dsp:spPr>
        <a:xfrm>
          <a:off x="6021762" y="1420988"/>
          <a:ext cx="620196" cy="393095"/>
        </a:xfrm>
        <a:prstGeom prst="rightArrow">
          <a:avLst>
            <a:gd name="adj1" fmla="val 60000"/>
            <a:gd name="adj2" fmla="val 50000"/>
          </a:avLst>
        </a:prstGeom>
        <a:solidFill>
          <a:srgbClr val="A1ABD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021762" y="1499607"/>
        <a:ext cx="502268" cy="235857"/>
      </dsp:txXfrm>
    </dsp:sp>
    <dsp:sp modelId="{D8C3380B-C295-4733-B2E0-405B745B9531}">
      <dsp:nvSpPr>
        <dsp:cNvPr id="0" name=""/>
        <dsp:cNvSpPr/>
      </dsp:nvSpPr>
      <dsp:spPr>
        <a:xfrm>
          <a:off x="6660889" y="1142017"/>
          <a:ext cx="1585062" cy="951037"/>
        </a:xfrm>
        <a:prstGeom prst="rect">
          <a:avLst/>
        </a:prstGeom>
        <a:solidFill>
          <a:srgbClr val="41404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Install/deploy transformed pages to test</a:t>
          </a:r>
          <a:endParaRPr lang="en-US" sz="1400" kern="1200" dirty="0"/>
        </a:p>
      </dsp:txBody>
      <dsp:txXfrm>
        <a:off x="6660889" y="1142017"/>
        <a:ext cx="1585062" cy="951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23C1F-D9B3-C844-BF5C-97370F89FFFB}">
      <dsp:nvSpPr>
        <dsp:cNvPr id="0" name=""/>
        <dsp:cNvSpPr/>
      </dsp:nvSpPr>
      <dsp:spPr>
        <a:xfrm rot="5400000">
          <a:off x="3849441" y="63779"/>
          <a:ext cx="956592" cy="832235"/>
        </a:xfrm>
        <a:prstGeom prst="hexagon">
          <a:avLst>
            <a:gd name="adj" fmla="val 25000"/>
            <a:gd name="vf" fmla="val 115470"/>
          </a:avLst>
        </a:prstGeom>
        <a:solidFill>
          <a:srgbClr val="64267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CHAT</a:t>
          </a:r>
          <a:endParaRPr lang="en-US" sz="1100" b="1" kern="1200" dirty="0"/>
        </a:p>
      </dsp:txBody>
      <dsp:txXfrm rot="-5400000">
        <a:off x="4041309" y="150670"/>
        <a:ext cx="572855" cy="658454"/>
      </dsp:txXfrm>
    </dsp:sp>
    <dsp:sp modelId="{72A31FFF-291F-D145-A20A-0859307ED527}">
      <dsp:nvSpPr>
        <dsp:cNvPr id="0" name=""/>
        <dsp:cNvSpPr/>
      </dsp:nvSpPr>
      <dsp:spPr>
        <a:xfrm>
          <a:off x="4769109" y="192919"/>
          <a:ext cx="1067557" cy="573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Communities</a:t>
          </a:r>
          <a:endParaRPr lang="en-US" sz="1200" b="1" kern="1200" dirty="0"/>
        </a:p>
      </dsp:txBody>
      <dsp:txXfrm>
        <a:off x="4769109" y="192919"/>
        <a:ext cx="1067557" cy="573955"/>
      </dsp:txXfrm>
    </dsp:sp>
    <dsp:sp modelId="{270D22B4-E301-474D-B707-29B32A48CE86}">
      <dsp:nvSpPr>
        <dsp:cNvPr id="0" name=""/>
        <dsp:cNvSpPr/>
      </dsp:nvSpPr>
      <dsp:spPr>
        <a:xfrm rot="5400000">
          <a:off x="2950626" y="63779"/>
          <a:ext cx="956592" cy="832235"/>
        </a:xfrm>
        <a:prstGeom prst="hexagon">
          <a:avLst>
            <a:gd name="adj" fmla="val 25000"/>
            <a:gd name="vf" fmla="val 115470"/>
          </a:avLst>
        </a:prstGeom>
        <a:solidFill>
          <a:srgbClr val="64267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b="1" kern="1200"/>
        </a:p>
      </dsp:txBody>
      <dsp:txXfrm rot="-5400000">
        <a:off x="3142494" y="150670"/>
        <a:ext cx="572855" cy="658454"/>
      </dsp:txXfrm>
    </dsp:sp>
    <dsp:sp modelId="{4D0E56B6-18C9-7546-A2EE-49778143ACD1}">
      <dsp:nvSpPr>
        <dsp:cNvPr id="0" name=""/>
        <dsp:cNvSpPr/>
      </dsp:nvSpPr>
      <dsp:spPr>
        <a:xfrm rot="5400000">
          <a:off x="3398312" y="875735"/>
          <a:ext cx="956592" cy="832235"/>
        </a:xfrm>
        <a:prstGeom prst="hexagon">
          <a:avLst>
            <a:gd name="adj" fmla="val 25000"/>
            <a:gd name="vf" fmla="val 115470"/>
          </a:avLst>
        </a:prstGeom>
        <a:solidFill>
          <a:schemeClr val="accent4">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LOOK</a:t>
          </a:r>
          <a:endParaRPr lang="en-US" sz="1100" b="1" kern="1200" dirty="0"/>
        </a:p>
      </dsp:txBody>
      <dsp:txXfrm rot="-5400000">
        <a:off x="3590180" y="962626"/>
        <a:ext cx="572855" cy="658454"/>
      </dsp:txXfrm>
    </dsp:sp>
    <dsp:sp modelId="{BBDDF732-79CC-9044-8B75-93570AEB4DA3}">
      <dsp:nvSpPr>
        <dsp:cNvPr id="0" name=""/>
        <dsp:cNvSpPr/>
      </dsp:nvSpPr>
      <dsp:spPr>
        <a:xfrm>
          <a:off x="2392933" y="1004875"/>
          <a:ext cx="1033120" cy="573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US" sz="1200" b="1" kern="1200" dirty="0" smtClean="0"/>
            <a:t>Roadmaps</a:t>
          </a:r>
          <a:endParaRPr lang="en-US" sz="1100" b="1" kern="1200" dirty="0"/>
        </a:p>
      </dsp:txBody>
      <dsp:txXfrm>
        <a:off x="2392933" y="1004875"/>
        <a:ext cx="1033120" cy="573955"/>
      </dsp:txXfrm>
    </dsp:sp>
    <dsp:sp modelId="{048DE5CE-5212-2A42-9BC9-DBD7BD648613}">
      <dsp:nvSpPr>
        <dsp:cNvPr id="0" name=""/>
        <dsp:cNvSpPr/>
      </dsp:nvSpPr>
      <dsp:spPr>
        <a:xfrm rot="5400000">
          <a:off x="4297126" y="875735"/>
          <a:ext cx="956592" cy="832235"/>
        </a:xfrm>
        <a:prstGeom prst="hexagon">
          <a:avLst>
            <a:gd name="adj" fmla="val 25000"/>
            <a:gd name="vf" fmla="val 115470"/>
          </a:avLst>
        </a:prstGeom>
        <a:solidFill>
          <a:schemeClr val="accent4">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b="1" kern="1200"/>
        </a:p>
      </dsp:txBody>
      <dsp:txXfrm rot="-5400000">
        <a:off x="4488994" y="962626"/>
        <a:ext cx="572855" cy="658454"/>
      </dsp:txXfrm>
    </dsp:sp>
    <dsp:sp modelId="{E63FC48B-3E66-5C44-8E8B-90CB37C70D5F}">
      <dsp:nvSpPr>
        <dsp:cNvPr id="0" name=""/>
        <dsp:cNvSpPr/>
      </dsp:nvSpPr>
      <dsp:spPr>
        <a:xfrm rot="5400000">
          <a:off x="3849441" y="1687691"/>
          <a:ext cx="956592" cy="832235"/>
        </a:xfrm>
        <a:prstGeom prst="hexagon">
          <a:avLst>
            <a:gd name="adj" fmla="val 25000"/>
            <a:gd name="vf" fmla="val 115470"/>
          </a:avLst>
        </a:prstGeom>
        <a:solidFill>
          <a:srgbClr val="CC003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FIND</a:t>
          </a:r>
          <a:endParaRPr lang="en-US" sz="1100" b="1" kern="1200" dirty="0"/>
        </a:p>
      </dsp:txBody>
      <dsp:txXfrm rot="-5400000">
        <a:off x="4041309" y="1774582"/>
        <a:ext cx="572855" cy="658454"/>
      </dsp:txXfrm>
    </dsp:sp>
    <dsp:sp modelId="{73815D4D-5515-A241-918D-DC0D50743B09}">
      <dsp:nvSpPr>
        <dsp:cNvPr id="0" name=""/>
        <dsp:cNvSpPr/>
      </dsp:nvSpPr>
      <dsp:spPr>
        <a:xfrm>
          <a:off x="4769109" y="1816831"/>
          <a:ext cx="1067557" cy="573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Download</a:t>
          </a:r>
          <a:endParaRPr lang="en-US" sz="1200" b="1" kern="1200" dirty="0"/>
        </a:p>
      </dsp:txBody>
      <dsp:txXfrm>
        <a:off x="4769109" y="1816831"/>
        <a:ext cx="1067557" cy="573955"/>
      </dsp:txXfrm>
    </dsp:sp>
    <dsp:sp modelId="{DC2B987B-B8B8-D64B-A609-4806A8910D07}">
      <dsp:nvSpPr>
        <dsp:cNvPr id="0" name=""/>
        <dsp:cNvSpPr/>
      </dsp:nvSpPr>
      <dsp:spPr>
        <a:xfrm rot="5400000">
          <a:off x="2950626" y="1687691"/>
          <a:ext cx="956592" cy="832235"/>
        </a:xfrm>
        <a:prstGeom prst="hexagon">
          <a:avLst>
            <a:gd name="adj" fmla="val 25000"/>
            <a:gd name="vf" fmla="val 115470"/>
          </a:avLst>
        </a:prstGeom>
        <a:solidFill>
          <a:srgbClr val="CC003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b="1" kern="1200"/>
        </a:p>
      </dsp:txBody>
      <dsp:txXfrm rot="-5400000">
        <a:off x="3142494" y="1774582"/>
        <a:ext cx="572855" cy="658454"/>
      </dsp:txXfrm>
    </dsp:sp>
    <dsp:sp modelId="{921F807A-59D6-9749-B290-17B3A648E9EC}">
      <dsp:nvSpPr>
        <dsp:cNvPr id="0" name=""/>
        <dsp:cNvSpPr/>
      </dsp:nvSpPr>
      <dsp:spPr>
        <a:xfrm rot="5400000">
          <a:off x="3398312" y="2499647"/>
          <a:ext cx="956592" cy="832235"/>
        </a:xfrm>
        <a:prstGeom prst="hexagon">
          <a:avLst>
            <a:gd name="adj" fmla="val 25000"/>
            <a:gd name="vf" fmla="val 115470"/>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LEARN</a:t>
          </a:r>
          <a:endParaRPr lang="en-US" sz="1100" b="1" kern="1200" dirty="0"/>
        </a:p>
      </dsp:txBody>
      <dsp:txXfrm rot="-5400000">
        <a:off x="3590180" y="2586538"/>
        <a:ext cx="572855" cy="658454"/>
      </dsp:txXfrm>
    </dsp:sp>
    <dsp:sp modelId="{151F26C6-6913-6840-905E-61792736585B}">
      <dsp:nvSpPr>
        <dsp:cNvPr id="0" name=""/>
        <dsp:cNvSpPr/>
      </dsp:nvSpPr>
      <dsp:spPr>
        <a:xfrm>
          <a:off x="2392933" y="2628787"/>
          <a:ext cx="1033120" cy="573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US" sz="1200" b="1" kern="1200" dirty="0" smtClean="0"/>
            <a:t>Attend</a:t>
          </a:r>
          <a:endParaRPr lang="en-US" sz="1200" b="1" kern="1200" dirty="0"/>
        </a:p>
      </dsp:txBody>
      <dsp:txXfrm>
        <a:off x="2392933" y="2628787"/>
        <a:ext cx="1033120" cy="573955"/>
      </dsp:txXfrm>
    </dsp:sp>
    <dsp:sp modelId="{1D2F6EBB-2429-3844-BABE-134A16609040}">
      <dsp:nvSpPr>
        <dsp:cNvPr id="0" name=""/>
        <dsp:cNvSpPr/>
      </dsp:nvSpPr>
      <dsp:spPr>
        <a:xfrm rot="5400000">
          <a:off x="4297126" y="2499647"/>
          <a:ext cx="956592" cy="832235"/>
        </a:xfrm>
        <a:prstGeom prst="hexagon">
          <a:avLst>
            <a:gd name="adj" fmla="val 25000"/>
            <a:gd name="vf" fmla="val 115470"/>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b="1" kern="1200"/>
        </a:p>
      </dsp:txBody>
      <dsp:txXfrm rot="-5400000">
        <a:off x="4488994" y="2586538"/>
        <a:ext cx="572855" cy="65845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7A92C477-285A-664E-866F-D0B5150B495E}" type="datetime1">
              <a:rPr lang="en-US" smtClean="0"/>
              <a:pPr/>
              <a:t>9/14/2015</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A79B3CB2-D278-FD48-95CA-B8E3879CB95E}" type="slidenum">
              <a:rPr lang="en-US" smtClean="0"/>
              <a:pPr/>
              <a:t>‹#›</a:t>
            </a:fld>
            <a:endParaRPr lang="en-US"/>
          </a:p>
        </p:txBody>
      </p:sp>
    </p:spTree>
    <p:extLst>
      <p:ext uri="{BB962C8B-B14F-4D97-AF65-F5344CB8AC3E}">
        <p14:creationId xmlns:p14="http://schemas.microsoft.com/office/powerpoint/2010/main" val="3194067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3439AD16-6639-F84C-8424-7D4A5B5B9ECB}" type="datetime1">
              <a:rPr lang="en-US" smtClean="0"/>
              <a:pPr/>
              <a:t>9/14/2015</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CF541D2A-E99A-2F4F-B8C9-28142709F87F}" type="slidenum">
              <a:rPr lang="en-US" smtClean="0"/>
              <a:pPr/>
              <a:t>‹#›</a:t>
            </a:fld>
            <a:endParaRPr lang="en-US"/>
          </a:p>
        </p:txBody>
      </p:sp>
    </p:spTree>
    <p:extLst>
      <p:ext uri="{BB962C8B-B14F-4D97-AF65-F5344CB8AC3E}">
        <p14:creationId xmlns:p14="http://schemas.microsoft.com/office/powerpoint/2010/main" val="13706823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541D2A-E99A-2F4F-B8C9-28142709F87F}" type="slidenum">
              <a:rPr lang="en-US" smtClean="0"/>
              <a:pPr/>
              <a:t>2</a:t>
            </a:fld>
            <a:endParaRPr lang="en-US"/>
          </a:p>
        </p:txBody>
      </p:sp>
    </p:spTree>
    <p:extLst>
      <p:ext uri="{BB962C8B-B14F-4D97-AF65-F5344CB8AC3E}">
        <p14:creationId xmlns:p14="http://schemas.microsoft.com/office/powerpoint/2010/main" val="2737692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541D2A-E99A-2F4F-B8C9-28142709F87F}" type="slidenum">
              <a:rPr lang="en-US" smtClean="0"/>
              <a:pPr/>
              <a:t>16</a:t>
            </a:fld>
            <a:endParaRPr lang="en-US"/>
          </a:p>
        </p:txBody>
      </p:sp>
    </p:spTree>
    <p:extLst>
      <p:ext uri="{BB962C8B-B14F-4D97-AF65-F5344CB8AC3E}">
        <p14:creationId xmlns:p14="http://schemas.microsoft.com/office/powerpoint/2010/main" val="303837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Finance users may be familiar with this page</a:t>
            </a:r>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17</a:t>
            </a:fld>
            <a:endParaRPr lang="en-US"/>
          </a:p>
        </p:txBody>
      </p:sp>
    </p:spTree>
    <p:extLst>
      <p:ext uri="{BB962C8B-B14F-4D97-AF65-F5344CB8AC3E}">
        <p14:creationId xmlns:p14="http://schemas.microsoft.com/office/powerpoint/2010/main" val="3556592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builds</a:t>
            </a:r>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18</a:t>
            </a:fld>
            <a:endParaRPr lang="en-US"/>
          </a:p>
        </p:txBody>
      </p:sp>
    </p:spTree>
    <p:extLst>
      <p:ext uri="{BB962C8B-B14F-4D97-AF65-F5344CB8AC3E}">
        <p14:creationId xmlns:p14="http://schemas.microsoft.com/office/powerpoint/2010/main" val="1823992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be able to access Banner through your tablet!</a:t>
            </a:r>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19</a:t>
            </a:fld>
            <a:endParaRPr lang="en-US"/>
          </a:p>
        </p:txBody>
      </p:sp>
    </p:spTree>
    <p:extLst>
      <p:ext uri="{BB962C8B-B14F-4D97-AF65-F5344CB8AC3E}">
        <p14:creationId xmlns:p14="http://schemas.microsoft.com/office/powerpoint/2010/main" val="1183597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FCF54-F943-436F-95FB-34204C48D398}" type="slidenum">
              <a:rPr lang="en-US" smtClean="0"/>
              <a:t>20</a:t>
            </a:fld>
            <a:endParaRPr lang="en-US"/>
          </a:p>
        </p:txBody>
      </p:sp>
    </p:spTree>
    <p:extLst>
      <p:ext uri="{BB962C8B-B14F-4D97-AF65-F5344CB8AC3E}">
        <p14:creationId xmlns:p14="http://schemas.microsoft.com/office/powerpoint/2010/main" val="2885156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smtClean="0"/>
              <a:t>A Position Description is a “document” that outlines the duties, responsibilities, reporting line, requirements, and expectations of the position</a:t>
            </a:r>
          </a:p>
          <a:p>
            <a:pPr marL="0"/>
            <a:endParaRPr lang="en-US" dirty="0" smtClean="0"/>
          </a:p>
          <a:p>
            <a:pPr marL="0"/>
            <a:r>
              <a:rPr lang="en-US" dirty="0" smtClean="0"/>
              <a:t>Banner will provide for hiring managers, HR, etc. to manage the creation, editing, routing, and approval of position descriptions with the history of updates kept</a:t>
            </a:r>
          </a:p>
          <a:p>
            <a:pPr marL="342900" lvl="1" indent="-342900">
              <a:spcBef>
                <a:spcPts val="1200"/>
              </a:spcBef>
            </a:pPr>
            <a:r>
              <a:rPr lang="en-US" dirty="0" smtClean="0"/>
              <a:t>Includes the ability to create custom fields for your unique needs, attach key documents as needed, search within a library of position descriptions, and eases integration with third party Recruiting systems</a:t>
            </a:r>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21</a:t>
            </a:fld>
            <a:endParaRPr lang="en-US"/>
          </a:p>
        </p:txBody>
      </p:sp>
    </p:spTree>
    <p:extLst>
      <p:ext uri="{BB962C8B-B14F-4D97-AF65-F5344CB8AC3E}">
        <p14:creationId xmlns:p14="http://schemas.microsoft.com/office/powerpoint/2010/main" val="556300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menu items our personas will use are the Settings</a:t>
            </a:r>
            <a:r>
              <a:rPr lang="en-US" baseline="0" dirty="0" smtClean="0"/>
              <a:t> for the Administrator to create a template, and</a:t>
            </a:r>
          </a:p>
          <a:p>
            <a:r>
              <a:rPr lang="en-US" baseline="0" dirty="0" smtClean="0"/>
              <a:t>The ‘New or In Progress Position Description’ for the Originator to create a Position Description</a:t>
            </a:r>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22</a:t>
            </a:fld>
            <a:endParaRPr lang="en-US" dirty="0"/>
          </a:p>
        </p:txBody>
      </p:sp>
    </p:spTree>
    <p:extLst>
      <p:ext uri="{BB962C8B-B14F-4D97-AF65-F5344CB8AC3E}">
        <p14:creationId xmlns:p14="http://schemas.microsoft.com/office/powerpoint/2010/main" val="1676529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 these 14 customers for their participation the Customer Development Partner Group!</a:t>
            </a:r>
          </a:p>
          <a:p>
            <a:endParaRPr lang="en-US" dirty="0" smtClean="0"/>
          </a:p>
          <a:p>
            <a:r>
              <a:rPr lang="en-US" dirty="0" smtClean="0"/>
              <a:t>Eight of these customers will be early adopters.</a:t>
            </a:r>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23</a:t>
            </a:fld>
            <a:endParaRPr lang="en-US"/>
          </a:p>
        </p:txBody>
      </p:sp>
    </p:spTree>
    <p:extLst>
      <p:ext uri="{BB962C8B-B14F-4D97-AF65-F5344CB8AC3E}">
        <p14:creationId xmlns:p14="http://schemas.microsoft.com/office/powerpoint/2010/main" val="1359704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24</a:t>
            </a:fld>
            <a:endParaRPr lang="en-US"/>
          </a:p>
        </p:txBody>
      </p:sp>
    </p:spTree>
    <p:extLst>
      <p:ext uri="{BB962C8B-B14F-4D97-AF65-F5344CB8AC3E}">
        <p14:creationId xmlns:p14="http://schemas.microsoft.com/office/powerpoint/2010/main" val="2321449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customers are …. </a:t>
            </a:r>
          </a:p>
          <a:p>
            <a:r>
              <a:rPr lang="en-US" dirty="0" smtClean="0"/>
              <a:t/>
            </a:r>
            <a:br>
              <a:rPr lang="en-US" dirty="0" smtClean="0"/>
            </a:br>
            <a:r>
              <a:rPr lang="en-US" dirty="0" smtClean="0"/>
              <a:t>Do we have any of the</a:t>
            </a:r>
            <a:r>
              <a:rPr lang="en-US" baseline="0" dirty="0" smtClean="0"/>
              <a:t> representatives here today? Please stand if you are here. Round of applause.</a:t>
            </a:r>
          </a:p>
          <a:p>
            <a:endParaRPr lang="en-US" baseline="0" dirty="0" smtClean="0"/>
          </a:p>
          <a:p>
            <a:r>
              <a:rPr lang="en-US" dirty="0" smtClean="0"/>
              <a:t>Thank you to all of them!</a:t>
            </a:r>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25</a:t>
            </a:fld>
            <a:endParaRPr lang="en-US"/>
          </a:p>
        </p:txBody>
      </p:sp>
    </p:spTree>
    <p:extLst>
      <p:ext uri="{BB962C8B-B14F-4D97-AF65-F5344CB8AC3E}">
        <p14:creationId xmlns:p14="http://schemas.microsoft.com/office/powerpoint/2010/main" val="138279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just the next release of Banner built on the same database using the same data that you leverage today. </a:t>
            </a:r>
          </a:p>
          <a:p>
            <a:r>
              <a:rPr lang="en-US" dirty="0" smtClean="0"/>
              <a:t>I’ve been using the phrase Ellucian XE or Banner under</a:t>
            </a:r>
            <a:r>
              <a:rPr lang="en-US" baseline="0" dirty="0" smtClean="0"/>
              <a:t> the Ellucian XE strategy many times now.  </a:t>
            </a:r>
            <a:r>
              <a:rPr lang="en-US" dirty="0" smtClean="0"/>
              <a:t>I know many of you here are well versed in what Ellucian XE is all</a:t>
            </a:r>
            <a:r>
              <a:rPr lang="en-US" baseline="0" dirty="0" smtClean="0"/>
              <a:t> about.  But I know some of you may be hearing this phrase for the first time.  To level the playing field, Ellucian XE stands for the </a:t>
            </a:r>
            <a:r>
              <a:rPr lang="en-US" dirty="0" smtClean="0"/>
              <a:t>Ellucian Extensible Ecosystem.</a:t>
            </a:r>
          </a:p>
          <a:p>
            <a:endParaRPr lang="en-US" dirty="0" smtClean="0"/>
          </a:p>
          <a:p>
            <a:r>
              <a:rPr lang="en-US" dirty="0" smtClean="0"/>
              <a:t>Ellucian XE is</a:t>
            </a:r>
            <a:r>
              <a:rPr lang="en-US" baseline="0" dirty="0" smtClean="0"/>
              <a:t> our</a:t>
            </a:r>
            <a:r>
              <a:rPr lang="en-US" dirty="0" smtClean="0"/>
              <a:t> strategy that is grounded in common principles, standards, and services that help you leverage economies of scale across your portfolio.  This strategy drives the efforts and projects we undertake for any new solutions we develop and for all of our current solutions. </a:t>
            </a:r>
          </a:p>
          <a:p>
            <a:endParaRPr lang="en-US" dirty="0" smtClean="0"/>
          </a:p>
          <a:p>
            <a:r>
              <a:rPr lang="en-US" dirty="0" smtClean="0"/>
              <a:t>For</a:t>
            </a:r>
            <a:r>
              <a:rPr lang="en-US" baseline="0" dirty="0" smtClean="0"/>
              <a:t> Banner specifically, when we talk about Banner under the Ellucian XE strategy, those are our efforts to modernize the look and feel, usability, and technology of Banner and self-service.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F541D2A-E99A-2F4F-B8C9-28142709F87F}" type="slidenum">
              <a:rPr lang="en-US" smtClean="0"/>
              <a:pPr/>
              <a:t>4</a:t>
            </a:fld>
            <a:endParaRPr lang="en-US"/>
          </a:p>
        </p:txBody>
      </p:sp>
    </p:spTree>
    <p:extLst>
      <p:ext uri="{BB962C8B-B14F-4D97-AF65-F5344CB8AC3E}">
        <p14:creationId xmlns:p14="http://schemas.microsoft.com/office/powerpoint/2010/main" val="281056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6653" y="4623328"/>
            <a:ext cx="6743097" cy="4368145"/>
          </a:xfrm>
        </p:spPr>
        <p:txBody>
          <a:bodyPr/>
          <a:lstStyle/>
          <a:p>
            <a:r>
              <a:rPr lang="en-US" dirty="0" smtClean="0">
                <a:latin typeface="Arial" panose="020B0604020202020204" pitchFamily="34" charset="0"/>
                <a:cs typeface="Arial" panose="020B0604020202020204" pitchFamily="34" charset="0"/>
              </a:rPr>
              <a:t>In order </a:t>
            </a:r>
            <a:r>
              <a:rPr lang="en-US" baseline="0" dirty="0" smtClean="0">
                <a:latin typeface="Arial" panose="020B0604020202020204" pitchFamily="34" charset="0"/>
                <a:cs typeface="Arial" panose="020B0604020202020204" pitchFamily="34" charset="0"/>
              </a:rPr>
              <a:t>for this effort to be successful, we do need to make sure we are getting it right.  We want quality deliverables so that your adoption is streamlined.  Customer input helps:</a:t>
            </a:r>
          </a:p>
          <a:p>
            <a:pPr marL="362724" indent="-362724">
              <a:buFont typeface="Wingdings" panose="05000000000000000000" pitchFamily="2" charset="2"/>
              <a:buChar char="ü"/>
            </a:pPr>
            <a:endParaRPr lang="en-US" baseline="0" dirty="0" smtClean="0">
              <a:latin typeface="Arial" panose="020B0604020202020204" pitchFamily="34" charset="0"/>
              <a:cs typeface="Arial" panose="020B0604020202020204" pitchFamily="34" charset="0"/>
            </a:endParaRPr>
          </a:p>
          <a:p>
            <a:pPr marL="362724" indent="-362724">
              <a:buFont typeface="Wingdings" panose="05000000000000000000" pitchFamily="2" charset="2"/>
              <a:buChar char="ü"/>
            </a:pPr>
            <a:r>
              <a:rPr lang="en-US" dirty="0" smtClean="0">
                <a:latin typeface="Arial" panose="020B0604020202020204" pitchFamily="34" charset="0"/>
                <a:cs typeface="Arial" panose="020B0604020202020204" pitchFamily="34" charset="0"/>
              </a:rPr>
              <a:t>Refines the installation and deployment process</a:t>
            </a:r>
          </a:p>
          <a:p>
            <a:pPr marL="362724" indent="-362724">
              <a:buFont typeface="Wingdings" panose="05000000000000000000" pitchFamily="2" charset="2"/>
              <a:buChar char="ü"/>
            </a:pPr>
            <a:r>
              <a:rPr lang="en-US" dirty="0" smtClean="0">
                <a:latin typeface="Arial" panose="020B0604020202020204" pitchFamily="34" charset="0"/>
                <a:cs typeface="Arial" panose="020B0604020202020204" pitchFamily="34" charset="0"/>
              </a:rPr>
              <a:t>Allows for creation of tips and tricks for documentation</a:t>
            </a:r>
          </a:p>
          <a:p>
            <a:pPr marL="362724" indent="-362724">
              <a:buFont typeface="Wingdings" panose="05000000000000000000" pitchFamily="2" charset="2"/>
              <a:buChar char="ü"/>
            </a:pPr>
            <a:r>
              <a:rPr lang="en-US" dirty="0" smtClean="0">
                <a:latin typeface="Arial" panose="020B0604020202020204" pitchFamily="34" charset="0"/>
                <a:cs typeface="Arial" panose="020B0604020202020204" pitchFamily="34" charset="0"/>
              </a:rPr>
              <a:t>Helps correct early issues that are found</a:t>
            </a:r>
          </a:p>
          <a:p>
            <a:pPr marL="362724" indent="-362724">
              <a:buFont typeface="Wingdings" panose="05000000000000000000" pitchFamily="2" charset="2"/>
              <a:buChar char="ü"/>
            </a:pPr>
            <a:r>
              <a:rPr lang="en-US" dirty="0" smtClean="0">
                <a:latin typeface="Arial" panose="020B0604020202020204" pitchFamily="34" charset="0"/>
                <a:cs typeface="Arial" panose="020B0604020202020204" pitchFamily="34" charset="0"/>
              </a:rPr>
              <a:t>Provides early feedback on usability improvements</a:t>
            </a:r>
          </a:p>
          <a:p>
            <a:pPr marL="362724" indent="-362724">
              <a:buFont typeface="Wingdings" panose="05000000000000000000" pitchFamily="2" charset="2"/>
              <a:buChar char="ü"/>
            </a:pPr>
            <a:r>
              <a:rPr lang="en-US" dirty="0" smtClean="0">
                <a:latin typeface="Arial" panose="020B0604020202020204" pitchFamily="34" charset="0"/>
                <a:cs typeface="Arial" panose="020B0604020202020204" pitchFamily="34" charset="0"/>
              </a:rPr>
              <a:t>Enables peer-to-peer sharing and collaboration</a:t>
            </a:r>
          </a:p>
          <a:p>
            <a:pPr marL="362724" indent="-362724">
              <a:buFont typeface="Wingdings" panose="05000000000000000000" pitchFamily="2" charset="2"/>
              <a:buChar char="ü"/>
            </a:pPr>
            <a:r>
              <a:rPr lang="en-US" dirty="0" smtClean="0">
                <a:latin typeface="Arial" panose="020B0604020202020204" pitchFamily="34" charset="0"/>
                <a:cs typeface="Arial" panose="020B0604020202020204" pitchFamily="34" charset="0"/>
              </a:rPr>
              <a:t>Forges successful adoption paths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As we looked at the project ahead of us, we wanted to include a beta testing period for a small number of customers.  We wanted them to test the whole experience, from end to end.  All the way from preparing environments, to testing the install, to testing the Transformed pages themselves.</a:t>
            </a:r>
          </a:p>
          <a:p>
            <a:r>
              <a:rPr lang="en-US" baseline="0" dirty="0" smtClean="0">
                <a:latin typeface="Arial" panose="020B0604020202020204" pitchFamily="34" charset="0"/>
                <a:cs typeface="Arial" panose="020B0604020202020204" pitchFamily="34" charset="0"/>
              </a:rPr>
              <a:t/>
            </a:r>
            <a:br>
              <a:rPr lang="en-US" baseline="0" dirty="0" smtClean="0">
                <a:latin typeface="Arial" panose="020B0604020202020204" pitchFamily="34" charset="0"/>
                <a:cs typeface="Arial" panose="020B0604020202020204" pitchFamily="34" charset="0"/>
              </a:rPr>
            </a:br>
            <a:r>
              <a:rPr lang="en-US" baseline="0" dirty="0" smtClean="0">
                <a:latin typeface="Arial" panose="020B0604020202020204" pitchFamily="34" charset="0"/>
                <a:cs typeface="Arial" panose="020B0604020202020204" pitchFamily="34" charset="0"/>
              </a:rPr>
              <a:t>That is no small order as everyone does have day jobs.  </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I reached out to several HR customers and presented the opportunity, and this is what I shared with them and what the opportunity would mean for them.</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They would be able to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50BDFC4-0D16-4399-9B93-534511422E09}" type="slidenum">
              <a:rPr lang="en-US" smtClean="0"/>
              <a:t>26</a:t>
            </a:fld>
            <a:endParaRPr lang="en-US"/>
          </a:p>
        </p:txBody>
      </p:sp>
    </p:spTree>
    <p:extLst>
      <p:ext uri="{BB962C8B-B14F-4D97-AF65-F5344CB8AC3E}">
        <p14:creationId xmlns:p14="http://schemas.microsoft.com/office/powerpoint/2010/main" val="308171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Beta testing effort is</a:t>
            </a:r>
            <a:r>
              <a:rPr lang="en-US" baseline="0" dirty="0" smtClean="0"/>
              <a:t> critical to your success. </a:t>
            </a:r>
          </a:p>
          <a:p>
            <a:endParaRPr lang="en-US" baseline="0" dirty="0" smtClean="0"/>
          </a:p>
          <a:p>
            <a:r>
              <a:rPr lang="en-US" baseline="0" dirty="0" smtClean="0"/>
              <a:t>Here is a high level timeline of what these customers will be engaged with over the next several weeks prior to general availability mid year.</a:t>
            </a:r>
          </a:p>
          <a:p>
            <a:endParaRPr lang="en-US" baseline="0" dirty="0" smtClean="0"/>
          </a:p>
          <a:p>
            <a:r>
              <a:rPr lang="en-US" baseline="0" dirty="0" smtClean="0"/>
              <a:t>They began the process with getting ready which meant moving their test environments forward with the technical requirements and minimum software versions needed. On the Functional side, resources were secured to help test. Partnership between IT and the business side.</a:t>
            </a:r>
          </a:p>
          <a:p>
            <a:endParaRPr lang="en-US" baseline="0" dirty="0" smtClean="0"/>
          </a:p>
          <a:p>
            <a:r>
              <a:rPr lang="en-US" baseline="0" dirty="0" smtClean="0"/>
              <a:t>When the release was ready, the Betas then installed the necessary pieces through the Ellucian Solution Manager (ESM) which is a requirement for the Transformation which included something called Application Navigator and a Banner General release to support Application Navigator. ESM was used to deploy the HR and Position Control pages. Texas testing their extensions. I probably just introduced a couple of new terms to you: </a:t>
            </a:r>
            <a:r>
              <a:rPr lang="en-US" baseline="0" dirty="0" err="1" smtClean="0"/>
              <a:t>Ellucian</a:t>
            </a:r>
            <a:r>
              <a:rPr lang="en-US" baseline="0" dirty="0" smtClean="0"/>
              <a:t> Solution Manager and Application Navigator. Pam will talk more about that here in a minute.</a:t>
            </a:r>
          </a:p>
          <a:p>
            <a:endParaRPr lang="en-US" baseline="0" dirty="0" smtClean="0"/>
          </a:p>
          <a:p>
            <a:r>
              <a:rPr lang="en-US" baseline="0" dirty="0" smtClean="0"/>
              <a:t>Next steps for them will include testing the Extensibility Framework (VT’s mods), our Canadian testers testing their extensions, and testing the Banner General Transformed pages.</a:t>
            </a:r>
          </a:p>
          <a:p>
            <a:endParaRPr lang="en-US" baseline="0" dirty="0" smtClean="0"/>
          </a:p>
          <a:p>
            <a:r>
              <a:rPr lang="en-US" baseline="0" dirty="0" smtClean="0"/>
              <a:t>Throughout this process, Ellucian has been providing what we call Extraordinary Support. That means all the right people and teams are at the ready to help these customers with questions and issues. And, we’ll help them all the way through this process and beyond as they ready for production when the final release is ready for General Availability.</a:t>
            </a:r>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27</a:t>
            </a:fld>
            <a:endParaRPr lang="en-US"/>
          </a:p>
        </p:txBody>
      </p:sp>
    </p:spTree>
    <p:extLst>
      <p:ext uri="{BB962C8B-B14F-4D97-AF65-F5344CB8AC3E}">
        <p14:creationId xmlns:p14="http://schemas.microsoft.com/office/powerpoint/2010/main" val="3967871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28</a:t>
            </a:fld>
            <a:endParaRPr lang="en-US"/>
          </a:p>
        </p:txBody>
      </p:sp>
    </p:spTree>
    <p:extLst>
      <p:ext uri="{BB962C8B-B14F-4D97-AF65-F5344CB8AC3E}">
        <p14:creationId xmlns:p14="http://schemas.microsoft.com/office/powerpoint/2010/main" val="60792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99F44-C9EE-D94F-9B59-CE4225D33A2A}" type="slidenum">
              <a:rPr lang="en-US" smtClean="0"/>
              <a:t>29</a:t>
            </a:fld>
            <a:endParaRPr lang="en-US"/>
          </a:p>
        </p:txBody>
      </p:sp>
    </p:spTree>
    <p:extLst>
      <p:ext uri="{BB962C8B-B14F-4D97-AF65-F5344CB8AC3E}">
        <p14:creationId xmlns:p14="http://schemas.microsoft.com/office/powerpoint/2010/main" val="3003599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We are talking to you about this today because Banner HR, Banner Position Control, and Banner General are the first modules in the Banner suite that will be using this automated tool for the improved user interface.</a:t>
            </a:r>
          </a:p>
          <a:p>
            <a:endParaRPr lang="en-US" baseline="0" dirty="0" smtClean="0"/>
          </a:p>
          <a:p>
            <a:r>
              <a:rPr lang="en-US" baseline="0" dirty="0" smtClean="0"/>
              <a:t>We are currently in a Beta Testing Program with seven customers—more on that in a minute. The General Availability to all of you is mid-2015. Following HR and Position Control, Banner Finance will be delivered at the end of 2015, also with a beta period prior to release. And, then by mid-2016, the rest of the Banner application will be available.</a:t>
            </a:r>
          </a:p>
          <a:p>
            <a:r>
              <a:rPr lang="en-US" baseline="0" dirty="0" smtClean="0"/>
              <a:t/>
            </a:r>
            <a:br>
              <a:rPr lang="en-US" baseline="0" dirty="0" smtClean="0"/>
            </a:br>
            <a:r>
              <a:rPr lang="en-US" baseline="0" dirty="0" smtClean="0"/>
              <a:t>That means you could be Oracle Forms free in 2016 with a modern new look and feel and technology stack.</a:t>
            </a:r>
          </a:p>
          <a:p>
            <a:endParaRPr lang="en-US" baseline="0" dirty="0" smtClean="0"/>
          </a:p>
          <a:p>
            <a:r>
              <a:rPr lang="en-US" baseline="0" dirty="0" smtClean="0"/>
              <a:t>Now, you also see here that for each General Availability release that local extensions are listed. That means for any of you that have Ellucian specific regional functionality, that we will also be delivering your localizations at the same time as the baseline pages. With the use of our extensibility tools, you will have a complete user experience and not have to wait months to get your specific pages. Specifically for Banner HR customers, that means if you are in Canada, the Middle East, Latin America, California, Texas, or Tennessee that you will have all you need to move forward with this HR and Position Control 9.0 upgrade for a complete user experience. </a:t>
            </a:r>
          </a:p>
          <a:p>
            <a:endParaRPr lang="en-US" baseline="0" dirty="0" smtClean="0"/>
          </a:p>
          <a:p>
            <a:r>
              <a:rPr lang="en-US" baseline="0" dirty="0" smtClean="0"/>
              <a:t>The Banner Transformation is not a new product or a reimplementation. The Transformed pages continue to leverage the functionality you expect and the business rules have built all while maintaining the solid Banner database foundation.</a:t>
            </a:r>
          </a:p>
        </p:txBody>
      </p:sp>
      <p:sp>
        <p:nvSpPr>
          <p:cNvPr id="4" name="Slide Number Placeholder 3"/>
          <p:cNvSpPr>
            <a:spLocks noGrp="1"/>
          </p:cNvSpPr>
          <p:nvPr>
            <p:ph type="sldNum" sz="quarter" idx="10"/>
          </p:nvPr>
        </p:nvSpPr>
        <p:spPr/>
        <p:txBody>
          <a:bodyPr/>
          <a:lstStyle/>
          <a:p>
            <a:fld id="{E2FB36C3-D468-4063-B363-19BB60984B1E}" type="slidenum">
              <a:rPr lang="en-US" smtClean="0"/>
              <a:t>30</a:t>
            </a:fld>
            <a:endParaRPr lang="en-US"/>
          </a:p>
        </p:txBody>
      </p:sp>
    </p:spTree>
    <p:extLst>
      <p:ext uri="{BB962C8B-B14F-4D97-AF65-F5344CB8AC3E}">
        <p14:creationId xmlns:p14="http://schemas.microsoft.com/office/powerpoint/2010/main" val="1138361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218593" y="4563285"/>
            <a:ext cx="6747195" cy="4323112"/>
          </a:xfrm>
        </p:spPr>
        <p:txBody>
          <a:bodyPr/>
          <a:lstStyle/>
          <a:p>
            <a:r>
              <a:rPr lang="en-US" baseline="0" dirty="0" smtClean="0"/>
              <a:t>As I noted before, the Banner database our solid foundation for the Banner products.  Currently, we have the 8.x versions of the administrative system INB (Internet Native Banner) and Self-Service that work on top of that database.</a:t>
            </a:r>
          </a:p>
          <a:p>
            <a:endParaRPr lang="en-US" baseline="0" dirty="0" smtClean="0"/>
          </a:p>
          <a:p>
            <a:r>
              <a:rPr lang="en-US" baseline="0" dirty="0" smtClean="0"/>
              <a:t>Moving forward, our products will receive the new look and feel that has already been in progress on the Student side, but now comes to HR, both from a self-service and Admin experience.  We are focusing responsive design down to the phone and table where appropriate.</a:t>
            </a:r>
          </a:p>
          <a:p>
            <a:endParaRPr lang="en-US" baseline="0" dirty="0" smtClean="0"/>
          </a:p>
          <a:p>
            <a:r>
              <a:rPr lang="en-US" baseline="0" dirty="0" smtClean="0"/>
              <a:t>Any of the new applications we build in the new user interface will still live on our solid foundation of the Banner database and will live alongside the 8.x modules because of our evolutionary approach.  In order to make these applications under the XE strategy “go” so to speak, you need to install the Database Extension Utility (DBEU) and as we announced towards the end of last year, that does need to be installed by the end of 2014.</a:t>
            </a:r>
          </a:p>
          <a:p>
            <a:endParaRPr lang="en-US" baseline="0" dirty="0" smtClean="0"/>
          </a:p>
          <a:p>
            <a:r>
              <a:rPr lang="en-US" baseline="0" dirty="0" smtClean="0"/>
              <a:t>So, to summarize, XE is the Ellucian strategy that is driving the work we are doing in Banner on the user experience for our products and the new technologies we are adopting in support of that.  We are beginning our journey with the HR solutions under that XE strategy.  And, I have to say we are super excited about it.  </a:t>
            </a:r>
          </a:p>
          <a:p>
            <a:endParaRPr lang="en-US" baseline="0" dirty="0" smtClean="0"/>
          </a:p>
        </p:txBody>
      </p:sp>
      <p:sp>
        <p:nvSpPr>
          <p:cNvPr id="5" name="Slide Number Placeholder 4"/>
          <p:cNvSpPr>
            <a:spLocks noGrp="1"/>
          </p:cNvSpPr>
          <p:nvPr>
            <p:ph type="sldNum" sz="quarter" idx="11"/>
          </p:nvPr>
        </p:nvSpPr>
        <p:spPr/>
        <p:txBody>
          <a:bodyPr/>
          <a:lstStyle/>
          <a:p>
            <a:pPr>
              <a:defRPr/>
            </a:pPr>
            <a:fld id="{66E9DF97-9402-8942-B592-E2F4A0DAE279}" type="slidenum">
              <a:rPr lang="en-US" smtClean="0"/>
              <a:pPr>
                <a:defRPr/>
              </a:pPr>
              <a:t>31</a:t>
            </a:fld>
            <a:endParaRPr lang="en-US"/>
          </a:p>
        </p:txBody>
      </p:sp>
    </p:spTree>
    <p:extLst>
      <p:ext uri="{BB962C8B-B14F-4D97-AF65-F5344CB8AC3E}">
        <p14:creationId xmlns:p14="http://schemas.microsoft.com/office/powerpoint/2010/main" val="124416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Laura!</a:t>
            </a:r>
          </a:p>
          <a:p>
            <a:endParaRPr lang="en-US" dirty="0" smtClean="0"/>
          </a:p>
          <a:p>
            <a:r>
              <a:rPr lang="en-US" dirty="0" smtClean="0"/>
              <a:t>I am sure you are all excited and anxious for</a:t>
            </a:r>
            <a:r>
              <a:rPr lang="en-US" baseline="0" dirty="0" smtClean="0"/>
              <a:t> advice on how to </a:t>
            </a:r>
            <a:r>
              <a:rPr lang="en-US" dirty="0" smtClean="0"/>
              <a:t>get started on the </a:t>
            </a:r>
            <a:r>
              <a:rPr lang="en-US" baseline="0" dirty="0" smtClean="0"/>
              <a:t>HR transformation. </a:t>
            </a:r>
          </a:p>
          <a:p>
            <a:endParaRPr lang="en-US" baseline="0" dirty="0" smtClean="0"/>
          </a:p>
          <a:p>
            <a:r>
              <a:rPr lang="en-US" baseline="0" dirty="0" smtClean="0"/>
              <a:t>As you start to think about your transformation, you will want to consider the identity management strategy, your custom modifications, use the Modification Assessment Tool to understand the level of effort to transform the modifications, and to plan your strategy for them, and to review the test plans you currently use for upgrades.</a:t>
            </a:r>
          </a:p>
          <a:p>
            <a:endParaRPr lang="en-US" baseline="0" dirty="0" smtClean="0"/>
          </a:p>
          <a:p>
            <a:r>
              <a:rPr lang="en-US" baseline="0" dirty="0" smtClean="0"/>
              <a:t>You will want to review and plan for upgrading or installing the technical environment, to be sure you have everything ready. This includes your Oracle database, the application server, your middle tier platform, and the correct version of Java, the supported browsers and tablets.</a:t>
            </a:r>
          </a:p>
          <a:p>
            <a:pPr marL="484008" lvl="1"/>
            <a:endParaRPr lang="en-US" baseline="0" dirty="0" smtClean="0"/>
          </a:p>
          <a:p>
            <a:r>
              <a:rPr lang="en-US" baseline="0" dirty="0" smtClean="0"/>
              <a:t>Once it is time to begin your implementation, you will make sure you are on the expected versions of the Banner modules, Application Navigator and Ellucian Solution Manager.</a:t>
            </a:r>
          </a:p>
          <a:p>
            <a:endParaRPr lang="en-US" baseline="0" dirty="0" smtClean="0"/>
          </a:p>
          <a:p>
            <a:r>
              <a:rPr lang="en-US" baseline="0" dirty="0" smtClean="0"/>
              <a:t>Finally, it is deployment time! Using ESM, you will deploy the environment, utilize the extensibility tools to apply your custom modifications, and start testing.</a:t>
            </a:r>
          </a:p>
          <a:p>
            <a:pPr marL="181502" indent="-181502">
              <a:buFont typeface="Arial" panose="020B0604020202020204" pitchFamily="34" charset="0"/>
              <a:buChar char="•"/>
            </a:pPr>
            <a:endParaRPr lang="en-US" baseline="0" dirty="0" smtClean="0"/>
          </a:p>
          <a:p>
            <a:endParaRPr lang="en-US" baseline="0" dirty="0" smtClean="0"/>
          </a:p>
          <a:p>
            <a:pPr marL="181502" indent="-181502">
              <a:buFontTx/>
              <a:buChar char="-"/>
            </a:pPr>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32</a:t>
            </a:fld>
            <a:endParaRPr lang="en-US"/>
          </a:p>
        </p:txBody>
      </p:sp>
    </p:spTree>
    <p:extLst>
      <p:ext uri="{BB962C8B-B14F-4D97-AF65-F5344CB8AC3E}">
        <p14:creationId xmlns:p14="http://schemas.microsoft.com/office/powerpoint/2010/main" val="2414553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We do have technical requirements for the project</a:t>
            </a:r>
            <a:r>
              <a:rPr lang="en-US" baseline="0" dirty="0" smtClean="0">
                <a:solidFill>
                  <a:srgbClr val="FF0000"/>
                </a:solidFill>
              </a:rPr>
              <a:t>, from the Oracle database version all the way to the minimum required HR versions. </a:t>
            </a:r>
            <a:r>
              <a:rPr lang="en-US" dirty="0" smtClean="0"/>
              <a:t>We </a:t>
            </a:r>
            <a:r>
              <a:rPr lang="en-US" dirty="0"/>
              <a:t>had requirements for the beta customers that involved ESM, </a:t>
            </a:r>
            <a:r>
              <a:rPr lang="en-US" dirty="0" err="1"/>
              <a:t>AppNav</a:t>
            </a:r>
            <a:r>
              <a:rPr lang="en-US" dirty="0"/>
              <a:t>, General, and HR/Position Control--we are currently refining the requirements through the beta process and will share those with everyone when they are solidified--if, however, you want to get a jump start, our recommendation would be to get current on banner releases and to start looking at ESM</a:t>
            </a:r>
          </a:p>
        </p:txBody>
      </p:sp>
      <p:sp>
        <p:nvSpPr>
          <p:cNvPr id="4" name="Slide Number Placeholder 3"/>
          <p:cNvSpPr>
            <a:spLocks noGrp="1"/>
          </p:cNvSpPr>
          <p:nvPr>
            <p:ph type="sldNum" sz="quarter" idx="10"/>
          </p:nvPr>
        </p:nvSpPr>
        <p:spPr/>
        <p:txBody>
          <a:bodyPr/>
          <a:lstStyle/>
          <a:p>
            <a:fld id="{CF541D2A-E99A-2F4F-B8C9-28142709F87F}" type="slidenum">
              <a:rPr lang="en-US" smtClean="0"/>
              <a:pPr/>
              <a:t>33</a:t>
            </a:fld>
            <a:endParaRPr lang="en-US"/>
          </a:p>
        </p:txBody>
      </p:sp>
    </p:spTree>
    <p:extLst>
      <p:ext uri="{BB962C8B-B14F-4D97-AF65-F5344CB8AC3E}">
        <p14:creationId xmlns:p14="http://schemas.microsoft.com/office/powerpoint/2010/main" val="2331401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Ellucian Solution Manager may</a:t>
            </a:r>
            <a:r>
              <a:rPr lang="en-US" baseline="0" dirty="0" smtClean="0"/>
              <a:t> be a new term to many of you. It is </a:t>
            </a:r>
            <a:r>
              <a:rPr lang="en-US" dirty="0" smtClean="0"/>
              <a:t>a no-cost</a:t>
            </a:r>
            <a:r>
              <a:rPr lang="en-US" baseline="0" dirty="0" smtClean="0"/>
              <a:t> application, provided by Ellucian, that will help you manage your environments and the software you receive from </a:t>
            </a:r>
            <a:r>
              <a:rPr lang="en-US" baseline="0" dirty="0" err="1" smtClean="0"/>
              <a:t>Ellucian</a:t>
            </a:r>
            <a:r>
              <a:rPr lang="en-US" baseline="0" dirty="0" smtClean="0"/>
              <a:t>. You can use it to provision new environments, identify dependencies, capture your installation history, and will automate your Banner software upgrades, thus reducing the effort required on your part.</a:t>
            </a:r>
          </a:p>
          <a:p>
            <a:pPr lvl="0"/>
            <a:endParaRPr lang="en-US" dirty="0" smtClean="0"/>
          </a:p>
          <a:p>
            <a:pPr lvl="0"/>
            <a:r>
              <a:rPr lang="en-US" dirty="0" smtClean="0"/>
              <a:t>ESM supports most Banner 8 upgrades released on or after June 1, 2012 and most Banner 9 upgrades. The version of ESM that we will be using for Transformation is 1.4, which</a:t>
            </a:r>
            <a:r>
              <a:rPr lang="en-US" baseline="0" dirty="0" smtClean="0"/>
              <a:t> will be available in June of 2015.</a:t>
            </a:r>
            <a:r>
              <a:rPr lang="en-US" dirty="0" smtClean="0"/>
              <a:t> </a:t>
            </a:r>
          </a:p>
          <a:p>
            <a:endParaRPr lang="en-US" sz="1400" dirty="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34</a:t>
            </a:fld>
            <a:endParaRPr lang="en-US"/>
          </a:p>
        </p:txBody>
      </p:sp>
    </p:spTree>
    <p:extLst>
      <p:ext uri="{BB962C8B-B14F-4D97-AF65-F5344CB8AC3E}">
        <p14:creationId xmlns:p14="http://schemas.microsoft.com/office/powerpoint/2010/main" val="2788455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Ellucian Solution Manager, and the information you</a:t>
            </a:r>
            <a:r>
              <a:rPr lang="en-US" baseline="0" dirty="0" smtClean="0"/>
              <a:t> see.</a:t>
            </a:r>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35</a:t>
            </a:fld>
            <a:endParaRPr lang="en-US"/>
          </a:p>
        </p:txBody>
      </p:sp>
    </p:spTree>
    <p:extLst>
      <p:ext uri="{BB962C8B-B14F-4D97-AF65-F5344CB8AC3E}">
        <p14:creationId xmlns:p14="http://schemas.microsoft.com/office/powerpoint/2010/main" val="344868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584200"/>
            <a:ext cx="4803775" cy="3602038"/>
          </a:xfrm>
        </p:spPr>
      </p:sp>
      <p:sp>
        <p:nvSpPr>
          <p:cNvPr id="3" name="Notes Placeholder 2"/>
          <p:cNvSpPr>
            <a:spLocks noGrp="1"/>
          </p:cNvSpPr>
          <p:nvPr>
            <p:ph type="body" idx="1"/>
          </p:nvPr>
        </p:nvSpPr>
        <p:spPr>
          <a:xfrm>
            <a:off x="643043" y="4210383"/>
            <a:ext cx="6049857" cy="4323112"/>
          </a:xfrm>
        </p:spPr>
        <p:txBody>
          <a:bodyPr/>
          <a:lstStyle/>
          <a:p>
            <a:r>
              <a:rPr lang="en-US" dirty="0"/>
              <a:t>So let’s take a look at how XE applied to Banner works in your favor. </a:t>
            </a:r>
            <a:endParaRPr lang="en-US" dirty="0" smtClean="0"/>
          </a:p>
          <a:p>
            <a:endParaRPr lang="en-US" dirty="0"/>
          </a:p>
          <a:p>
            <a:r>
              <a:rPr lang="en-US" dirty="0" smtClean="0"/>
              <a:t>As </a:t>
            </a:r>
            <a:r>
              <a:rPr lang="en-US" dirty="0"/>
              <a:t>I mentioned XE is a set of guiding principles or development pillars we use to make </a:t>
            </a:r>
            <a:r>
              <a:rPr lang="en-US" dirty="0" smtClean="0"/>
              <a:t>our products better</a:t>
            </a:r>
            <a:r>
              <a:rPr lang="en-US" dirty="0"/>
              <a:t>. These design principles like Usability, Extensibility, Cloud Readiness, Scalability, Accessibility, and mobile readiness help you extend your investment in Banner across your campus for maximum efficiency. </a:t>
            </a:r>
            <a:endParaRPr lang="en-US" dirty="0" smtClean="0"/>
          </a:p>
          <a:p>
            <a:endParaRPr lang="en-US" dirty="0"/>
          </a:p>
          <a:p>
            <a:r>
              <a:rPr lang="en-US" dirty="0" smtClean="0"/>
              <a:t>As </a:t>
            </a:r>
            <a:r>
              <a:rPr lang="en-US" dirty="0"/>
              <a:t>we move through the XE development we are creating common plugins that can be used consistently across Banner. </a:t>
            </a:r>
            <a:endParaRPr lang="en-US" dirty="0" smtClean="0"/>
          </a:p>
          <a:p>
            <a:endParaRPr lang="en-US" dirty="0"/>
          </a:p>
          <a:p>
            <a:r>
              <a:rPr lang="en-US" dirty="0" smtClean="0"/>
              <a:t>We </a:t>
            </a:r>
            <a:r>
              <a:rPr lang="en-US" dirty="0"/>
              <a:t>are developing with a mobile first approach using responsive design technology that allows you to use Banner not only on your desktop or laptop but also on your tablet and mobile phone. </a:t>
            </a:r>
            <a:endParaRPr lang="en-US" dirty="0" smtClean="0"/>
          </a:p>
          <a:p>
            <a:endParaRPr lang="en-US" dirty="0"/>
          </a:p>
          <a:p>
            <a:r>
              <a:rPr lang="en-US" dirty="0" smtClean="0"/>
              <a:t>Applying the XE strategy to Banner is a giant step forward in improving usability and your ability to </a:t>
            </a:r>
            <a:r>
              <a:rPr lang="en-US" dirty="0"/>
              <a:t>use Banner to make business decisions effectively on campus. </a:t>
            </a:r>
          </a:p>
        </p:txBody>
      </p:sp>
      <p:sp>
        <p:nvSpPr>
          <p:cNvPr id="4" name="Slide Number Placeholder 3"/>
          <p:cNvSpPr>
            <a:spLocks noGrp="1"/>
          </p:cNvSpPr>
          <p:nvPr>
            <p:ph type="sldNum" sz="quarter" idx="10"/>
          </p:nvPr>
        </p:nvSpPr>
        <p:spPr/>
        <p:txBody>
          <a:bodyPr/>
          <a:lstStyle/>
          <a:p>
            <a:fld id="{EBFBB77A-7805-4087-BDEE-05C44A0E91A2}" type="slidenum">
              <a:rPr lang="en-US" smtClean="0"/>
              <a:pPr/>
              <a:t>5</a:t>
            </a:fld>
            <a:endParaRPr lang="en-US" dirty="0"/>
          </a:p>
        </p:txBody>
      </p:sp>
    </p:spTree>
    <p:extLst>
      <p:ext uri="{BB962C8B-B14F-4D97-AF65-F5344CB8AC3E}">
        <p14:creationId xmlns:p14="http://schemas.microsoft.com/office/powerpoint/2010/main" val="4179942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 results .. Thank you. It</a:t>
            </a:r>
            <a:r>
              <a:rPr lang="en-US" baseline="0" dirty="0" smtClean="0"/>
              <a:t> looks like we have mixed bag which is what we expected. </a:t>
            </a:r>
            <a:endParaRPr lang="en-US" dirty="0" smtClean="0"/>
          </a:p>
          <a:p>
            <a:endParaRPr lang="en-US" dirty="0" smtClean="0"/>
          </a:p>
          <a:p>
            <a:r>
              <a:rPr lang="en-US" dirty="0" smtClean="0"/>
              <a:t>Our Banner Extensibility</a:t>
            </a:r>
            <a:r>
              <a:rPr lang="en-US" baseline="0" dirty="0" smtClean="0"/>
              <a:t> Strategy is designed to simplify and reduce your need to have separate modifications and customizations. Value is decreased </a:t>
            </a:r>
            <a:r>
              <a:rPr lang="en-US" baseline="0" dirty="0" err="1" smtClean="0"/>
              <a:t>maintance</a:t>
            </a:r>
            <a:endParaRPr lang="en-US" baseline="0" dirty="0" smtClean="0"/>
          </a:p>
          <a:p>
            <a:endParaRPr lang="en-US" baseline="0" dirty="0" smtClean="0"/>
          </a:p>
          <a:p>
            <a:pPr marL="0" lvl="1" defTabSz="968016">
              <a:defRPr/>
            </a:pPr>
            <a:r>
              <a:rPr lang="en-US" baseline="0" dirty="0" smtClean="0"/>
              <a:t>Specifically, we will deliver a tool set that will allow you to make configuration choices that don’t require the need to modify source code. The idea is that you will have simple tools you can use to customize your pages and create domain model extensions which will be carried forward </a:t>
            </a:r>
            <a:r>
              <a:rPr lang="en-US" dirty="0" smtClean="0"/>
              <a:t>when you upgrade</a:t>
            </a:r>
            <a:r>
              <a:rPr lang="en-US" baseline="0" dirty="0" smtClean="0"/>
              <a:t> they system </a:t>
            </a:r>
            <a:r>
              <a:rPr lang="en-US" dirty="0" smtClean="0"/>
              <a:t>so you don’t need</a:t>
            </a:r>
            <a:r>
              <a:rPr lang="en-US" baseline="0" dirty="0" smtClean="0"/>
              <a:t> to take separate, labor intensive actions as you would today. </a:t>
            </a:r>
          </a:p>
          <a:p>
            <a:pPr marL="0" lvl="1" defTabSz="968016">
              <a:defRPr/>
            </a:pPr>
            <a:endParaRPr lang="en-US" baseline="0" dirty="0" smtClean="0"/>
          </a:p>
          <a:p>
            <a:pPr marL="0" lvl="1" defTabSz="968016">
              <a:defRPr/>
            </a:pPr>
            <a:r>
              <a:rPr lang="en-US" baseline="0" dirty="0" smtClean="0"/>
              <a:t>My favorite example of this toolset is changing field tags. You can change field tags on a single page if it will help your users, or change them on multiple pages. Some people like the word department over organization so you may want to change the word “organization” across Banner HR to say “department.”</a:t>
            </a:r>
          </a:p>
          <a:p>
            <a:pPr marL="0" lvl="1" defTabSz="968016">
              <a:defRPr/>
            </a:pPr>
            <a:endParaRPr lang="en-US" baseline="0" dirty="0" smtClean="0"/>
          </a:p>
          <a:p>
            <a:r>
              <a:rPr lang="en-US" baseline="0" dirty="0" smtClean="0"/>
              <a:t>All those groups I mentioned previously for HR where we have done localizations in the past, meant that when we put out a baseline release, the regional localizations had to be applied on top and the baseline release made compatible. Sometimes that meant customers waited for months to get a new release after everyone else got it.</a:t>
            </a:r>
          </a:p>
          <a:p>
            <a:endParaRPr lang="en-US" baseline="0" dirty="0" smtClean="0"/>
          </a:p>
          <a:p>
            <a:r>
              <a:rPr lang="en-US" baseline="0" dirty="0" smtClean="0"/>
              <a:t>So, Ellucian has done the same type of modification upkeep that you have for those things.</a:t>
            </a:r>
          </a:p>
          <a:p>
            <a:pPr marL="0" lvl="1" defTabSz="968016">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36</a:t>
            </a:fld>
            <a:endParaRPr lang="en-US"/>
          </a:p>
        </p:txBody>
      </p:sp>
    </p:spTree>
    <p:extLst>
      <p:ext uri="{BB962C8B-B14F-4D97-AF65-F5344CB8AC3E}">
        <p14:creationId xmlns:p14="http://schemas.microsoft.com/office/powerpoint/2010/main" val="1139679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reduce</a:t>
            </a:r>
            <a:r>
              <a:rPr lang="en-US" baseline="0" dirty="0" smtClean="0"/>
              <a:t> that upkeep too and we also want to make sure those customers don’t have to wait anymore for their releases. So, w</a:t>
            </a:r>
            <a:r>
              <a:rPr lang="en-US" dirty="0" smtClean="0"/>
              <a:t>e are actually using these</a:t>
            </a:r>
            <a:r>
              <a:rPr lang="en-US" baseline="0" dirty="0" smtClean="0"/>
              <a:t> Extensibility tools ourselves for the regional extensions we have. </a:t>
            </a:r>
          </a:p>
          <a:p>
            <a:endParaRPr lang="en-US" baseline="0" dirty="0" smtClean="0"/>
          </a:p>
          <a:p>
            <a:r>
              <a:rPr lang="en-US" baseline="0" dirty="0" smtClean="0"/>
              <a:t>As an example, we ran the Texas Connection localizations through this tool and those for HR are now considered extensions. Our Texas customers in the beta program are using those pages now; and the ones for the Canadian customers are coming.</a:t>
            </a:r>
          </a:p>
          <a:p>
            <a:endParaRPr lang="en-US" baseline="0" dirty="0" smtClean="0"/>
          </a:p>
          <a:p>
            <a:r>
              <a:rPr lang="en-US" baseline="0" dirty="0" smtClean="0"/>
              <a:t>This is the Employee Jobs page with the Job App/No field which is specific to Texas and added with the Extensibility tools.</a:t>
            </a:r>
          </a:p>
          <a:p>
            <a:endParaRPr lang="en-US" baseline="0" dirty="0" smtClean="0"/>
          </a:p>
          <a:p>
            <a:r>
              <a:rPr lang="en-US" baseline="0" dirty="0" smtClean="0"/>
              <a:t>Not to get too technical, but the extensions will be their own .war file that is deployed after deploying the baseline page .war files. It will overlay the baseline pieces.</a:t>
            </a:r>
          </a:p>
          <a:p>
            <a:pPr marL="0" lvl="1" defTabSz="968016">
              <a:defRPr/>
            </a:pPr>
            <a:endParaRPr lang="en-US" baseline="0" dirty="0" smtClean="0"/>
          </a:p>
          <a:p>
            <a:pPr marL="0" lvl="1" defTabSz="968016">
              <a:defRPr/>
            </a:pPr>
            <a:r>
              <a:rPr lang="en-US" baseline="0" dirty="0" smtClean="0"/>
              <a:t>Many of you may wonder, well, how are my customizations and modifications impacted by the Extensibility tools as part of the Transformation? Great question!</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37</a:t>
            </a:fld>
            <a:endParaRPr lang="en-US"/>
          </a:p>
        </p:txBody>
      </p:sp>
    </p:spTree>
    <p:extLst>
      <p:ext uri="{BB962C8B-B14F-4D97-AF65-F5344CB8AC3E}">
        <p14:creationId xmlns:p14="http://schemas.microsoft.com/office/powerpoint/2010/main" val="3937795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the Employee page with a tab</a:t>
            </a:r>
            <a:r>
              <a:rPr lang="en-US" baseline="0" dirty="0" smtClean="0"/>
              <a:t> specific to TCC Supplemental Data that was added with the Extensibility tools.</a:t>
            </a:r>
          </a:p>
          <a:p>
            <a:endParaRPr lang="en-US" baseline="0" dirty="0" smtClean="0"/>
          </a:p>
          <a:p>
            <a:r>
              <a:rPr lang="en-US" baseline="0" dirty="0" smtClean="0"/>
              <a:t>Not to get too technical, but these Texas extensions will be their own .war file that is deployed after deploying the baseline page .war files. It will overlay the baseline pieces. And, that is how it would work for your modifications if using the tools for your own needs.</a:t>
            </a:r>
          </a:p>
          <a:p>
            <a:pPr marL="0" lvl="1" defTabSz="968016">
              <a:defRPr/>
            </a:pPr>
            <a:endParaRPr lang="en-US" baseline="0" dirty="0" smtClean="0"/>
          </a:p>
          <a:p>
            <a:pPr marL="0" lvl="1" defTabSz="968016">
              <a:defRPr/>
            </a:pPr>
            <a:r>
              <a:rPr lang="en-US" baseline="0" dirty="0" smtClean="0"/>
              <a:t>So, how do you move your modifications and add-on forms to the new look and feel as part of the Transformation?</a:t>
            </a:r>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38</a:t>
            </a:fld>
            <a:endParaRPr lang="en-US"/>
          </a:p>
        </p:txBody>
      </p:sp>
    </p:spTree>
    <p:extLst>
      <p:ext uri="{BB962C8B-B14F-4D97-AF65-F5344CB8AC3E}">
        <p14:creationId xmlns:p14="http://schemas.microsoft.com/office/powerpoint/2010/main" val="2471467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8016">
              <a:defRPr/>
            </a:pPr>
            <a:r>
              <a:rPr lang="en-US" dirty="0" smtClean="0"/>
              <a:t>Ellucian will be providing an</a:t>
            </a:r>
            <a:r>
              <a:rPr lang="en-US" baseline="0" dirty="0" smtClean="0"/>
              <a:t> automated assessment process that will determine the level of transformation effort for your Oracle Forms modifications and customizations. The automated analysis will determine the complexity and level of effort to retain the modifications as extensions to the transformed pages, and in addition provide an assessment of the level of effort to transform your custom forms.</a:t>
            </a:r>
          </a:p>
          <a:p>
            <a:r>
              <a:rPr lang="en-US" baseline="0" dirty="0" smtClean="0"/>
              <a:t/>
            </a:r>
            <a:br>
              <a:rPr lang="en-US" baseline="0" dirty="0" smtClean="0"/>
            </a:br>
            <a:r>
              <a:rPr lang="en-US" baseline="0" dirty="0" smtClean="0"/>
              <a:t>This assessment process is at no cost and it will be accessible via your Ellucian Hub login. You will get an output of the assessment to determine next steps.</a:t>
            </a:r>
          </a:p>
          <a:p>
            <a:endParaRPr lang="en-US" baseline="0" dirty="0" smtClean="0"/>
          </a:p>
          <a:p>
            <a:r>
              <a:rPr lang="en-US" baseline="0" dirty="0" smtClean="0"/>
              <a:t>Note: SSB modifications will remain a manual effort.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39</a:t>
            </a:fld>
            <a:endParaRPr lang="en-US"/>
          </a:p>
        </p:txBody>
      </p:sp>
    </p:spTree>
    <p:extLst>
      <p:ext uri="{BB962C8B-B14F-4D97-AF65-F5344CB8AC3E}">
        <p14:creationId xmlns:p14="http://schemas.microsoft.com/office/powerpoint/2010/main" val="4065001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XE Guide focuses</a:t>
            </a:r>
            <a:r>
              <a:rPr lang="en-US" baseline="0" dirty="0" smtClean="0"/>
              <a:t> on the four main steps customers need to adopt XE applications. I’ll go through each section in a moment.</a:t>
            </a:r>
          </a:p>
          <a:p>
            <a:endParaRPr lang="en-US" baseline="0" dirty="0" smtClean="0"/>
          </a:p>
          <a:p>
            <a:r>
              <a:rPr lang="en-US" baseline="0" dirty="0" smtClean="0"/>
              <a:t>The guiding principle of this site is to provide customers with the information they </a:t>
            </a:r>
            <a:r>
              <a:rPr lang="en-US" i="1" baseline="0" dirty="0" smtClean="0"/>
              <a:t>need</a:t>
            </a:r>
            <a:r>
              <a:rPr lang="en-US" i="0" baseline="0" dirty="0" smtClean="0"/>
              <a:t>. We believe we’ve done so with the comprehensive content included in this site. Most of the content is technical in nature, but functional Banner users will also find a lot of great information. We’ve included a listing of all applications released to date (and will continue to update this list as additional applications are released) as well as links to webinars and other resources.</a:t>
            </a:r>
          </a:p>
          <a:p>
            <a:endParaRPr lang="en-US" i="0" baseline="0" dirty="0" smtClean="0"/>
          </a:p>
          <a:p>
            <a:r>
              <a:rPr lang="en-US" i="0" baseline="0" dirty="0" smtClean="0"/>
              <a:t>At a high level, customers need to plan what they are going to deploy, and ensure they have the pre-requisites in place to support an XE application deployment. They also need to be current with Banner releases, and should enable single sign-on for the best user experience. They’re then ready to deploy one or many XE applications.</a:t>
            </a:r>
          </a:p>
        </p:txBody>
      </p:sp>
      <p:sp>
        <p:nvSpPr>
          <p:cNvPr id="4" name="Slide Number Placeholder 3"/>
          <p:cNvSpPr>
            <a:spLocks noGrp="1"/>
          </p:cNvSpPr>
          <p:nvPr>
            <p:ph type="sldNum" sz="quarter" idx="10"/>
          </p:nvPr>
        </p:nvSpPr>
        <p:spPr/>
        <p:txBody>
          <a:bodyPr/>
          <a:lstStyle/>
          <a:p>
            <a:fld id="{CF541D2A-E99A-2F4F-B8C9-28142709F87F}" type="slidenum">
              <a:rPr lang="en-US" smtClean="0"/>
              <a:pPr/>
              <a:t>40</a:t>
            </a:fld>
            <a:endParaRPr lang="en-US"/>
          </a:p>
        </p:txBody>
      </p:sp>
    </p:spTree>
    <p:extLst>
      <p:ext uri="{BB962C8B-B14F-4D97-AF65-F5344CB8AC3E}">
        <p14:creationId xmlns:p14="http://schemas.microsoft.com/office/powerpoint/2010/main" val="3532183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6B430F-9007-6547-9673-AAD8B6892B29}"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2692048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43</a:t>
            </a:fld>
            <a:endParaRPr lang="en-US"/>
          </a:p>
        </p:txBody>
      </p:sp>
    </p:spTree>
    <p:extLst>
      <p:ext uri="{BB962C8B-B14F-4D97-AF65-F5344CB8AC3E}">
        <p14:creationId xmlns:p14="http://schemas.microsoft.com/office/powerpoint/2010/main" val="4190197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top 7 usability improvements we are implementing</a:t>
            </a:r>
            <a:r>
              <a:rPr lang="en-US" dirty="0" smtClean="0"/>
              <a:t>. There </a:t>
            </a:r>
            <a:r>
              <a:rPr lang="en-US" dirty="0"/>
              <a:t>are lots more, but these are the “biggies”.</a:t>
            </a:r>
          </a:p>
          <a:p>
            <a:endParaRPr lang="en-US" dirty="0"/>
          </a:p>
          <a:p>
            <a:r>
              <a:rPr lang="en-US" dirty="0"/>
              <a:t>Remember - It’s still Banner</a:t>
            </a:r>
            <a:r>
              <a:rPr lang="en-US" dirty="0" smtClean="0"/>
              <a:t>. The </a:t>
            </a:r>
            <a:r>
              <a:rPr lang="en-US" dirty="0"/>
              <a:t>underlying platform features such as Oracle security, HR security, Value Based Security, Security for Personally Identifiable Information all still work</a:t>
            </a:r>
            <a:r>
              <a:rPr lang="en-US" dirty="0" smtClean="0"/>
              <a:t>. You </a:t>
            </a:r>
            <a:r>
              <a:rPr lang="en-US" dirty="0"/>
              <a:t>will not need any changes to your institution’s data</a:t>
            </a:r>
          </a:p>
          <a:p>
            <a:endParaRPr lang="en-US" dirty="0"/>
          </a:p>
          <a:p>
            <a:r>
              <a:rPr lang="en-US" dirty="0"/>
              <a:t>We are going to walk through the application now</a:t>
            </a:r>
            <a:r>
              <a:rPr lang="en-US" dirty="0" smtClean="0"/>
              <a:t>. I </a:t>
            </a:r>
            <a:r>
              <a:rPr lang="en-US" dirty="0"/>
              <a:t>am going to show you new pages and talk about the features</a:t>
            </a:r>
            <a:r>
              <a:rPr lang="en-US" dirty="0" smtClean="0"/>
              <a:t>. I </a:t>
            </a:r>
            <a:r>
              <a:rPr lang="en-US" dirty="0"/>
              <a:t>have included slides in this deck you can reference when you get home</a:t>
            </a:r>
            <a:r>
              <a:rPr lang="en-US" dirty="0" smtClean="0"/>
              <a:t>. So</a:t>
            </a:r>
            <a:r>
              <a:rPr lang="en-US" dirty="0"/>
              <a:t>, I am going to leave this presentation now, and log into the application.</a:t>
            </a:r>
          </a:p>
        </p:txBody>
      </p:sp>
      <p:sp>
        <p:nvSpPr>
          <p:cNvPr id="4" name="Slide Number Placeholder 3"/>
          <p:cNvSpPr>
            <a:spLocks noGrp="1"/>
          </p:cNvSpPr>
          <p:nvPr>
            <p:ph type="sldNum" sz="quarter" idx="10"/>
          </p:nvPr>
        </p:nvSpPr>
        <p:spPr/>
        <p:txBody>
          <a:bodyPr/>
          <a:lstStyle/>
          <a:p>
            <a:fld id="{E2FB36C3-D468-4063-B363-19BB60984B1E}" type="slidenum">
              <a:rPr lang="en-US" smtClean="0"/>
              <a:t>44</a:t>
            </a:fld>
            <a:endParaRPr lang="en-US"/>
          </a:p>
        </p:txBody>
      </p:sp>
    </p:spTree>
    <p:extLst>
      <p:ext uri="{BB962C8B-B14F-4D97-AF65-F5344CB8AC3E}">
        <p14:creationId xmlns:p14="http://schemas.microsoft.com/office/powerpoint/2010/main" val="4146584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 Familiar, comfortable, web form controls</a:t>
            </a:r>
          </a:p>
          <a:p>
            <a:r>
              <a:rPr lang="en-US" dirty="0" smtClean="0"/>
              <a:t>	</a:t>
            </a:r>
            <a:r>
              <a:rPr lang="en-US" b="1" dirty="0" smtClean="0"/>
              <a:t>- buttons</a:t>
            </a:r>
          </a:p>
          <a:p>
            <a:r>
              <a:rPr lang="en-US" b="1" dirty="0" smtClean="0"/>
              <a:t>	- tabs</a:t>
            </a:r>
          </a:p>
          <a:p>
            <a:r>
              <a:rPr lang="en-US" b="1" dirty="0" smtClean="0"/>
              <a:t>	- radio buttons</a:t>
            </a:r>
          </a:p>
          <a:p>
            <a:r>
              <a:rPr lang="en-US" b="1" dirty="0" smtClean="0"/>
              <a:t>	- list of values</a:t>
            </a:r>
          </a:p>
          <a:p>
            <a:r>
              <a:rPr lang="en-US" b="1" dirty="0" smtClean="0"/>
              <a:t>	- calendar</a:t>
            </a:r>
          </a:p>
          <a:p>
            <a:r>
              <a:rPr lang="en-US" b="1" dirty="0" smtClean="0"/>
              <a:t>	-</a:t>
            </a:r>
            <a:r>
              <a:rPr lang="en-US" b="1" baseline="0" dirty="0" smtClean="0"/>
              <a:t> collapse section</a:t>
            </a:r>
            <a:endParaRPr lang="en-US" b="1"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45</a:t>
            </a:fld>
            <a:endParaRPr lang="en-US"/>
          </a:p>
        </p:txBody>
      </p:sp>
    </p:spTree>
    <p:extLst>
      <p:ext uri="{BB962C8B-B14F-4D97-AF65-F5344CB8AC3E}">
        <p14:creationId xmlns:p14="http://schemas.microsoft.com/office/powerpoint/2010/main" val="1422467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Familiar, comfortable, web form controls</a:t>
            </a:r>
          </a:p>
          <a:p>
            <a:pPr defTabSz="968016">
              <a:defRPr/>
            </a:pPr>
            <a:r>
              <a:rPr lang="en-US" b="1" dirty="0" smtClean="0"/>
              <a:t>- checkboxes</a:t>
            </a:r>
          </a:p>
          <a:p>
            <a:pPr defTabSz="968016">
              <a:defRPr/>
            </a:pPr>
            <a:r>
              <a:rPr lang="en-US" b="1" dirty="0" smtClean="0"/>
              <a:t>- Visual differentiation between </a:t>
            </a:r>
            <a:r>
              <a:rPr lang="en-US" b="1" baseline="0" dirty="0" smtClean="0"/>
              <a:t>fields that are enterable or read-only</a:t>
            </a:r>
          </a:p>
          <a:p>
            <a:r>
              <a:rPr lang="en-US" b="1" dirty="0" smtClean="0"/>
              <a:t>• Like content groupe</a:t>
            </a:r>
            <a:r>
              <a:rPr lang="en-US" b="1" baseline="0" dirty="0" smtClean="0"/>
              <a:t>d together</a:t>
            </a:r>
          </a:p>
          <a:p>
            <a:r>
              <a:rPr lang="en-US" b="1" baseline="0" dirty="0" smtClean="0"/>
              <a:t>• </a:t>
            </a:r>
            <a:r>
              <a:rPr lang="en-US" b="1" dirty="0" smtClean="0"/>
              <a:t>Required fields marked with</a:t>
            </a:r>
            <a:r>
              <a:rPr lang="en-US" b="1" baseline="0" dirty="0" smtClean="0"/>
              <a:t> an asterisk (*)</a:t>
            </a:r>
          </a:p>
          <a:p>
            <a:r>
              <a:rPr lang="en-US" b="1" baseline="0" dirty="0" smtClean="0"/>
              <a:t>• One, two (and three) column layouts. Fields neatly stacked</a:t>
            </a:r>
          </a:p>
          <a:p>
            <a:pPr marL="181502" indent="-181502">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46</a:t>
            </a:fld>
            <a:endParaRPr lang="en-US"/>
          </a:p>
        </p:txBody>
      </p:sp>
    </p:spTree>
    <p:extLst>
      <p:ext uri="{BB962C8B-B14F-4D97-AF65-F5344CB8AC3E}">
        <p14:creationId xmlns:p14="http://schemas.microsoft.com/office/powerpoint/2010/main" val="81411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Oracle DB still</a:t>
            </a:r>
            <a:r>
              <a:rPr lang="en-US" baseline="0" dirty="0" smtClean="0"/>
              <a:t> intact</a:t>
            </a:r>
          </a:p>
          <a:p>
            <a:r>
              <a:rPr lang="en-US" baseline="0" dirty="0" smtClean="0"/>
              <a:t>Business rules and business logic intact</a:t>
            </a:r>
          </a:p>
          <a:p>
            <a:r>
              <a:rPr lang="en-US" baseline="0" dirty="0" smtClean="0"/>
              <a:t>Looking to remediate Oracle forms and move to modern web interfaces for the end user</a:t>
            </a:r>
          </a:p>
          <a:p>
            <a:endParaRPr lang="en-US" dirty="0" smtClean="0"/>
          </a:p>
          <a:p>
            <a:pPr defTabSz="470230">
              <a:defRPr/>
            </a:pPr>
            <a:r>
              <a:rPr lang="en-US" dirty="0" smtClean="0"/>
              <a:t>Example for Self-Service is the Employee Profile</a:t>
            </a:r>
          </a:p>
          <a:p>
            <a:endParaRPr lang="en-US" dirty="0" smtClean="0"/>
          </a:p>
          <a:p>
            <a:r>
              <a:rPr lang="en-US" dirty="0" smtClean="0"/>
              <a:t>Build APIs</a:t>
            </a:r>
            <a:r>
              <a:rPr lang="en-US" baseline="0" dirty="0" smtClean="0"/>
              <a:t> where we need to</a:t>
            </a:r>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6</a:t>
            </a:fld>
            <a:endParaRPr lang="en-US"/>
          </a:p>
        </p:txBody>
      </p:sp>
    </p:spTree>
    <p:extLst>
      <p:ext uri="{BB962C8B-B14F-4D97-AF65-F5344CB8AC3E}">
        <p14:creationId xmlns:p14="http://schemas.microsoft.com/office/powerpoint/2010/main" val="2668964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 Familiar, comfortable, web form controls</a:t>
            </a:r>
          </a:p>
          <a:p>
            <a:pPr marL="181502" indent="-181502">
              <a:buFontTx/>
              <a:buChar char="-"/>
            </a:pPr>
            <a:r>
              <a:rPr lang="en-US" b="1" baseline="0" dirty="0" smtClean="0"/>
              <a:t>clearly visible actions showing what can be performed based on location (disabled buttons such as insert/delete)</a:t>
            </a:r>
          </a:p>
          <a:p>
            <a:pPr marL="181502" indent="-181502">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47</a:t>
            </a:fld>
            <a:endParaRPr lang="en-US"/>
          </a:p>
        </p:txBody>
      </p:sp>
    </p:spTree>
    <p:extLst>
      <p:ext uri="{BB962C8B-B14F-4D97-AF65-F5344CB8AC3E}">
        <p14:creationId xmlns:p14="http://schemas.microsoft.com/office/powerpoint/2010/main" val="724115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ym typeface="Wingdings"/>
              </a:rPr>
              <a:t>Easy navigation using mouse or </a:t>
            </a:r>
            <a:r>
              <a:rPr lang="en-US" baseline="0" dirty="0" err="1" smtClean="0">
                <a:sym typeface="Wingdings"/>
              </a:rPr>
              <a:t>trackpad</a:t>
            </a:r>
            <a:r>
              <a:rPr lang="en-US" baseline="0" dirty="0" smtClean="0">
                <a:sym typeface="Wingdings"/>
              </a:rPr>
              <a:t>, keyboard or a combination, along with helpful hints along the way in case you need a quick reminder.</a:t>
            </a:r>
          </a:p>
          <a:p>
            <a:endParaRPr lang="en-US" baseline="0" dirty="0" smtClean="0">
              <a:sym typeface="Wingdings"/>
            </a:endParaRPr>
          </a:p>
          <a:p>
            <a:r>
              <a:rPr lang="en-US" baseline="0" dirty="0" smtClean="0">
                <a:sym typeface="Wingdings"/>
              </a:rPr>
              <a:t>Application Navigator </a:t>
            </a:r>
          </a:p>
          <a:p>
            <a:endParaRPr lang="en-US" baseline="0" dirty="0" smtClean="0">
              <a:sym typeface="Wingdings"/>
            </a:endParaRPr>
          </a:p>
          <a:p>
            <a:pPr defTabSz="968016">
              <a:defRPr/>
            </a:pPr>
            <a:r>
              <a:rPr lang="en-US" dirty="0" smtClean="0"/>
              <a:t>Although the applications have a different UI than INB, the users will be able to access the forms they need to complete a business process in a consistent manner. The user’s experience is simplified, making it easy to complete a business process even though there are multiple UIs (during the transition to all transformed forms). This means you can start moving to new applications, and you don’t need to wait until the entire Banner product is transformed.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48</a:t>
            </a:fld>
            <a:endParaRPr lang="en-US"/>
          </a:p>
        </p:txBody>
      </p:sp>
    </p:spTree>
    <p:extLst>
      <p:ext uri="{BB962C8B-B14F-4D97-AF65-F5344CB8AC3E}">
        <p14:creationId xmlns:p14="http://schemas.microsoft.com/office/powerpoint/2010/main" val="1972010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ym typeface="Wingdings"/>
              </a:rPr>
              <a:t>• Application Navigator </a:t>
            </a:r>
          </a:p>
          <a:p>
            <a:r>
              <a:rPr lang="en-US" baseline="0" dirty="0" smtClean="0">
                <a:sym typeface="Wingdings"/>
              </a:rPr>
              <a:t> – Menu</a:t>
            </a:r>
          </a:p>
          <a:p>
            <a:r>
              <a:rPr lang="en-US" baseline="0" dirty="0" smtClean="0">
                <a:sym typeface="Wingdings"/>
              </a:rPr>
              <a:t> - Search</a:t>
            </a:r>
          </a:p>
          <a:p>
            <a:r>
              <a:rPr lang="en-US" baseline="0" dirty="0" smtClean="0">
                <a:sym typeface="Wingdings"/>
              </a:rPr>
              <a:t> - Recently Opened</a:t>
            </a:r>
          </a:p>
          <a:p>
            <a:r>
              <a:rPr lang="en-US" baseline="0" dirty="0" smtClean="0">
                <a:sym typeface="Wingdings"/>
              </a:rPr>
              <a:t> - Logged In User</a:t>
            </a:r>
          </a:p>
          <a:p>
            <a:r>
              <a:rPr lang="en-US" baseline="0" dirty="0" smtClean="0">
                <a:sym typeface="Wingdings"/>
              </a:rPr>
              <a:t> - Sign Out</a:t>
            </a:r>
          </a:p>
          <a:p>
            <a:r>
              <a:rPr lang="en-US" baseline="0" dirty="0" smtClean="0">
                <a:sym typeface="Wingdings"/>
              </a:rPr>
              <a:t> - Help</a:t>
            </a:r>
          </a:p>
          <a:p>
            <a:endParaRPr lang="en-US" baseline="0" dirty="0" smtClean="0">
              <a:sym typeface="Wingdings"/>
            </a:endParaRPr>
          </a:p>
          <a:p>
            <a:endParaRPr lang="en-US" baseline="0"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49</a:t>
            </a:fld>
            <a:endParaRPr lang="en-US"/>
          </a:p>
        </p:txBody>
      </p:sp>
    </p:spTree>
    <p:extLst>
      <p:ext uri="{BB962C8B-B14F-4D97-AF65-F5344CB8AC3E}">
        <p14:creationId xmlns:p14="http://schemas.microsoft.com/office/powerpoint/2010/main" val="3780598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sym typeface="Wingdings"/>
              </a:rPr>
              <a:t>• Familiar </a:t>
            </a:r>
            <a:r>
              <a:rPr lang="en-US" baseline="0" dirty="0" err="1" smtClean="0">
                <a:sym typeface="Wingdings"/>
              </a:rPr>
              <a:t>Keyblock</a:t>
            </a:r>
            <a:r>
              <a:rPr lang="en-US" baseline="0" dirty="0" smtClean="0">
                <a:sym typeface="Wingdings"/>
              </a:rPr>
              <a:t> / Form approach </a:t>
            </a:r>
          </a:p>
          <a:p>
            <a:endParaRPr lang="en-US" baseline="0" dirty="0" smtClean="0">
              <a:sym typeface="Wingdings"/>
            </a:endParaRPr>
          </a:p>
          <a:p>
            <a:endParaRPr lang="en-US" baseline="0"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50</a:t>
            </a:fld>
            <a:endParaRPr lang="en-US"/>
          </a:p>
        </p:txBody>
      </p:sp>
    </p:spTree>
    <p:extLst>
      <p:ext uri="{BB962C8B-B14F-4D97-AF65-F5344CB8AC3E}">
        <p14:creationId xmlns:p14="http://schemas.microsoft.com/office/powerpoint/2010/main" val="3901998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Consistency from one</a:t>
            </a:r>
            <a:r>
              <a:rPr lang="en-US" baseline="0" dirty="0" smtClean="0"/>
              <a:t> form to another. </a:t>
            </a:r>
          </a:p>
          <a:p>
            <a:r>
              <a:rPr lang="en-US" baseline="0" dirty="0" smtClean="0"/>
              <a:t>Familiar patterns. </a:t>
            </a:r>
            <a:endParaRPr lang="en-US" dirty="0" smtClean="0"/>
          </a:p>
          <a:p>
            <a:endParaRPr lang="en-US" dirty="0" smtClean="0"/>
          </a:p>
          <a:p>
            <a:r>
              <a:rPr lang="en-US" dirty="0" smtClean="0"/>
              <a:t>Consistency in the layout from one</a:t>
            </a:r>
            <a:r>
              <a:rPr lang="en-US" baseline="0" dirty="0" smtClean="0"/>
              <a:t> page to another. Improvement in page sections and the ability to expand and collapse sections.</a:t>
            </a:r>
          </a:p>
          <a:p>
            <a:r>
              <a:rPr lang="en-US" baseline="0" dirty="0" smtClean="0"/>
              <a:t>This is the Person Identification page with data grouped in sections and tabs identified below the key block.</a:t>
            </a:r>
            <a:endParaRPr lang="en-US" dirty="0" smtClean="0"/>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51</a:t>
            </a:fld>
            <a:endParaRPr lang="en-US"/>
          </a:p>
        </p:txBody>
      </p:sp>
    </p:spTree>
    <p:extLst>
      <p:ext uri="{BB962C8B-B14F-4D97-AF65-F5344CB8AC3E}">
        <p14:creationId xmlns:p14="http://schemas.microsoft.com/office/powerpoint/2010/main" val="1823259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 from one</a:t>
            </a:r>
            <a:r>
              <a:rPr lang="en-US" baseline="0" dirty="0" smtClean="0"/>
              <a:t> form to another. </a:t>
            </a:r>
          </a:p>
          <a:p>
            <a:r>
              <a:rPr lang="en-US" baseline="0" dirty="0" smtClean="0"/>
              <a:t>Familiar patterns. </a:t>
            </a:r>
            <a:endParaRPr lang="en-US" dirty="0" smtClean="0"/>
          </a:p>
          <a:p>
            <a:endParaRPr lang="en-US" dirty="0" smtClean="0"/>
          </a:p>
          <a:p>
            <a:pPr defTabSz="968016">
              <a:defRPr/>
            </a:pPr>
            <a:r>
              <a:rPr lang="en-US" dirty="0" smtClean="0"/>
              <a:t>Example of the Employee Jobs form with like data grouped together</a:t>
            </a:r>
            <a:r>
              <a:rPr lang="en-US" baseline="0" dirty="0" smtClean="0"/>
              <a:t> under headings</a:t>
            </a:r>
            <a:endParaRPr lang="en-US" dirty="0" smtClean="0"/>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52</a:t>
            </a:fld>
            <a:endParaRPr lang="en-US"/>
          </a:p>
        </p:txBody>
      </p:sp>
    </p:spTree>
    <p:extLst>
      <p:ext uri="{BB962C8B-B14F-4D97-AF65-F5344CB8AC3E}">
        <p14:creationId xmlns:p14="http://schemas.microsoft.com/office/powerpoint/2010/main" val="39181282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 from one</a:t>
            </a:r>
            <a:r>
              <a:rPr lang="en-US" baseline="0" dirty="0" smtClean="0"/>
              <a:t> form to another. </a:t>
            </a:r>
          </a:p>
          <a:p>
            <a:r>
              <a:rPr lang="en-US" baseline="0" dirty="0" smtClean="0"/>
              <a:t>Familiar patterns. </a:t>
            </a:r>
            <a:endParaRPr lang="en-US" dirty="0" smtClean="0"/>
          </a:p>
          <a:p>
            <a:endParaRPr lang="en-US" dirty="0" smtClean="0"/>
          </a:p>
          <a:p>
            <a:pPr defTabSz="968016">
              <a:defRPr/>
            </a:pPr>
            <a:r>
              <a:rPr lang="en-US" dirty="0" smtClean="0"/>
              <a:t>Here is the Pay Event List page showing a grid format with the</a:t>
            </a:r>
            <a:r>
              <a:rPr lang="en-US" baseline="0" dirty="0" smtClean="0"/>
              <a:t> static portion and scrollable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53</a:t>
            </a:fld>
            <a:endParaRPr lang="en-US"/>
          </a:p>
        </p:txBody>
      </p:sp>
    </p:spTree>
    <p:extLst>
      <p:ext uri="{BB962C8B-B14F-4D97-AF65-F5344CB8AC3E}">
        <p14:creationId xmlns:p14="http://schemas.microsoft.com/office/powerpoint/2010/main" val="935577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Messages</a:t>
            </a:r>
            <a:r>
              <a:rPr lang="en-US" baseline="0" dirty="0" smtClean="0"/>
              <a:t> are now displayed in the Notifications center at the top of the page and at the offending field. This brings attention to any items that the user must address as well as identifying where the error is on the page.</a:t>
            </a:r>
          </a:p>
          <a:p>
            <a:r>
              <a:rPr lang="en-US" baseline="0" dirty="0" smtClean="0"/>
              <a:t>Colors are also used in the notifications to easily recognize successful messages (green), warnings (yellow), and errors (red).</a:t>
            </a:r>
            <a:endParaRPr lang="en-US" dirty="0" smtClean="0"/>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54</a:t>
            </a:fld>
            <a:endParaRPr lang="en-US"/>
          </a:p>
        </p:txBody>
      </p:sp>
    </p:spTree>
    <p:extLst>
      <p:ext uri="{BB962C8B-B14F-4D97-AF65-F5344CB8AC3E}">
        <p14:creationId xmlns:p14="http://schemas.microsoft.com/office/powerpoint/2010/main" val="17858899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Grid</a:t>
            </a:r>
          </a:p>
          <a:p>
            <a:pPr marL="181502" indent="-181502">
              <a:buFontTx/>
              <a:buChar char="-"/>
            </a:pPr>
            <a:r>
              <a:rPr lang="en-US" baseline="0" dirty="0" smtClean="0"/>
              <a:t>Drag to reorder columns</a:t>
            </a:r>
          </a:p>
          <a:p>
            <a:pPr marL="181502" indent="-181502">
              <a:buFontTx/>
              <a:buChar char="-"/>
            </a:pPr>
            <a:r>
              <a:rPr lang="en-US" baseline="0" dirty="0" smtClean="0"/>
              <a:t>Frozen columns when needed</a:t>
            </a:r>
          </a:p>
          <a:p>
            <a:pPr marL="181502" indent="-181502">
              <a:buFontTx/>
              <a:buChar char="-"/>
            </a:pPr>
            <a:r>
              <a:rPr lang="en-US" baseline="0" dirty="0" smtClean="0"/>
              <a:t>Total record count</a:t>
            </a:r>
          </a:p>
          <a:p>
            <a:pPr marL="181502" indent="-181502">
              <a:buFontTx/>
              <a:buChar char="-"/>
            </a:pPr>
            <a:r>
              <a:rPr lang="en-US" baseline="0" dirty="0" smtClean="0"/>
              <a:t>Current record in the list</a:t>
            </a:r>
          </a:p>
          <a:p>
            <a:pPr marL="181502" indent="-181502">
              <a:buFontTx/>
              <a:buChar char="-"/>
            </a:pPr>
            <a:r>
              <a:rPr lang="en-US" baseline="0" dirty="0" smtClean="0"/>
              <a:t>Pagination by </a:t>
            </a:r>
          </a:p>
          <a:p>
            <a:pPr marL="665510" lvl="1" indent="-181502">
              <a:buFontTx/>
              <a:buChar char="-"/>
            </a:pPr>
            <a:r>
              <a:rPr lang="en-US" baseline="0" dirty="0" smtClean="0"/>
              <a:t>next, previous, first, last page, </a:t>
            </a:r>
          </a:p>
          <a:p>
            <a:pPr marL="665510" lvl="1" indent="-181502">
              <a:buFontTx/>
              <a:buChar char="-"/>
            </a:pPr>
            <a:r>
              <a:rPr lang="en-US" baseline="0" dirty="0" smtClean="0"/>
              <a:t>Specific page number</a:t>
            </a:r>
          </a:p>
          <a:p>
            <a:pPr marL="665510" lvl="1" indent="-181502">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55</a:t>
            </a:fld>
            <a:endParaRPr lang="en-US"/>
          </a:p>
        </p:txBody>
      </p:sp>
    </p:spTree>
    <p:extLst>
      <p:ext uri="{BB962C8B-B14F-4D97-AF65-F5344CB8AC3E}">
        <p14:creationId xmlns:p14="http://schemas.microsoft.com/office/powerpoint/2010/main" val="3903722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 record view</a:t>
            </a:r>
          </a:p>
          <a:p>
            <a:pPr marL="181502" indent="-181502">
              <a:buFontTx/>
              <a:buChar char="-"/>
            </a:pPr>
            <a:r>
              <a:rPr lang="en-US" baseline="0" dirty="0" smtClean="0"/>
              <a:t>Pagination by </a:t>
            </a:r>
          </a:p>
          <a:p>
            <a:pPr marL="665510" lvl="1" indent="-181502">
              <a:buFontTx/>
              <a:buChar char="-"/>
            </a:pPr>
            <a:r>
              <a:rPr lang="en-US" baseline="0" dirty="0" smtClean="0"/>
              <a:t>next, previous, first, last page, </a:t>
            </a:r>
          </a:p>
          <a:p>
            <a:pPr marL="665510" lvl="1" indent="-181502">
              <a:buFontTx/>
              <a:buChar char="-"/>
            </a:pPr>
            <a:r>
              <a:rPr lang="en-US" baseline="0" dirty="0" smtClean="0"/>
              <a:t>Specific page number</a:t>
            </a:r>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56</a:t>
            </a:fld>
            <a:endParaRPr lang="en-US"/>
          </a:p>
        </p:txBody>
      </p:sp>
    </p:spTree>
    <p:extLst>
      <p:ext uri="{BB962C8B-B14F-4D97-AF65-F5344CB8AC3E}">
        <p14:creationId xmlns:p14="http://schemas.microsoft.com/office/powerpoint/2010/main" val="292996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this is what the Oracle Forms user experience is like. This example is the Position Budget page (NBAPBUD)</a:t>
            </a:r>
            <a:r>
              <a:rPr lang="en-US" baseline="0" dirty="0" smtClean="0"/>
              <a:t> in the Banner Position Control module.</a:t>
            </a:r>
          </a:p>
          <a:p>
            <a:endParaRPr lang="en-US" baseline="0" dirty="0" smtClean="0"/>
          </a:p>
          <a:p>
            <a:r>
              <a:rPr lang="en-US" baseline="0" dirty="0" smtClean="0"/>
              <a:t>This user interface has served its purpose over the years, but we have heard from you that not only is it hard to train new users on, it’s also dated when you look at more modern web applications.</a:t>
            </a:r>
          </a:p>
          <a:p>
            <a:endParaRPr lang="en-US" baseline="0" dirty="0" smtClean="0"/>
          </a:p>
          <a:p>
            <a:r>
              <a:rPr lang="en-US" baseline="0" dirty="0" smtClean="0"/>
              <a:t>We agree and we embarked on changing the look and feel a few years ago. We started that effort in Banner Student. We learned a lot through uncovering user design patterns through our user experience design, training our teams on the newer technologies, and working with our customer development partner groups on improvements. Parallel to that effort our R&amp;D team also looked to how we could leverage what we learned to accelerate the removal of the Oracle Forms dependency faster.</a:t>
            </a:r>
          </a:p>
          <a:p>
            <a:endParaRPr lang="en-US" baseline="0" dirty="0" smtClean="0"/>
          </a:p>
          <a:p>
            <a:r>
              <a:rPr lang="en-US" baseline="0" dirty="0" smtClean="0"/>
              <a:t>Ellucian shared last Fall that we have an automated tool that is being used to transform the Oracle Forms to Java web pages with the new look and feel so we could accelerate usability and technology improvements to you.</a:t>
            </a:r>
          </a:p>
          <a:p>
            <a:endParaRPr lang="en-US" baseline="0" dirty="0" smtClean="0"/>
          </a:p>
          <a:p>
            <a:r>
              <a:rPr lang="en-US" baseline="0" dirty="0" smtClean="0"/>
              <a:t>Again, this is the project called the Banner Transformation!</a:t>
            </a:r>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7</a:t>
            </a:fld>
            <a:endParaRPr lang="en-US"/>
          </a:p>
        </p:txBody>
      </p:sp>
    </p:spTree>
    <p:extLst>
      <p:ext uri="{BB962C8B-B14F-4D97-AF65-F5344CB8AC3E}">
        <p14:creationId xmlns:p14="http://schemas.microsoft.com/office/powerpoint/2010/main" val="3254326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Filtering allows you to easily select and</a:t>
            </a:r>
            <a:r>
              <a:rPr lang="en-US" baseline="0" dirty="0" smtClean="0"/>
              <a:t> enter </a:t>
            </a:r>
            <a:r>
              <a:rPr lang="en-US" dirty="0" smtClean="0"/>
              <a:t>the exact</a:t>
            </a:r>
            <a:r>
              <a:rPr lang="en-US" baseline="0" dirty="0" smtClean="0"/>
              <a:t> items at the top of the page that you wish to look for without having to scroll horizontally. </a:t>
            </a:r>
          </a:p>
          <a:p>
            <a:r>
              <a:rPr lang="en-US" baseline="0" dirty="0" smtClean="0"/>
              <a:t>You can also set the number of records you would like returned on each page.</a:t>
            </a:r>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57</a:t>
            </a:fld>
            <a:endParaRPr lang="en-US"/>
          </a:p>
        </p:txBody>
      </p:sp>
    </p:spTree>
    <p:extLst>
      <p:ext uri="{BB962C8B-B14F-4D97-AF65-F5344CB8AC3E}">
        <p14:creationId xmlns:p14="http://schemas.microsoft.com/office/powerpoint/2010/main" val="1541231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our mobile first directive, you can also</a:t>
            </a:r>
            <a:r>
              <a:rPr lang="en-US" baseline="0" dirty="0" smtClean="0"/>
              <a:t> use the transformed pages on a mobile device, as shown here on a tablet. Now we realize that you might not ever try to create a payroll adjustment on your phone, nor would we want you to – that gives me the shivers! We think that limiting your mobile experience to the tablet will provide the most reasonable mobile experience. As an example, this image was captured from an </a:t>
            </a:r>
            <a:r>
              <a:rPr lang="en-US" baseline="0" dirty="0" err="1" smtClean="0"/>
              <a:t>Ipad</a:t>
            </a:r>
            <a:r>
              <a:rPr lang="en-US" baseline="0" dirty="0" smtClean="0"/>
              <a:t> Mini (which will be the smallest tablet size you will use).</a:t>
            </a:r>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58</a:t>
            </a:fld>
            <a:endParaRPr lang="en-US"/>
          </a:p>
        </p:txBody>
      </p:sp>
    </p:spTree>
    <p:extLst>
      <p:ext uri="{BB962C8B-B14F-4D97-AF65-F5344CB8AC3E}">
        <p14:creationId xmlns:p14="http://schemas.microsoft.com/office/powerpoint/2010/main" val="392261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And,</a:t>
            </a:r>
            <a:r>
              <a:rPr lang="en-US" baseline="0" dirty="0" smtClean="0"/>
              <a:t> here is what the user experience will look like through the Transformation.</a:t>
            </a:r>
          </a:p>
          <a:p>
            <a:endParaRPr lang="en-US" baseline="0" dirty="0" smtClean="0"/>
          </a:p>
          <a:p>
            <a:r>
              <a:rPr lang="en-US" baseline="0" dirty="0" smtClean="0"/>
              <a:t>This example is the Position Budget page again. Pam will go through the improvements here in a few minutes, but you can see already that the look and feel is more streamlined and simple.</a:t>
            </a:r>
          </a:p>
          <a:p>
            <a:endParaRPr lang="en-US" baseline="0" dirty="0" smtClean="0"/>
          </a:p>
          <a:p>
            <a:pPr defTabSz="968016">
              <a:defRPr/>
            </a:pPr>
            <a:r>
              <a:rPr lang="en-US" dirty="0" smtClean="0"/>
              <a:t>What does this mean for you</a:t>
            </a:r>
            <a:r>
              <a:rPr lang="en-US" baseline="0" dirty="0" smtClean="0"/>
              <a:t> and why are people in the Banner HR area talking about this to you today?</a:t>
            </a:r>
          </a:p>
          <a:p>
            <a:endParaRPr lang="en-US" dirty="0"/>
          </a:p>
        </p:txBody>
      </p:sp>
      <p:sp>
        <p:nvSpPr>
          <p:cNvPr id="4" name="Slide Number Placeholder 3"/>
          <p:cNvSpPr>
            <a:spLocks noGrp="1"/>
          </p:cNvSpPr>
          <p:nvPr>
            <p:ph type="sldNum" sz="quarter" idx="10"/>
          </p:nvPr>
        </p:nvSpPr>
        <p:spPr/>
        <p:txBody>
          <a:bodyPr/>
          <a:lstStyle/>
          <a:p>
            <a:fld id="{E2FB36C3-D468-4063-B363-19BB60984B1E}" type="slidenum">
              <a:rPr lang="en-US" smtClean="0"/>
              <a:t>8</a:t>
            </a:fld>
            <a:endParaRPr lang="en-US"/>
          </a:p>
        </p:txBody>
      </p:sp>
    </p:spTree>
    <p:extLst>
      <p:ext uri="{BB962C8B-B14F-4D97-AF65-F5344CB8AC3E}">
        <p14:creationId xmlns:p14="http://schemas.microsoft.com/office/powerpoint/2010/main" val="332979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FCF54-F943-436F-95FB-34204C48D398}" type="slidenum">
              <a:rPr lang="en-US" smtClean="0"/>
              <a:t>10</a:t>
            </a:fld>
            <a:endParaRPr lang="en-US"/>
          </a:p>
        </p:txBody>
      </p:sp>
    </p:spTree>
    <p:extLst>
      <p:ext uri="{BB962C8B-B14F-4D97-AF65-F5344CB8AC3E}">
        <p14:creationId xmlns:p14="http://schemas.microsoft.com/office/powerpoint/2010/main" val="39103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FOAIDEN is similar Finance</a:t>
            </a:r>
            <a:r>
              <a:rPr lang="en-US" baseline="0" dirty="0" smtClean="0"/>
              <a:t> form</a:t>
            </a:r>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14</a:t>
            </a:fld>
            <a:endParaRPr lang="en-US"/>
          </a:p>
        </p:txBody>
      </p:sp>
    </p:spTree>
    <p:extLst>
      <p:ext uri="{BB962C8B-B14F-4D97-AF65-F5344CB8AC3E}">
        <p14:creationId xmlns:p14="http://schemas.microsoft.com/office/powerpoint/2010/main" val="383830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541D2A-E99A-2F4F-B8C9-28142709F87F}" type="slidenum">
              <a:rPr lang="en-US" smtClean="0"/>
              <a:pPr/>
              <a:t>15</a:t>
            </a:fld>
            <a:endParaRPr lang="en-US"/>
          </a:p>
        </p:txBody>
      </p:sp>
    </p:spTree>
    <p:extLst>
      <p:ext uri="{BB962C8B-B14F-4D97-AF65-F5344CB8AC3E}">
        <p14:creationId xmlns:p14="http://schemas.microsoft.com/office/powerpoint/2010/main" val="1624324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708" y="2585043"/>
            <a:ext cx="8412480" cy="1470025"/>
          </a:xfrm>
        </p:spPr>
        <p:txBody>
          <a:bodyPr tIns="0" bIns="0">
            <a:noAutofit/>
          </a:bodyPr>
          <a:lstStyle>
            <a:lvl1pPr algn="l">
              <a:defRPr sz="6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8708" y="4459690"/>
            <a:ext cx="8412480" cy="701736"/>
          </a:xfrm>
        </p:spPr>
        <p:txBody>
          <a:bodyPr>
            <a:normAutofit/>
          </a:bodyPr>
          <a:lstStyle>
            <a:lvl1pPr marL="0" indent="0" algn="l">
              <a:buNone/>
              <a:defRPr sz="20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1" name="Picture 20" descr="ellucian logo white.png"/>
          <p:cNvPicPr>
            <a:picLocks noChangeAspect="1"/>
          </p:cNvPicPr>
          <p:nvPr userDrawn="1"/>
        </p:nvPicPr>
        <p:blipFill rotWithShape="1">
          <a:blip r:embed="rId2"/>
          <a:srcRect r="5378"/>
          <a:stretch/>
        </p:blipFill>
        <p:spPr>
          <a:xfrm>
            <a:off x="459955" y="924359"/>
            <a:ext cx="1559346" cy="365760"/>
          </a:xfrm>
          <a:prstGeom prst="rect">
            <a:avLst/>
          </a:prstGeom>
        </p:spPr>
      </p:pic>
    </p:spTree>
    <p:extLst>
      <p:ext uri="{BB962C8B-B14F-4D97-AF65-F5344CB8AC3E}">
        <p14:creationId xmlns:p14="http://schemas.microsoft.com/office/powerpoint/2010/main" val="2200717479"/>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5" y="117150"/>
            <a:ext cx="8312357" cy="92684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1240470"/>
            <a:ext cx="4080082" cy="4833938"/>
          </a:xfrm>
        </p:spPr>
        <p:txBody>
          <a:bodyPr/>
          <a:lstStyle>
            <a:lvl1pPr>
              <a:defRPr lang="en-US" sz="1800" b="1" kern="1200" dirty="0" smtClean="0">
                <a:solidFill>
                  <a:schemeClr val="accent2"/>
                </a:solidFill>
                <a:latin typeface="Arial"/>
                <a:ea typeface="+mn-ea"/>
                <a:cs typeface="Arial"/>
              </a:defRPr>
            </a:lvl1pPr>
            <a:lvl2pPr>
              <a:defRPr lang="en-US" sz="1800" kern="1200" dirty="0" smtClean="0">
                <a:solidFill>
                  <a:schemeClr val="tx2"/>
                </a:solidFill>
                <a:latin typeface="Arial"/>
                <a:ea typeface="+mn-ea"/>
                <a:cs typeface="Arial"/>
              </a:defRPr>
            </a:lvl2pPr>
            <a:lvl3pPr>
              <a:defRPr lang="en-US" sz="1600" kern="1200" dirty="0" smtClean="0">
                <a:solidFill>
                  <a:srgbClr val="595959"/>
                </a:solidFill>
                <a:latin typeface="Arial"/>
                <a:ea typeface="+mn-ea"/>
                <a:cs typeface="Arial"/>
              </a:defRPr>
            </a:lvl3pPr>
            <a:lvl4pPr>
              <a:defRPr lang="en-US" sz="1500" kern="1200" dirty="0" smtClean="0">
                <a:solidFill>
                  <a:srgbClr val="595959"/>
                </a:solidFill>
                <a:latin typeface="Arial"/>
                <a:ea typeface="+mn-ea"/>
                <a:cs typeface="Arial"/>
              </a:defRPr>
            </a:lvl4pPr>
            <a:lvl5pPr>
              <a:defRPr lang="en-US" sz="1500" kern="1200" dirty="0">
                <a:solidFill>
                  <a:srgbClr val="595959"/>
                </a:solidFill>
                <a:latin typeface="Arial"/>
                <a:ea typeface="+mn-ea"/>
                <a:cs typeface="Arial"/>
              </a:defRPr>
            </a:lvl5pPr>
            <a:lvl6pPr>
              <a:defRPr sz="1800"/>
            </a:lvl6pPr>
            <a:lvl7pPr>
              <a:defRPr sz="1800"/>
            </a:lvl7pPr>
            <a:lvl8pPr>
              <a:defRPr sz="1800"/>
            </a:lvl8pPr>
            <a:lvl9pPr>
              <a:defRPr sz="1800"/>
            </a:lvl9pPr>
          </a:lstStyle>
          <a:p>
            <a:pPr marL="342900" lvl="0" indent="-342900" algn="l" defTabSz="457200" rtl="0" eaLnBrk="1" latinLnBrk="0" hangingPunct="1">
              <a:spcBef>
                <a:spcPts val="1200"/>
              </a:spcBef>
              <a:buFontTx/>
              <a:buNone/>
            </a:pPr>
            <a:r>
              <a:rPr lang="en-US" dirty="0" smtClean="0"/>
              <a:t>Click to edit Master text styles</a:t>
            </a:r>
          </a:p>
          <a:p>
            <a:pPr marL="276225" lvl="1" indent="-276225" algn="l" defTabSz="457200" rtl="0" eaLnBrk="1" latinLnBrk="0" hangingPunct="1">
              <a:spcBef>
                <a:spcPts val="600"/>
              </a:spcBef>
              <a:buFont typeface="Arial" pitchFamily="34" charset="0"/>
              <a:buChar char="•"/>
            </a:pPr>
            <a:r>
              <a:rPr lang="en-US" dirty="0" smtClean="0"/>
              <a:t>Second level</a:t>
            </a:r>
          </a:p>
          <a:p>
            <a:pPr marL="574675" lvl="2" indent="-287338" algn="l" defTabSz="457200" rtl="0" eaLnBrk="1" latinLnBrk="0" hangingPunct="1">
              <a:spcBef>
                <a:spcPct val="20000"/>
              </a:spcBef>
              <a:buClr>
                <a:schemeClr val="accent2"/>
              </a:buClr>
              <a:buFont typeface="Arial"/>
              <a:buChar char="•"/>
            </a:pPr>
            <a:r>
              <a:rPr lang="en-US" dirty="0" smtClean="0"/>
              <a:t>Third level</a:t>
            </a:r>
          </a:p>
          <a:p>
            <a:pPr marL="862013" lvl="3" indent="-287338" algn="l" defTabSz="457200" rtl="0" eaLnBrk="1" latinLnBrk="0" hangingPunct="1">
              <a:spcBef>
                <a:spcPct val="20000"/>
              </a:spcBef>
              <a:buFont typeface="Arial"/>
              <a:buChar char="–"/>
            </a:pPr>
            <a:r>
              <a:rPr lang="en-US" dirty="0" smtClean="0"/>
              <a:t>Fourth level</a:t>
            </a:r>
          </a:p>
          <a:p>
            <a:pPr marL="1147763" lvl="4" indent="-285750" algn="l" defTabSz="457200" rtl="0" eaLnBrk="1" latinLnBrk="0" hangingPunct="1">
              <a:spcBef>
                <a:spcPct val="20000"/>
              </a:spcBef>
              <a:buClr>
                <a:schemeClr val="accent1"/>
              </a:buClr>
              <a:buFont typeface="Arial" pitchFamily="34" charset="0"/>
              <a:buChar char="•"/>
            </a:pPr>
            <a:r>
              <a:rPr lang="en-US" dirty="0" smtClean="0"/>
              <a:t>Fifth level</a:t>
            </a:r>
            <a:endParaRPr lang="en-US" dirty="0"/>
          </a:p>
        </p:txBody>
      </p:sp>
      <p:sp>
        <p:nvSpPr>
          <p:cNvPr id="4" name="Content Placeholder 3"/>
          <p:cNvSpPr>
            <a:spLocks noGrp="1"/>
          </p:cNvSpPr>
          <p:nvPr>
            <p:ph sz="half" idx="2"/>
          </p:nvPr>
        </p:nvSpPr>
        <p:spPr>
          <a:xfrm>
            <a:off x="4648200" y="1240470"/>
            <a:ext cx="4080082" cy="4833938"/>
          </a:xfrm>
        </p:spPr>
        <p:txBody>
          <a:bodyPr/>
          <a:lstStyle>
            <a:lvl1pPr>
              <a:defRPr lang="en-US" sz="1800" b="1" kern="1200" dirty="0" smtClean="0">
                <a:solidFill>
                  <a:schemeClr val="accent2"/>
                </a:solidFill>
                <a:latin typeface="Arial"/>
                <a:ea typeface="+mn-ea"/>
                <a:cs typeface="Arial"/>
              </a:defRPr>
            </a:lvl1pPr>
            <a:lvl2pPr>
              <a:defRPr lang="en-US" sz="1800" kern="1200" dirty="0" smtClean="0">
                <a:solidFill>
                  <a:schemeClr val="tx2"/>
                </a:solidFill>
                <a:latin typeface="Arial"/>
                <a:ea typeface="+mn-ea"/>
                <a:cs typeface="Arial"/>
              </a:defRPr>
            </a:lvl2pPr>
            <a:lvl3pPr>
              <a:defRPr lang="en-US" sz="1600" kern="1200" dirty="0" smtClean="0">
                <a:solidFill>
                  <a:srgbClr val="595959"/>
                </a:solidFill>
                <a:latin typeface="Arial"/>
                <a:ea typeface="+mn-ea"/>
                <a:cs typeface="Arial"/>
              </a:defRPr>
            </a:lvl3pPr>
            <a:lvl4pPr>
              <a:defRPr lang="en-US" sz="1500" kern="1200" dirty="0" smtClean="0">
                <a:solidFill>
                  <a:srgbClr val="595959"/>
                </a:solidFill>
                <a:latin typeface="Arial"/>
                <a:ea typeface="+mn-ea"/>
                <a:cs typeface="Arial"/>
              </a:defRPr>
            </a:lvl4pPr>
            <a:lvl5pPr>
              <a:defRPr lang="en-US" sz="1500" kern="1200" dirty="0">
                <a:solidFill>
                  <a:srgbClr val="595959"/>
                </a:solidFill>
                <a:latin typeface="Arial"/>
                <a:ea typeface="+mn-ea"/>
                <a:cs typeface="Arial"/>
              </a:defRPr>
            </a:lvl5pPr>
            <a:lvl6pPr>
              <a:defRPr sz="1800"/>
            </a:lvl6pPr>
            <a:lvl7pPr>
              <a:defRPr sz="1800"/>
            </a:lvl7pPr>
            <a:lvl8pPr>
              <a:defRPr sz="1800"/>
            </a:lvl8pPr>
            <a:lvl9pPr>
              <a:defRPr sz="1800"/>
            </a:lvl9pPr>
          </a:lstStyle>
          <a:p>
            <a:pPr marL="342900" lvl="0" indent="-342900" algn="l" defTabSz="457200" rtl="0" eaLnBrk="1" latinLnBrk="0" hangingPunct="1">
              <a:spcBef>
                <a:spcPts val="1200"/>
              </a:spcBef>
              <a:buFontTx/>
              <a:buNone/>
            </a:pPr>
            <a:r>
              <a:rPr lang="en-US" dirty="0" smtClean="0"/>
              <a:t>Click to edit Master text styles</a:t>
            </a:r>
          </a:p>
          <a:p>
            <a:pPr marL="276225" lvl="1" indent="-276225" algn="l" defTabSz="457200" rtl="0" eaLnBrk="1" latinLnBrk="0" hangingPunct="1">
              <a:spcBef>
                <a:spcPts val="600"/>
              </a:spcBef>
              <a:buFont typeface="Arial" pitchFamily="34" charset="0"/>
              <a:buChar char="•"/>
            </a:pPr>
            <a:r>
              <a:rPr lang="en-US" dirty="0" smtClean="0"/>
              <a:t>Second level</a:t>
            </a:r>
          </a:p>
          <a:p>
            <a:pPr marL="574675" lvl="2" indent="-287338" algn="l" defTabSz="457200" rtl="0" eaLnBrk="1" latinLnBrk="0" hangingPunct="1">
              <a:spcBef>
                <a:spcPct val="20000"/>
              </a:spcBef>
              <a:buClr>
                <a:schemeClr val="accent2"/>
              </a:buClr>
              <a:buFont typeface="Arial"/>
              <a:buChar char="•"/>
            </a:pPr>
            <a:r>
              <a:rPr lang="en-US" dirty="0" smtClean="0"/>
              <a:t>Third level</a:t>
            </a:r>
          </a:p>
          <a:p>
            <a:pPr marL="862013" lvl="3" indent="-287338" algn="l" defTabSz="457200" rtl="0" eaLnBrk="1" latinLnBrk="0" hangingPunct="1">
              <a:spcBef>
                <a:spcPct val="20000"/>
              </a:spcBef>
              <a:buFont typeface="Arial"/>
              <a:buChar char="–"/>
            </a:pPr>
            <a:r>
              <a:rPr lang="en-US" dirty="0" smtClean="0"/>
              <a:t>Fourth level</a:t>
            </a:r>
          </a:p>
          <a:p>
            <a:pPr marL="1147763" lvl="4" indent="-285750" algn="l" defTabSz="457200" rtl="0" eaLnBrk="1" latinLnBrk="0" hangingPunct="1">
              <a:spcBef>
                <a:spcPct val="20000"/>
              </a:spcBef>
              <a:buClr>
                <a:schemeClr val="accent1"/>
              </a:buClr>
              <a:buFont typeface="Arial" pitchFamily="34" charset="0"/>
              <a:buChar char="•"/>
            </a:pPr>
            <a:r>
              <a:rPr lang="en-US" dirty="0" smtClean="0"/>
              <a:t>Fifth level</a:t>
            </a:r>
            <a:endParaRPr lang="en-US" dirty="0"/>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281088989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5925" y="117150"/>
            <a:ext cx="8312357" cy="92684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925" y="1243584"/>
            <a:ext cx="4081654" cy="639762"/>
          </a:xfrm>
        </p:spPr>
        <p:txBody>
          <a:bodyPr anchor="t" anchorCtr="0">
            <a:normAutofit/>
          </a:bodyPr>
          <a:lstStyle>
            <a:lvl1pPr marL="0" indent="0">
              <a:buNone/>
              <a:defRPr lang="en-US" sz="1800" b="1" kern="1200" dirty="0" smtClean="0">
                <a:solidFill>
                  <a:schemeClr val="accent2"/>
                </a:solidFill>
                <a:latin typeface="Arial"/>
                <a:ea typeface="+mn-ea"/>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457200" rtl="0" eaLnBrk="1" latinLnBrk="0" hangingPunct="1">
              <a:spcBef>
                <a:spcPts val="1200"/>
              </a:spcBef>
              <a:buFontTx/>
              <a:buNone/>
            </a:pPr>
            <a:r>
              <a:rPr lang="en-US" dirty="0" smtClean="0"/>
              <a:t>Click to edit Master text styles</a:t>
            </a:r>
          </a:p>
        </p:txBody>
      </p:sp>
      <p:sp>
        <p:nvSpPr>
          <p:cNvPr id="4" name="Content Placeholder 3"/>
          <p:cNvSpPr>
            <a:spLocks noGrp="1"/>
          </p:cNvSpPr>
          <p:nvPr>
            <p:ph sz="half" idx="2"/>
          </p:nvPr>
        </p:nvSpPr>
        <p:spPr>
          <a:xfrm>
            <a:off x="415925" y="1872965"/>
            <a:ext cx="4081654" cy="4253198"/>
          </a:xfrm>
        </p:spPr>
        <p:txBody>
          <a:bodyPr/>
          <a:lstStyle>
            <a:lvl1pPr>
              <a:defRPr sz="2400"/>
            </a:lvl1pPr>
            <a:lvl2pPr>
              <a:defRPr lang="en-US" sz="1800" kern="1200" dirty="0" smtClean="0">
                <a:solidFill>
                  <a:schemeClr val="tx2"/>
                </a:solidFill>
                <a:latin typeface="Arial"/>
                <a:ea typeface="+mn-ea"/>
                <a:cs typeface="Arial"/>
              </a:defRPr>
            </a:lvl2pPr>
            <a:lvl3pPr>
              <a:defRPr lang="en-US" sz="1600" kern="1200" dirty="0" smtClean="0">
                <a:solidFill>
                  <a:srgbClr val="595959"/>
                </a:solidFill>
                <a:latin typeface="Arial"/>
                <a:ea typeface="+mn-ea"/>
                <a:cs typeface="Arial"/>
              </a:defRPr>
            </a:lvl3pPr>
            <a:lvl4pPr>
              <a:defRPr lang="en-US" sz="1500" kern="1200" dirty="0" smtClean="0">
                <a:solidFill>
                  <a:srgbClr val="595959"/>
                </a:solidFill>
                <a:latin typeface="Arial"/>
                <a:ea typeface="+mn-ea"/>
                <a:cs typeface="Arial"/>
              </a:defRPr>
            </a:lvl4pPr>
            <a:lvl5pPr>
              <a:defRPr lang="en-US" sz="1500" kern="1200" dirty="0" smtClean="0">
                <a:solidFill>
                  <a:srgbClr val="595959"/>
                </a:solidFill>
                <a:latin typeface="Arial"/>
                <a:ea typeface="+mn-ea"/>
                <a:cs typeface="Arial"/>
              </a:defRPr>
            </a:lvl5pPr>
            <a:lvl6pPr>
              <a:defRPr sz="1600"/>
            </a:lvl6pPr>
            <a:lvl7pPr>
              <a:defRPr sz="1600"/>
            </a:lvl7pPr>
            <a:lvl8pPr>
              <a:defRPr sz="1600"/>
            </a:lvl8pPr>
            <a:lvl9pPr>
              <a:defRPr sz="1600"/>
            </a:lvl9pPr>
          </a:lstStyle>
          <a:p>
            <a:pPr marL="276225" lvl="1" indent="-276225" algn="l" defTabSz="457200" rtl="0" eaLnBrk="1" latinLnBrk="0" hangingPunct="1">
              <a:spcBef>
                <a:spcPts val="600"/>
              </a:spcBef>
              <a:buFont typeface="Arial" pitchFamily="34" charset="0"/>
              <a:buChar char="•"/>
            </a:pPr>
            <a:r>
              <a:rPr lang="en-US" dirty="0" smtClean="0"/>
              <a:t>Click to edit Master text styles</a:t>
            </a:r>
          </a:p>
          <a:p>
            <a:pPr marL="574675" lvl="2" indent="-287338" algn="l" defTabSz="457200" rtl="0" eaLnBrk="1" latinLnBrk="0" hangingPunct="1">
              <a:spcBef>
                <a:spcPct val="20000"/>
              </a:spcBef>
              <a:buClr>
                <a:schemeClr val="accent2"/>
              </a:buClr>
              <a:buFont typeface="Arial"/>
              <a:buChar char="•"/>
            </a:pPr>
            <a:r>
              <a:rPr lang="en-US" dirty="0" smtClean="0"/>
              <a:t>Second level</a:t>
            </a:r>
          </a:p>
          <a:p>
            <a:pPr marL="862013" lvl="3" indent="-287338" algn="l" defTabSz="457200" rtl="0" eaLnBrk="1" latinLnBrk="0" hangingPunct="1">
              <a:spcBef>
                <a:spcPct val="20000"/>
              </a:spcBef>
              <a:buFont typeface="Arial"/>
              <a:buChar char="–"/>
            </a:pPr>
            <a:r>
              <a:rPr lang="en-US" dirty="0" smtClean="0"/>
              <a:t>Third level</a:t>
            </a:r>
          </a:p>
          <a:p>
            <a:pPr marL="1147763" lvl="4" indent="-285750" algn="l" defTabSz="457200" rtl="0" eaLnBrk="1" latinLnBrk="0" hangingPunct="1">
              <a:spcBef>
                <a:spcPct val="20000"/>
              </a:spcBef>
              <a:buClr>
                <a:schemeClr val="accent1"/>
              </a:buClr>
              <a:buFont typeface="Arial" pitchFamily="34" charset="0"/>
              <a:buChar char="•"/>
            </a:pPr>
            <a:r>
              <a:rPr lang="en-US" dirty="0" smtClean="0"/>
              <a:t>Fourth level</a:t>
            </a:r>
          </a:p>
        </p:txBody>
      </p:sp>
      <p:sp>
        <p:nvSpPr>
          <p:cNvPr id="5" name="Text Placeholder 4"/>
          <p:cNvSpPr>
            <a:spLocks noGrp="1"/>
          </p:cNvSpPr>
          <p:nvPr>
            <p:ph type="body" sz="quarter" idx="3"/>
          </p:nvPr>
        </p:nvSpPr>
        <p:spPr>
          <a:xfrm>
            <a:off x="4645025" y="1243584"/>
            <a:ext cx="4083257" cy="639762"/>
          </a:xfrm>
        </p:spPr>
        <p:txBody>
          <a:bodyPr anchor="t" anchorCtr="0">
            <a:normAutofit/>
          </a:bodyPr>
          <a:lstStyle>
            <a:lvl1pPr marL="0" indent="0">
              <a:buNone/>
              <a:defRPr lang="en-US" sz="1800" b="1" kern="1200" dirty="0" smtClean="0">
                <a:solidFill>
                  <a:schemeClr val="accent2"/>
                </a:solidFill>
                <a:latin typeface="Arial"/>
                <a:ea typeface="+mn-ea"/>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457200" rtl="0" eaLnBrk="1" latinLnBrk="0" hangingPunct="1">
              <a:spcBef>
                <a:spcPts val="1200"/>
              </a:spcBef>
              <a:buFontTx/>
              <a:buNone/>
            </a:pPr>
            <a:r>
              <a:rPr lang="en-US" dirty="0" smtClean="0"/>
              <a:t>Click to edit Master text styles</a:t>
            </a:r>
          </a:p>
        </p:txBody>
      </p:sp>
      <p:sp>
        <p:nvSpPr>
          <p:cNvPr id="6" name="Content Placeholder 5"/>
          <p:cNvSpPr>
            <a:spLocks noGrp="1"/>
          </p:cNvSpPr>
          <p:nvPr>
            <p:ph sz="quarter" idx="4"/>
          </p:nvPr>
        </p:nvSpPr>
        <p:spPr>
          <a:xfrm>
            <a:off x="4645025" y="1872965"/>
            <a:ext cx="4083257" cy="4253198"/>
          </a:xfrm>
        </p:spPr>
        <p:txBody>
          <a:bodyPr/>
          <a:lstStyle>
            <a:lvl1pPr>
              <a:defRPr sz="2400"/>
            </a:lvl1pPr>
            <a:lvl2pPr>
              <a:defRPr lang="en-US" sz="1800" kern="1200" dirty="0" smtClean="0">
                <a:solidFill>
                  <a:schemeClr val="tx2"/>
                </a:solidFill>
                <a:latin typeface="Arial"/>
                <a:ea typeface="+mn-ea"/>
                <a:cs typeface="Arial"/>
              </a:defRPr>
            </a:lvl2pPr>
            <a:lvl3pPr>
              <a:defRPr lang="en-US" sz="1600" kern="1200" dirty="0" smtClean="0">
                <a:solidFill>
                  <a:srgbClr val="595959"/>
                </a:solidFill>
                <a:latin typeface="Arial"/>
                <a:ea typeface="+mn-ea"/>
                <a:cs typeface="Arial"/>
              </a:defRPr>
            </a:lvl3pPr>
            <a:lvl4pPr>
              <a:defRPr lang="en-US" sz="1500" kern="1200" dirty="0" smtClean="0">
                <a:solidFill>
                  <a:srgbClr val="595959"/>
                </a:solidFill>
                <a:latin typeface="Arial"/>
                <a:ea typeface="+mn-ea"/>
                <a:cs typeface="Arial"/>
              </a:defRPr>
            </a:lvl4pPr>
            <a:lvl5pPr>
              <a:defRPr lang="en-US" sz="1500" kern="1200" dirty="0" smtClean="0">
                <a:solidFill>
                  <a:srgbClr val="595959"/>
                </a:solidFill>
                <a:latin typeface="Arial"/>
                <a:ea typeface="+mn-ea"/>
                <a:cs typeface="Arial"/>
              </a:defRPr>
            </a:lvl5pPr>
            <a:lvl6pPr>
              <a:defRPr sz="1600"/>
            </a:lvl6pPr>
            <a:lvl7pPr>
              <a:defRPr sz="1600"/>
            </a:lvl7pPr>
            <a:lvl8pPr>
              <a:defRPr sz="1600"/>
            </a:lvl8pPr>
            <a:lvl9pPr>
              <a:defRPr sz="1600"/>
            </a:lvl9pPr>
          </a:lstStyle>
          <a:p>
            <a:pPr marL="276225" lvl="1" indent="-276225" algn="l" defTabSz="457200" rtl="0" eaLnBrk="1" latinLnBrk="0" hangingPunct="1">
              <a:spcBef>
                <a:spcPts val="600"/>
              </a:spcBef>
              <a:buFont typeface="Arial" pitchFamily="34" charset="0"/>
              <a:buChar char="•"/>
            </a:pPr>
            <a:r>
              <a:rPr lang="en-US" dirty="0" smtClean="0"/>
              <a:t>Click to edit Master text styles</a:t>
            </a:r>
          </a:p>
          <a:p>
            <a:pPr marL="574675" lvl="2" indent="-287338" algn="l" defTabSz="457200" rtl="0" eaLnBrk="1" latinLnBrk="0" hangingPunct="1">
              <a:spcBef>
                <a:spcPct val="20000"/>
              </a:spcBef>
              <a:buClr>
                <a:schemeClr val="accent2"/>
              </a:buClr>
              <a:buFont typeface="Arial"/>
              <a:buChar char="•"/>
            </a:pPr>
            <a:r>
              <a:rPr lang="en-US" dirty="0" smtClean="0"/>
              <a:t>Second level</a:t>
            </a:r>
          </a:p>
          <a:p>
            <a:pPr marL="862013" lvl="3" indent="-287338" algn="l" defTabSz="457200" rtl="0" eaLnBrk="1" latinLnBrk="0" hangingPunct="1">
              <a:spcBef>
                <a:spcPct val="20000"/>
              </a:spcBef>
              <a:buFont typeface="Arial"/>
              <a:buChar char="–"/>
            </a:pPr>
            <a:r>
              <a:rPr lang="en-US" dirty="0" smtClean="0"/>
              <a:t>Third level</a:t>
            </a:r>
          </a:p>
          <a:p>
            <a:pPr marL="1147763" lvl="4" indent="-285750" algn="l" defTabSz="457200" rtl="0" eaLnBrk="1" latinLnBrk="0" hangingPunct="1">
              <a:spcBef>
                <a:spcPct val="20000"/>
              </a:spcBef>
              <a:buClr>
                <a:schemeClr val="accent1"/>
              </a:buClr>
              <a:buFont typeface="Arial" pitchFamily="34" charset="0"/>
              <a:buChar char="•"/>
            </a:pPr>
            <a:r>
              <a:rPr lang="en-US" dirty="0" smtClean="0"/>
              <a:t>Fourth level</a:t>
            </a:r>
          </a:p>
        </p:txBody>
      </p:sp>
      <p:sp>
        <p:nvSpPr>
          <p:cNvPr id="7" name="Slide Number Placeholder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283571361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352983702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4137690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1647634926"/>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4" y="115143"/>
            <a:ext cx="8311896" cy="926849"/>
          </a:xfrm>
        </p:spPr>
        <p:txBody>
          <a:bodyPr>
            <a:normAutofit/>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1794293" y="1581912"/>
            <a:ext cx="6933527" cy="4833938"/>
          </a:xfrm>
        </p:spPr>
        <p:txBody>
          <a:bodyPr/>
          <a:lstStyle>
            <a:lvl1pPr>
              <a:spcBef>
                <a:spcPts val="1200"/>
              </a:spcBef>
              <a:buFontTx/>
              <a:buNone/>
              <a:defRPr sz="1800" b="1">
                <a:solidFill>
                  <a:schemeClr val="accent2"/>
                </a:solidFill>
              </a:defRPr>
            </a:lvl1pPr>
            <a:lvl2pPr marL="276225" indent="-276225">
              <a:spcBef>
                <a:spcPts val="600"/>
              </a:spcBef>
              <a:buFont typeface="Arial" pitchFamily="34" charset="0"/>
              <a:buChar char="•"/>
              <a:defRPr sz="1800">
                <a:solidFill>
                  <a:schemeClr val="tx2"/>
                </a:solidFill>
              </a:defRPr>
            </a:lvl2pPr>
            <a:lvl3pPr marL="574675" indent="-287338">
              <a:buClr>
                <a:schemeClr val="accent2"/>
              </a:buClr>
              <a:defRPr sz="1600"/>
            </a:lvl3pPr>
            <a:lvl4pPr marL="862013" indent="-287338">
              <a:defRPr sz="1500"/>
            </a:lvl4pPr>
            <a:lvl5pPr marL="1147763" indent="-285750">
              <a:buClr>
                <a:schemeClr val="accent1"/>
              </a:buClr>
              <a:buFont typeface="Arial" pitchFamily="34" charset="0"/>
              <a:buChar cha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46095772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9" y="39479"/>
            <a:ext cx="7886397" cy="1143000"/>
          </a:xfrm>
        </p:spPr>
        <p:txBody>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57209" y="1505058"/>
            <a:ext cx="7886397" cy="4349644"/>
          </a:xfrm>
          <a:prstGeom prst="rect">
            <a:avLst/>
          </a:prstGeom>
        </p:spPr>
        <p:txBody>
          <a:bodyPr vert="horz" lIns="0" tIns="0" rIns="0" bIns="0"/>
          <a:lstStyle>
            <a:lvl1pPr marL="0" indent="0">
              <a:buNone/>
              <a:defRPr sz="2000" b="1">
                <a:solidFill>
                  <a:srgbClr val="462F89"/>
                </a:solidFill>
              </a:defRPr>
            </a:lvl1pPr>
            <a:lvl2pPr marL="279400" indent="-279400">
              <a:buFont typeface="Arial"/>
              <a:buChar char="•"/>
              <a:defRPr sz="1800">
                <a:solidFill>
                  <a:srgbClr val="414042"/>
                </a:solidFill>
              </a:defRPr>
            </a:lvl2pPr>
            <a:lvl3pPr marL="561975" indent="-279400">
              <a:buFont typeface="Courier New"/>
              <a:buChar char="o"/>
              <a:defRPr sz="1800">
                <a:solidFill>
                  <a:srgbClr val="414042"/>
                </a:solidFill>
              </a:defRPr>
            </a:lvl3pPr>
            <a:lvl4pPr marL="279400" indent="-279400">
              <a:buFont typeface="Arial"/>
              <a:buChar char="•"/>
              <a:defRPr sz="1800">
                <a:solidFill>
                  <a:srgbClr val="414042"/>
                </a:solidFill>
              </a:defRPr>
            </a:lvl4pPr>
            <a:lvl5pPr marL="279400" indent="-279400">
              <a:buFont typeface="Arial"/>
              <a:buChar char="•"/>
              <a:defRPr sz="1800">
                <a:solidFill>
                  <a:srgbClr val="414042"/>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618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38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Divider slide">
    <p:bg>
      <p:bgPr>
        <a:solidFill>
          <a:schemeClr val="accent2"/>
        </a:solidFill>
        <a:effectLst/>
      </p:bgPr>
    </p:bg>
    <p:spTree>
      <p:nvGrpSpPr>
        <p:cNvPr id="1" name=""/>
        <p:cNvGrpSpPr/>
        <p:nvPr/>
      </p:nvGrpSpPr>
      <p:grpSpPr>
        <a:xfrm>
          <a:off x="0" y="0"/>
          <a:ext cx="0" cy="0"/>
          <a:chOff x="0" y="0"/>
          <a:chExt cx="0" cy="0"/>
        </a:xfrm>
      </p:grpSpPr>
      <p:pic>
        <p:nvPicPr>
          <p:cNvPr id="8" name="Picture 7" descr="purple background-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44266" y="1792618"/>
            <a:ext cx="8412480" cy="1470025"/>
          </a:xfrm>
        </p:spPr>
        <p:txBody>
          <a:bodyPr tIns="0" bIns="0" anchor="t">
            <a:noAutofit/>
          </a:bodyPr>
          <a:lstStyle>
            <a:lvl1pPr algn="l">
              <a:defRPr sz="48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44266" y="3020315"/>
            <a:ext cx="8412480" cy="701736"/>
          </a:xfrm>
        </p:spPr>
        <p:txBody>
          <a:bodyPr anchor="t">
            <a:normAutofit/>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slide 01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03218" y="5915354"/>
            <a:ext cx="1666593" cy="392901"/>
          </a:xfrm>
          <a:prstGeom prst="rect">
            <a:avLst/>
          </a:prstGeom>
        </p:spPr>
      </p:pic>
    </p:spTree>
    <p:extLst>
      <p:ext uri="{BB962C8B-B14F-4D97-AF65-F5344CB8AC3E}">
        <p14:creationId xmlns:p14="http://schemas.microsoft.com/office/powerpoint/2010/main" val="3037016675"/>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asic">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7318577" y="5491874"/>
            <a:ext cx="1637028" cy="1032229"/>
          </a:xfrm>
          <a:prstGeom prst="rect">
            <a:avLst/>
          </a:prstGeom>
        </p:spPr>
        <p:txBody>
          <a:bodyPr wrap="none" lIns="91440" tIns="0" rIns="91440" bIns="0" anchor="b"/>
          <a:lstStyle>
            <a:lvl1pPr algn="r">
              <a:defRPr sz="4800" b="1" i="0">
                <a:solidFill>
                  <a:schemeClr val="tx2">
                    <a:lumMod val="20000"/>
                    <a:lumOff val="80000"/>
                  </a:schemeClr>
                </a:solidFill>
                <a:latin typeface="+mn-lt"/>
                <a:cs typeface="Helvetica Light"/>
              </a:defRPr>
            </a:lvl1pPr>
          </a:lstStyle>
          <a:p>
            <a:fld id="{B814F8FE-D00C-4D33-8D47-E69B7B57E34E}" type="slidenum">
              <a:rPr lang="en-US" smtClean="0"/>
              <a:pPr/>
              <a:t>‹#›</a:t>
            </a:fld>
            <a:endParaRPr lang="en-US" dirty="0"/>
          </a:p>
        </p:txBody>
      </p:sp>
      <p:sp>
        <p:nvSpPr>
          <p:cNvPr id="15" name="Date Placeholder 3"/>
          <p:cNvSpPr>
            <a:spLocks noGrp="1"/>
          </p:cNvSpPr>
          <p:nvPr>
            <p:ph type="dt" sz="half" idx="2"/>
          </p:nvPr>
        </p:nvSpPr>
        <p:spPr>
          <a:xfrm>
            <a:off x="6815499" y="6211095"/>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endParaRPr lang="en-US" dirty="0"/>
          </a:p>
        </p:txBody>
      </p:sp>
      <p:sp>
        <p:nvSpPr>
          <p:cNvPr id="16" name="Title Placeholder 26"/>
          <p:cNvSpPr>
            <a:spLocks noGrp="1"/>
          </p:cNvSpPr>
          <p:nvPr>
            <p:ph type="title"/>
          </p:nvPr>
        </p:nvSpPr>
        <p:spPr>
          <a:xfrm>
            <a:off x="228600" y="213414"/>
            <a:ext cx="8686800" cy="1009359"/>
          </a:xfrm>
          <a:prstGeom prst="rect">
            <a:avLst/>
          </a:prstGeom>
        </p:spPr>
        <p:txBody>
          <a:bodyPr vert="horz" lIns="182880" tIns="45720" rIns="182880" bIns="45720" rtlCol="0" anchor="b">
            <a:normAutofit/>
          </a:bodyPr>
          <a:lstStyle>
            <a:lvl1pPr>
              <a:defRPr/>
            </a:lvl1pPr>
          </a:lstStyle>
          <a:p>
            <a:r>
              <a:rPr lang="en-US" smtClean="0"/>
              <a:t>Click to edit Master title style</a:t>
            </a:r>
            <a:endParaRPr lang="en-US" dirty="0"/>
          </a:p>
        </p:txBody>
      </p:sp>
      <p:sp>
        <p:nvSpPr>
          <p:cNvPr id="9" name="Content Placeholder 2"/>
          <p:cNvSpPr>
            <a:spLocks noGrp="1"/>
          </p:cNvSpPr>
          <p:nvPr>
            <p:ph sz="quarter" idx="11"/>
          </p:nvPr>
        </p:nvSpPr>
        <p:spPr>
          <a:xfrm>
            <a:off x="228600" y="1540987"/>
            <a:ext cx="8686800" cy="467010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8044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708" y="3024969"/>
            <a:ext cx="8412480" cy="1470025"/>
          </a:xfrm>
        </p:spPr>
        <p:txBody>
          <a:bodyPr tIns="0" bIns="0">
            <a:noAutofit/>
          </a:bodyPr>
          <a:lstStyle>
            <a:lvl1pPr algn="l">
              <a:defRPr sz="44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8708" y="4252666"/>
            <a:ext cx="8412480" cy="701736"/>
          </a:xfrm>
        </p:spPr>
        <p:txBody>
          <a:bodyPr>
            <a:normAutofit/>
          </a:bodyPr>
          <a:lstStyle>
            <a:lvl1pPr marL="0" indent="0" algn="l">
              <a:buNone/>
              <a:defRPr sz="20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1" name="Picture 20" descr="ellucian logo white.png"/>
          <p:cNvPicPr>
            <a:picLocks noChangeAspect="1"/>
          </p:cNvPicPr>
          <p:nvPr userDrawn="1"/>
        </p:nvPicPr>
        <p:blipFill rotWithShape="1">
          <a:blip r:embed="rId2"/>
          <a:srcRect r="4993"/>
          <a:stretch/>
        </p:blipFill>
        <p:spPr>
          <a:xfrm>
            <a:off x="459955" y="6404135"/>
            <a:ext cx="1565696" cy="365760"/>
          </a:xfrm>
          <a:prstGeom prst="rect">
            <a:avLst/>
          </a:prstGeom>
        </p:spPr>
      </p:pic>
      <p:sp>
        <p:nvSpPr>
          <p:cNvPr id="5" name="Picture Placeholder 16"/>
          <p:cNvSpPr>
            <a:spLocks noGrp="1"/>
          </p:cNvSpPr>
          <p:nvPr>
            <p:ph type="pic" sz="quarter" idx="13"/>
          </p:nvPr>
        </p:nvSpPr>
        <p:spPr>
          <a:xfrm>
            <a:off x="0" y="1"/>
            <a:ext cx="9144000" cy="2775098"/>
          </a:xfrm>
        </p:spPr>
        <p:txBody>
          <a:bodyPr lIns="91440" tIns="91440" rIns="91440" bIns="91440"/>
          <a:lstStyle>
            <a:lvl1pPr>
              <a:buFontTx/>
              <a:buNone/>
              <a:defRPr>
                <a:solidFill>
                  <a:schemeClr val="accent2"/>
                </a:solidFill>
              </a:defRPr>
            </a:lvl1pPr>
          </a:lstStyle>
          <a:p>
            <a:endParaRPr lang="en-US" dirty="0"/>
          </a:p>
        </p:txBody>
      </p:sp>
    </p:spTree>
    <p:extLst>
      <p:ext uri="{BB962C8B-B14F-4D97-AF65-F5344CB8AC3E}">
        <p14:creationId xmlns:p14="http://schemas.microsoft.com/office/powerpoint/2010/main" val="2200717479"/>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44128" y="2032584"/>
            <a:ext cx="5357003" cy="1752600"/>
          </a:xfrm>
        </p:spPr>
        <p:txBody>
          <a:bodyPr>
            <a:normAutofit/>
          </a:bodyPr>
          <a:lstStyle>
            <a:lvl1pPr marL="396875" indent="-396875" algn="l">
              <a:spcBef>
                <a:spcPts val="0"/>
              </a:spcBef>
              <a:spcAft>
                <a:spcPts val="1800"/>
              </a:spcAft>
              <a:buSzPct val="110000"/>
              <a:buFont typeface="+mj-lt"/>
              <a:buAutoNum type="arabicPeriod"/>
              <a:defRPr sz="16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Placeholder 1"/>
          <p:cNvSpPr>
            <a:spLocks noGrp="1"/>
          </p:cNvSpPr>
          <p:nvPr>
            <p:ph type="title"/>
          </p:nvPr>
        </p:nvSpPr>
        <p:spPr>
          <a:xfrm>
            <a:off x="415925" y="117150"/>
            <a:ext cx="8312357" cy="926849"/>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2200717479"/>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976" y="1446025"/>
            <a:ext cx="8376212" cy="1470025"/>
          </a:xfrm>
        </p:spPr>
        <p:txBody>
          <a:bodyPr tIns="0" bIns="0" anchor="t" anchorCtr="0">
            <a:normAutofit/>
          </a:bodyPr>
          <a:lstStyle>
            <a:lvl1pPr algn="l">
              <a:defRPr sz="54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4976" y="3051544"/>
            <a:ext cx="3619440" cy="914400"/>
          </a:xfrm>
        </p:spPr>
        <p:txBody>
          <a:bodyPr>
            <a:noAutofit/>
          </a:bodyPr>
          <a:lstStyle>
            <a:lvl1pPr marL="0" indent="0" algn="l">
              <a:spcBef>
                <a:spcPts val="0"/>
              </a:spcBef>
              <a:spcAft>
                <a:spcPts val="1200"/>
              </a:spcAft>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ellucian logo white.png"/>
          <p:cNvPicPr>
            <a:picLocks noChangeAspect="1"/>
          </p:cNvPicPr>
          <p:nvPr userDrawn="1"/>
        </p:nvPicPr>
        <p:blipFill rotWithShape="1">
          <a:blip r:embed="rId2"/>
          <a:srcRect r="4993"/>
          <a:stretch/>
        </p:blipFill>
        <p:spPr>
          <a:xfrm>
            <a:off x="459955" y="6404135"/>
            <a:ext cx="1565696" cy="365760"/>
          </a:xfrm>
          <a:prstGeom prst="rect">
            <a:avLst/>
          </a:prstGeom>
        </p:spPr>
      </p:pic>
      <p:sp>
        <p:nvSpPr>
          <p:cNvPr id="8" name="Text Placeholder 7"/>
          <p:cNvSpPr>
            <a:spLocks noGrp="1"/>
          </p:cNvSpPr>
          <p:nvPr>
            <p:ph type="body" sz="quarter" idx="10"/>
          </p:nvPr>
        </p:nvSpPr>
        <p:spPr>
          <a:xfrm>
            <a:off x="4725988" y="3051544"/>
            <a:ext cx="3621024" cy="914400"/>
          </a:xfrm>
        </p:spPr>
        <p:txBody>
          <a:bodyPr vert="horz" lIns="0" tIns="0" rIns="0" bIns="0" rtlCol="0">
            <a:noAutofit/>
          </a:bodyPr>
          <a:lstStyle>
            <a:lvl1pPr marL="0" indent="0" algn="l" defTabSz="457200" rtl="0" eaLnBrk="1" latinLnBrk="0" hangingPunct="1">
              <a:spcBef>
                <a:spcPts val="0"/>
              </a:spcBef>
              <a:spcAft>
                <a:spcPts val="1200"/>
              </a:spcAft>
              <a:buFont typeface="Arial"/>
              <a:buNone/>
              <a:defRPr lang="en-US" sz="1600" b="0" kern="1200" smtClean="0">
                <a:solidFill>
                  <a:schemeClr val="bg1"/>
                </a:solidFill>
                <a:latin typeface="Arial"/>
                <a:ea typeface="+mn-ea"/>
                <a:cs typeface="Arial"/>
              </a:defRPr>
            </a:lvl1pPr>
            <a:lvl2pPr marL="0" indent="0" algn="l" defTabSz="457200" rtl="0" eaLnBrk="1" latinLnBrk="0" hangingPunct="1">
              <a:spcBef>
                <a:spcPts val="0"/>
              </a:spcBef>
              <a:spcAft>
                <a:spcPts val="1200"/>
              </a:spcAft>
              <a:buFont typeface="Arial"/>
              <a:buNone/>
              <a:defRPr lang="en-US" sz="1600" b="0" kern="1200" smtClean="0">
                <a:solidFill>
                  <a:schemeClr val="bg1"/>
                </a:solidFill>
                <a:latin typeface="Arial"/>
                <a:ea typeface="+mn-ea"/>
                <a:cs typeface="Arial"/>
              </a:defRPr>
            </a:lvl2pPr>
            <a:lvl3pPr marL="0" indent="0" algn="l" defTabSz="457200" rtl="0" eaLnBrk="1" latinLnBrk="0" hangingPunct="1">
              <a:spcBef>
                <a:spcPts val="0"/>
              </a:spcBef>
              <a:spcAft>
                <a:spcPts val="1200"/>
              </a:spcAft>
              <a:buFont typeface="Arial"/>
              <a:buNone/>
              <a:defRPr lang="en-US" sz="1600" b="0" kern="1200" smtClean="0">
                <a:solidFill>
                  <a:schemeClr val="bg1"/>
                </a:solidFill>
                <a:latin typeface="Arial"/>
                <a:ea typeface="+mn-ea"/>
                <a:cs typeface="Arial"/>
              </a:defRPr>
            </a:lvl3pPr>
            <a:lvl4pPr marL="0" indent="0" algn="l" defTabSz="457200" rtl="0" eaLnBrk="1" latinLnBrk="0" hangingPunct="1">
              <a:spcBef>
                <a:spcPts val="0"/>
              </a:spcBef>
              <a:spcAft>
                <a:spcPts val="1200"/>
              </a:spcAft>
              <a:buFont typeface="Arial"/>
              <a:buNone/>
              <a:defRPr lang="en-US" sz="1600" b="0" kern="1200" smtClean="0">
                <a:solidFill>
                  <a:schemeClr val="bg1"/>
                </a:solidFill>
                <a:latin typeface="Arial"/>
                <a:ea typeface="+mn-ea"/>
                <a:cs typeface="Arial"/>
              </a:defRPr>
            </a:lvl4pPr>
            <a:lvl5pPr marL="0" indent="0" algn="l" defTabSz="457200" rtl="0" eaLnBrk="1" latinLnBrk="0" hangingPunct="1">
              <a:spcBef>
                <a:spcPts val="0"/>
              </a:spcBef>
              <a:spcAft>
                <a:spcPts val="1200"/>
              </a:spcAft>
              <a:buFont typeface="Arial"/>
              <a:buNone/>
              <a:defRPr lang="en-US" sz="1600" b="0" kern="1200" dirty="0" smtClean="0">
                <a:solidFill>
                  <a:schemeClr val="bg1"/>
                </a:solidFill>
                <a:latin typeface="Arial"/>
                <a:ea typeface="+mn-ea"/>
                <a:cs typeface="Arial"/>
              </a:defRPr>
            </a:lvl5pPr>
          </a:lstStyle>
          <a:p>
            <a:pPr lvl="0"/>
            <a:r>
              <a:rPr lang="en-US" dirty="0" smtClean="0"/>
              <a:t>Click to edit Master text styles</a:t>
            </a:r>
          </a:p>
        </p:txBody>
      </p:sp>
    </p:spTree>
    <p:extLst>
      <p:ext uri="{BB962C8B-B14F-4D97-AF65-F5344CB8AC3E}">
        <p14:creationId xmlns:p14="http://schemas.microsoft.com/office/powerpoint/2010/main" val="2200717479"/>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4" y="115143"/>
            <a:ext cx="8311896" cy="926849"/>
          </a:xfrm>
        </p:spPr>
        <p:txBody>
          <a:bodyPr>
            <a:normAutofit/>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415925" y="1581912"/>
            <a:ext cx="8311896" cy="4833938"/>
          </a:xfrm>
        </p:spPr>
        <p:txBody>
          <a:bodyPr/>
          <a:lstStyle>
            <a:lvl1pPr>
              <a:spcBef>
                <a:spcPts val="1200"/>
              </a:spcBef>
              <a:buFontTx/>
              <a:buNone/>
              <a:defRPr sz="1800" b="1">
                <a:solidFill>
                  <a:schemeClr val="accent2"/>
                </a:solidFill>
              </a:defRPr>
            </a:lvl1pPr>
            <a:lvl2pPr marL="276225" indent="-276225">
              <a:spcBef>
                <a:spcPts val="600"/>
              </a:spcBef>
              <a:buFont typeface="Arial" pitchFamily="34" charset="0"/>
              <a:buChar char="•"/>
              <a:defRPr sz="1800">
                <a:solidFill>
                  <a:schemeClr val="tx2"/>
                </a:solidFill>
              </a:defRPr>
            </a:lvl2pPr>
            <a:lvl3pPr marL="574675" indent="-287338">
              <a:buClr>
                <a:schemeClr val="accent2"/>
              </a:buClr>
              <a:defRPr sz="1600"/>
            </a:lvl3pPr>
            <a:lvl4pPr marL="862013" indent="-287338">
              <a:defRPr sz="1500"/>
            </a:lvl4pPr>
            <a:lvl5pPr marL="1147763" indent="-285750">
              <a:buClr>
                <a:schemeClr val="accent1"/>
              </a:buClr>
              <a:buFont typeface="Arial" pitchFamily="34" charset="0"/>
              <a:buChar cha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46095772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4" y="115143"/>
            <a:ext cx="8311896" cy="926849"/>
          </a:xfrm>
        </p:spPr>
        <p:txBody>
          <a:bodyPr>
            <a:normAutofit/>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415925" y="1581912"/>
            <a:ext cx="8311896" cy="376284"/>
          </a:xfrm>
        </p:spPr>
        <p:txBody>
          <a:bodyPr/>
          <a:lstStyle>
            <a:lvl1pPr>
              <a:spcBef>
                <a:spcPts val="1200"/>
              </a:spcBef>
              <a:buFontTx/>
              <a:buNone/>
              <a:defRPr sz="1800" b="1">
                <a:solidFill>
                  <a:schemeClr val="tx2"/>
                </a:solidFill>
              </a:defRPr>
            </a:lvl1pPr>
            <a:lvl2pPr marL="276225" indent="-276225">
              <a:spcBef>
                <a:spcPts val="600"/>
              </a:spcBef>
              <a:buFont typeface="Arial" pitchFamily="34" charset="0"/>
              <a:buChar char="•"/>
              <a:defRPr sz="1800">
                <a:solidFill>
                  <a:schemeClr val="tx2"/>
                </a:solidFill>
              </a:defRPr>
            </a:lvl2pPr>
            <a:lvl3pPr marL="574675" indent="-287338">
              <a:buClr>
                <a:schemeClr val="accent2"/>
              </a:buClr>
              <a:defRPr sz="1600"/>
            </a:lvl3pPr>
            <a:lvl4pPr marL="862013" indent="-287338">
              <a:defRPr sz="1500"/>
            </a:lvl4pPr>
            <a:lvl5pPr marL="1147763" indent="-285750">
              <a:buClr>
                <a:schemeClr val="accent1"/>
              </a:buClr>
              <a:buFont typeface="Arial" pitchFamily="34" charset="0"/>
              <a:buChar char="•"/>
              <a:defRPr sz="1500"/>
            </a:lvl5pPr>
          </a:lstStyle>
          <a:p>
            <a:pPr lvl="0"/>
            <a:r>
              <a:rPr lang="en-US" dirty="0" smtClean="0"/>
              <a:t>Click to edit Master text styles</a:t>
            </a:r>
          </a:p>
        </p:txBody>
      </p:sp>
      <p:sp>
        <p:nvSpPr>
          <p:cNvPr id="4" name="Content Placeholder 2"/>
          <p:cNvSpPr>
            <a:spLocks noGrp="1"/>
          </p:cNvSpPr>
          <p:nvPr>
            <p:ph idx="10"/>
          </p:nvPr>
        </p:nvSpPr>
        <p:spPr>
          <a:xfrm>
            <a:off x="415925" y="2133600"/>
            <a:ext cx="8311896" cy="4163683"/>
          </a:xfrm>
        </p:spPr>
        <p:txBody>
          <a:bodyPr/>
          <a:lstStyle>
            <a:lvl1pPr>
              <a:spcBef>
                <a:spcPts val="1200"/>
              </a:spcBef>
              <a:buFontTx/>
              <a:buNone/>
              <a:defRPr sz="1800" b="0">
                <a:solidFill>
                  <a:schemeClr val="tx2"/>
                </a:solidFill>
              </a:defRPr>
            </a:lvl1pPr>
            <a:lvl2pPr marL="276225" indent="-276225">
              <a:spcBef>
                <a:spcPts val="600"/>
              </a:spcBef>
              <a:buFont typeface="Arial" pitchFamily="34" charset="0"/>
              <a:buChar char="•"/>
              <a:defRPr sz="1800" b="0">
                <a:solidFill>
                  <a:schemeClr val="tx2"/>
                </a:solidFill>
              </a:defRPr>
            </a:lvl2pPr>
            <a:lvl3pPr marL="574675" indent="-287338">
              <a:buClr>
                <a:schemeClr val="accent2"/>
              </a:buClr>
              <a:defRPr sz="1600" b="0">
                <a:solidFill>
                  <a:schemeClr val="tx2"/>
                </a:solidFill>
              </a:defRPr>
            </a:lvl3pPr>
            <a:lvl4pPr marL="862013" indent="-287338">
              <a:defRPr sz="1500" b="0">
                <a:solidFill>
                  <a:schemeClr val="tx2"/>
                </a:solidFill>
              </a:defRPr>
            </a:lvl4pPr>
            <a:lvl5pPr marL="1147763" indent="-285750">
              <a:buClr>
                <a:schemeClr val="accent1"/>
              </a:buClr>
              <a:buFont typeface="Arial" pitchFamily="34" charset="0"/>
              <a:buChar char="•"/>
              <a:defRPr sz="1500" b="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46095772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415925" y="115143"/>
            <a:ext cx="8270875" cy="926849"/>
          </a:xfrm>
        </p:spPr>
        <p:txBody>
          <a:bodyPr>
            <a:normAutofit/>
          </a:bodyPr>
          <a:lstStyle>
            <a:lvl1pPr>
              <a:defRPr sz="2600"/>
            </a:lvl1pPr>
          </a:lstStyle>
          <a:p>
            <a:r>
              <a:rPr lang="en-US" smtClean="0"/>
              <a:t>Click to edit Master title style</a:t>
            </a:r>
            <a:endParaRPr lang="en-US"/>
          </a:p>
        </p:txBody>
      </p:sp>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46095772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15925" y="115143"/>
            <a:ext cx="8270875" cy="926849"/>
          </a:xfrm>
        </p:spPr>
        <p:txBody>
          <a:bodyPr>
            <a:normAutofit/>
          </a:bodyPr>
          <a:lstStyle>
            <a:lvl1pPr>
              <a:defRPr sz="2600"/>
            </a:lvl1pPr>
          </a:lstStyle>
          <a:p>
            <a:r>
              <a:rPr lang="en-US" smtClean="0"/>
              <a:t>Click to edit Master title style</a:t>
            </a:r>
            <a:endParaRPr lang="en-US"/>
          </a:p>
        </p:txBody>
      </p:sp>
      <p:sp>
        <p:nvSpPr>
          <p:cNvPr id="3" name="Content Placeholder 2"/>
          <p:cNvSpPr>
            <a:spLocks noGrp="1"/>
          </p:cNvSpPr>
          <p:nvPr>
            <p:ph idx="1"/>
          </p:nvPr>
        </p:nvSpPr>
        <p:spPr>
          <a:xfrm>
            <a:off x="415925" y="1497842"/>
            <a:ext cx="8334375" cy="2349540"/>
          </a:xfrm>
          <a:noFill/>
        </p:spPr>
        <p:txBody>
          <a:bodyPr lIns="91440" tIns="91440" rIns="91440" bIns="91440">
            <a:normAutofit/>
          </a:bodyPr>
          <a:lstStyle>
            <a:lvl1pPr>
              <a:spcBef>
                <a:spcPts val="1200"/>
              </a:spcBef>
              <a:buFontTx/>
              <a:buNone/>
              <a:defRPr sz="1600" b="0">
                <a:solidFill>
                  <a:schemeClr val="accent2"/>
                </a:solidFill>
              </a:defRPr>
            </a:lvl1pPr>
            <a:lvl2pPr marL="276225" indent="-276225">
              <a:spcBef>
                <a:spcPts val="600"/>
              </a:spcBef>
              <a:buFont typeface="Arial" pitchFamily="34" charset="0"/>
              <a:buChar char="•"/>
              <a:defRPr sz="1800">
                <a:solidFill>
                  <a:schemeClr val="tx2"/>
                </a:solidFill>
              </a:defRPr>
            </a:lvl2pPr>
            <a:lvl3pPr marL="574675" indent="-287338">
              <a:buClr>
                <a:schemeClr val="accent2"/>
              </a:buClr>
              <a:defRPr sz="1600"/>
            </a:lvl3pPr>
            <a:lvl4pPr marL="862013" indent="-287338">
              <a:defRPr sz="1500"/>
            </a:lvl4pPr>
            <a:lvl5pPr marL="1147763" indent="-285750">
              <a:buClr>
                <a:schemeClr val="accent1"/>
              </a:buClr>
              <a:buFont typeface="Arial" pitchFamily="34" charset="0"/>
              <a:buChar char="•"/>
              <a:defRPr sz="1500"/>
            </a:lvl5pPr>
          </a:lstStyle>
          <a:p>
            <a:pPr lvl="0"/>
            <a:r>
              <a:rPr lang="en-US" dirty="0" smtClean="0"/>
              <a:t>Click to edit Master text styles</a:t>
            </a:r>
          </a:p>
        </p:txBody>
      </p:sp>
      <p:sp>
        <p:nvSpPr>
          <p:cNvPr id="9" name="Picture Placeholder 16"/>
          <p:cNvSpPr>
            <a:spLocks noGrp="1"/>
          </p:cNvSpPr>
          <p:nvPr>
            <p:ph type="pic" sz="quarter" idx="13"/>
          </p:nvPr>
        </p:nvSpPr>
        <p:spPr>
          <a:xfrm>
            <a:off x="0" y="4002657"/>
            <a:ext cx="9143999" cy="2104845"/>
          </a:xfrm>
        </p:spPr>
        <p:txBody>
          <a:bodyPr lIns="91440" rIns="91440" bIns="91440"/>
          <a:lstStyle>
            <a:lvl1pPr>
              <a:buFontTx/>
              <a:buNone/>
              <a:defRPr>
                <a:solidFill>
                  <a:schemeClr val="accent2"/>
                </a:solidFill>
              </a:defRPr>
            </a:lvl1pPr>
          </a:lstStyle>
          <a:p>
            <a:endParaRPr lang="en-US" dirty="0"/>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46095772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415925" y="115143"/>
            <a:ext cx="8270875" cy="926849"/>
          </a:xfrm>
        </p:spPr>
        <p:txBody>
          <a:bodyPr>
            <a:normAutofit/>
          </a:bodyPr>
          <a:lstStyle>
            <a:lvl1pPr>
              <a:defRPr sz="2600"/>
            </a:lvl1pPr>
          </a:lstStyle>
          <a:p>
            <a:r>
              <a:rPr lang="en-US" smtClean="0"/>
              <a:t>Click to edit Master title style</a:t>
            </a:r>
            <a:endParaRPr lang="en-US"/>
          </a:p>
        </p:txBody>
      </p:sp>
      <p:sp>
        <p:nvSpPr>
          <p:cNvPr id="3" name="Content Placeholder 2"/>
          <p:cNvSpPr>
            <a:spLocks noGrp="1"/>
          </p:cNvSpPr>
          <p:nvPr>
            <p:ph idx="1"/>
          </p:nvPr>
        </p:nvSpPr>
        <p:spPr>
          <a:xfrm>
            <a:off x="415925" y="1437459"/>
            <a:ext cx="8229600" cy="451516"/>
          </a:xfrm>
        </p:spPr>
        <p:txBody>
          <a:bodyPr>
            <a:normAutofit/>
          </a:bodyPr>
          <a:lstStyle>
            <a:lvl1pPr>
              <a:spcBef>
                <a:spcPts val="1200"/>
              </a:spcBef>
              <a:buFontTx/>
              <a:buNone/>
              <a:defRPr sz="1700" b="0">
                <a:solidFill>
                  <a:schemeClr val="tx2"/>
                </a:solidFill>
              </a:defRPr>
            </a:lvl1pPr>
            <a:lvl2pPr marL="276225" indent="-276225">
              <a:spcBef>
                <a:spcPts val="600"/>
              </a:spcBef>
              <a:buFont typeface="Arial" pitchFamily="34" charset="0"/>
              <a:buChar char="•"/>
              <a:defRPr sz="1800">
                <a:solidFill>
                  <a:schemeClr val="tx2"/>
                </a:solidFill>
              </a:defRPr>
            </a:lvl2pPr>
            <a:lvl3pPr marL="574675" indent="-287338">
              <a:buClr>
                <a:schemeClr val="accent2"/>
              </a:buClr>
              <a:defRPr sz="1600"/>
            </a:lvl3pPr>
            <a:lvl4pPr marL="862013" indent="-287338">
              <a:defRPr sz="1500"/>
            </a:lvl4pPr>
            <a:lvl5pPr marL="1147763" indent="-285750">
              <a:buClr>
                <a:schemeClr val="accent1"/>
              </a:buClr>
              <a:buFont typeface="Arial" pitchFamily="34" charset="0"/>
              <a:buChar char="•"/>
              <a:defRPr sz="1500"/>
            </a:lvl5pPr>
          </a:lstStyle>
          <a:p>
            <a:pPr lvl="0"/>
            <a:r>
              <a:rPr lang="en-US" dirty="0" smtClean="0"/>
              <a:t>Click to edit Master text styles</a:t>
            </a:r>
          </a:p>
        </p:txBody>
      </p:sp>
      <p:sp>
        <p:nvSpPr>
          <p:cNvPr id="8" name="Chart Placeholder 7"/>
          <p:cNvSpPr>
            <a:spLocks noGrp="1"/>
          </p:cNvSpPr>
          <p:nvPr>
            <p:ph type="chart" sz="quarter" idx="13"/>
          </p:nvPr>
        </p:nvSpPr>
        <p:spPr>
          <a:xfrm>
            <a:off x="381420" y="1888975"/>
            <a:ext cx="8457779" cy="4304791"/>
          </a:xfrm>
        </p:spPr>
        <p:txBody>
          <a:bodyPr/>
          <a:lstStyle>
            <a:lvl1pPr>
              <a:buFontTx/>
              <a:buNone/>
              <a:defRPr/>
            </a:lvl1pPr>
          </a:lstStyle>
          <a:p>
            <a:endParaRPr lang="en-US" dirty="0"/>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46095772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
            <a:ext cx="9144000" cy="1136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15925" y="117150"/>
            <a:ext cx="8312357" cy="926849"/>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5923" y="1583255"/>
            <a:ext cx="8311896" cy="4324984"/>
          </a:xfrm>
          <a:prstGeom prst="rect">
            <a:avLst/>
          </a:prstGeom>
        </p:spPr>
        <p:txBody>
          <a:bodyPr vert="horz" lIns="0" tIns="0" rIns="0" bIns="0" rtlCol="0">
            <a:normAutofit/>
          </a:bodyPr>
          <a:lstStyle/>
          <a:p>
            <a:pPr marL="342900" lvl="0" indent="-342900" algn="l" defTabSz="457200" rtl="0" eaLnBrk="1" latinLnBrk="0" hangingPunct="1">
              <a:spcBef>
                <a:spcPts val="1200"/>
              </a:spcBef>
              <a:buFontTx/>
              <a:buNone/>
            </a:pPr>
            <a:r>
              <a:rPr lang="en-US" dirty="0" smtClean="0"/>
              <a:t>Click to edit Master text styles</a:t>
            </a:r>
          </a:p>
          <a:p>
            <a:pPr marL="276225" lvl="1" indent="-276225" algn="l" defTabSz="457200" rtl="0" eaLnBrk="1" latinLnBrk="0" hangingPunct="1">
              <a:spcBef>
                <a:spcPts val="600"/>
              </a:spcBef>
              <a:buFont typeface="Arial" pitchFamily="34" charset="0"/>
              <a:buChar char="•"/>
            </a:pPr>
            <a:r>
              <a:rPr lang="en-US" dirty="0" smtClean="0"/>
              <a:t>Second level</a:t>
            </a:r>
          </a:p>
          <a:p>
            <a:pPr marL="574675" lvl="2" indent="-287338" algn="l" defTabSz="457200" rtl="0" eaLnBrk="1" latinLnBrk="0" hangingPunct="1">
              <a:spcBef>
                <a:spcPct val="20000"/>
              </a:spcBef>
              <a:buClr>
                <a:schemeClr val="accent2"/>
              </a:buClr>
              <a:buFont typeface="Arial"/>
              <a:buChar char="•"/>
            </a:pPr>
            <a:r>
              <a:rPr lang="en-US" dirty="0" smtClean="0"/>
              <a:t>Third level</a:t>
            </a:r>
          </a:p>
          <a:p>
            <a:pPr marL="862013" lvl="3" indent="-287338" algn="l" defTabSz="457200" rtl="0" eaLnBrk="1" latinLnBrk="0" hangingPunct="1">
              <a:spcBef>
                <a:spcPct val="20000"/>
              </a:spcBef>
              <a:buFont typeface="Arial"/>
              <a:buChar char="–"/>
            </a:pPr>
            <a:r>
              <a:rPr lang="en-US" dirty="0" smtClean="0"/>
              <a:t>Fourth level</a:t>
            </a:r>
          </a:p>
          <a:p>
            <a:pPr marL="1147763" lvl="4" indent="-285750" algn="l" defTabSz="457200" rtl="0" eaLnBrk="1" latinLnBrk="0" hangingPunct="1">
              <a:spcBef>
                <a:spcPct val="20000"/>
              </a:spcBef>
              <a:buClr>
                <a:schemeClr val="accent1"/>
              </a:buClr>
              <a:buFont typeface="Arial" pitchFamily="34" charset="0"/>
              <a:buChar char="•"/>
            </a:pPr>
            <a:r>
              <a:rPr lang="en-US" dirty="0" smtClean="0"/>
              <a:t>Fifth level</a:t>
            </a:r>
            <a:endParaRPr lang="en-US" dirty="0"/>
          </a:p>
        </p:txBody>
      </p:sp>
      <p:pic>
        <p:nvPicPr>
          <p:cNvPr id="12" name="Picture 11" descr="ellucian logo color.png"/>
          <p:cNvPicPr>
            <a:picLocks noChangeAspect="1"/>
          </p:cNvPicPr>
          <p:nvPr userDrawn="1"/>
        </p:nvPicPr>
        <p:blipFill rotWithShape="1">
          <a:blip r:embed="rId21"/>
          <a:srcRect r="4905"/>
          <a:stretch/>
        </p:blipFill>
        <p:spPr>
          <a:xfrm>
            <a:off x="415923" y="6484576"/>
            <a:ext cx="1228727" cy="284524"/>
          </a:xfrm>
          <a:prstGeom prst="rect">
            <a:avLst/>
          </a:prstGeom>
        </p:spPr>
      </p:pic>
      <p:sp>
        <p:nvSpPr>
          <p:cNvPr id="6" name="Footer Placeholder 4"/>
          <p:cNvSpPr txBox="1">
            <a:spLocks/>
          </p:cNvSpPr>
          <p:nvPr userDrawn="1"/>
        </p:nvSpPr>
        <p:spPr>
          <a:xfrm>
            <a:off x="1907956" y="6674965"/>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 2015 ELLUCIAN.  CONFIDENTIAL &amp; PROPRIETARY.</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3679338633"/>
      </p:ext>
    </p:extLst>
  </p:cSld>
  <p:clrMap bg1="lt1" tx1="dk1" bg2="lt2" tx2="dk2" accent1="accent1" accent2="accent2" accent3="accent3" accent4="accent4" accent5="accent5" accent6="accent6" hlink="hlink" folHlink="folHlink"/>
  <p:sldLayoutIdLst>
    <p:sldLayoutId id="2147483697" r:id="rId1"/>
    <p:sldLayoutId id="2147483717" r:id="rId2"/>
    <p:sldLayoutId id="2147483649" r:id="rId3"/>
    <p:sldLayoutId id="2147483699" r:id="rId4"/>
    <p:sldLayoutId id="2147483650" r:id="rId5"/>
    <p:sldLayoutId id="2147483719" r:id="rId6"/>
    <p:sldLayoutId id="2147483700" r:id="rId7"/>
    <p:sldLayoutId id="2147483701" r:id="rId8"/>
    <p:sldLayoutId id="2147483702" r:id="rId9"/>
    <p:sldLayoutId id="2147483652" r:id="rId10"/>
    <p:sldLayoutId id="2147483653" r:id="rId11"/>
    <p:sldLayoutId id="2147483654" r:id="rId12"/>
    <p:sldLayoutId id="2147483655" r:id="rId13"/>
    <p:sldLayoutId id="2147483716" r:id="rId14"/>
    <p:sldLayoutId id="2147483718" r:id="rId15"/>
    <p:sldLayoutId id="2147483723" r:id="rId16"/>
    <p:sldLayoutId id="2147483726" r:id="rId17"/>
    <p:sldLayoutId id="2147483729" r:id="rId18"/>
    <p:sldLayoutId id="2147483730" r:id="rId19"/>
  </p:sldLayoutIdLst>
  <p:transition>
    <p:wipe dir="r"/>
  </p:transition>
  <p:timing>
    <p:tnLst>
      <p:par>
        <p:cTn id="1" dur="indefinite" restart="never" nodeType="tmRoot"/>
      </p:par>
    </p:tnLst>
  </p:timing>
  <p:hf hdr="0" dt="0"/>
  <p:txStyles>
    <p:titleStyle>
      <a:lvl1pPr algn="l" defTabSz="457200" rtl="0" eaLnBrk="1" latinLnBrk="0" hangingPunct="1">
        <a:lnSpc>
          <a:spcPct val="85000"/>
        </a:lnSpc>
        <a:spcBef>
          <a:spcPct val="0"/>
        </a:spcBef>
        <a:buNone/>
        <a:defRPr sz="26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Font typeface="Arial"/>
        <a:buChar char="•"/>
        <a:defRPr lang="en-US" sz="1800" b="1" kern="1200" dirty="0" smtClean="0">
          <a:solidFill>
            <a:schemeClr val="accent2"/>
          </a:solidFill>
          <a:latin typeface="Arial"/>
          <a:ea typeface="+mn-ea"/>
          <a:cs typeface="Arial"/>
        </a:defRPr>
      </a:lvl1pPr>
      <a:lvl2pPr marL="742950" indent="-285750" algn="l" defTabSz="457200" rtl="0" eaLnBrk="1" latinLnBrk="0" hangingPunct="1">
        <a:spcBef>
          <a:spcPct val="20000"/>
        </a:spcBef>
        <a:buFont typeface="Arial"/>
        <a:buChar char="–"/>
        <a:defRPr lang="en-US" sz="1800" kern="1200" dirty="0" smtClean="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lang="en-US" sz="1600" kern="1200" dirty="0" smtClean="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lang="en-US" sz="1500" kern="1200" dirty="0" smtClean="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lang="en-US" sz="1500" kern="1200" dirty="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4.jp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hyperlink" Target="http://www.ellucian.com/xeguide"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www.ellucian.com/Roadmaps/"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77.png"/><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000" dirty="0" smtClean="0"/>
              <a:t>The Transformation of Banner Human Resources</a:t>
            </a:r>
            <a:endParaRPr lang="en-US" sz="6000" dirty="0"/>
          </a:p>
        </p:txBody>
      </p:sp>
      <p:sp>
        <p:nvSpPr>
          <p:cNvPr id="5" name="Subtitle 4"/>
          <p:cNvSpPr>
            <a:spLocks noGrp="1"/>
          </p:cNvSpPr>
          <p:nvPr>
            <p:ph type="subTitle" idx="1"/>
          </p:nvPr>
        </p:nvSpPr>
        <p:spPr>
          <a:xfrm>
            <a:off x="319508" y="5531624"/>
            <a:ext cx="3345292" cy="1063576"/>
          </a:xfrm>
        </p:spPr>
        <p:txBody>
          <a:bodyPr>
            <a:normAutofit fontScale="70000" lnSpcReduction="20000"/>
          </a:bodyPr>
          <a:lstStyle/>
          <a:p>
            <a:r>
              <a:rPr lang="en-US" dirty="0" smtClean="0">
                <a:solidFill>
                  <a:schemeClr val="accent4">
                    <a:lumMod val="60000"/>
                    <a:lumOff val="40000"/>
                  </a:schemeClr>
                </a:solidFill>
              </a:rPr>
              <a:t>Rick Skeel, </a:t>
            </a:r>
          </a:p>
          <a:p>
            <a:r>
              <a:rPr lang="en-US" dirty="0" smtClean="0">
                <a:solidFill>
                  <a:schemeClr val="accent4">
                    <a:lumMod val="60000"/>
                    <a:lumOff val="40000"/>
                  </a:schemeClr>
                </a:solidFill>
              </a:rPr>
              <a:t>Director of Product Management</a:t>
            </a:r>
          </a:p>
          <a:p>
            <a:r>
              <a:rPr lang="en-US" dirty="0" smtClean="0">
                <a:solidFill>
                  <a:schemeClr val="accent4">
                    <a:lumMod val="60000"/>
                    <a:lumOff val="40000"/>
                  </a:schemeClr>
                </a:solidFill>
              </a:rPr>
              <a:t>Ellucian</a:t>
            </a:r>
          </a:p>
          <a:p>
            <a:endParaRPr lang="en-US" dirty="0">
              <a:solidFill>
                <a:schemeClr val="accent4">
                  <a:lumMod val="60000"/>
                  <a:lumOff val="40000"/>
                </a:schemeClr>
              </a:solidFill>
            </a:endParaRPr>
          </a:p>
          <a:p>
            <a:r>
              <a:rPr lang="en-US" dirty="0" smtClean="0">
                <a:solidFill>
                  <a:schemeClr val="accent4">
                    <a:lumMod val="60000"/>
                    <a:lumOff val="40000"/>
                  </a:schemeClr>
                </a:solidFill>
              </a:rPr>
              <a:t>MBUG  September  2015</a:t>
            </a:r>
          </a:p>
        </p:txBody>
      </p:sp>
    </p:spTree>
    <p:extLst>
      <p:ext uri="{BB962C8B-B14F-4D97-AF65-F5344CB8AC3E}">
        <p14:creationId xmlns:p14="http://schemas.microsoft.com/office/powerpoint/2010/main" val="197092750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XE Applied to Administrative Applications</a:t>
            </a:r>
            <a:endParaRPr lang="en-US" dirty="0"/>
          </a:p>
        </p:txBody>
      </p:sp>
      <p:sp>
        <p:nvSpPr>
          <p:cNvPr id="3" name="Text Placeholder 2"/>
          <p:cNvSpPr>
            <a:spLocks noGrp="1"/>
          </p:cNvSpPr>
          <p:nvPr>
            <p:ph type="body" sz="quarter" idx="11"/>
          </p:nvPr>
        </p:nvSpPr>
        <p:spPr>
          <a:xfrm>
            <a:off x="253999" y="1356226"/>
            <a:ext cx="5825068" cy="4846018"/>
          </a:xfrm>
        </p:spPr>
        <p:txBody>
          <a:bodyPr>
            <a:normAutofit/>
          </a:bodyPr>
          <a:lstStyle/>
          <a:p>
            <a:r>
              <a:rPr lang="en-US" dirty="0" smtClean="0"/>
              <a:t>Banner INB Modernized with XE: </a:t>
            </a:r>
          </a:p>
          <a:p>
            <a:pPr marL="622300" lvl="1" indent="-342900">
              <a:buFont typeface="Arial" panose="020B0604020202020204" pitchFamily="34" charset="0"/>
              <a:buChar char="•"/>
            </a:pPr>
            <a:r>
              <a:rPr lang="en-US" dirty="0" smtClean="0"/>
              <a:t>Eliminating Oracle Forms and Oracle Reports</a:t>
            </a:r>
          </a:p>
          <a:p>
            <a:pPr marL="622300" lvl="1" indent="-342900">
              <a:buFont typeface="Arial" panose="020B0604020202020204" pitchFamily="34" charset="0"/>
              <a:buChar char="•"/>
            </a:pPr>
            <a:r>
              <a:rPr lang="en-US" dirty="0" smtClean="0"/>
              <a:t>Delivers new Java-based administrative pages </a:t>
            </a:r>
            <a:br>
              <a:rPr lang="en-US" dirty="0" smtClean="0"/>
            </a:br>
            <a:r>
              <a:rPr lang="en-US" dirty="0" smtClean="0"/>
              <a:t>and reports</a:t>
            </a:r>
          </a:p>
          <a:p>
            <a:pPr marL="622300" lvl="1" indent="-342900">
              <a:buFont typeface="Arial" panose="020B0604020202020204" pitchFamily="34" charset="0"/>
              <a:buChar char="•"/>
            </a:pPr>
            <a:r>
              <a:rPr lang="en-US" dirty="0" smtClean="0"/>
              <a:t>Positons for cloud delivery </a:t>
            </a:r>
          </a:p>
          <a:p>
            <a:pPr marL="622300" lvl="1" indent="-342900">
              <a:buFont typeface="Arial" panose="020B0604020202020204" pitchFamily="34" charset="0"/>
              <a:buChar char="•"/>
            </a:pPr>
            <a:r>
              <a:rPr lang="en-US" dirty="0" smtClean="0"/>
              <a:t>Introduces Notification Center</a:t>
            </a:r>
          </a:p>
          <a:p>
            <a:pPr marL="622300" lvl="1" indent="-342900">
              <a:buFont typeface="Arial" panose="020B0604020202020204" pitchFamily="34" charset="0"/>
              <a:buChar char="•"/>
            </a:pPr>
            <a:r>
              <a:rPr lang="en-US" dirty="0" smtClean="0"/>
              <a:t>Provides enhanced navigation for a seamless experience </a:t>
            </a:r>
          </a:p>
          <a:p>
            <a:pPr marL="622300" lvl="1" indent="-342900">
              <a:buFont typeface="Arial" panose="020B0604020202020204" pitchFamily="34" charset="0"/>
              <a:buChar char="•"/>
            </a:pPr>
            <a:r>
              <a:rPr lang="en-US" dirty="0"/>
              <a:t>Provides consistent look and feel across Banner </a:t>
            </a:r>
          </a:p>
          <a:p>
            <a:pPr marL="622300" lvl="1" indent="-342900">
              <a:buFont typeface="Arial" panose="020B0604020202020204" pitchFamily="34" charset="0"/>
              <a:buChar char="•"/>
            </a:pPr>
            <a:r>
              <a:rPr lang="en-US" dirty="0" smtClean="0"/>
              <a:t>Eases upgrade process</a:t>
            </a:r>
          </a:p>
          <a:p>
            <a:pPr marL="622300" lvl="1" indent="-342900">
              <a:buFont typeface="Arial" panose="020B0604020202020204" pitchFamily="34" charset="0"/>
              <a:buChar char="•"/>
            </a:pPr>
            <a:r>
              <a:rPr lang="en-US" dirty="0" smtClean="0"/>
              <a:t>Leverages your database, your business rules and your data. </a:t>
            </a:r>
          </a:p>
          <a:p>
            <a:pPr marL="622300" lvl="1" indent="-342900">
              <a:buFont typeface="Arial" panose="020B0604020202020204" pitchFamily="34" charset="0"/>
              <a:buChar char="•"/>
            </a:pPr>
            <a:endParaRPr lang="en-US" dirty="0"/>
          </a:p>
          <a:p>
            <a:r>
              <a:rPr lang="en-US" dirty="0" smtClean="0"/>
              <a:t>It’s YOUR Banner</a:t>
            </a:r>
          </a:p>
          <a:p>
            <a:pPr marL="622300" lvl="1" indent="-342900">
              <a:buFont typeface="Arial" panose="020B0604020202020204" pitchFamily="34" charset="0"/>
              <a:buChar char="•"/>
            </a:pPr>
            <a:endParaRPr lang="en-US" dirty="0"/>
          </a:p>
        </p:txBody>
      </p:sp>
      <p:grpSp>
        <p:nvGrpSpPr>
          <p:cNvPr id="5" name="Group 4"/>
          <p:cNvGrpSpPr/>
          <p:nvPr/>
        </p:nvGrpSpPr>
        <p:grpSpPr>
          <a:xfrm>
            <a:off x="6570441" y="1481585"/>
            <a:ext cx="2364229" cy="4720659"/>
            <a:chOff x="6249309" y="771029"/>
            <a:chExt cx="2649514" cy="3967716"/>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360" y="771029"/>
              <a:ext cx="2568481" cy="176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309" y="2612411"/>
              <a:ext cx="2649514" cy="212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7265032" y="2279071"/>
              <a:ext cx="618067" cy="650396"/>
            </a:xfrm>
            <a:prstGeom prst="downArrow">
              <a:avLst/>
            </a:prstGeom>
            <a:solidFill>
              <a:srgbClr val="DF1C5A"/>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038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Position Budget page (NBAPBUD)</a:t>
            </a:r>
            <a:endParaRPr lang="en-US" dirty="0"/>
          </a:p>
        </p:txBody>
      </p:sp>
      <p:sp>
        <p:nvSpPr>
          <p:cNvPr id="2" name="Slide Number Placeholder 1"/>
          <p:cNvSpPr>
            <a:spLocks noGrp="1"/>
          </p:cNvSpPr>
          <p:nvPr>
            <p:ph type="sldNum" sz="quarter" idx="4"/>
          </p:nvPr>
        </p:nvSpPr>
        <p:spPr/>
        <p:txBody>
          <a:bodyPr/>
          <a:lstStyle/>
          <a:p>
            <a:fld id="{327620FA-0C2A-E640-B44B-13716FC5C784}" type="slidenum">
              <a:rPr lang="en-US" smtClean="0"/>
              <a:t>11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5152"/>
            <a:ext cx="9144000" cy="4691743"/>
          </a:xfrm>
          <a:prstGeom prst="rect">
            <a:avLst/>
          </a:prstGeom>
        </p:spPr>
      </p:pic>
    </p:spTree>
    <p:extLst>
      <p:ext uri="{BB962C8B-B14F-4D97-AF65-F5344CB8AC3E}">
        <p14:creationId xmlns:p14="http://schemas.microsoft.com/office/powerpoint/2010/main" val="540505628"/>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page (PEAEMPL)</a:t>
            </a:r>
            <a:endParaRPr lang="en-US" dirty="0"/>
          </a:p>
        </p:txBody>
      </p:sp>
      <p:sp>
        <p:nvSpPr>
          <p:cNvPr id="3" name="Slide Number Placeholder 2"/>
          <p:cNvSpPr>
            <a:spLocks noGrp="1"/>
          </p:cNvSpPr>
          <p:nvPr>
            <p:ph type="sldNum" sz="quarter" idx="4"/>
          </p:nvPr>
        </p:nvSpPr>
        <p:spPr/>
        <p:txBody>
          <a:bodyPr/>
          <a:lstStyle/>
          <a:p>
            <a:fld id="{327620FA-0C2A-E640-B44B-13716FC5C784}" type="slidenum">
              <a:rPr lang="en-US" smtClean="0"/>
              <a:t>12</a:t>
            </a:fld>
            <a:endParaRPr lang="en-US"/>
          </a:p>
        </p:txBody>
      </p:sp>
      <p:pic>
        <p:nvPicPr>
          <p:cNvPr id="1026" name="Picture 5" descr="image008"/>
          <p:cNvPicPr>
            <a:picLocks noChangeAspect="1" noChangeArrowheads="1"/>
          </p:cNvPicPr>
          <p:nvPr/>
        </p:nvPicPr>
        <p:blipFill rotWithShape="1">
          <a:blip r:embed="rId2">
            <a:extLst>
              <a:ext uri="{28A0092B-C50C-407E-A947-70E740481C1C}">
                <a14:useLocalDpi xmlns:a14="http://schemas.microsoft.com/office/drawing/2010/main" val="0"/>
              </a:ext>
            </a:extLst>
          </a:blip>
          <a:srcRect t="14298"/>
          <a:stretch/>
        </p:blipFill>
        <p:spPr bwMode="auto">
          <a:xfrm>
            <a:off x="0" y="1291791"/>
            <a:ext cx="9144000" cy="446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850155"/>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Event List page (PHILIST)</a:t>
            </a:r>
            <a:endParaRPr lang="en-US" dirty="0"/>
          </a:p>
        </p:txBody>
      </p:sp>
      <p:sp>
        <p:nvSpPr>
          <p:cNvPr id="3" name="Slide Number Placeholder 2"/>
          <p:cNvSpPr>
            <a:spLocks noGrp="1"/>
          </p:cNvSpPr>
          <p:nvPr>
            <p:ph type="sldNum" sz="quarter" idx="4"/>
          </p:nvPr>
        </p:nvSpPr>
        <p:spPr/>
        <p:txBody>
          <a:bodyPr/>
          <a:lstStyle/>
          <a:p>
            <a:fld id="{327620FA-0C2A-E640-B44B-13716FC5C784}" type="slidenum">
              <a:rPr lang="en-US" smtClean="0"/>
              <a:t>13</a:t>
            </a:fld>
            <a:endParaRPr lang="en-US"/>
          </a:p>
        </p:txBody>
      </p:sp>
      <p:pic>
        <p:nvPicPr>
          <p:cNvPr id="2050" name="Picture 5"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t="14664"/>
          <a:stretch/>
        </p:blipFill>
        <p:spPr bwMode="auto">
          <a:xfrm>
            <a:off x="0" y="1335232"/>
            <a:ext cx="9144000" cy="456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91522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Identification – Person Information</a:t>
            </a:r>
          </a:p>
        </p:txBody>
      </p:sp>
      <p:pic>
        <p:nvPicPr>
          <p:cNvPr id="5" name="Picture 4"/>
          <p:cNvPicPr>
            <a:picLocks/>
          </p:cNvPicPr>
          <p:nvPr/>
        </p:nvPicPr>
        <p:blipFill rotWithShape="1">
          <a:blip r:embed="rId3">
            <a:extLst>
              <a:ext uri="{28A0092B-C50C-407E-A947-70E740481C1C}">
                <a14:useLocalDpi xmlns:a14="http://schemas.microsoft.com/office/drawing/2010/main" val="0"/>
              </a:ext>
            </a:extLst>
          </a:blip>
          <a:srcRect t="6435"/>
          <a:stretch/>
        </p:blipFill>
        <p:spPr>
          <a:xfrm>
            <a:off x="0" y="1097280"/>
            <a:ext cx="9144000" cy="5760720"/>
          </a:xfrm>
          <a:prstGeom prst="rect">
            <a:avLst/>
          </a:prstGeom>
        </p:spPr>
      </p:pic>
    </p:spTree>
    <p:extLst>
      <p:ext uri="{BB962C8B-B14F-4D97-AF65-F5344CB8AC3E}">
        <p14:creationId xmlns:p14="http://schemas.microsoft.com/office/powerpoint/2010/main" val="243889729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a:extLst>
              <a:ext uri="{28A0092B-C50C-407E-A947-70E740481C1C}">
                <a14:useLocalDpi xmlns:a14="http://schemas.microsoft.com/office/drawing/2010/main" val="0"/>
              </a:ext>
            </a:extLst>
          </a:blip>
          <a:srcRect t="6040"/>
          <a:stretch/>
        </p:blipFill>
        <p:spPr>
          <a:xfrm>
            <a:off x="-3" y="1097280"/>
            <a:ext cx="9144000" cy="5760720"/>
          </a:xfrm>
          <a:prstGeom prst="rect">
            <a:avLst/>
          </a:prstGeom>
        </p:spPr>
      </p:pic>
      <p:sp>
        <p:nvSpPr>
          <p:cNvPr id="4" name="Title 3"/>
          <p:cNvSpPr>
            <a:spLocks noGrp="1"/>
          </p:cNvSpPr>
          <p:nvPr>
            <p:ph type="title"/>
          </p:nvPr>
        </p:nvSpPr>
        <p:spPr/>
        <p:txBody>
          <a:bodyPr>
            <a:normAutofit/>
          </a:bodyPr>
          <a:lstStyle/>
          <a:p>
            <a:r>
              <a:rPr lang="en-US" b="1" dirty="0"/>
              <a:t>Identification – Address information</a:t>
            </a:r>
          </a:p>
        </p:txBody>
      </p:sp>
    </p:spTree>
    <p:extLst>
      <p:ext uri="{BB962C8B-B14F-4D97-AF65-F5344CB8AC3E}">
        <p14:creationId xmlns:p14="http://schemas.microsoft.com/office/powerpoint/2010/main" val="96229078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a:extLst>
              <a:ext uri="{28A0092B-C50C-407E-A947-70E740481C1C}">
                <a14:useLocalDpi xmlns:a14="http://schemas.microsoft.com/office/drawing/2010/main" val="0"/>
              </a:ext>
            </a:extLst>
          </a:blip>
          <a:srcRect t="5842"/>
          <a:stretch/>
        </p:blipFill>
        <p:spPr>
          <a:xfrm>
            <a:off x="0" y="1142999"/>
            <a:ext cx="9144000" cy="5760720"/>
          </a:xfrm>
          <a:prstGeom prst="rect">
            <a:avLst/>
          </a:prstGeom>
        </p:spPr>
      </p:pic>
      <p:sp>
        <p:nvSpPr>
          <p:cNvPr id="3" name="Title 2"/>
          <p:cNvSpPr>
            <a:spLocks noGrp="1"/>
          </p:cNvSpPr>
          <p:nvPr>
            <p:ph type="title"/>
          </p:nvPr>
        </p:nvSpPr>
        <p:spPr/>
        <p:txBody>
          <a:bodyPr>
            <a:normAutofit/>
          </a:bodyPr>
          <a:lstStyle/>
          <a:p>
            <a:r>
              <a:rPr lang="en-US" b="1" dirty="0"/>
              <a:t>Identification – Biographical information (</a:t>
            </a:r>
            <a:r>
              <a:rPr lang="en-US" b="1" dirty="0" smtClean="0"/>
              <a:t>U.S.)</a:t>
            </a:r>
            <a:endParaRPr lang="en-US" b="1" dirty="0"/>
          </a:p>
        </p:txBody>
      </p:sp>
    </p:spTree>
    <p:extLst>
      <p:ext uri="{BB962C8B-B14F-4D97-AF65-F5344CB8AC3E}">
        <p14:creationId xmlns:p14="http://schemas.microsoft.com/office/powerpoint/2010/main" val="187065126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a:extLst>
              <a:ext uri="{28A0092B-C50C-407E-A947-70E740481C1C}">
                <a14:useLocalDpi xmlns:a14="http://schemas.microsoft.com/office/drawing/2010/main" val="0"/>
              </a:ext>
            </a:extLst>
          </a:blip>
          <a:srcRect t="6238"/>
          <a:stretch/>
        </p:blipFill>
        <p:spPr>
          <a:xfrm>
            <a:off x="0" y="1158239"/>
            <a:ext cx="9144000" cy="5760720"/>
          </a:xfrm>
          <a:prstGeom prst="rect">
            <a:avLst/>
          </a:prstGeom>
        </p:spPr>
      </p:pic>
      <p:sp>
        <p:nvSpPr>
          <p:cNvPr id="3" name="Title 2"/>
          <p:cNvSpPr>
            <a:spLocks noGrp="1"/>
          </p:cNvSpPr>
          <p:nvPr>
            <p:ph type="title"/>
          </p:nvPr>
        </p:nvSpPr>
        <p:spPr/>
        <p:txBody>
          <a:bodyPr/>
          <a:lstStyle/>
          <a:p>
            <a:r>
              <a:rPr lang="en-US" b="1" dirty="0"/>
              <a:t>Position</a:t>
            </a:r>
          </a:p>
        </p:txBody>
      </p:sp>
    </p:spTree>
    <p:extLst>
      <p:ext uri="{BB962C8B-B14F-4D97-AF65-F5344CB8AC3E}">
        <p14:creationId xmlns:p14="http://schemas.microsoft.com/office/powerpoint/2010/main" val="346036650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t="5989"/>
          <a:stretch/>
        </p:blipFill>
        <p:spPr>
          <a:xfrm>
            <a:off x="-8466" y="1446662"/>
            <a:ext cx="9144000" cy="5415699"/>
          </a:xfrm>
          <a:prstGeom prst="rect">
            <a:avLst/>
          </a:prstGeom>
        </p:spPr>
      </p:pic>
      <p:grpSp>
        <p:nvGrpSpPr>
          <p:cNvPr id="10" name="Group 9"/>
          <p:cNvGrpSpPr/>
          <p:nvPr/>
        </p:nvGrpSpPr>
        <p:grpSpPr>
          <a:xfrm>
            <a:off x="-4840" y="1777673"/>
            <a:ext cx="9127068" cy="4170571"/>
            <a:chOff x="-21772" y="3166690"/>
            <a:chExt cx="9127068" cy="4170571"/>
          </a:xfrm>
        </p:grpSpPr>
        <p:sp>
          <p:nvSpPr>
            <p:cNvPr id="5" name="Rectangle 4"/>
            <p:cNvSpPr/>
            <p:nvPr/>
          </p:nvSpPr>
          <p:spPr>
            <a:xfrm>
              <a:off x="-21772" y="3166690"/>
              <a:ext cx="9127068" cy="495300"/>
            </a:xfrm>
            <a:prstGeom prst="rect">
              <a:avLst/>
            </a:prstGeom>
            <a:noFill/>
            <a:ln w="28575">
              <a:solidFill>
                <a:srgbClr val="DF1C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043006" y="5933800"/>
              <a:ext cx="4721862" cy="1403461"/>
            </a:xfrm>
            <a:prstGeom prst="rect">
              <a:avLst/>
            </a:prstGeom>
            <a:solidFill>
              <a:srgbClr val="462F89">
                <a:alpha val="92000"/>
              </a:srgbClr>
            </a:solidFill>
          </p:spPr>
          <p:txBody>
            <a:bodyPr wrap="square" rtlCol="0">
              <a:spAutoFit/>
            </a:bodyPr>
            <a:lstStyle/>
            <a:p>
              <a:r>
                <a:rPr lang="en-US" sz="1200" b="1" dirty="0">
                  <a:solidFill>
                    <a:schemeClr val="bg1"/>
                  </a:solidFill>
                  <a:latin typeface="Arial"/>
                  <a:cs typeface="Arial"/>
                </a:rPr>
                <a:t>Header section has:</a:t>
              </a:r>
            </a:p>
            <a:p>
              <a:pPr marL="342900" lvl="1" indent="-342900">
                <a:lnSpc>
                  <a:spcPct val="90000"/>
                </a:lnSpc>
                <a:spcBef>
                  <a:spcPts val="1200"/>
                </a:spcBef>
                <a:buFont typeface="Arial" pitchFamily="34" charset="0"/>
                <a:buChar char="•"/>
              </a:pPr>
              <a:r>
                <a:rPr lang="en-US" sz="1200" b="1" dirty="0">
                  <a:solidFill>
                    <a:schemeClr val="bg1"/>
                  </a:solidFill>
                  <a:latin typeface="Arial"/>
                  <a:cs typeface="Arial"/>
                </a:rPr>
                <a:t>Institution name, User name, Sign Out, Preferences, and Help </a:t>
              </a:r>
            </a:p>
            <a:p>
              <a:pPr marL="342900" lvl="1" indent="-342900">
                <a:lnSpc>
                  <a:spcPct val="90000"/>
                </a:lnSpc>
                <a:spcBef>
                  <a:spcPts val="1200"/>
                </a:spcBef>
                <a:buFont typeface="Arial" pitchFamily="34" charset="0"/>
                <a:buChar char="•"/>
              </a:pPr>
              <a:r>
                <a:rPr lang="en-US" sz="1200" b="1" dirty="0">
                  <a:solidFill>
                    <a:schemeClr val="bg1"/>
                  </a:solidFill>
                  <a:latin typeface="Arial"/>
                  <a:cs typeface="Arial"/>
                </a:rPr>
                <a:t>Go to…, and Tools</a:t>
              </a:r>
            </a:p>
            <a:p>
              <a:pPr marL="342900" lvl="1" indent="-342900">
                <a:lnSpc>
                  <a:spcPct val="90000"/>
                </a:lnSpc>
                <a:spcBef>
                  <a:spcPts val="1200"/>
                </a:spcBef>
                <a:buFont typeface="Arial" pitchFamily="34" charset="0"/>
                <a:buChar char="•"/>
              </a:pPr>
              <a:r>
                <a:rPr lang="en-US" sz="1200" b="1" dirty="0">
                  <a:solidFill>
                    <a:schemeClr val="bg1"/>
                  </a:solidFill>
                  <a:latin typeface="Arial"/>
                  <a:cs typeface="Arial"/>
                </a:rPr>
                <a:t>Notification Center and page utilities (feature icons)  </a:t>
              </a:r>
              <a:endParaRPr lang="en-US" sz="2400" b="1" dirty="0">
                <a:solidFill>
                  <a:schemeClr val="bg1"/>
                </a:solidFill>
                <a:latin typeface="Arial"/>
                <a:cs typeface="Arial"/>
              </a:endParaRPr>
            </a:p>
          </p:txBody>
        </p:sp>
      </p:grpSp>
      <p:grpSp>
        <p:nvGrpSpPr>
          <p:cNvPr id="6" name="Group 5"/>
          <p:cNvGrpSpPr/>
          <p:nvPr/>
        </p:nvGrpSpPr>
        <p:grpSpPr>
          <a:xfrm>
            <a:off x="38704" y="2623455"/>
            <a:ext cx="8948058" cy="3842657"/>
            <a:chOff x="38704" y="2623455"/>
            <a:chExt cx="8948058" cy="3842657"/>
          </a:xfrm>
        </p:grpSpPr>
        <p:sp>
          <p:nvSpPr>
            <p:cNvPr id="4" name="Rectangle 3"/>
            <p:cNvSpPr/>
            <p:nvPr/>
          </p:nvSpPr>
          <p:spPr>
            <a:xfrm>
              <a:off x="38704" y="2623455"/>
              <a:ext cx="381000" cy="3842657"/>
            </a:xfrm>
            <a:prstGeom prst="rect">
              <a:avLst/>
            </a:prstGeom>
            <a:noFill/>
            <a:ln w="28575">
              <a:solidFill>
                <a:srgbClr val="DF1C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16200000">
              <a:off x="6970184" y="797377"/>
              <a:ext cx="190499" cy="3842657"/>
            </a:xfrm>
            <a:prstGeom prst="rect">
              <a:avLst/>
            </a:prstGeom>
            <a:noFill/>
            <a:ln w="28575">
              <a:solidFill>
                <a:srgbClr val="DF1C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513130" y="3109548"/>
              <a:ext cx="3347391" cy="523220"/>
            </a:xfrm>
            <a:prstGeom prst="rect">
              <a:avLst/>
            </a:prstGeom>
            <a:solidFill>
              <a:srgbClr val="462F89">
                <a:alpha val="92000"/>
              </a:srgbClr>
            </a:solidFill>
          </p:spPr>
          <p:txBody>
            <a:bodyPr wrap="none" rtlCol="0">
              <a:spAutoFit/>
            </a:bodyPr>
            <a:lstStyle/>
            <a:p>
              <a:r>
                <a:rPr lang="en-US" sz="1400" b="1" dirty="0">
                  <a:solidFill>
                    <a:schemeClr val="bg1"/>
                  </a:solidFill>
                  <a:cs typeface="Arial"/>
                </a:rPr>
                <a:t>Section Headers: </a:t>
              </a:r>
            </a:p>
            <a:p>
              <a:pPr marL="171450" indent="-171450">
                <a:buFont typeface="Arial" panose="020B0604020202020204" pitchFamily="34" charset="0"/>
                <a:buChar char="•"/>
              </a:pPr>
              <a:r>
                <a:rPr lang="en-US" sz="1400" b="1" dirty="0">
                  <a:solidFill>
                    <a:schemeClr val="bg1"/>
                  </a:solidFill>
                  <a:cs typeface="Arial"/>
                </a:rPr>
                <a:t>Expand or collapse and take action</a:t>
              </a:r>
              <a:endParaRPr lang="en-US" sz="2800" b="1" dirty="0">
                <a:solidFill>
                  <a:schemeClr val="bg1"/>
                </a:solidFill>
                <a:latin typeface="Arial"/>
                <a:cs typeface="Arial"/>
              </a:endParaRPr>
            </a:p>
          </p:txBody>
        </p:sp>
      </p:grpSp>
      <p:sp>
        <p:nvSpPr>
          <p:cNvPr id="2" name="Title 1"/>
          <p:cNvSpPr>
            <a:spLocks noGrp="1"/>
          </p:cNvSpPr>
          <p:nvPr>
            <p:ph type="title"/>
          </p:nvPr>
        </p:nvSpPr>
        <p:spPr/>
        <p:txBody>
          <a:bodyPr/>
          <a:lstStyle/>
          <a:p>
            <a:r>
              <a:rPr lang="en-US" b="1" dirty="0" smtClean="0"/>
              <a:t>Usability improvement examples</a:t>
            </a:r>
            <a:endParaRPr lang="en-US" b="1" dirty="0"/>
          </a:p>
        </p:txBody>
      </p:sp>
    </p:spTree>
    <p:extLst>
      <p:ext uri="{BB962C8B-B14F-4D97-AF65-F5344CB8AC3E}">
        <p14:creationId xmlns:p14="http://schemas.microsoft.com/office/powerpoint/2010/main" val="1916120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624840" y="1135894"/>
            <a:ext cx="8061960" cy="5600186"/>
          </a:xfrm>
          <a:prstGeom prst="rect">
            <a:avLst/>
          </a:prstGeom>
        </p:spPr>
      </p:pic>
      <p:sp>
        <p:nvSpPr>
          <p:cNvPr id="3" name="Title 2"/>
          <p:cNvSpPr>
            <a:spLocks noGrp="1"/>
          </p:cNvSpPr>
          <p:nvPr>
            <p:ph type="title"/>
          </p:nvPr>
        </p:nvSpPr>
        <p:spPr/>
        <p:txBody>
          <a:bodyPr>
            <a:normAutofit/>
          </a:bodyPr>
          <a:lstStyle/>
          <a:p>
            <a:r>
              <a:rPr lang="en-US" b="1" dirty="0" smtClean="0"/>
              <a:t>Tablet view</a:t>
            </a:r>
            <a:endParaRPr lang="en-US" b="1" dirty="0"/>
          </a:p>
        </p:txBody>
      </p:sp>
    </p:spTree>
    <p:extLst>
      <p:ext uri="{BB962C8B-B14F-4D97-AF65-F5344CB8AC3E}">
        <p14:creationId xmlns:p14="http://schemas.microsoft.com/office/powerpoint/2010/main" val="155360831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t>
            </a:r>
            <a:endParaRPr lang="en-US" dirty="0"/>
          </a:p>
        </p:txBody>
      </p:sp>
      <p:sp>
        <p:nvSpPr>
          <p:cNvPr id="3" name="Content Placeholder 2"/>
          <p:cNvSpPr>
            <a:spLocks noGrp="1"/>
          </p:cNvSpPr>
          <p:nvPr>
            <p:ph idx="1"/>
          </p:nvPr>
        </p:nvSpPr>
        <p:spPr/>
        <p:txBody>
          <a:bodyPr>
            <a:normAutofit/>
          </a:bodyPr>
          <a:lstStyle/>
          <a:p>
            <a:pPr marL="0"/>
            <a:r>
              <a:rPr lang="en-US" sz="2000" dirty="0"/>
              <a:t>This information provides a general strategic view of Ellucian’s anticipated future offerings. The information in this document is confidential and proprietary to Ellucian and neither the document nor its contents can be disclosed to anyone without a written obligation of confidentiality in place with Ellucian.  </a:t>
            </a:r>
          </a:p>
          <a:p>
            <a:pPr marL="0"/>
            <a:r>
              <a:rPr lang="en-US" sz="2000" dirty="0" smtClean="0"/>
              <a:t>The </a:t>
            </a:r>
            <a:r>
              <a:rPr lang="en-US" sz="2000" dirty="0"/>
              <a:t>information in this document is not a commitment, promise or other obligation to deliver any material, code or functionality, and it should not be relied upon in making any purchase decision.  The document and its contents are  subject to change, without prior notice, at the sole discretion of Ellucian. </a:t>
            </a:r>
          </a:p>
          <a:p>
            <a:endParaRPr lang="en-US" dirty="0"/>
          </a:p>
        </p:txBody>
      </p:sp>
    </p:spTree>
    <p:extLst>
      <p:ext uri="{BB962C8B-B14F-4D97-AF65-F5344CB8AC3E}">
        <p14:creationId xmlns:p14="http://schemas.microsoft.com/office/powerpoint/2010/main" val="133427912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XE Applied to Self-Service Applications</a:t>
            </a:r>
            <a:endParaRPr lang="en-US" b="1" dirty="0"/>
          </a:p>
        </p:txBody>
      </p:sp>
      <p:sp>
        <p:nvSpPr>
          <p:cNvPr id="4" name="Content Placeholder 3"/>
          <p:cNvSpPr>
            <a:spLocks noGrp="1"/>
          </p:cNvSpPr>
          <p:nvPr>
            <p:ph idx="1"/>
          </p:nvPr>
        </p:nvSpPr>
        <p:spPr>
          <a:xfrm>
            <a:off x="271993" y="1401289"/>
            <a:ext cx="6416675" cy="4833939"/>
          </a:xfrm>
        </p:spPr>
        <p:txBody>
          <a:bodyPr/>
          <a:lstStyle/>
          <a:p>
            <a:pPr marL="0" indent="0"/>
            <a:r>
              <a:rPr lang="en-US" sz="2400" dirty="0" smtClean="0">
                <a:solidFill>
                  <a:srgbClr val="462F89"/>
                </a:solidFill>
              </a:rPr>
              <a:t>Self-Service Modernized with XE</a:t>
            </a:r>
          </a:p>
          <a:p>
            <a:pPr marL="622300" lvl="1" indent="-342900">
              <a:spcBef>
                <a:spcPct val="20000"/>
              </a:spcBef>
            </a:pPr>
            <a:r>
              <a:rPr lang="en-US" sz="2400" dirty="0" smtClean="0">
                <a:solidFill>
                  <a:srgbClr val="414042"/>
                </a:solidFill>
              </a:rPr>
              <a:t>Mobile first approach</a:t>
            </a:r>
          </a:p>
          <a:p>
            <a:pPr marL="622300" lvl="1" indent="-342900">
              <a:spcBef>
                <a:spcPct val="20000"/>
              </a:spcBef>
            </a:pPr>
            <a:r>
              <a:rPr lang="en-US" sz="2400" dirty="0">
                <a:solidFill>
                  <a:srgbClr val="414042"/>
                </a:solidFill>
              </a:rPr>
              <a:t>R</a:t>
            </a:r>
            <a:r>
              <a:rPr lang="en-US" sz="2400" dirty="0" smtClean="0">
                <a:solidFill>
                  <a:srgbClr val="414042"/>
                </a:solidFill>
              </a:rPr>
              <a:t>esponsive design technology</a:t>
            </a:r>
          </a:p>
          <a:p>
            <a:pPr marL="622300" lvl="1" indent="-342900">
              <a:spcBef>
                <a:spcPct val="20000"/>
              </a:spcBef>
            </a:pPr>
            <a:r>
              <a:rPr lang="en-US" sz="2400" dirty="0">
                <a:solidFill>
                  <a:srgbClr val="414042"/>
                </a:solidFill>
              </a:rPr>
              <a:t>T</a:t>
            </a:r>
            <a:r>
              <a:rPr lang="en-US" sz="2400" dirty="0" smtClean="0">
                <a:solidFill>
                  <a:srgbClr val="414042"/>
                </a:solidFill>
              </a:rPr>
              <a:t>ask oriented features</a:t>
            </a:r>
          </a:p>
          <a:p>
            <a:pPr marL="622300" lvl="1" indent="-342900">
              <a:spcBef>
                <a:spcPct val="20000"/>
              </a:spcBef>
            </a:pPr>
            <a:r>
              <a:rPr lang="en-US" sz="2400" dirty="0" smtClean="0">
                <a:solidFill>
                  <a:srgbClr val="414042"/>
                </a:solidFill>
              </a:rPr>
              <a:t>Accessed directly from your browser and/or Ellucian Go</a:t>
            </a:r>
          </a:p>
          <a:p>
            <a:pPr marL="622300" lvl="1" indent="-342900">
              <a:spcBef>
                <a:spcPct val="20000"/>
              </a:spcBef>
            </a:pPr>
            <a:r>
              <a:rPr lang="en-US" sz="2400" dirty="0" smtClean="0">
                <a:solidFill>
                  <a:srgbClr val="414042"/>
                </a:solidFill>
              </a:rPr>
              <a:t>Allows you to take Banner with you to make better business decisions</a:t>
            </a:r>
          </a:p>
          <a:p>
            <a:pPr marL="622300" lvl="1" indent="-342900">
              <a:spcBef>
                <a:spcPct val="20000"/>
              </a:spcBef>
            </a:pPr>
            <a:endParaRPr lang="en-US" sz="2400" dirty="0">
              <a:solidFill>
                <a:srgbClr val="414042"/>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266" y="1401289"/>
            <a:ext cx="2682619" cy="438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806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Description </a:t>
            </a:r>
            <a:r>
              <a:rPr lang="en-US" dirty="0"/>
              <a:t>u</a:t>
            </a:r>
            <a:r>
              <a:rPr lang="en-US" dirty="0" smtClean="0"/>
              <a:t>nderway</a:t>
            </a:r>
            <a:endParaRPr lang="en-US" dirty="0"/>
          </a:p>
        </p:txBody>
      </p:sp>
      <p:sp>
        <p:nvSpPr>
          <p:cNvPr id="3" name="Content Placeholder 2"/>
          <p:cNvSpPr>
            <a:spLocks noGrp="1"/>
          </p:cNvSpPr>
          <p:nvPr>
            <p:ph idx="1"/>
          </p:nvPr>
        </p:nvSpPr>
        <p:spPr>
          <a:xfrm>
            <a:off x="2087879" y="1810512"/>
            <a:ext cx="6639941" cy="4833938"/>
          </a:xfrm>
        </p:spPr>
        <p:txBody>
          <a:bodyPr>
            <a:normAutofit/>
          </a:bodyPr>
          <a:lstStyle/>
          <a:p>
            <a:r>
              <a:rPr lang="en-US" sz="2400" i="1" dirty="0" smtClean="0"/>
              <a:t>Goal:  </a:t>
            </a:r>
            <a:r>
              <a:rPr lang="en-US" sz="2400" dirty="0" smtClean="0"/>
              <a:t>Manage the creation, editing, routing, and approval of position descriptions</a:t>
            </a:r>
          </a:p>
          <a:p>
            <a:endParaRPr lang="en-US" sz="2400" dirty="0" smtClean="0"/>
          </a:p>
          <a:p>
            <a:r>
              <a:rPr lang="en-US" sz="2400" dirty="0" smtClean="0"/>
              <a:t>Replace paper-based, manual processes</a:t>
            </a:r>
          </a:p>
          <a:p>
            <a:endParaRPr lang="en-US" sz="2400" dirty="0"/>
          </a:p>
          <a:p>
            <a:r>
              <a:rPr lang="en-US" sz="2400" dirty="0" smtClean="0"/>
              <a:t>Improve efficiencies for key stakeholders</a:t>
            </a:r>
            <a:endParaRPr lang="en-US" sz="2400" dirty="0"/>
          </a:p>
          <a:p>
            <a:endParaRPr lang="en-US" sz="2400" dirty="0"/>
          </a:p>
          <a:p>
            <a:r>
              <a:rPr lang="en-US" sz="2400" dirty="0" smtClean="0"/>
              <a:t>Enable connections with Recruiting systems</a:t>
            </a:r>
          </a:p>
        </p:txBody>
      </p:sp>
      <p:pic>
        <p:nvPicPr>
          <p:cNvPr id="4" name="Picture 3" descr="icon5.png"/>
          <p:cNvPicPr>
            <a:picLocks noChangeAspect="1"/>
          </p:cNvPicPr>
          <p:nvPr/>
        </p:nvPicPr>
        <p:blipFill>
          <a:blip r:embed="rId3"/>
          <a:stretch>
            <a:fillRect/>
          </a:stretch>
        </p:blipFill>
        <p:spPr>
          <a:xfrm>
            <a:off x="832694" y="1528457"/>
            <a:ext cx="1007341" cy="1007341"/>
          </a:xfrm>
          <a:prstGeom prst="rect">
            <a:avLst/>
          </a:prstGeom>
        </p:spPr>
      </p:pic>
      <p:pic>
        <p:nvPicPr>
          <p:cNvPr id="5" name="Picture 4" descr="icon11.png"/>
          <p:cNvPicPr>
            <a:picLocks noChangeAspect="1"/>
          </p:cNvPicPr>
          <p:nvPr/>
        </p:nvPicPr>
        <p:blipFill>
          <a:blip r:embed="rId4"/>
          <a:stretch>
            <a:fillRect/>
          </a:stretch>
        </p:blipFill>
        <p:spPr>
          <a:xfrm>
            <a:off x="832695" y="2720191"/>
            <a:ext cx="1007341" cy="1007341"/>
          </a:xfrm>
          <a:prstGeom prst="rect">
            <a:avLst/>
          </a:prstGeom>
        </p:spPr>
      </p:pic>
      <p:pic>
        <p:nvPicPr>
          <p:cNvPr id="6" name="Picture 5" descr="icon1.png"/>
          <p:cNvPicPr>
            <a:picLocks noChangeAspect="1"/>
          </p:cNvPicPr>
          <p:nvPr/>
        </p:nvPicPr>
        <p:blipFill>
          <a:blip r:embed="rId5"/>
          <a:stretch>
            <a:fillRect/>
          </a:stretch>
        </p:blipFill>
        <p:spPr>
          <a:xfrm>
            <a:off x="801572" y="3911926"/>
            <a:ext cx="1008997" cy="1008997"/>
          </a:xfrm>
          <a:prstGeom prst="rect">
            <a:avLst/>
          </a:prstGeom>
        </p:spPr>
      </p:pic>
      <p:pic>
        <p:nvPicPr>
          <p:cNvPr id="7" name="Picture 6" descr="icon24.png"/>
          <p:cNvPicPr>
            <a:picLocks noChangeAspect="1"/>
          </p:cNvPicPr>
          <p:nvPr/>
        </p:nvPicPr>
        <p:blipFill>
          <a:blip r:embed="rId6"/>
          <a:stretch>
            <a:fillRect/>
          </a:stretch>
        </p:blipFill>
        <p:spPr>
          <a:xfrm>
            <a:off x="832694" y="5103660"/>
            <a:ext cx="984296" cy="984296"/>
          </a:xfrm>
          <a:prstGeom prst="rect">
            <a:avLst/>
          </a:prstGeom>
        </p:spPr>
      </p:pic>
    </p:spTree>
    <p:extLst>
      <p:ext uri="{BB962C8B-B14F-4D97-AF65-F5344CB8AC3E}">
        <p14:creationId xmlns:p14="http://schemas.microsoft.com/office/powerpoint/2010/main" val="540995800"/>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15924" y="115143"/>
            <a:ext cx="8311896" cy="835116"/>
          </a:xfrm>
        </p:spPr>
        <p:txBody>
          <a:bodyPr/>
          <a:lstStyle/>
          <a:p>
            <a:r>
              <a:rPr lang="en-US" dirty="0" smtClean="0"/>
              <a:t>Position Description actions</a:t>
            </a:r>
            <a:endParaRPr lang="en-US" dirty="0"/>
          </a:p>
        </p:txBody>
      </p:sp>
      <p:sp>
        <p:nvSpPr>
          <p:cNvPr id="9" name="Rectangle 8"/>
          <p:cNvSpPr/>
          <p:nvPr/>
        </p:nvSpPr>
        <p:spPr>
          <a:xfrm>
            <a:off x="313765" y="1417638"/>
            <a:ext cx="8695764" cy="1754327"/>
          </a:xfrm>
          <a:prstGeom prst="rect">
            <a:avLst/>
          </a:prstGeom>
        </p:spPr>
        <p:txBody>
          <a:bodyPr wrap="square">
            <a:spAutoFit/>
          </a:bodyPr>
          <a:lstStyle/>
          <a:p>
            <a:endParaRPr lang="en-US" b="1" dirty="0" smtClean="0"/>
          </a:p>
          <a:p>
            <a:endParaRPr lang="en-US" dirty="0" smtClean="0"/>
          </a:p>
          <a:p>
            <a:endParaRPr lang="en-US" dirty="0"/>
          </a:p>
          <a:p>
            <a:endParaRPr lang="en-US" dirty="0" smtClean="0"/>
          </a:p>
          <a:p>
            <a:endParaRPr lang="en-US" dirty="0"/>
          </a:p>
          <a:p>
            <a:endParaRPr lang="en-US" dirty="0"/>
          </a:p>
        </p:txBody>
      </p:sp>
      <p:sp>
        <p:nvSpPr>
          <p:cNvPr id="5"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22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83" y="1288206"/>
            <a:ext cx="8548377" cy="441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248885"/>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Partner Group</a:t>
            </a:r>
            <a:endParaRPr lang="en-US" dirty="0"/>
          </a:p>
        </p:txBody>
      </p:sp>
      <p:pic>
        <p:nvPicPr>
          <p:cNvPr id="6" name="Picture 9"/>
          <p:cNvPicPr>
            <a:picLocks noChangeAspect="1" noChangeArrowheads="1"/>
          </p:cNvPicPr>
          <p:nvPr/>
        </p:nvPicPr>
        <p:blipFill>
          <a:blip r:embed="rId3" cstate="print"/>
          <a:srcRect/>
          <a:stretch>
            <a:fillRect/>
          </a:stretch>
        </p:blipFill>
        <p:spPr bwMode="auto">
          <a:xfrm>
            <a:off x="508293" y="5042269"/>
            <a:ext cx="3657600" cy="609600"/>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35319" y="3508858"/>
            <a:ext cx="2844927" cy="926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73480" y="3056229"/>
            <a:ext cx="1398449" cy="158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6"/>
          <a:stretch>
            <a:fillRect/>
          </a:stretch>
        </p:blipFill>
        <p:spPr>
          <a:xfrm>
            <a:off x="5202028" y="4569642"/>
            <a:ext cx="1799590" cy="1906905"/>
          </a:xfrm>
          <a:prstGeom prst="rect">
            <a:avLst/>
          </a:prstGeom>
        </p:spPr>
      </p:pic>
      <p:pic>
        <p:nvPicPr>
          <p:cNvPr id="8" name="Picture 7"/>
          <p:cNvPicPr>
            <a:picLocks noChangeAspect="1"/>
          </p:cNvPicPr>
          <p:nvPr/>
        </p:nvPicPr>
        <p:blipFill>
          <a:blip r:embed="rId7"/>
          <a:stretch>
            <a:fillRect/>
          </a:stretch>
        </p:blipFill>
        <p:spPr>
          <a:xfrm>
            <a:off x="1511479" y="1598484"/>
            <a:ext cx="2120900" cy="812800"/>
          </a:xfrm>
          <a:prstGeom prst="rect">
            <a:avLst/>
          </a:prstGeom>
        </p:spPr>
      </p:pic>
      <p:pic>
        <p:nvPicPr>
          <p:cNvPr id="9" name="Picture 8"/>
          <p:cNvPicPr>
            <a:picLocks noChangeAspect="1"/>
          </p:cNvPicPr>
          <p:nvPr/>
        </p:nvPicPr>
        <p:blipFill>
          <a:blip r:embed="rId8"/>
          <a:stretch>
            <a:fillRect/>
          </a:stretch>
        </p:blipFill>
        <p:spPr>
          <a:xfrm>
            <a:off x="5755640" y="1198854"/>
            <a:ext cx="1849120" cy="1857375"/>
          </a:xfrm>
          <a:prstGeom prst="rect">
            <a:avLst/>
          </a:prstGeom>
        </p:spPr>
      </p:pic>
      <p:pic>
        <p:nvPicPr>
          <p:cNvPr id="10" name="Picture 9"/>
          <p:cNvPicPr>
            <a:picLocks noChangeAspect="1"/>
          </p:cNvPicPr>
          <p:nvPr/>
        </p:nvPicPr>
        <p:blipFill>
          <a:blip r:embed="rId9"/>
          <a:stretch>
            <a:fillRect/>
          </a:stretch>
        </p:blipFill>
        <p:spPr>
          <a:xfrm>
            <a:off x="3221051" y="2819997"/>
            <a:ext cx="2123669" cy="1377721"/>
          </a:xfrm>
          <a:prstGeom prst="rect">
            <a:avLst/>
          </a:prstGeom>
        </p:spPr>
      </p:pic>
    </p:spTree>
    <p:extLst>
      <p:ext uri="{BB962C8B-B14F-4D97-AF65-F5344CB8AC3E}">
        <p14:creationId xmlns:p14="http://schemas.microsoft.com/office/powerpoint/2010/main" val="530083339"/>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4266" y="1781075"/>
            <a:ext cx="8266922" cy="1470025"/>
          </a:xfrm>
        </p:spPr>
        <p:txBody>
          <a:bodyPr anchor="t"/>
          <a:lstStyle/>
          <a:p>
            <a:r>
              <a:rPr lang="en-US" dirty="0" smtClean="0"/>
              <a:t>Transformation Beta Testing Program</a:t>
            </a:r>
            <a:endParaRPr lang="en-US" sz="4800" dirty="0"/>
          </a:p>
        </p:txBody>
      </p:sp>
    </p:spTree>
    <p:extLst>
      <p:ext uri="{BB962C8B-B14F-4D97-AF65-F5344CB8AC3E}">
        <p14:creationId xmlns:p14="http://schemas.microsoft.com/office/powerpoint/2010/main" val="1571424423"/>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Banner Human Resources Transformation Beta Testing </a:t>
            </a:r>
            <a:br>
              <a:rPr lang="en-US" dirty="0" smtClean="0"/>
            </a:br>
            <a:r>
              <a:rPr lang="en-US" dirty="0" smtClean="0"/>
              <a:t>Customer Development Partners</a:t>
            </a:r>
            <a:endParaRPr lang="en-US" dirty="0"/>
          </a:p>
        </p:txBody>
      </p:sp>
      <p:pic>
        <p:nvPicPr>
          <p:cNvPr id="6" name="Picture 5"/>
          <p:cNvPicPr>
            <a:picLocks noChangeAspect="1"/>
          </p:cNvPicPr>
          <p:nvPr/>
        </p:nvPicPr>
        <p:blipFill>
          <a:blip r:embed="rId3"/>
          <a:stretch>
            <a:fillRect/>
          </a:stretch>
        </p:blipFill>
        <p:spPr>
          <a:xfrm>
            <a:off x="415924" y="3857653"/>
            <a:ext cx="2549650" cy="1138237"/>
          </a:xfrm>
          <a:prstGeom prst="rect">
            <a:avLst/>
          </a:prstGeom>
        </p:spPr>
      </p:pic>
      <p:pic>
        <p:nvPicPr>
          <p:cNvPr id="8" name="Picture 7"/>
          <p:cNvPicPr>
            <a:picLocks noChangeAspect="1"/>
          </p:cNvPicPr>
          <p:nvPr/>
        </p:nvPicPr>
        <p:blipFill>
          <a:blip r:embed="rId4"/>
          <a:stretch>
            <a:fillRect/>
          </a:stretch>
        </p:blipFill>
        <p:spPr>
          <a:xfrm>
            <a:off x="3154230" y="3581598"/>
            <a:ext cx="3051221" cy="845175"/>
          </a:xfrm>
          <a:prstGeom prst="rect">
            <a:avLst/>
          </a:prstGeom>
        </p:spPr>
      </p:pic>
      <p:pic>
        <p:nvPicPr>
          <p:cNvPr id="1026" name="Picture 2" descr="http://www.alaska.edu/files/alaska/col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820" y="3633126"/>
            <a:ext cx="2160767" cy="15872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maworks.com/client-logos/Lam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820" y="1658361"/>
            <a:ext cx="1828065" cy="10649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649420" y="1658361"/>
            <a:ext cx="2423642" cy="1014926"/>
          </a:xfrm>
          <a:prstGeom prst="rect">
            <a:avLst/>
          </a:prstGeom>
          <a:noFill/>
          <a:ln>
            <a:noFill/>
          </a:ln>
        </p:spPr>
      </p:pic>
      <p:pic>
        <p:nvPicPr>
          <p:cNvPr id="11"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3733387" y="1475656"/>
            <a:ext cx="1782943" cy="167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73061" y="4869727"/>
            <a:ext cx="3003445" cy="1231270"/>
          </a:xfrm>
          <a:prstGeom prst="rect">
            <a:avLst/>
          </a:prstGeom>
        </p:spPr>
      </p:pic>
    </p:spTree>
    <p:extLst>
      <p:ext uri="{BB962C8B-B14F-4D97-AF65-F5344CB8AC3E}">
        <p14:creationId xmlns:p14="http://schemas.microsoft.com/office/powerpoint/2010/main" val="1743680402"/>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Beta Testing Opportunity</a:t>
            </a:r>
            <a:endParaRPr lang="en-US" dirty="0"/>
          </a:p>
        </p:txBody>
      </p:sp>
      <p:graphicFrame>
        <p:nvGraphicFramePr>
          <p:cNvPr id="3" name="Diagram 2"/>
          <p:cNvGraphicFramePr/>
          <p:nvPr>
            <p:extLst>
              <p:ext uri="{D42A27DB-BD31-4B8C-83A1-F6EECF244321}">
                <p14:modId xmlns:p14="http://schemas.microsoft.com/office/powerpoint/2010/main" val="3500941645"/>
              </p:ext>
            </p:extLst>
          </p:nvPr>
        </p:nvGraphicFramePr>
        <p:xfrm>
          <a:off x="1664678" y="1259174"/>
          <a:ext cx="5785433" cy="4961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006231"/>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9430" y="2067867"/>
            <a:ext cx="7034570" cy="2623790"/>
          </a:xfrm>
          <a:prstGeom prst="rect">
            <a:avLst/>
          </a:prstGeom>
          <a:solidFill>
            <a:srgbClr val="A1ABD7">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1761939" y="3286268"/>
            <a:ext cx="627317" cy="347908"/>
          </a:xfrm>
          <a:prstGeom prst="rightArrow">
            <a:avLst/>
          </a:prstGeom>
          <a:solidFill>
            <a:srgbClr val="DF1C5A"/>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3094" tIns="103094" rIns="103094" bIns="103094" numCol="1" spcCol="1270" anchor="ctr" anchorCtr="0">
            <a:noAutofit/>
          </a:bodyPr>
          <a:lstStyle/>
          <a:p>
            <a:pPr algn="ctr" defTabSz="800100">
              <a:lnSpc>
                <a:spcPct val="90000"/>
              </a:lnSpc>
              <a:spcBef>
                <a:spcPct val="0"/>
              </a:spcBef>
              <a:spcAft>
                <a:spcPct val="35000"/>
              </a:spcAft>
            </a:pPr>
            <a:endParaRPr lang="en-US" sz="1400" dirty="0">
              <a:solidFill>
                <a:srgbClr val="462F89"/>
              </a:solidFill>
            </a:endParaRPr>
          </a:p>
        </p:txBody>
      </p:sp>
      <p:sp>
        <p:nvSpPr>
          <p:cNvPr id="2" name="Title 1"/>
          <p:cNvSpPr>
            <a:spLocks noGrp="1"/>
          </p:cNvSpPr>
          <p:nvPr>
            <p:ph type="title"/>
          </p:nvPr>
        </p:nvSpPr>
        <p:spPr>
          <a:xfrm>
            <a:off x="457200" y="123321"/>
            <a:ext cx="8378576" cy="857250"/>
          </a:xfrm>
        </p:spPr>
        <p:txBody>
          <a:bodyPr>
            <a:normAutofit/>
          </a:bodyPr>
          <a:lstStyle/>
          <a:p>
            <a:r>
              <a:rPr lang="en-US" sz="2300" dirty="0"/>
              <a:t>Beta testing participation and feedback is necessary to success!</a:t>
            </a:r>
          </a:p>
        </p:txBody>
      </p:sp>
      <p:sp>
        <p:nvSpPr>
          <p:cNvPr id="12" name="Right Arrow 11"/>
          <p:cNvSpPr/>
          <p:nvPr/>
        </p:nvSpPr>
        <p:spPr>
          <a:xfrm>
            <a:off x="4052708" y="2525635"/>
            <a:ext cx="4318572" cy="623058"/>
          </a:xfrm>
          <a:prstGeom prst="rightArrow">
            <a:avLst/>
          </a:prstGeom>
          <a:solidFill>
            <a:schemeClr val="bg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3094" tIns="103094" rIns="103094" bIns="103094" numCol="1" spcCol="1270" anchor="ctr" anchorCtr="0">
            <a:noAutofit/>
          </a:bodyPr>
          <a:lstStyle/>
          <a:p>
            <a:pPr algn="ctr" defTabSz="800100">
              <a:lnSpc>
                <a:spcPct val="90000"/>
              </a:lnSpc>
              <a:spcBef>
                <a:spcPct val="0"/>
              </a:spcBef>
              <a:spcAft>
                <a:spcPct val="35000"/>
              </a:spcAft>
            </a:pPr>
            <a:r>
              <a:rPr lang="en-US" sz="1400" dirty="0">
                <a:solidFill>
                  <a:srgbClr val="462F89"/>
                </a:solidFill>
              </a:rPr>
              <a:t>Testing of Banner HR and Position Control</a:t>
            </a:r>
          </a:p>
        </p:txBody>
      </p:sp>
      <p:sp>
        <p:nvSpPr>
          <p:cNvPr id="14" name="TextBox 13"/>
          <p:cNvSpPr txBox="1"/>
          <p:nvPr/>
        </p:nvSpPr>
        <p:spPr>
          <a:xfrm>
            <a:off x="2298757" y="2187081"/>
            <a:ext cx="3060916" cy="338554"/>
          </a:xfrm>
          <a:prstGeom prst="rect">
            <a:avLst/>
          </a:prstGeom>
          <a:noFill/>
        </p:spPr>
        <p:txBody>
          <a:bodyPr wrap="square" rtlCol="0">
            <a:spAutoFit/>
          </a:bodyPr>
          <a:lstStyle/>
          <a:p>
            <a:r>
              <a:rPr lang="en-US" sz="1600" b="1" dirty="0">
                <a:solidFill>
                  <a:srgbClr val="7030A0"/>
                </a:solidFill>
              </a:rPr>
              <a:t>March 2015 – </a:t>
            </a:r>
            <a:r>
              <a:rPr lang="en-US" sz="1600" b="1" dirty="0" smtClean="0">
                <a:solidFill>
                  <a:srgbClr val="7030A0"/>
                </a:solidFill>
              </a:rPr>
              <a:t>Summer </a:t>
            </a:r>
            <a:r>
              <a:rPr lang="en-US" sz="1600" b="1" dirty="0">
                <a:solidFill>
                  <a:srgbClr val="7030A0"/>
                </a:solidFill>
              </a:rPr>
              <a:t>2015</a:t>
            </a:r>
          </a:p>
        </p:txBody>
      </p:sp>
      <p:sp>
        <p:nvSpPr>
          <p:cNvPr id="20" name="Right Arrow 19"/>
          <p:cNvSpPr/>
          <p:nvPr/>
        </p:nvSpPr>
        <p:spPr>
          <a:xfrm>
            <a:off x="4058609" y="3170340"/>
            <a:ext cx="4314536" cy="623058"/>
          </a:xfrm>
          <a:prstGeom prst="rightArrow">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spcFirstLastPara="0" vert="horz" wrap="square" lIns="103094" tIns="103094" rIns="103094" bIns="103094" numCol="1" spcCol="1270" anchor="ctr" anchorCtr="0">
            <a:noAutofit/>
          </a:bodyPr>
          <a:lstStyle/>
          <a:p>
            <a:pPr algn="ctr" defTabSz="800100">
              <a:lnSpc>
                <a:spcPct val="90000"/>
              </a:lnSpc>
              <a:spcBef>
                <a:spcPct val="0"/>
              </a:spcBef>
              <a:spcAft>
                <a:spcPct val="35000"/>
              </a:spcAft>
            </a:pPr>
            <a:r>
              <a:rPr lang="en-US" sz="1400" dirty="0">
                <a:solidFill>
                  <a:srgbClr val="462F89"/>
                </a:solidFill>
              </a:rPr>
              <a:t>Testing of Texas and Canada Extensions </a:t>
            </a:r>
          </a:p>
        </p:txBody>
      </p:sp>
      <p:sp>
        <p:nvSpPr>
          <p:cNvPr id="15" name="Right Arrow 14"/>
          <p:cNvSpPr/>
          <p:nvPr/>
        </p:nvSpPr>
        <p:spPr>
          <a:xfrm>
            <a:off x="4069129" y="3815045"/>
            <a:ext cx="4310501" cy="623058"/>
          </a:xfrm>
          <a:prstGeom prst="rightArrow">
            <a:avLst/>
          </a:prstGeom>
          <a:solidFill>
            <a:schemeClr val="bg1"/>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3094" tIns="103094" rIns="103094" bIns="103094" numCol="1" spcCol="1270" anchor="ctr" anchorCtr="0">
            <a:noAutofit/>
          </a:bodyPr>
          <a:lstStyle/>
          <a:p>
            <a:pPr algn="ctr" defTabSz="800100">
              <a:lnSpc>
                <a:spcPct val="90000"/>
              </a:lnSpc>
              <a:spcBef>
                <a:spcPct val="0"/>
              </a:spcBef>
              <a:spcAft>
                <a:spcPct val="35000"/>
              </a:spcAft>
            </a:pPr>
            <a:r>
              <a:rPr lang="en-US" sz="1400" dirty="0">
                <a:solidFill>
                  <a:srgbClr val="462F89"/>
                </a:solidFill>
              </a:rPr>
              <a:t>Testing of Extensibility Framework</a:t>
            </a:r>
          </a:p>
        </p:txBody>
      </p:sp>
      <p:sp>
        <p:nvSpPr>
          <p:cNvPr id="18" name="Right Arrow 17"/>
          <p:cNvSpPr/>
          <p:nvPr/>
        </p:nvSpPr>
        <p:spPr>
          <a:xfrm>
            <a:off x="1" y="4442640"/>
            <a:ext cx="8416193" cy="974689"/>
          </a:xfrm>
          <a:prstGeom prst="rightArrow">
            <a:avLst/>
          </a:prstGeom>
          <a:solidFill>
            <a:srgbClr val="414042"/>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3094" tIns="103094" rIns="103094" bIns="103094" numCol="1" spcCol="1270" anchor="ctr" anchorCtr="0">
            <a:noAutofit/>
          </a:bodyPr>
          <a:lstStyle/>
          <a:p>
            <a:pPr algn="ctr" defTabSz="800100">
              <a:lnSpc>
                <a:spcPct val="90000"/>
              </a:lnSpc>
              <a:spcBef>
                <a:spcPct val="0"/>
              </a:spcBef>
              <a:spcAft>
                <a:spcPct val="35000"/>
              </a:spcAft>
            </a:pPr>
            <a:r>
              <a:rPr lang="en-US" dirty="0"/>
              <a:t>Extraordinary Support</a:t>
            </a:r>
          </a:p>
        </p:txBody>
      </p:sp>
      <p:sp>
        <p:nvSpPr>
          <p:cNvPr id="8" name="Rectangle 7"/>
          <p:cNvSpPr/>
          <p:nvPr/>
        </p:nvSpPr>
        <p:spPr>
          <a:xfrm>
            <a:off x="457201" y="2665482"/>
            <a:ext cx="1652228" cy="1652776"/>
          </a:xfrm>
          <a:prstGeom prst="rect">
            <a:avLst/>
          </a:prstGeom>
          <a:solidFill>
            <a:srgbClr val="462F89"/>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3094" tIns="103094" rIns="103094" bIns="103094" numCol="1" spcCol="1270" anchor="ctr" anchorCtr="0">
            <a:noAutofit/>
          </a:bodyPr>
          <a:lstStyle/>
          <a:p>
            <a:pPr algn="ctr" defTabSz="800100">
              <a:lnSpc>
                <a:spcPct val="90000"/>
              </a:lnSpc>
              <a:spcBef>
                <a:spcPct val="0"/>
              </a:spcBef>
              <a:spcAft>
                <a:spcPct val="35000"/>
              </a:spcAft>
            </a:pPr>
            <a:r>
              <a:rPr lang="en-US" dirty="0"/>
              <a:t>Technical and Functional Preparation </a:t>
            </a:r>
          </a:p>
        </p:txBody>
      </p:sp>
      <p:sp>
        <p:nvSpPr>
          <p:cNvPr id="10" name="Rectangle 9"/>
          <p:cNvSpPr/>
          <p:nvPr/>
        </p:nvSpPr>
        <p:spPr>
          <a:xfrm>
            <a:off x="2406381" y="2667623"/>
            <a:ext cx="1652228" cy="1632725"/>
          </a:xfrm>
          <a:prstGeom prst="rect">
            <a:avLst/>
          </a:prstGeom>
          <a:solidFill>
            <a:srgbClr val="64267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3094" tIns="103094" rIns="103094" bIns="103094" numCol="1" spcCol="1270" anchor="ctr" anchorCtr="0">
            <a:noAutofit/>
          </a:bodyPr>
          <a:lstStyle/>
          <a:p>
            <a:pPr algn="ctr" defTabSz="800100">
              <a:lnSpc>
                <a:spcPct val="90000"/>
              </a:lnSpc>
              <a:spcBef>
                <a:spcPct val="0"/>
              </a:spcBef>
              <a:spcAft>
                <a:spcPct val="35000"/>
              </a:spcAft>
            </a:pPr>
            <a:r>
              <a:rPr lang="en-US" dirty="0"/>
              <a:t>Installation of Beta Release via ESM</a:t>
            </a:r>
          </a:p>
        </p:txBody>
      </p:sp>
    </p:spTree>
    <p:extLst>
      <p:ext uri="{BB962C8B-B14F-4D97-AF65-F5344CB8AC3E}">
        <p14:creationId xmlns:p14="http://schemas.microsoft.com/office/powerpoint/2010/main" val="825993697"/>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4266" y="1781075"/>
            <a:ext cx="8266922" cy="1470025"/>
          </a:xfrm>
        </p:spPr>
        <p:txBody>
          <a:bodyPr anchor="t"/>
          <a:lstStyle/>
          <a:p>
            <a:r>
              <a:rPr lang="en-US" dirty="0" smtClean="0"/>
              <a:t>Transformation Readiness</a:t>
            </a:r>
            <a:endParaRPr lang="en-US" sz="4800" dirty="0"/>
          </a:p>
        </p:txBody>
      </p:sp>
    </p:spTree>
    <p:extLst>
      <p:ext uri="{BB962C8B-B14F-4D97-AF65-F5344CB8AC3E}">
        <p14:creationId xmlns:p14="http://schemas.microsoft.com/office/powerpoint/2010/main" val="255346662"/>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to Adopting XE Application</a:t>
            </a:r>
          </a:p>
        </p:txBody>
      </p:sp>
      <p:grpSp>
        <p:nvGrpSpPr>
          <p:cNvPr id="19" name="Group 18"/>
          <p:cNvGrpSpPr>
            <a:grpSpLocks/>
          </p:cNvGrpSpPr>
          <p:nvPr/>
        </p:nvGrpSpPr>
        <p:grpSpPr>
          <a:xfrm>
            <a:off x="988311" y="1794511"/>
            <a:ext cx="6789901" cy="3826502"/>
            <a:chOff x="1119332" y="1724058"/>
            <a:chExt cx="7147264" cy="4027897"/>
          </a:xfrm>
        </p:grpSpPr>
        <p:sp>
          <p:nvSpPr>
            <p:cNvPr id="20" name="Rectangle 3"/>
            <p:cNvSpPr>
              <a:spLocks noChangeArrowheads="1"/>
            </p:cNvSpPr>
            <p:nvPr/>
          </p:nvSpPr>
          <p:spPr bwMode="auto">
            <a:xfrm>
              <a:off x="1119332" y="1724058"/>
              <a:ext cx="3513414" cy="1959404"/>
            </a:xfrm>
            <a:prstGeom prst="rect">
              <a:avLst/>
            </a:prstGeom>
            <a:solidFill>
              <a:srgbClr val="462F89"/>
            </a:solidFill>
            <a:ln w="12700" algn="ctr">
              <a:noFill/>
              <a:miter lim="800000"/>
              <a:headEnd/>
              <a:tailEnd/>
            </a:ln>
            <a:effectLst/>
          </p:spPr>
          <p:txBody>
            <a:bodyPr wrap="none" anchor="ctr"/>
            <a:lstStyle/>
            <a:p>
              <a:pPr algn="ctr" defTabSz="914400" eaLnBrk="0" hangingPunct="0">
                <a:defRPr/>
              </a:pPr>
              <a:r>
                <a:rPr lang="en-US" sz="3200" b="1" kern="0" dirty="0">
                  <a:solidFill>
                    <a:srgbClr val="FFFFFF"/>
                  </a:solidFill>
                  <a:latin typeface="Arial" charset="0"/>
                </a:rPr>
                <a:t>Understand</a:t>
              </a:r>
            </a:p>
          </p:txBody>
        </p:sp>
        <p:sp>
          <p:nvSpPr>
            <p:cNvPr id="21" name="Rectangle 4"/>
            <p:cNvSpPr>
              <a:spLocks noChangeArrowheads="1"/>
            </p:cNvSpPr>
            <p:nvPr/>
          </p:nvSpPr>
          <p:spPr bwMode="auto">
            <a:xfrm>
              <a:off x="4753182" y="1724058"/>
              <a:ext cx="3513414" cy="1959404"/>
            </a:xfrm>
            <a:prstGeom prst="rect">
              <a:avLst/>
            </a:prstGeom>
            <a:solidFill>
              <a:srgbClr val="DF1C5A"/>
            </a:solidFill>
            <a:ln w="12700" algn="ctr">
              <a:noFill/>
              <a:miter lim="800000"/>
              <a:headEnd/>
              <a:tailEnd/>
            </a:ln>
            <a:effectLst/>
          </p:spPr>
          <p:txBody>
            <a:bodyPr wrap="none" anchor="ctr"/>
            <a:lstStyle/>
            <a:p>
              <a:pPr algn="ctr" defTabSz="914400" eaLnBrk="0" hangingPunct="0">
                <a:defRPr/>
              </a:pPr>
              <a:r>
                <a:rPr lang="en-US" sz="3200" b="1" kern="0" dirty="0">
                  <a:solidFill>
                    <a:srgbClr val="FFFFFF"/>
                  </a:solidFill>
                  <a:latin typeface="Arial"/>
                </a:rPr>
                <a:t>Plan</a:t>
              </a:r>
            </a:p>
          </p:txBody>
        </p:sp>
        <p:sp>
          <p:nvSpPr>
            <p:cNvPr id="22" name="Rectangle 5"/>
            <p:cNvSpPr>
              <a:spLocks noChangeArrowheads="1"/>
            </p:cNvSpPr>
            <p:nvPr/>
          </p:nvSpPr>
          <p:spPr bwMode="auto">
            <a:xfrm>
              <a:off x="1119332" y="3792551"/>
              <a:ext cx="3513414" cy="1959404"/>
            </a:xfrm>
            <a:prstGeom prst="rect">
              <a:avLst/>
            </a:prstGeom>
            <a:solidFill>
              <a:srgbClr val="CCDE44"/>
            </a:solidFill>
            <a:ln w="12700" algn="ctr">
              <a:noFill/>
              <a:miter lim="800000"/>
              <a:headEnd/>
              <a:tailEnd/>
            </a:ln>
            <a:effectLst/>
          </p:spPr>
          <p:txBody>
            <a:bodyPr wrap="none" anchor="ctr"/>
            <a:lstStyle/>
            <a:p>
              <a:pPr algn="ctr" defTabSz="914400" eaLnBrk="0" hangingPunct="0">
                <a:defRPr/>
              </a:pPr>
              <a:r>
                <a:rPr lang="en-US" sz="3200" b="1" kern="0" dirty="0">
                  <a:solidFill>
                    <a:srgbClr val="FFFFFF"/>
                  </a:solidFill>
                  <a:latin typeface="Arial"/>
                </a:rPr>
                <a:t>Adopt</a:t>
              </a:r>
            </a:p>
          </p:txBody>
        </p:sp>
        <p:sp>
          <p:nvSpPr>
            <p:cNvPr id="23" name="Rectangle 6"/>
            <p:cNvSpPr>
              <a:spLocks noChangeArrowheads="1"/>
            </p:cNvSpPr>
            <p:nvPr/>
          </p:nvSpPr>
          <p:spPr bwMode="auto">
            <a:xfrm>
              <a:off x="4740482" y="3792551"/>
              <a:ext cx="3513414" cy="1959404"/>
            </a:xfrm>
            <a:prstGeom prst="rect">
              <a:avLst/>
            </a:prstGeom>
            <a:solidFill>
              <a:srgbClr val="A1ABD7"/>
            </a:solidFill>
            <a:ln w="12700" algn="ctr">
              <a:noFill/>
              <a:miter lim="800000"/>
              <a:headEnd/>
              <a:tailEnd/>
            </a:ln>
            <a:effectLst/>
          </p:spPr>
          <p:txBody>
            <a:bodyPr wrap="none" anchor="ctr"/>
            <a:lstStyle/>
            <a:p>
              <a:pPr algn="ctr" defTabSz="914400" eaLnBrk="0" hangingPunct="0">
                <a:defRPr/>
              </a:pPr>
              <a:r>
                <a:rPr lang="en-US" sz="3200" b="1" kern="0" dirty="0">
                  <a:solidFill>
                    <a:srgbClr val="FFFFFF"/>
                  </a:solidFill>
                  <a:latin typeface="Arial"/>
                </a:rPr>
                <a:t>Deploy</a:t>
              </a:r>
            </a:p>
          </p:txBody>
        </p:sp>
        <p:sp>
          <p:nvSpPr>
            <p:cNvPr id="24" name="Pentagon 23"/>
            <p:cNvSpPr/>
            <p:nvPr/>
          </p:nvSpPr>
          <p:spPr>
            <a:xfrm rot="10800000">
              <a:off x="4238326" y="4284090"/>
              <a:ext cx="1561625" cy="1025598"/>
            </a:xfrm>
            <a:prstGeom prst="homePlate">
              <a:avLst/>
            </a:prstGeom>
            <a:solidFill>
              <a:srgbClr val="A1ABD7"/>
            </a:solidFill>
            <a:ln w="9525"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25" name="Pentagon 24"/>
            <p:cNvSpPr/>
            <p:nvPr/>
          </p:nvSpPr>
          <p:spPr>
            <a:xfrm rot="5400000">
              <a:off x="5961217" y="3073982"/>
              <a:ext cx="1072516" cy="1025598"/>
            </a:xfrm>
            <a:prstGeom prst="homePlate">
              <a:avLst/>
            </a:prstGeom>
            <a:solidFill>
              <a:srgbClr val="DF1C5A"/>
            </a:solidFill>
            <a:ln w="9525"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26" name="Pentagon 25"/>
            <p:cNvSpPr/>
            <p:nvPr/>
          </p:nvSpPr>
          <p:spPr>
            <a:xfrm>
              <a:off x="4065428" y="2218714"/>
              <a:ext cx="1072516" cy="1025598"/>
            </a:xfrm>
            <a:prstGeom prst="homePlate">
              <a:avLst/>
            </a:prstGeom>
            <a:solidFill>
              <a:srgbClr val="462F89"/>
            </a:solidFill>
            <a:ln w="9525"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grpSp>
    </p:spTree>
    <p:extLst>
      <p:ext uri="{BB962C8B-B14F-4D97-AF65-F5344CB8AC3E}">
        <p14:creationId xmlns:p14="http://schemas.microsoft.com/office/powerpoint/2010/main" val="273627412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Agenda</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407775671"/>
              </p:ext>
            </p:extLst>
          </p:nvPr>
        </p:nvGraphicFramePr>
        <p:xfrm>
          <a:off x="1216182" y="1856665"/>
          <a:ext cx="6096000" cy="2783060"/>
        </p:xfrm>
        <a:graphic>
          <a:graphicData uri="http://schemas.openxmlformats.org/drawingml/2006/table">
            <a:tbl>
              <a:tblPr firstRow="1" bandRow="1">
                <a:tableStyleId>{5C22544A-7EE6-4342-B048-85BDC9FD1C3A}</a:tableStyleId>
              </a:tblPr>
              <a:tblGrid>
                <a:gridCol w="793687"/>
                <a:gridCol w="5302313"/>
              </a:tblGrid>
              <a:tr h="556612">
                <a:tc>
                  <a:txBody>
                    <a:bodyPr/>
                    <a:lstStyle/>
                    <a:p>
                      <a:r>
                        <a:rPr lang="en-US" sz="2400" b="1" kern="1200" dirty="0" smtClean="0">
                          <a:solidFill>
                            <a:schemeClr val="accent1"/>
                          </a:solidFill>
                          <a:latin typeface="+mn-lt"/>
                          <a:ea typeface="+mn-ea"/>
                          <a:cs typeface="+mn-cs"/>
                        </a:rPr>
                        <a:t>1</a:t>
                      </a:r>
                    </a:p>
                  </a:txBody>
                  <a:tcPr anchor="b">
                    <a:lnL w="12700" cmpd="sng">
                      <a:noFill/>
                    </a:lnL>
                    <a:lnR w="12700" cmpd="sng">
                      <a:noFill/>
                    </a:lnR>
                    <a:lnT w="12700" cmpd="sng">
                      <a:noFill/>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kern="1200" dirty="0" smtClean="0">
                          <a:solidFill>
                            <a:schemeClr val="dk1"/>
                          </a:solidFill>
                          <a:latin typeface="+mn-lt"/>
                          <a:ea typeface="+mn-ea"/>
                          <a:cs typeface="+mn-cs"/>
                        </a:rPr>
                        <a:t>Ellucian XE</a:t>
                      </a:r>
                      <a:r>
                        <a:rPr lang="en-US" sz="1800" b="0" kern="1200" baseline="0" dirty="0" smtClean="0">
                          <a:solidFill>
                            <a:schemeClr val="dk1"/>
                          </a:solidFill>
                          <a:latin typeface="+mn-lt"/>
                          <a:ea typeface="+mn-ea"/>
                          <a:cs typeface="+mn-cs"/>
                        </a:rPr>
                        <a:t> and Banner Transformation</a:t>
                      </a:r>
                      <a:endParaRPr lang="en-US" sz="1800" b="0" kern="1200" dirty="0" smtClean="0">
                        <a:solidFill>
                          <a:schemeClr val="dk1"/>
                        </a:solidFill>
                        <a:latin typeface="+mn-lt"/>
                        <a:ea typeface="+mn-ea"/>
                        <a:cs typeface="+mn-cs"/>
                      </a:endParaRPr>
                    </a:p>
                  </a:txBody>
                  <a:tcPr anchor="b">
                    <a:lnL w="12700" cmpd="sng">
                      <a:noFill/>
                    </a:lnL>
                    <a:lnR w="12700" cmpd="sng">
                      <a:noFill/>
                    </a:lnR>
                    <a:lnT w="12700" cmpd="sng">
                      <a:noFill/>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556612">
                <a:tc>
                  <a:txBody>
                    <a:bodyPr/>
                    <a:lstStyle/>
                    <a:p>
                      <a:r>
                        <a:rPr lang="en-US" sz="2400" b="1" kern="1200" dirty="0" smtClean="0">
                          <a:solidFill>
                            <a:schemeClr val="accent1"/>
                          </a:solidFill>
                          <a:latin typeface="+mn-lt"/>
                          <a:ea typeface="+mn-ea"/>
                          <a:cs typeface="+mn-cs"/>
                        </a:rPr>
                        <a:t>2</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Transformation</a:t>
                      </a:r>
                      <a:r>
                        <a:rPr lang="en-US" sz="1800" kern="1200" baseline="0" dirty="0" smtClean="0">
                          <a:solidFill>
                            <a:schemeClr val="dk1"/>
                          </a:solidFill>
                          <a:latin typeface="+mn-lt"/>
                          <a:ea typeface="+mn-ea"/>
                          <a:cs typeface="+mn-cs"/>
                        </a:rPr>
                        <a:t> Usability Improvements</a:t>
                      </a:r>
                      <a:endParaRPr lang="en-US" sz="1800" kern="1200" dirty="0" smtClean="0">
                        <a:solidFill>
                          <a:schemeClr val="dk1"/>
                        </a:solidFill>
                        <a:latin typeface="+mn-lt"/>
                        <a:ea typeface="+mn-ea"/>
                        <a:cs typeface="+mn-cs"/>
                      </a:endParaRP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556612">
                <a:tc>
                  <a:txBody>
                    <a:bodyPr/>
                    <a:lstStyle/>
                    <a:p>
                      <a:r>
                        <a:rPr lang="en-US" sz="2400" b="1" kern="1200" dirty="0" smtClean="0">
                          <a:solidFill>
                            <a:schemeClr val="accent1"/>
                          </a:solidFill>
                          <a:latin typeface="+mn-lt"/>
                          <a:ea typeface="+mn-ea"/>
                          <a:cs typeface="+mn-cs"/>
                        </a:rPr>
                        <a:t>3</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Transformation Beta</a:t>
                      </a:r>
                      <a:r>
                        <a:rPr lang="en-US" sz="1800" kern="1200" baseline="0" dirty="0" smtClean="0">
                          <a:solidFill>
                            <a:schemeClr val="dk1"/>
                          </a:solidFill>
                          <a:latin typeface="+mn-lt"/>
                          <a:ea typeface="+mn-ea"/>
                          <a:cs typeface="+mn-cs"/>
                        </a:rPr>
                        <a:t> Testing Program</a:t>
                      </a:r>
                      <a:endParaRPr lang="en-US" sz="1800" kern="1200" dirty="0" smtClean="0">
                        <a:solidFill>
                          <a:schemeClr val="dk1"/>
                        </a:solidFill>
                        <a:latin typeface="+mn-lt"/>
                        <a:ea typeface="+mn-ea"/>
                        <a:cs typeface="+mn-cs"/>
                      </a:endParaRP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556612">
                <a:tc>
                  <a:txBody>
                    <a:bodyPr/>
                    <a:lstStyle/>
                    <a:p>
                      <a:r>
                        <a:rPr lang="en-US" sz="2400" b="1" kern="1200" dirty="0" smtClean="0">
                          <a:solidFill>
                            <a:schemeClr val="accent1"/>
                          </a:solidFill>
                          <a:latin typeface="+mn-lt"/>
                          <a:ea typeface="+mn-ea"/>
                          <a:cs typeface="+mn-cs"/>
                        </a:rPr>
                        <a:t>4</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Transformation Readiness</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556612">
                <a:tc>
                  <a:txBody>
                    <a:bodyPr/>
                    <a:lstStyle/>
                    <a:p>
                      <a:r>
                        <a:rPr lang="en-US" sz="2400" b="1" kern="1200" dirty="0" smtClean="0">
                          <a:solidFill>
                            <a:schemeClr val="accent1"/>
                          </a:solidFill>
                          <a:latin typeface="+mn-lt"/>
                          <a:ea typeface="+mn-ea"/>
                          <a:cs typeface="+mn-cs"/>
                        </a:rPr>
                        <a:t>5</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Questions</a:t>
                      </a:r>
                      <a:r>
                        <a:rPr lang="en-US" sz="1800" kern="1200" baseline="0" dirty="0" smtClean="0">
                          <a:solidFill>
                            <a:schemeClr val="dk1"/>
                          </a:solidFill>
                          <a:latin typeface="+mn-lt"/>
                          <a:ea typeface="+mn-ea"/>
                          <a:cs typeface="+mn-cs"/>
                        </a:rPr>
                        <a:t> and Answers</a:t>
                      </a:r>
                      <a:endParaRPr lang="en-US" sz="1800" kern="1200" dirty="0" smtClean="0">
                        <a:solidFill>
                          <a:schemeClr val="dk1"/>
                        </a:solidFill>
                        <a:latin typeface="+mn-lt"/>
                        <a:ea typeface="+mn-ea"/>
                        <a:cs typeface="+mn-cs"/>
                      </a:endParaRP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8" name="Picture 17" descr="Picture1.png"/>
          <p:cNvPicPr>
            <a:picLocks noChangeAspect="1"/>
          </p:cNvPicPr>
          <p:nvPr/>
        </p:nvPicPr>
        <p:blipFill>
          <a:blip r:embed="rId2"/>
          <a:srcRect r="20680"/>
          <a:stretch>
            <a:fillRect/>
          </a:stretch>
        </p:blipFill>
        <p:spPr>
          <a:xfrm>
            <a:off x="6378401" y="596489"/>
            <a:ext cx="2765599" cy="3486624"/>
          </a:xfrm>
          <a:prstGeom prst="rect">
            <a:avLst/>
          </a:prstGeom>
        </p:spPr>
      </p:pic>
      <p:sp>
        <p:nvSpPr>
          <p:cNvPr id="19" name="Rectangle 18"/>
          <p:cNvSpPr/>
          <p:nvPr/>
        </p:nvSpPr>
        <p:spPr>
          <a:xfrm>
            <a:off x="7065815" y="1718665"/>
            <a:ext cx="2095445" cy="923330"/>
          </a:xfrm>
          <a:prstGeom prst="rect">
            <a:avLst/>
          </a:prstGeom>
        </p:spPr>
        <p:txBody>
          <a:bodyPr wrap="none">
            <a:spAutoFit/>
          </a:bodyPr>
          <a:lstStyle/>
          <a:p>
            <a:pPr algn="ctr"/>
            <a:r>
              <a:rPr lang="en-US" dirty="0" smtClean="0">
                <a:solidFill>
                  <a:schemeClr val="bg1"/>
                </a:solidFill>
              </a:rPr>
              <a:t>Banner </a:t>
            </a:r>
          </a:p>
          <a:p>
            <a:pPr algn="ctr"/>
            <a:r>
              <a:rPr lang="en-US" dirty="0" smtClean="0">
                <a:solidFill>
                  <a:schemeClr val="bg1"/>
                </a:solidFill>
              </a:rPr>
              <a:t>Human Resources</a:t>
            </a:r>
          </a:p>
          <a:p>
            <a:pPr algn="ctr"/>
            <a:r>
              <a:rPr lang="en-US" dirty="0" smtClean="0">
                <a:solidFill>
                  <a:schemeClr val="bg1"/>
                </a:solidFill>
              </a:rPr>
              <a:t>Transformation</a:t>
            </a:r>
            <a:endParaRPr lang="en-US" dirty="0"/>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3</a:t>
            </a:fld>
            <a:endParaRPr lang="en-US"/>
          </a:p>
        </p:txBody>
      </p:sp>
    </p:spTree>
    <p:extLst>
      <p:ext uri="{BB962C8B-B14F-4D97-AF65-F5344CB8AC3E}">
        <p14:creationId xmlns:p14="http://schemas.microsoft.com/office/powerpoint/2010/main" val="2145561892"/>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2438400"/>
            <a:ext cx="9144000" cy="2756450"/>
          </a:xfrm>
          <a:prstGeom prst="rect">
            <a:avLst/>
          </a:prstGeom>
          <a:solidFill>
            <a:srgbClr val="A1ABD7">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Transformation Targeted Timeline</a:t>
            </a:r>
            <a:endParaRPr lang="en-US" dirty="0"/>
          </a:p>
        </p:txBody>
      </p:sp>
      <p:sp>
        <p:nvSpPr>
          <p:cNvPr id="18" name="TextBox 17"/>
          <p:cNvSpPr txBox="1"/>
          <p:nvPr/>
        </p:nvSpPr>
        <p:spPr>
          <a:xfrm>
            <a:off x="1705510" y="1833299"/>
            <a:ext cx="1160980" cy="338554"/>
          </a:xfrm>
          <a:prstGeom prst="rect">
            <a:avLst/>
          </a:prstGeom>
          <a:noFill/>
        </p:spPr>
        <p:txBody>
          <a:bodyPr wrap="square" rtlCol="0">
            <a:spAutoFit/>
          </a:bodyPr>
          <a:lstStyle/>
          <a:p>
            <a:pPr algn="ctr"/>
            <a:r>
              <a:rPr lang="en-US" sz="1600" b="1" dirty="0">
                <a:solidFill>
                  <a:srgbClr val="462F89"/>
                </a:solidFill>
              </a:rPr>
              <a:t>Mid-2015</a:t>
            </a:r>
          </a:p>
        </p:txBody>
      </p:sp>
      <p:sp>
        <p:nvSpPr>
          <p:cNvPr id="19" name="TextBox 18"/>
          <p:cNvSpPr txBox="1"/>
          <p:nvPr/>
        </p:nvSpPr>
        <p:spPr>
          <a:xfrm>
            <a:off x="3866509" y="1812750"/>
            <a:ext cx="1470917" cy="338554"/>
          </a:xfrm>
          <a:prstGeom prst="rect">
            <a:avLst/>
          </a:prstGeom>
          <a:noFill/>
        </p:spPr>
        <p:txBody>
          <a:bodyPr wrap="square" rtlCol="0">
            <a:spAutoFit/>
          </a:bodyPr>
          <a:lstStyle/>
          <a:p>
            <a:pPr algn="ctr"/>
            <a:r>
              <a:rPr lang="en-US" sz="1600" b="1" dirty="0">
                <a:solidFill>
                  <a:srgbClr val="462F89"/>
                </a:solidFill>
              </a:rPr>
              <a:t>End of 2015</a:t>
            </a:r>
          </a:p>
        </p:txBody>
      </p:sp>
      <p:sp>
        <p:nvSpPr>
          <p:cNvPr id="20" name="TextBox 19"/>
          <p:cNvSpPr txBox="1"/>
          <p:nvPr/>
        </p:nvSpPr>
        <p:spPr>
          <a:xfrm>
            <a:off x="6337443" y="1833299"/>
            <a:ext cx="1160980" cy="338554"/>
          </a:xfrm>
          <a:prstGeom prst="rect">
            <a:avLst/>
          </a:prstGeom>
          <a:noFill/>
        </p:spPr>
        <p:txBody>
          <a:bodyPr wrap="square" rtlCol="0">
            <a:spAutoFit/>
          </a:bodyPr>
          <a:lstStyle/>
          <a:p>
            <a:pPr algn="ctr"/>
            <a:r>
              <a:rPr lang="en-US" sz="1600" b="1" dirty="0">
                <a:solidFill>
                  <a:srgbClr val="462F89"/>
                </a:solidFill>
              </a:rPr>
              <a:t>Mid-2016</a:t>
            </a:r>
          </a:p>
        </p:txBody>
      </p:sp>
      <p:cxnSp>
        <p:nvCxnSpPr>
          <p:cNvPr id="22" name="Straight Connector 21"/>
          <p:cNvCxnSpPr>
            <a:stCxn id="18" idx="2"/>
          </p:cNvCxnSpPr>
          <p:nvPr/>
        </p:nvCxnSpPr>
        <p:spPr>
          <a:xfrm>
            <a:off x="2286000" y="2171853"/>
            <a:ext cx="0" cy="3483428"/>
          </a:xfrm>
          <a:prstGeom prst="line">
            <a:avLst/>
          </a:prstGeom>
          <a:ln w="285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9" idx="2"/>
          </p:cNvCxnSpPr>
          <p:nvPr/>
        </p:nvCxnSpPr>
        <p:spPr>
          <a:xfrm>
            <a:off x="4601967" y="2151305"/>
            <a:ext cx="0" cy="3503977"/>
          </a:xfrm>
          <a:prstGeom prst="line">
            <a:avLst/>
          </a:prstGeom>
          <a:ln w="285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0" idx="2"/>
          </p:cNvCxnSpPr>
          <p:nvPr/>
        </p:nvCxnSpPr>
        <p:spPr>
          <a:xfrm>
            <a:off x="6917933" y="2171853"/>
            <a:ext cx="0" cy="3483428"/>
          </a:xfrm>
          <a:prstGeom prst="line">
            <a:avLst/>
          </a:prstGeom>
          <a:ln w="28575" cmpd="sng">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53323" y="2311494"/>
            <a:ext cx="1828800" cy="307777"/>
          </a:xfrm>
          <a:prstGeom prst="rect">
            <a:avLst/>
          </a:prstGeom>
          <a:solidFill>
            <a:srgbClr val="A1AB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a:solidFill>
                  <a:srgbClr val="462F89"/>
                </a:solidFill>
              </a:rPr>
              <a:t>HR Beta Program</a:t>
            </a:r>
          </a:p>
        </p:txBody>
      </p:sp>
      <p:sp>
        <p:nvSpPr>
          <p:cNvPr id="29" name="TextBox 28"/>
          <p:cNvSpPr txBox="1"/>
          <p:nvPr/>
        </p:nvSpPr>
        <p:spPr>
          <a:xfrm>
            <a:off x="735940" y="2787559"/>
            <a:ext cx="3042222" cy="523220"/>
          </a:xfrm>
          <a:prstGeom prst="rect">
            <a:avLst/>
          </a:prstGeom>
          <a:solidFill>
            <a:srgbClr val="642673"/>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400" b="1" dirty="0">
                <a:solidFill>
                  <a:schemeClr val="bg1"/>
                </a:solidFill>
              </a:rPr>
              <a:t>GA: Human Resources, Position Control, Local Extensions</a:t>
            </a:r>
          </a:p>
        </p:txBody>
      </p:sp>
      <p:sp>
        <p:nvSpPr>
          <p:cNvPr id="31" name="TextBox 30"/>
          <p:cNvSpPr txBox="1"/>
          <p:nvPr/>
        </p:nvSpPr>
        <p:spPr>
          <a:xfrm>
            <a:off x="3076095" y="3955135"/>
            <a:ext cx="3042222" cy="307777"/>
          </a:xfrm>
          <a:prstGeom prst="rect">
            <a:avLst/>
          </a:prstGeom>
          <a:solidFill>
            <a:srgbClr val="DF1C5A"/>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a:solidFill>
                  <a:schemeClr val="bg1"/>
                </a:solidFill>
              </a:rPr>
              <a:t>GA: Finance, Local Extensions</a:t>
            </a:r>
          </a:p>
        </p:txBody>
      </p:sp>
      <p:sp>
        <p:nvSpPr>
          <p:cNvPr id="32" name="TextBox 31"/>
          <p:cNvSpPr txBox="1"/>
          <p:nvPr/>
        </p:nvSpPr>
        <p:spPr>
          <a:xfrm>
            <a:off x="5464020" y="4907268"/>
            <a:ext cx="3344130" cy="523220"/>
          </a:xfrm>
          <a:prstGeom prst="rect">
            <a:avLst/>
          </a:prstGeom>
          <a:solidFill>
            <a:srgbClr val="41404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400" b="1" dirty="0">
                <a:solidFill>
                  <a:schemeClr val="bg1"/>
                </a:solidFill>
              </a:rPr>
              <a:t>GA: Student, Accounts Receivable, Financial Aid, Local Extensions</a:t>
            </a:r>
          </a:p>
        </p:txBody>
      </p:sp>
      <p:sp>
        <p:nvSpPr>
          <p:cNvPr id="36" name="TextBox 35"/>
          <p:cNvSpPr txBox="1"/>
          <p:nvPr/>
        </p:nvSpPr>
        <p:spPr>
          <a:xfrm>
            <a:off x="2377614" y="3479069"/>
            <a:ext cx="2085655" cy="307777"/>
          </a:xfrm>
          <a:prstGeom prst="rect">
            <a:avLst/>
          </a:prstGeom>
          <a:solidFill>
            <a:srgbClr val="A1AB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a:solidFill>
                  <a:srgbClr val="462F89"/>
                </a:solidFill>
              </a:rPr>
              <a:t>Finance Beta Program</a:t>
            </a:r>
          </a:p>
        </p:txBody>
      </p:sp>
      <p:sp>
        <p:nvSpPr>
          <p:cNvPr id="37" name="TextBox 36"/>
          <p:cNvSpPr txBox="1"/>
          <p:nvPr/>
        </p:nvSpPr>
        <p:spPr>
          <a:xfrm>
            <a:off x="4707384" y="4431201"/>
            <a:ext cx="2085655" cy="307777"/>
          </a:xfrm>
          <a:prstGeom prst="rect">
            <a:avLst/>
          </a:prstGeom>
          <a:solidFill>
            <a:srgbClr val="A1AB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a:solidFill>
                  <a:srgbClr val="462F89"/>
                </a:solidFill>
              </a:rPr>
              <a:t>Student Beta Program</a:t>
            </a:r>
          </a:p>
        </p:txBody>
      </p:sp>
    </p:spTree>
    <p:extLst>
      <p:ext uri="{BB962C8B-B14F-4D97-AF65-F5344CB8AC3E}">
        <p14:creationId xmlns:p14="http://schemas.microsoft.com/office/powerpoint/2010/main" val="2766987248"/>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XE for Banner Human Resources, </a:t>
            </a:r>
            <a:br>
              <a:rPr lang="en-US" dirty="0"/>
            </a:br>
            <a:r>
              <a:rPr lang="en-US" dirty="0"/>
              <a:t>Position Control, and Employee </a:t>
            </a:r>
            <a:r>
              <a:rPr lang="en-US" dirty="0" smtClean="0"/>
              <a:t>Self-Service</a:t>
            </a:r>
            <a:endParaRPr lang="en-US" sz="1800" dirty="0"/>
          </a:p>
        </p:txBody>
      </p:sp>
      <p:sp>
        <p:nvSpPr>
          <p:cNvPr id="7" name="Freeform 6"/>
          <p:cNvSpPr/>
          <p:nvPr/>
        </p:nvSpPr>
        <p:spPr>
          <a:xfrm>
            <a:off x="1458779" y="4629156"/>
            <a:ext cx="6227149" cy="988849"/>
          </a:xfrm>
          <a:custGeom>
            <a:avLst/>
            <a:gdLst>
              <a:gd name="connsiteX0" fmla="*/ 0 w 6918426"/>
              <a:gd name="connsiteY0" fmla="*/ 215248 h 2152484"/>
              <a:gd name="connsiteX1" fmla="*/ 215248 w 6918426"/>
              <a:gd name="connsiteY1" fmla="*/ 0 h 2152484"/>
              <a:gd name="connsiteX2" fmla="*/ 6703178 w 6918426"/>
              <a:gd name="connsiteY2" fmla="*/ 0 h 2152484"/>
              <a:gd name="connsiteX3" fmla="*/ 6918426 w 6918426"/>
              <a:gd name="connsiteY3" fmla="*/ 215248 h 2152484"/>
              <a:gd name="connsiteX4" fmla="*/ 6918426 w 6918426"/>
              <a:gd name="connsiteY4" fmla="*/ 1937236 h 2152484"/>
              <a:gd name="connsiteX5" fmla="*/ 6703178 w 6918426"/>
              <a:gd name="connsiteY5" fmla="*/ 2152484 h 2152484"/>
              <a:gd name="connsiteX6" fmla="*/ 215248 w 6918426"/>
              <a:gd name="connsiteY6" fmla="*/ 2152484 h 2152484"/>
              <a:gd name="connsiteX7" fmla="*/ 0 w 6918426"/>
              <a:gd name="connsiteY7" fmla="*/ 1937236 h 2152484"/>
              <a:gd name="connsiteX8" fmla="*/ 0 w 6918426"/>
              <a:gd name="connsiteY8" fmla="*/ 215248 h 21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8426" h="2152484">
                <a:moveTo>
                  <a:pt x="0" y="215248"/>
                </a:moveTo>
                <a:cubicBezTo>
                  <a:pt x="0" y="96370"/>
                  <a:pt x="96370" y="0"/>
                  <a:pt x="215248" y="0"/>
                </a:cubicBezTo>
                <a:lnTo>
                  <a:pt x="6703178" y="0"/>
                </a:lnTo>
                <a:cubicBezTo>
                  <a:pt x="6822056" y="0"/>
                  <a:pt x="6918426" y="96370"/>
                  <a:pt x="6918426" y="215248"/>
                </a:cubicBezTo>
                <a:lnTo>
                  <a:pt x="6918426" y="1937236"/>
                </a:lnTo>
                <a:cubicBezTo>
                  <a:pt x="6918426" y="2056114"/>
                  <a:pt x="6822056" y="2152484"/>
                  <a:pt x="6703178" y="2152484"/>
                </a:cubicBezTo>
                <a:lnTo>
                  <a:pt x="215248" y="2152484"/>
                </a:lnTo>
                <a:cubicBezTo>
                  <a:pt x="96370" y="2152484"/>
                  <a:pt x="0" y="2056114"/>
                  <a:pt x="0" y="1937236"/>
                </a:cubicBezTo>
                <a:lnTo>
                  <a:pt x="0" y="215248"/>
                </a:lnTo>
                <a:close/>
              </a:path>
            </a:pathLst>
          </a:custGeom>
          <a:solidFill>
            <a:srgbClr val="462F89"/>
          </a:solidFill>
          <a:ln>
            <a:no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93003" tIns="93003" rIns="93003" bIns="93003" numCol="1" spcCol="1270" anchor="ctr" anchorCtr="0">
            <a:noAutofit/>
          </a:bodyPr>
          <a:lstStyle/>
          <a:p>
            <a:pPr algn="ctr" defTabSz="533400">
              <a:lnSpc>
                <a:spcPct val="90000"/>
              </a:lnSpc>
              <a:spcBef>
                <a:spcPct val="0"/>
              </a:spcBef>
              <a:spcAft>
                <a:spcPct val="35000"/>
              </a:spcAft>
            </a:pPr>
            <a:r>
              <a:rPr lang="en-US" sz="1200" dirty="0"/>
              <a:t>Banner Database</a:t>
            </a:r>
          </a:p>
        </p:txBody>
      </p:sp>
      <p:sp>
        <p:nvSpPr>
          <p:cNvPr id="8" name="Freeform 7"/>
          <p:cNvSpPr/>
          <p:nvPr/>
        </p:nvSpPr>
        <p:spPr>
          <a:xfrm>
            <a:off x="1948014" y="2909589"/>
            <a:ext cx="972417" cy="1614363"/>
          </a:xfrm>
          <a:custGeom>
            <a:avLst/>
            <a:gdLst>
              <a:gd name="connsiteX0" fmla="*/ 0 w 1296556"/>
              <a:gd name="connsiteY0" fmla="*/ 129656 h 2152484"/>
              <a:gd name="connsiteX1" fmla="*/ 129656 w 1296556"/>
              <a:gd name="connsiteY1" fmla="*/ 0 h 2152484"/>
              <a:gd name="connsiteX2" fmla="*/ 1166900 w 1296556"/>
              <a:gd name="connsiteY2" fmla="*/ 0 h 2152484"/>
              <a:gd name="connsiteX3" fmla="*/ 1296556 w 1296556"/>
              <a:gd name="connsiteY3" fmla="*/ 129656 h 2152484"/>
              <a:gd name="connsiteX4" fmla="*/ 1296556 w 1296556"/>
              <a:gd name="connsiteY4" fmla="*/ 2022828 h 2152484"/>
              <a:gd name="connsiteX5" fmla="*/ 1166900 w 1296556"/>
              <a:gd name="connsiteY5" fmla="*/ 2152484 h 2152484"/>
              <a:gd name="connsiteX6" fmla="*/ 129656 w 1296556"/>
              <a:gd name="connsiteY6" fmla="*/ 2152484 h 2152484"/>
              <a:gd name="connsiteX7" fmla="*/ 0 w 1296556"/>
              <a:gd name="connsiteY7" fmla="*/ 2022828 h 2152484"/>
              <a:gd name="connsiteX8" fmla="*/ 0 w 1296556"/>
              <a:gd name="connsiteY8" fmla="*/ 129656 h 21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556" h="2152484">
                <a:moveTo>
                  <a:pt x="0" y="129656"/>
                </a:moveTo>
                <a:cubicBezTo>
                  <a:pt x="0" y="58049"/>
                  <a:pt x="58049" y="0"/>
                  <a:pt x="129656" y="0"/>
                </a:cubicBezTo>
                <a:lnTo>
                  <a:pt x="1166900" y="0"/>
                </a:lnTo>
                <a:cubicBezTo>
                  <a:pt x="1238507" y="0"/>
                  <a:pt x="1296556" y="58049"/>
                  <a:pt x="1296556" y="129656"/>
                </a:cubicBezTo>
                <a:lnTo>
                  <a:pt x="1296556" y="2022828"/>
                </a:lnTo>
                <a:cubicBezTo>
                  <a:pt x="1296556" y="2094435"/>
                  <a:pt x="1238507" y="2152484"/>
                  <a:pt x="1166900" y="2152484"/>
                </a:cubicBezTo>
                <a:lnTo>
                  <a:pt x="129656" y="2152484"/>
                </a:lnTo>
                <a:cubicBezTo>
                  <a:pt x="58049" y="2152484"/>
                  <a:pt x="0" y="2094435"/>
                  <a:pt x="0" y="2022828"/>
                </a:cubicBezTo>
                <a:lnTo>
                  <a:pt x="0" y="129656"/>
                </a:lnTo>
                <a:close/>
              </a:path>
            </a:pathLst>
          </a:custGeom>
          <a:solidFill>
            <a:srgbClr val="462F89"/>
          </a:solidFill>
          <a:ln>
            <a:no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4201" tIns="74201" rIns="74201" bIns="74201" numCol="1" spcCol="1270" anchor="ctr" anchorCtr="0">
            <a:noAutofit/>
          </a:bodyPr>
          <a:lstStyle/>
          <a:p>
            <a:pPr algn="ctr" defTabSz="533400">
              <a:lnSpc>
                <a:spcPct val="90000"/>
              </a:lnSpc>
              <a:spcBef>
                <a:spcPct val="0"/>
              </a:spcBef>
              <a:spcAft>
                <a:spcPct val="35000"/>
              </a:spcAft>
            </a:pPr>
            <a:r>
              <a:rPr lang="en-US" sz="1200" dirty="0"/>
              <a:t>Banner 8 INB</a:t>
            </a:r>
          </a:p>
        </p:txBody>
      </p:sp>
      <p:sp>
        <p:nvSpPr>
          <p:cNvPr id="9" name="Freeform 8"/>
          <p:cNvSpPr/>
          <p:nvPr/>
        </p:nvSpPr>
        <p:spPr>
          <a:xfrm>
            <a:off x="3002115" y="2909589"/>
            <a:ext cx="972417" cy="1614363"/>
          </a:xfrm>
          <a:custGeom>
            <a:avLst/>
            <a:gdLst>
              <a:gd name="connsiteX0" fmla="*/ 0 w 1296556"/>
              <a:gd name="connsiteY0" fmla="*/ 129656 h 2152484"/>
              <a:gd name="connsiteX1" fmla="*/ 129656 w 1296556"/>
              <a:gd name="connsiteY1" fmla="*/ 0 h 2152484"/>
              <a:gd name="connsiteX2" fmla="*/ 1166900 w 1296556"/>
              <a:gd name="connsiteY2" fmla="*/ 0 h 2152484"/>
              <a:gd name="connsiteX3" fmla="*/ 1296556 w 1296556"/>
              <a:gd name="connsiteY3" fmla="*/ 129656 h 2152484"/>
              <a:gd name="connsiteX4" fmla="*/ 1296556 w 1296556"/>
              <a:gd name="connsiteY4" fmla="*/ 2022828 h 2152484"/>
              <a:gd name="connsiteX5" fmla="*/ 1166900 w 1296556"/>
              <a:gd name="connsiteY5" fmla="*/ 2152484 h 2152484"/>
              <a:gd name="connsiteX6" fmla="*/ 129656 w 1296556"/>
              <a:gd name="connsiteY6" fmla="*/ 2152484 h 2152484"/>
              <a:gd name="connsiteX7" fmla="*/ 0 w 1296556"/>
              <a:gd name="connsiteY7" fmla="*/ 2022828 h 2152484"/>
              <a:gd name="connsiteX8" fmla="*/ 0 w 1296556"/>
              <a:gd name="connsiteY8" fmla="*/ 129656 h 21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556" h="2152484">
                <a:moveTo>
                  <a:pt x="0" y="129656"/>
                </a:moveTo>
                <a:cubicBezTo>
                  <a:pt x="0" y="58049"/>
                  <a:pt x="58049" y="0"/>
                  <a:pt x="129656" y="0"/>
                </a:cubicBezTo>
                <a:lnTo>
                  <a:pt x="1166900" y="0"/>
                </a:lnTo>
                <a:cubicBezTo>
                  <a:pt x="1238507" y="0"/>
                  <a:pt x="1296556" y="58049"/>
                  <a:pt x="1296556" y="129656"/>
                </a:cubicBezTo>
                <a:lnTo>
                  <a:pt x="1296556" y="2022828"/>
                </a:lnTo>
                <a:cubicBezTo>
                  <a:pt x="1296556" y="2094435"/>
                  <a:pt x="1238507" y="2152484"/>
                  <a:pt x="1166900" y="2152484"/>
                </a:cubicBezTo>
                <a:lnTo>
                  <a:pt x="129656" y="2152484"/>
                </a:lnTo>
                <a:cubicBezTo>
                  <a:pt x="58049" y="2152484"/>
                  <a:pt x="0" y="2094435"/>
                  <a:pt x="0" y="2022828"/>
                </a:cubicBezTo>
                <a:lnTo>
                  <a:pt x="0" y="129656"/>
                </a:lnTo>
                <a:close/>
              </a:path>
            </a:pathLst>
          </a:custGeom>
          <a:solidFill>
            <a:srgbClr val="462F89"/>
          </a:solidFill>
          <a:ln>
            <a:no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4201" tIns="74201" rIns="74201" bIns="74201" numCol="1" spcCol="1270" anchor="ctr" anchorCtr="0">
            <a:noAutofit/>
          </a:bodyPr>
          <a:lstStyle/>
          <a:p>
            <a:pPr algn="ctr" defTabSz="533400">
              <a:lnSpc>
                <a:spcPct val="90000"/>
              </a:lnSpc>
              <a:spcBef>
                <a:spcPct val="0"/>
              </a:spcBef>
              <a:spcAft>
                <a:spcPct val="35000"/>
              </a:spcAft>
            </a:pPr>
            <a:r>
              <a:rPr lang="en-US" sz="1200" dirty="0"/>
              <a:t>Banner 8 Self-Service </a:t>
            </a:r>
          </a:p>
        </p:txBody>
      </p:sp>
      <p:sp>
        <p:nvSpPr>
          <p:cNvPr id="10" name="Freeform 9"/>
          <p:cNvSpPr/>
          <p:nvPr/>
        </p:nvSpPr>
        <p:spPr>
          <a:xfrm>
            <a:off x="4056215" y="2909589"/>
            <a:ext cx="972417" cy="1614363"/>
          </a:xfrm>
          <a:custGeom>
            <a:avLst/>
            <a:gdLst>
              <a:gd name="connsiteX0" fmla="*/ 0 w 1296556"/>
              <a:gd name="connsiteY0" fmla="*/ 129656 h 2152484"/>
              <a:gd name="connsiteX1" fmla="*/ 129656 w 1296556"/>
              <a:gd name="connsiteY1" fmla="*/ 0 h 2152484"/>
              <a:gd name="connsiteX2" fmla="*/ 1166900 w 1296556"/>
              <a:gd name="connsiteY2" fmla="*/ 0 h 2152484"/>
              <a:gd name="connsiteX3" fmla="*/ 1296556 w 1296556"/>
              <a:gd name="connsiteY3" fmla="*/ 129656 h 2152484"/>
              <a:gd name="connsiteX4" fmla="*/ 1296556 w 1296556"/>
              <a:gd name="connsiteY4" fmla="*/ 2022828 h 2152484"/>
              <a:gd name="connsiteX5" fmla="*/ 1166900 w 1296556"/>
              <a:gd name="connsiteY5" fmla="*/ 2152484 h 2152484"/>
              <a:gd name="connsiteX6" fmla="*/ 129656 w 1296556"/>
              <a:gd name="connsiteY6" fmla="*/ 2152484 h 2152484"/>
              <a:gd name="connsiteX7" fmla="*/ 0 w 1296556"/>
              <a:gd name="connsiteY7" fmla="*/ 2022828 h 2152484"/>
              <a:gd name="connsiteX8" fmla="*/ 0 w 1296556"/>
              <a:gd name="connsiteY8" fmla="*/ 129656 h 21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556" h="2152484">
                <a:moveTo>
                  <a:pt x="0" y="129656"/>
                </a:moveTo>
                <a:cubicBezTo>
                  <a:pt x="0" y="58049"/>
                  <a:pt x="58049" y="0"/>
                  <a:pt x="129656" y="0"/>
                </a:cubicBezTo>
                <a:lnTo>
                  <a:pt x="1166900" y="0"/>
                </a:lnTo>
                <a:cubicBezTo>
                  <a:pt x="1238507" y="0"/>
                  <a:pt x="1296556" y="58049"/>
                  <a:pt x="1296556" y="129656"/>
                </a:cubicBezTo>
                <a:lnTo>
                  <a:pt x="1296556" y="2022828"/>
                </a:lnTo>
                <a:cubicBezTo>
                  <a:pt x="1296556" y="2094435"/>
                  <a:pt x="1238507" y="2152484"/>
                  <a:pt x="1166900" y="2152484"/>
                </a:cubicBezTo>
                <a:lnTo>
                  <a:pt x="129656" y="2152484"/>
                </a:lnTo>
                <a:cubicBezTo>
                  <a:pt x="58049" y="2152484"/>
                  <a:pt x="0" y="2094435"/>
                  <a:pt x="0" y="2022828"/>
                </a:cubicBezTo>
                <a:lnTo>
                  <a:pt x="0" y="129656"/>
                </a:lnTo>
                <a:close/>
              </a:path>
            </a:pathLst>
          </a:custGeom>
          <a:solidFill>
            <a:srgbClr val="DF1C5A"/>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74201" tIns="74201" rIns="74201" bIns="74201" numCol="1" spcCol="1270" anchor="ctr" anchorCtr="0">
            <a:noAutofit/>
          </a:bodyPr>
          <a:lstStyle/>
          <a:p>
            <a:pPr algn="ctr" defTabSz="533400">
              <a:lnSpc>
                <a:spcPct val="90000"/>
              </a:lnSpc>
              <a:spcBef>
                <a:spcPct val="0"/>
              </a:spcBef>
              <a:spcAft>
                <a:spcPct val="35000"/>
              </a:spcAft>
            </a:pPr>
            <a:r>
              <a:rPr lang="en-US" sz="1200" dirty="0"/>
              <a:t>Banner Position Control powered by XE</a:t>
            </a:r>
          </a:p>
        </p:txBody>
      </p:sp>
      <p:sp>
        <p:nvSpPr>
          <p:cNvPr id="11" name="Freeform 10"/>
          <p:cNvSpPr/>
          <p:nvPr/>
        </p:nvSpPr>
        <p:spPr>
          <a:xfrm>
            <a:off x="5110316" y="2909589"/>
            <a:ext cx="972417" cy="1614363"/>
          </a:xfrm>
          <a:custGeom>
            <a:avLst/>
            <a:gdLst>
              <a:gd name="connsiteX0" fmla="*/ 0 w 1296556"/>
              <a:gd name="connsiteY0" fmla="*/ 129656 h 2152484"/>
              <a:gd name="connsiteX1" fmla="*/ 129656 w 1296556"/>
              <a:gd name="connsiteY1" fmla="*/ 0 h 2152484"/>
              <a:gd name="connsiteX2" fmla="*/ 1166900 w 1296556"/>
              <a:gd name="connsiteY2" fmla="*/ 0 h 2152484"/>
              <a:gd name="connsiteX3" fmla="*/ 1296556 w 1296556"/>
              <a:gd name="connsiteY3" fmla="*/ 129656 h 2152484"/>
              <a:gd name="connsiteX4" fmla="*/ 1296556 w 1296556"/>
              <a:gd name="connsiteY4" fmla="*/ 2022828 h 2152484"/>
              <a:gd name="connsiteX5" fmla="*/ 1166900 w 1296556"/>
              <a:gd name="connsiteY5" fmla="*/ 2152484 h 2152484"/>
              <a:gd name="connsiteX6" fmla="*/ 129656 w 1296556"/>
              <a:gd name="connsiteY6" fmla="*/ 2152484 h 2152484"/>
              <a:gd name="connsiteX7" fmla="*/ 0 w 1296556"/>
              <a:gd name="connsiteY7" fmla="*/ 2022828 h 2152484"/>
              <a:gd name="connsiteX8" fmla="*/ 0 w 1296556"/>
              <a:gd name="connsiteY8" fmla="*/ 129656 h 21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556" h="2152484">
                <a:moveTo>
                  <a:pt x="0" y="129656"/>
                </a:moveTo>
                <a:cubicBezTo>
                  <a:pt x="0" y="58049"/>
                  <a:pt x="58049" y="0"/>
                  <a:pt x="129656" y="0"/>
                </a:cubicBezTo>
                <a:lnTo>
                  <a:pt x="1166900" y="0"/>
                </a:lnTo>
                <a:cubicBezTo>
                  <a:pt x="1238507" y="0"/>
                  <a:pt x="1296556" y="58049"/>
                  <a:pt x="1296556" y="129656"/>
                </a:cubicBezTo>
                <a:lnTo>
                  <a:pt x="1296556" y="2022828"/>
                </a:lnTo>
                <a:cubicBezTo>
                  <a:pt x="1296556" y="2094435"/>
                  <a:pt x="1238507" y="2152484"/>
                  <a:pt x="1166900" y="2152484"/>
                </a:cubicBezTo>
                <a:lnTo>
                  <a:pt x="129656" y="2152484"/>
                </a:lnTo>
                <a:cubicBezTo>
                  <a:pt x="58049" y="2152484"/>
                  <a:pt x="0" y="2094435"/>
                  <a:pt x="0" y="2022828"/>
                </a:cubicBezTo>
                <a:lnTo>
                  <a:pt x="0" y="129656"/>
                </a:lnTo>
                <a:close/>
              </a:path>
            </a:pathLst>
          </a:custGeom>
          <a:solidFill>
            <a:srgbClr val="DF1C5A"/>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74201" tIns="74201" rIns="74201" bIns="74201" numCol="1" spcCol="1270" anchor="ctr" anchorCtr="0">
            <a:noAutofit/>
          </a:bodyPr>
          <a:lstStyle/>
          <a:p>
            <a:pPr algn="ctr" defTabSz="533400">
              <a:lnSpc>
                <a:spcPct val="90000"/>
              </a:lnSpc>
              <a:spcBef>
                <a:spcPct val="0"/>
              </a:spcBef>
              <a:spcAft>
                <a:spcPct val="35000"/>
              </a:spcAft>
            </a:pPr>
            <a:endParaRPr lang="en-US" sz="1200" dirty="0"/>
          </a:p>
          <a:p>
            <a:pPr algn="ctr" defTabSz="533400">
              <a:lnSpc>
                <a:spcPct val="90000"/>
              </a:lnSpc>
              <a:spcBef>
                <a:spcPct val="0"/>
              </a:spcBef>
              <a:spcAft>
                <a:spcPct val="35000"/>
              </a:spcAft>
            </a:pPr>
            <a:r>
              <a:rPr lang="en-US" sz="1200" dirty="0"/>
              <a:t>Banner Human Resources powered by XE</a:t>
            </a:r>
          </a:p>
          <a:p>
            <a:pPr algn="ctr" defTabSz="533400">
              <a:lnSpc>
                <a:spcPct val="90000"/>
              </a:lnSpc>
              <a:spcBef>
                <a:spcPct val="0"/>
              </a:spcBef>
              <a:spcAft>
                <a:spcPct val="35000"/>
              </a:spcAft>
            </a:pPr>
            <a:endParaRPr lang="en-US" sz="1200" dirty="0"/>
          </a:p>
        </p:txBody>
      </p:sp>
      <p:sp>
        <p:nvSpPr>
          <p:cNvPr id="12" name="Freeform 11"/>
          <p:cNvSpPr/>
          <p:nvPr/>
        </p:nvSpPr>
        <p:spPr>
          <a:xfrm>
            <a:off x="6164416" y="2909589"/>
            <a:ext cx="972417" cy="1614363"/>
          </a:xfrm>
          <a:custGeom>
            <a:avLst/>
            <a:gdLst>
              <a:gd name="connsiteX0" fmla="*/ 0 w 1296556"/>
              <a:gd name="connsiteY0" fmla="*/ 129656 h 2152484"/>
              <a:gd name="connsiteX1" fmla="*/ 129656 w 1296556"/>
              <a:gd name="connsiteY1" fmla="*/ 0 h 2152484"/>
              <a:gd name="connsiteX2" fmla="*/ 1166900 w 1296556"/>
              <a:gd name="connsiteY2" fmla="*/ 0 h 2152484"/>
              <a:gd name="connsiteX3" fmla="*/ 1296556 w 1296556"/>
              <a:gd name="connsiteY3" fmla="*/ 129656 h 2152484"/>
              <a:gd name="connsiteX4" fmla="*/ 1296556 w 1296556"/>
              <a:gd name="connsiteY4" fmla="*/ 2022828 h 2152484"/>
              <a:gd name="connsiteX5" fmla="*/ 1166900 w 1296556"/>
              <a:gd name="connsiteY5" fmla="*/ 2152484 h 2152484"/>
              <a:gd name="connsiteX6" fmla="*/ 129656 w 1296556"/>
              <a:gd name="connsiteY6" fmla="*/ 2152484 h 2152484"/>
              <a:gd name="connsiteX7" fmla="*/ 0 w 1296556"/>
              <a:gd name="connsiteY7" fmla="*/ 2022828 h 2152484"/>
              <a:gd name="connsiteX8" fmla="*/ 0 w 1296556"/>
              <a:gd name="connsiteY8" fmla="*/ 129656 h 21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556" h="2152484">
                <a:moveTo>
                  <a:pt x="0" y="129656"/>
                </a:moveTo>
                <a:cubicBezTo>
                  <a:pt x="0" y="58049"/>
                  <a:pt x="58049" y="0"/>
                  <a:pt x="129656" y="0"/>
                </a:cubicBezTo>
                <a:lnTo>
                  <a:pt x="1166900" y="0"/>
                </a:lnTo>
                <a:cubicBezTo>
                  <a:pt x="1238507" y="0"/>
                  <a:pt x="1296556" y="58049"/>
                  <a:pt x="1296556" y="129656"/>
                </a:cubicBezTo>
                <a:lnTo>
                  <a:pt x="1296556" y="2022828"/>
                </a:lnTo>
                <a:cubicBezTo>
                  <a:pt x="1296556" y="2094435"/>
                  <a:pt x="1238507" y="2152484"/>
                  <a:pt x="1166900" y="2152484"/>
                </a:cubicBezTo>
                <a:lnTo>
                  <a:pt x="129656" y="2152484"/>
                </a:lnTo>
                <a:cubicBezTo>
                  <a:pt x="58049" y="2152484"/>
                  <a:pt x="0" y="2094435"/>
                  <a:pt x="0" y="2022828"/>
                </a:cubicBezTo>
                <a:lnTo>
                  <a:pt x="0" y="129656"/>
                </a:lnTo>
                <a:close/>
              </a:path>
            </a:pathLst>
          </a:custGeom>
          <a:solidFill>
            <a:srgbClr val="DF1C5A"/>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74201" tIns="74201" rIns="74201" bIns="74201" numCol="1" spcCol="1270" anchor="ctr" anchorCtr="0">
            <a:noAutofit/>
          </a:bodyPr>
          <a:lstStyle/>
          <a:p>
            <a:pPr algn="ctr" defTabSz="533400">
              <a:lnSpc>
                <a:spcPct val="90000"/>
              </a:lnSpc>
              <a:spcBef>
                <a:spcPct val="0"/>
              </a:spcBef>
              <a:spcAft>
                <a:spcPct val="35000"/>
              </a:spcAft>
            </a:pPr>
            <a:endParaRPr lang="en-US" sz="1200" dirty="0"/>
          </a:p>
          <a:p>
            <a:pPr algn="ctr" defTabSz="533400">
              <a:lnSpc>
                <a:spcPct val="90000"/>
              </a:lnSpc>
              <a:spcBef>
                <a:spcPct val="0"/>
              </a:spcBef>
              <a:spcAft>
                <a:spcPct val="35000"/>
              </a:spcAft>
            </a:pPr>
            <a:r>
              <a:rPr lang="en-US" sz="1200" dirty="0"/>
              <a:t>Banner Employee Self-Service powered by XE</a:t>
            </a:r>
          </a:p>
          <a:p>
            <a:pPr algn="ctr" defTabSz="533400">
              <a:lnSpc>
                <a:spcPct val="90000"/>
              </a:lnSpc>
              <a:spcBef>
                <a:spcPct val="0"/>
              </a:spcBef>
              <a:spcAft>
                <a:spcPct val="35000"/>
              </a:spcAft>
            </a:pPr>
            <a:endParaRPr lang="en-US" sz="1200" dirty="0"/>
          </a:p>
        </p:txBody>
      </p:sp>
      <p:sp>
        <p:nvSpPr>
          <p:cNvPr id="13" name="Freeform 12"/>
          <p:cNvSpPr/>
          <p:nvPr/>
        </p:nvSpPr>
        <p:spPr>
          <a:xfrm>
            <a:off x="6399202" y="4733194"/>
            <a:ext cx="853471" cy="780770"/>
          </a:xfrm>
          <a:custGeom>
            <a:avLst/>
            <a:gdLst>
              <a:gd name="connsiteX0" fmla="*/ 0 w 1137961"/>
              <a:gd name="connsiteY0" fmla="*/ 104103 h 1041027"/>
              <a:gd name="connsiteX1" fmla="*/ 104103 w 1137961"/>
              <a:gd name="connsiteY1" fmla="*/ 0 h 1041027"/>
              <a:gd name="connsiteX2" fmla="*/ 1033858 w 1137961"/>
              <a:gd name="connsiteY2" fmla="*/ 0 h 1041027"/>
              <a:gd name="connsiteX3" fmla="*/ 1137961 w 1137961"/>
              <a:gd name="connsiteY3" fmla="*/ 104103 h 1041027"/>
              <a:gd name="connsiteX4" fmla="*/ 1137961 w 1137961"/>
              <a:gd name="connsiteY4" fmla="*/ 936924 h 1041027"/>
              <a:gd name="connsiteX5" fmla="*/ 1033858 w 1137961"/>
              <a:gd name="connsiteY5" fmla="*/ 1041027 h 1041027"/>
              <a:gd name="connsiteX6" fmla="*/ 104103 w 1137961"/>
              <a:gd name="connsiteY6" fmla="*/ 1041027 h 1041027"/>
              <a:gd name="connsiteX7" fmla="*/ 0 w 1137961"/>
              <a:gd name="connsiteY7" fmla="*/ 936924 h 1041027"/>
              <a:gd name="connsiteX8" fmla="*/ 0 w 1137961"/>
              <a:gd name="connsiteY8" fmla="*/ 104103 h 104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7961" h="1041027">
                <a:moveTo>
                  <a:pt x="0" y="104103"/>
                </a:moveTo>
                <a:cubicBezTo>
                  <a:pt x="0" y="46609"/>
                  <a:pt x="46609" y="0"/>
                  <a:pt x="104103" y="0"/>
                </a:cubicBezTo>
                <a:lnTo>
                  <a:pt x="1033858" y="0"/>
                </a:lnTo>
                <a:cubicBezTo>
                  <a:pt x="1091352" y="0"/>
                  <a:pt x="1137961" y="46609"/>
                  <a:pt x="1137961" y="104103"/>
                </a:cubicBezTo>
                <a:lnTo>
                  <a:pt x="1137961" y="936924"/>
                </a:lnTo>
                <a:cubicBezTo>
                  <a:pt x="1137961" y="994418"/>
                  <a:pt x="1091352" y="1041027"/>
                  <a:pt x="1033858" y="1041027"/>
                </a:cubicBezTo>
                <a:lnTo>
                  <a:pt x="104103" y="1041027"/>
                </a:lnTo>
                <a:cubicBezTo>
                  <a:pt x="46609" y="1041027"/>
                  <a:pt x="0" y="994418"/>
                  <a:pt x="0" y="936924"/>
                </a:cubicBezTo>
                <a:lnTo>
                  <a:pt x="0" y="104103"/>
                </a:lnTo>
                <a:close/>
              </a:path>
            </a:pathLst>
          </a:custGeom>
          <a:solidFill>
            <a:srgbClr val="DF1C5A"/>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68588" tIns="68588" rIns="68588" bIns="68588" numCol="1" spcCol="1270" anchor="ctr" anchorCtr="0">
            <a:noAutofit/>
          </a:bodyPr>
          <a:lstStyle/>
          <a:p>
            <a:pPr algn="ctr" defTabSz="533400">
              <a:lnSpc>
                <a:spcPct val="90000"/>
              </a:lnSpc>
              <a:spcBef>
                <a:spcPct val="0"/>
              </a:spcBef>
              <a:spcAft>
                <a:spcPct val="35000"/>
              </a:spcAft>
            </a:pPr>
            <a:r>
              <a:rPr lang="en-US" sz="1200" dirty="0"/>
              <a:t>Database Extension Utility (DBEU)</a:t>
            </a: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333" y="1817892"/>
            <a:ext cx="5245420" cy="98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325883"/>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15422"/>
            <a:ext cx="9144000" cy="2623790"/>
          </a:xfrm>
          <a:prstGeom prst="rect">
            <a:avLst/>
          </a:prstGeom>
          <a:solidFill>
            <a:srgbClr val="A1ABD7">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High level preparation considerations</a:t>
            </a:r>
            <a:endParaRPr lang="en-US" dirty="0"/>
          </a:p>
        </p:txBody>
      </p:sp>
      <p:graphicFrame>
        <p:nvGraphicFramePr>
          <p:cNvPr id="4" name="Diagram 3"/>
          <p:cNvGraphicFramePr/>
          <p:nvPr>
            <p:extLst/>
          </p:nvPr>
        </p:nvGraphicFramePr>
        <p:xfrm>
          <a:off x="457200" y="2013203"/>
          <a:ext cx="8249578" cy="3235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3722828"/>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and Hardware Requirements</a:t>
            </a:r>
            <a:endParaRPr lang="en-US" dirty="0"/>
          </a:p>
        </p:txBody>
      </p:sp>
      <p:sp>
        <p:nvSpPr>
          <p:cNvPr id="3" name="Content Placeholder 2"/>
          <p:cNvSpPr>
            <a:spLocks noGrp="1"/>
          </p:cNvSpPr>
          <p:nvPr>
            <p:ph type="body" sz="quarter" idx="11"/>
          </p:nvPr>
        </p:nvSpPr>
        <p:spPr/>
        <p:txBody>
          <a:bodyPr>
            <a:normAutofit/>
          </a:bodyPr>
          <a:lstStyle/>
          <a:p>
            <a:pPr marL="285750" indent="-285750">
              <a:buFont typeface="Wingdings" charset="2"/>
              <a:buChar char="ü"/>
            </a:pPr>
            <a:r>
              <a:rPr lang="en-US" sz="1800" dirty="0"/>
              <a:t>Oracle Database</a:t>
            </a:r>
          </a:p>
          <a:p>
            <a:pPr marL="285750" indent="-285750">
              <a:spcBef>
                <a:spcPts val="1000"/>
              </a:spcBef>
              <a:buFont typeface="Wingdings" charset="2"/>
              <a:buChar char="ü"/>
            </a:pPr>
            <a:r>
              <a:rPr lang="en-US" sz="1800" dirty="0"/>
              <a:t>Application Servers </a:t>
            </a:r>
          </a:p>
          <a:p>
            <a:pPr marL="285750" indent="-285750">
              <a:spcBef>
                <a:spcPts val="1000"/>
              </a:spcBef>
              <a:buFont typeface="Wingdings" charset="2"/>
              <a:buChar char="ü"/>
            </a:pPr>
            <a:r>
              <a:rPr lang="en-US" sz="1800" dirty="0"/>
              <a:t>Middle Tier (Application Server) platforms </a:t>
            </a:r>
          </a:p>
          <a:p>
            <a:pPr marL="285750" indent="-285750">
              <a:spcBef>
                <a:spcPts val="1000"/>
              </a:spcBef>
              <a:buFont typeface="Wingdings" charset="2"/>
              <a:buChar char="ü"/>
            </a:pPr>
            <a:r>
              <a:rPr lang="en-US" sz="1800" dirty="0"/>
              <a:t>Java </a:t>
            </a:r>
          </a:p>
          <a:p>
            <a:pPr marL="285750" indent="-285750">
              <a:spcBef>
                <a:spcPts val="1000"/>
              </a:spcBef>
              <a:buFont typeface="Wingdings" charset="2"/>
              <a:buChar char="ü"/>
            </a:pPr>
            <a:r>
              <a:rPr lang="en-US" sz="1800" dirty="0"/>
              <a:t>Browsers</a:t>
            </a:r>
          </a:p>
          <a:p>
            <a:pPr marL="285750" indent="-285750">
              <a:spcBef>
                <a:spcPts val="1000"/>
              </a:spcBef>
              <a:buFont typeface="Wingdings" charset="2"/>
              <a:buChar char="ü"/>
            </a:pPr>
            <a:r>
              <a:rPr lang="en-US" sz="1800" dirty="0"/>
              <a:t>Tablets </a:t>
            </a:r>
          </a:p>
          <a:p>
            <a:pPr marL="285750" indent="-285750">
              <a:spcBef>
                <a:spcPts val="1000"/>
              </a:spcBef>
              <a:buFont typeface="Wingdings" charset="2"/>
              <a:buChar char="ü"/>
            </a:pPr>
            <a:r>
              <a:rPr lang="en-US" sz="1800" dirty="0"/>
              <a:t>Ellucian Solution Manager</a:t>
            </a:r>
          </a:p>
          <a:p>
            <a:pPr marL="285750" indent="-285750">
              <a:spcBef>
                <a:spcPts val="1000"/>
              </a:spcBef>
              <a:buFont typeface="Wingdings" charset="2"/>
              <a:buChar char="ü"/>
            </a:pPr>
            <a:r>
              <a:rPr lang="en-US" sz="1800" dirty="0"/>
              <a:t>Application Navigator</a:t>
            </a:r>
          </a:p>
          <a:p>
            <a:pPr marL="285750" indent="-285750">
              <a:spcBef>
                <a:spcPts val="1000"/>
              </a:spcBef>
              <a:buFont typeface="Wingdings" charset="2"/>
              <a:buChar char="ü"/>
            </a:pPr>
            <a:r>
              <a:rPr lang="en-US" sz="1800" dirty="0"/>
              <a:t>Banner General, HR, and Position Control</a:t>
            </a:r>
          </a:p>
        </p:txBody>
      </p:sp>
    </p:spTree>
    <p:extLst>
      <p:ext uri="{BB962C8B-B14F-4D97-AF65-F5344CB8AC3E}">
        <p14:creationId xmlns:p14="http://schemas.microsoft.com/office/powerpoint/2010/main" val="989328349"/>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2300" dirty="0"/>
              <a:t>Leveraging Ellucian Solution Manager to Improve Productivity</a:t>
            </a:r>
          </a:p>
        </p:txBody>
      </p:sp>
      <p:sp>
        <p:nvSpPr>
          <p:cNvPr id="12" name="Content Placeholder 11"/>
          <p:cNvSpPr>
            <a:spLocks noGrp="1"/>
          </p:cNvSpPr>
          <p:nvPr>
            <p:ph idx="1"/>
          </p:nvPr>
        </p:nvSpPr>
        <p:spPr/>
        <p:txBody>
          <a:bodyPr/>
          <a:lstStyle/>
          <a:p>
            <a:r>
              <a:rPr lang="en-US" sz="1800" dirty="0" smtClean="0"/>
              <a:t>Transformed Banner pages will be delivered via Ellucian Solution Manager</a:t>
            </a:r>
            <a:endParaRPr lang="en-US" sz="1800" dirty="0"/>
          </a:p>
          <a:p>
            <a:pPr>
              <a:spcBef>
                <a:spcPts val="2000"/>
              </a:spcBef>
            </a:pPr>
            <a:r>
              <a:rPr lang="en-US" sz="1800" dirty="0" smtClean="0"/>
              <a:t>Helps </a:t>
            </a:r>
            <a:r>
              <a:rPr lang="en-US" sz="1800" dirty="0"/>
              <a:t>automate the Banner upgrade process </a:t>
            </a:r>
          </a:p>
          <a:p>
            <a:pPr lvl="3">
              <a:spcBef>
                <a:spcPts val="900"/>
              </a:spcBef>
            </a:pPr>
            <a:r>
              <a:rPr lang="en-US" sz="1600" dirty="0"/>
              <a:t>Shows the latest version of the module installed in your environment</a:t>
            </a:r>
          </a:p>
          <a:p>
            <a:pPr lvl="3">
              <a:spcBef>
                <a:spcPts val="900"/>
              </a:spcBef>
            </a:pPr>
            <a:r>
              <a:rPr lang="en-US" sz="1600" dirty="0"/>
              <a:t>Identifies dependency information</a:t>
            </a:r>
          </a:p>
          <a:p>
            <a:pPr lvl="3">
              <a:spcBef>
                <a:spcPts val="900"/>
              </a:spcBef>
            </a:pPr>
            <a:r>
              <a:rPr lang="en-US" sz="1600" dirty="0"/>
              <a:t>Displays install history </a:t>
            </a:r>
          </a:p>
          <a:p>
            <a:pPr lvl="3">
              <a:spcBef>
                <a:spcPts val="900"/>
              </a:spcBef>
            </a:pPr>
            <a:r>
              <a:rPr lang="en-US" sz="1600" dirty="0"/>
              <a:t>Identifies what upgrades are available</a:t>
            </a:r>
          </a:p>
          <a:p>
            <a:pPr lvl="3">
              <a:spcBef>
                <a:spcPts val="900"/>
              </a:spcBef>
            </a:pPr>
            <a:r>
              <a:rPr lang="en-US" sz="1600" dirty="0"/>
              <a:t>Automates the install of user-selected available upgrades, including pre-requisites</a:t>
            </a:r>
          </a:p>
          <a:p>
            <a:pPr lvl="1"/>
            <a:endParaRPr lang="en-US" dirty="0" smtClean="0"/>
          </a:p>
          <a:p>
            <a:pPr lvl="2"/>
            <a:endParaRPr lang="en-US" dirty="0"/>
          </a:p>
        </p:txBody>
      </p:sp>
      <p:sp>
        <p:nvSpPr>
          <p:cNvPr id="9" name="Rectangle 8"/>
          <p:cNvSpPr/>
          <p:nvPr/>
        </p:nvSpPr>
        <p:spPr>
          <a:xfrm>
            <a:off x="1378325" y="1920479"/>
            <a:ext cx="6521823" cy="1338828"/>
          </a:xfrm>
          <a:prstGeom prst="rect">
            <a:avLst/>
          </a:prstGeom>
        </p:spPr>
        <p:txBody>
          <a:bodyPr wrap="square">
            <a:spAutoFit/>
          </a:bodyPr>
          <a:lstStyle/>
          <a:p>
            <a:endParaRPr lang="en-US" sz="1350" b="1" dirty="0"/>
          </a:p>
          <a:p>
            <a:endParaRPr lang="en-US" sz="1350" dirty="0"/>
          </a:p>
          <a:p>
            <a:endParaRPr lang="en-US" sz="1350" dirty="0"/>
          </a:p>
          <a:p>
            <a:endParaRPr lang="en-US" sz="1350" dirty="0"/>
          </a:p>
          <a:p>
            <a:endParaRPr lang="en-US" sz="1350" dirty="0"/>
          </a:p>
          <a:p>
            <a:endParaRPr lang="en-US" sz="1350" dirty="0"/>
          </a:p>
        </p:txBody>
      </p:sp>
      <p:pic>
        <p:nvPicPr>
          <p:cNvPr id="5" name="Picture 4" descr="b7.png"/>
          <p:cNvPicPr>
            <a:picLocks noChangeAspect="1"/>
          </p:cNvPicPr>
          <p:nvPr/>
        </p:nvPicPr>
        <p:blipFill>
          <a:blip r:embed="rId3"/>
          <a:stretch>
            <a:fillRect/>
          </a:stretch>
        </p:blipFill>
        <p:spPr>
          <a:xfrm>
            <a:off x="2651602" y="4896080"/>
            <a:ext cx="3992086" cy="1266788"/>
          </a:xfrm>
          <a:prstGeom prst="rect">
            <a:avLst/>
          </a:prstGeom>
        </p:spPr>
      </p:pic>
    </p:spTree>
    <p:extLst>
      <p:ext uri="{BB962C8B-B14F-4D97-AF65-F5344CB8AC3E}">
        <p14:creationId xmlns:p14="http://schemas.microsoft.com/office/powerpoint/2010/main" val="3745883809"/>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Ellucian Solution Manager example</a:t>
            </a:r>
            <a:endParaRPr lang="en-US" dirty="0"/>
          </a:p>
        </p:txBody>
      </p:sp>
      <p:sp>
        <p:nvSpPr>
          <p:cNvPr id="5" name="Rectangle 4"/>
          <p:cNvSpPr/>
          <p:nvPr/>
        </p:nvSpPr>
        <p:spPr>
          <a:xfrm>
            <a:off x="161437" y="5291720"/>
            <a:ext cx="8459243" cy="709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76" y="1182578"/>
            <a:ext cx="8606253" cy="48181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41625348"/>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499959" y="1797089"/>
            <a:ext cx="3522433" cy="3522433"/>
          </a:xfrm>
          <a:prstGeom prst="ellipse">
            <a:avLst/>
          </a:prstGeom>
          <a:solidFill>
            <a:srgbClr val="A1ABD7">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2"/>
          <p:cNvSpPr>
            <a:spLocks noGrp="1"/>
          </p:cNvSpPr>
          <p:nvPr>
            <p:ph type="title"/>
          </p:nvPr>
        </p:nvSpPr>
        <p:spPr/>
        <p:txBody>
          <a:bodyPr/>
          <a:lstStyle/>
          <a:p>
            <a:r>
              <a:rPr lang="en-US" dirty="0" smtClean="0"/>
              <a:t>Banner Extensibility Strategy</a:t>
            </a:r>
            <a:endParaRPr lang="en-US" dirty="0"/>
          </a:p>
        </p:txBody>
      </p:sp>
      <p:sp>
        <p:nvSpPr>
          <p:cNvPr id="2" name="Text Placeholder 1"/>
          <p:cNvSpPr>
            <a:spLocks noGrp="1"/>
          </p:cNvSpPr>
          <p:nvPr>
            <p:ph type="body" sz="quarter" idx="11"/>
          </p:nvPr>
        </p:nvSpPr>
        <p:spPr>
          <a:xfrm>
            <a:off x="4445973" y="2486025"/>
            <a:ext cx="3921116" cy="2762251"/>
          </a:xfrm>
        </p:spPr>
        <p:txBody>
          <a:bodyPr anchor="ctr">
            <a:noAutofit/>
          </a:bodyPr>
          <a:lstStyle/>
          <a:p>
            <a:pPr marL="342900" indent="-342900">
              <a:spcBef>
                <a:spcPts val="1600"/>
              </a:spcBef>
              <a:buFont typeface="Arial" panose="020B0604020202020204" pitchFamily="34" charset="0"/>
              <a:buChar char="•"/>
            </a:pPr>
            <a:r>
              <a:rPr lang="en-US" b="0" dirty="0">
                <a:solidFill>
                  <a:srgbClr val="642673"/>
                </a:solidFill>
              </a:rPr>
              <a:t>Eliminate (or at least greatly reduce and simplify) rework associated with upgrades</a:t>
            </a:r>
          </a:p>
          <a:p>
            <a:pPr marL="342900" indent="-342900">
              <a:spcBef>
                <a:spcPts val="1600"/>
              </a:spcBef>
              <a:buFont typeface="Arial" panose="020B0604020202020204" pitchFamily="34" charset="0"/>
              <a:buChar char="•"/>
            </a:pPr>
            <a:r>
              <a:rPr lang="en-US" b="0" dirty="0">
                <a:solidFill>
                  <a:srgbClr val="642673"/>
                </a:solidFill>
              </a:rPr>
              <a:t>Eliminate the need to modify source code</a:t>
            </a:r>
          </a:p>
          <a:p>
            <a:pPr marL="342900" indent="-342900">
              <a:spcBef>
                <a:spcPts val="1600"/>
              </a:spcBef>
              <a:buFont typeface="Arial" panose="020B0604020202020204" pitchFamily="34" charset="0"/>
              <a:buChar char="•"/>
            </a:pPr>
            <a:r>
              <a:rPr lang="en-US" b="0" dirty="0">
                <a:solidFill>
                  <a:srgbClr val="642673"/>
                </a:solidFill>
              </a:rPr>
              <a:t>If source modification is necessary, allow for continuous integration</a:t>
            </a:r>
          </a:p>
          <a:p>
            <a:pPr marL="342900" indent="-342900">
              <a:spcBef>
                <a:spcPts val="1600"/>
              </a:spcBef>
              <a:buFont typeface="Arial" panose="020B0604020202020204" pitchFamily="34" charset="0"/>
              <a:buChar char="•"/>
            </a:pPr>
            <a:r>
              <a:rPr lang="en-US" b="0" dirty="0">
                <a:solidFill>
                  <a:srgbClr val="642673"/>
                </a:solidFill>
              </a:rPr>
              <a:t>Provide tools that facilitate extensibility</a:t>
            </a:r>
          </a:p>
          <a:p>
            <a:pPr marL="342900" indent="-342900">
              <a:spcBef>
                <a:spcPts val="1600"/>
              </a:spcBef>
              <a:buFont typeface="Arial" panose="020B0604020202020204" pitchFamily="34" charset="0"/>
              <a:buChar char="•"/>
            </a:pPr>
            <a:r>
              <a:rPr lang="en-US" b="0" dirty="0">
                <a:solidFill>
                  <a:srgbClr val="642673"/>
                </a:solidFill>
              </a:rPr>
              <a:t>Make tools simple to use</a:t>
            </a:r>
          </a:p>
        </p:txBody>
      </p:sp>
      <p:sp>
        <p:nvSpPr>
          <p:cNvPr id="10" name="Text Placeholder 5"/>
          <p:cNvSpPr txBox="1">
            <a:spLocks/>
          </p:cNvSpPr>
          <p:nvPr/>
        </p:nvSpPr>
        <p:spPr>
          <a:xfrm>
            <a:off x="457201" y="1986043"/>
            <a:ext cx="7886397" cy="3262233"/>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1" name="TextBox 10"/>
          <p:cNvSpPr txBox="1"/>
          <p:nvPr/>
        </p:nvSpPr>
        <p:spPr>
          <a:xfrm>
            <a:off x="1245084" y="2012075"/>
            <a:ext cx="2032180" cy="2677656"/>
          </a:xfrm>
          <a:prstGeom prst="rect">
            <a:avLst/>
          </a:prstGeom>
          <a:noFill/>
        </p:spPr>
        <p:txBody>
          <a:bodyPr wrap="square" rtlCol="0">
            <a:spAutoFit/>
          </a:bodyPr>
          <a:lstStyle/>
          <a:p>
            <a:pPr algn="ctr"/>
            <a:r>
              <a:rPr lang="en-US" sz="1200" b="1" dirty="0">
                <a:solidFill>
                  <a:srgbClr val="462F89"/>
                </a:solidFill>
              </a:rPr>
              <a:t>Code Repositories </a:t>
            </a:r>
            <a:br>
              <a:rPr lang="en-US" sz="1200" b="1" dirty="0">
                <a:solidFill>
                  <a:srgbClr val="462F89"/>
                </a:solidFill>
              </a:rPr>
            </a:br>
            <a:r>
              <a:rPr lang="en-US" sz="1200" b="1" dirty="0">
                <a:solidFill>
                  <a:srgbClr val="462F89"/>
                </a:solidFill>
              </a:rPr>
              <a:t>and Documentation</a:t>
            </a:r>
          </a:p>
          <a:p>
            <a:pPr algn="ctr"/>
            <a:r>
              <a:rPr lang="en-US" sz="1200" b="1" dirty="0">
                <a:solidFill>
                  <a:srgbClr val="462F89"/>
                </a:solidFill>
              </a:rPr>
              <a:t>Customize Page Components</a:t>
            </a:r>
            <a:br>
              <a:rPr lang="en-US" sz="1200" b="1" dirty="0">
                <a:solidFill>
                  <a:srgbClr val="462F89"/>
                </a:solidFill>
              </a:rPr>
            </a:br>
            <a:r>
              <a:rPr lang="en-US" sz="1200" b="1" dirty="0">
                <a:solidFill>
                  <a:srgbClr val="462F89"/>
                </a:solidFill>
              </a:rPr>
              <a:t>(UI Extensions)</a:t>
            </a:r>
          </a:p>
          <a:p>
            <a:pPr algn="ctr"/>
            <a:r>
              <a:rPr lang="en-US" sz="1200" b="1" dirty="0">
                <a:solidFill>
                  <a:srgbClr val="462F89"/>
                </a:solidFill>
              </a:rPr>
              <a:t>Domain Model Extensions</a:t>
            </a:r>
          </a:p>
          <a:p>
            <a:pPr algn="ctr"/>
            <a:r>
              <a:rPr lang="en-US" sz="1200" b="1" dirty="0">
                <a:solidFill>
                  <a:srgbClr val="462F89"/>
                </a:solidFill>
              </a:rPr>
              <a:t>Menu Integration</a:t>
            </a:r>
          </a:p>
          <a:p>
            <a:pPr algn="ctr"/>
            <a:r>
              <a:rPr lang="en-US" sz="1200" b="1" dirty="0">
                <a:solidFill>
                  <a:srgbClr val="462F89"/>
                </a:solidFill>
              </a:rPr>
              <a:t>-----------------------------</a:t>
            </a:r>
          </a:p>
          <a:p>
            <a:pPr algn="ctr"/>
            <a:r>
              <a:rPr lang="en-US" sz="1200" b="1" dirty="0">
                <a:solidFill>
                  <a:srgbClr val="462F89"/>
                </a:solidFill>
              </a:rPr>
              <a:t>Application Skinning</a:t>
            </a:r>
          </a:p>
          <a:p>
            <a:pPr algn="ctr"/>
            <a:r>
              <a:rPr lang="en-US" sz="1200" b="1" dirty="0">
                <a:solidFill>
                  <a:srgbClr val="462F89"/>
                </a:solidFill>
              </a:rPr>
              <a:t>Aspect-oriented Programming</a:t>
            </a:r>
          </a:p>
          <a:p>
            <a:pPr algn="ctr"/>
            <a:r>
              <a:rPr lang="en-US" sz="1200" b="1" dirty="0">
                <a:solidFill>
                  <a:srgbClr val="462F89"/>
                </a:solidFill>
              </a:rPr>
              <a:t>External Business Rules</a:t>
            </a:r>
          </a:p>
          <a:p>
            <a:pPr algn="ctr"/>
            <a:r>
              <a:rPr lang="en-US" sz="1200" b="1" dirty="0">
                <a:solidFill>
                  <a:srgbClr val="462F89"/>
                </a:solidFill>
              </a:rPr>
              <a:t>Resource Bundle Editor</a:t>
            </a:r>
          </a:p>
        </p:txBody>
      </p:sp>
      <p:grpSp>
        <p:nvGrpSpPr>
          <p:cNvPr id="12" name="Group 11"/>
          <p:cNvGrpSpPr/>
          <p:nvPr/>
        </p:nvGrpSpPr>
        <p:grpSpPr>
          <a:xfrm>
            <a:off x="1640880" y="4709656"/>
            <a:ext cx="1240588" cy="1077239"/>
            <a:chOff x="4530755" y="4202760"/>
            <a:chExt cx="2371344" cy="2005584"/>
          </a:xfrm>
        </p:grpSpPr>
        <p:sp>
          <p:nvSpPr>
            <p:cNvPr id="13" name="Rectangle 12"/>
            <p:cNvSpPr/>
            <p:nvPr/>
          </p:nvSpPr>
          <p:spPr>
            <a:xfrm>
              <a:off x="4887919" y="4874520"/>
              <a:ext cx="1924377" cy="808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descr="slide 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755" y="4202760"/>
              <a:ext cx="2371344" cy="2005584"/>
            </a:xfrm>
            <a:prstGeom prst="rect">
              <a:avLst/>
            </a:prstGeom>
          </p:spPr>
        </p:pic>
      </p:grpSp>
    </p:spTree>
    <p:extLst>
      <p:ext uri="{BB962C8B-B14F-4D97-AF65-F5344CB8AC3E}">
        <p14:creationId xmlns:p14="http://schemas.microsoft.com/office/powerpoint/2010/main" val="1778289737"/>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437" y="5291720"/>
            <a:ext cx="8459243" cy="709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Texas extension example</a:t>
            </a:r>
            <a:endParaRPr lang="en-US" dirty="0"/>
          </a:p>
        </p:txBody>
      </p:sp>
      <p:pic>
        <p:nvPicPr>
          <p:cNvPr id="4" name="Picture 3" descr="C:\Users\sjett\AppData\Local\Temp\SNAGHTML9315fd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1362273"/>
            <a:ext cx="7729538" cy="4638477"/>
          </a:xfrm>
          <a:prstGeom prst="rect">
            <a:avLst/>
          </a:prstGeom>
          <a:noFill/>
          <a:ln>
            <a:solidFill>
              <a:srgbClr val="BFBFBF"/>
            </a:solidFill>
          </a:ln>
          <a:effectLst>
            <a:outerShdw blurRad="50800" dist="38100" dir="2700000" algn="tl" rotWithShape="0">
              <a:prstClr val="black">
                <a:alpha val="40000"/>
              </a:prstClr>
            </a:outerShdw>
          </a:effectLst>
        </p:spPr>
      </p:pic>
      <p:sp>
        <p:nvSpPr>
          <p:cNvPr id="5" name="Rectangle 4"/>
          <p:cNvSpPr/>
          <p:nvPr/>
        </p:nvSpPr>
        <p:spPr>
          <a:xfrm>
            <a:off x="4534798" y="4324748"/>
            <a:ext cx="1121203" cy="348118"/>
          </a:xfrm>
          <a:prstGeom prst="rect">
            <a:avLst/>
          </a:prstGeom>
          <a:noFill/>
          <a:ln w="28575">
            <a:solidFill>
              <a:srgbClr val="DF1C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2665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1437" y="5291720"/>
            <a:ext cx="8459243" cy="709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Texas </a:t>
            </a:r>
            <a:r>
              <a:rPr lang="en-US" smtClean="0"/>
              <a:t>extension example</a:t>
            </a:r>
            <a:endParaRPr lang="en-US" dirty="0"/>
          </a:p>
        </p:txBody>
      </p:sp>
      <p:pic>
        <p:nvPicPr>
          <p:cNvPr id="5" name="Picture 4"/>
          <p:cNvPicPr/>
          <p:nvPr/>
        </p:nvPicPr>
        <p:blipFill>
          <a:blip r:embed="rId3"/>
          <a:stretch>
            <a:fillRect/>
          </a:stretch>
        </p:blipFill>
        <p:spPr>
          <a:xfrm>
            <a:off x="642938" y="1385887"/>
            <a:ext cx="7729537" cy="461486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Rectangle 5"/>
          <p:cNvSpPr/>
          <p:nvPr/>
        </p:nvSpPr>
        <p:spPr>
          <a:xfrm>
            <a:off x="2772088" y="2309554"/>
            <a:ext cx="1068946" cy="458179"/>
          </a:xfrm>
          <a:prstGeom prst="rect">
            <a:avLst/>
          </a:prstGeom>
          <a:noFill/>
          <a:ln w="28575">
            <a:solidFill>
              <a:srgbClr val="DF1C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6096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Transforming your modifications and customizations</a:t>
            </a:r>
            <a:endParaRPr lang="en-US" dirty="0"/>
          </a:p>
        </p:txBody>
      </p:sp>
      <p:sp>
        <p:nvSpPr>
          <p:cNvPr id="12" name="Content Placeholder 11"/>
          <p:cNvSpPr>
            <a:spLocks noGrp="1"/>
          </p:cNvSpPr>
          <p:nvPr>
            <p:ph idx="1"/>
          </p:nvPr>
        </p:nvSpPr>
        <p:spPr/>
        <p:txBody>
          <a:bodyPr/>
          <a:lstStyle/>
          <a:p>
            <a:r>
              <a:rPr lang="en-US" sz="1800" dirty="0"/>
              <a:t>Ellucian will be providing a cost-effective, automated analysis of the effort to move your Banner form modifications and customizations to the Java technology stack</a:t>
            </a:r>
          </a:p>
          <a:p>
            <a:pPr lvl="3">
              <a:spcBef>
                <a:spcPts val="1200"/>
              </a:spcBef>
            </a:pPr>
            <a:r>
              <a:rPr lang="en-US" sz="1600" dirty="0"/>
              <a:t>Includes no-cost electronic code submission and feedback to a secure website (Ellucian Hub)</a:t>
            </a:r>
          </a:p>
          <a:p>
            <a:pPr lvl="3">
              <a:spcBef>
                <a:spcPts val="1200"/>
              </a:spcBef>
            </a:pPr>
            <a:r>
              <a:rPr lang="en-US" sz="1600" dirty="0"/>
              <a:t>Determines the complexity and level of effort to retain your modifications as extensions to the transformed pages</a:t>
            </a:r>
          </a:p>
          <a:p>
            <a:pPr lvl="3">
              <a:spcBef>
                <a:spcPts val="1200"/>
              </a:spcBef>
            </a:pPr>
            <a:r>
              <a:rPr lang="en-US" sz="1600" dirty="0"/>
              <a:t>Analyzes what effort is necessary to transform your add-on forms</a:t>
            </a:r>
          </a:p>
          <a:p>
            <a:pPr lvl="3">
              <a:spcBef>
                <a:spcPts val="1200"/>
              </a:spcBef>
            </a:pPr>
            <a:r>
              <a:rPr lang="en-US" sz="1600" dirty="0"/>
              <a:t>Output of assessment provided back to you to determine next steps</a:t>
            </a:r>
          </a:p>
          <a:p>
            <a:pPr lvl="1"/>
            <a:endParaRPr lang="en-US" dirty="0" smtClean="0"/>
          </a:p>
        </p:txBody>
      </p:sp>
      <p:sp>
        <p:nvSpPr>
          <p:cNvPr id="9" name="Rectangle 8"/>
          <p:cNvSpPr/>
          <p:nvPr/>
        </p:nvSpPr>
        <p:spPr>
          <a:xfrm>
            <a:off x="1378325" y="1920479"/>
            <a:ext cx="6521823" cy="1338828"/>
          </a:xfrm>
          <a:prstGeom prst="rect">
            <a:avLst/>
          </a:prstGeom>
        </p:spPr>
        <p:txBody>
          <a:bodyPr wrap="square">
            <a:spAutoFit/>
          </a:bodyPr>
          <a:lstStyle/>
          <a:p>
            <a:endParaRPr lang="en-US" sz="1350" b="1" dirty="0"/>
          </a:p>
          <a:p>
            <a:endParaRPr lang="en-US" sz="1350" dirty="0"/>
          </a:p>
          <a:p>
            <a:endParaRPr lang="en-US" sz="1350" dirty="0"/>
          </a:p>
          <a:p>
            <a:endParaRPr lang="en-US" sz="1350" dirty="0"/>
          </a:p>
          <a:p>
            <a:endParaRPr lang="en-US" sz="1350" dirty="0"/>
          </a:p>
          <a:p>
            <a:endParaRPr lang="en-US" sz="1350" dirty="0"/>
          </a:p>
        </p:txBody>
      </p:sp>
      <p:pic>
        <p:nvPicPr>
          <p:cNvPr id="5" name="Content Placeholder 26"/>
          <p:cNvPicPr>
            <a:picLocks noChangeAspect="1"/>
          </p:cNvPicPr>
          <p:nvPr/>
        </p:nvPicPr>
        <p:blipFill>
          <a:blip r:embed="rId3"/>
          <a:stretch>
            <a:fillRect/>
          </a:stretch>
        </p:blipFill>
        <p:spPr>
          <a:xfrm>
            <a:off x="1853466" y="4757737"/>
            <a:ext cx="5436812" cy="1500950"/>
          </a:xfrm>
          <a:prstGeom prst="rect">
            <a:avLst/>
          </a:prstGeom>
        </p:spPr>
      </p:pic>
    </p:spTree>
    <p:extLst>
      <p:ext uri="{BB962C8B-B14F-4D97-AF65-F5344CB8AC3E}">
        <p14:creationId xmlns:p14="http://schemas.microsoft.com/office/powerpoint/2010/main" val="1060064385"/>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Ellucian Extensible </a:t>
            </a:r>
            <a:r>
              <a:rPr lang="en-US" dirty="0" smtClean="0"/>
              <a:t>Ecosystem (XE)</a:t>
            </a:r>
            <a:endParaRPr lang="en-US" dirty="0"/>
          </a:p>
        </p:txBody>
      </p:sp>
      <p:sp>
        <p:nvSpPr>
          <p:cNvPr id="3" name="Content Placeholder 2"/>
          <p:cNvSpPr>
            <a:spLocks noGrp="1"/>
          </p:cNvSpPr>
          <p:nvPr>
            <p:ph idx="1"/>
          </p:nvPr>
        </p:nvSpPr>
        <p:spPr>
          <a:xfrm>
            <a:off x="415925" y="1581912"/>
            <a:ext cx="7035342" cy="4833938"/>
          </a:xfrm>
        </p:spPr>
        <p:txBody>
          <a:bodyPr>
            <a:normAutofit/>
          </a:bodyPr>
          <a:lstStyle/>
          <a:p>
            <a:pPr marL="6350" indent="-6350"/>
            <a:r>
              <a:rPr lang="en-US" sz="2800" b="0" dirty="0" smtClean="0"/>
              <a:t>An </a:t>
            </a:r>
            <a:r>
              <a:rPr lang="en-US" sz="2800" b="0" dirty="0"/>
              <a:t>innovative strategy grounded in common principles, standards, and services that help </a:t>
            </a:r>
            <a:r>
              <a:rPr lang="en-US" sz="2800" b="0" dirty="0" smtClean="0"/>
              <a:t>you </a:t>
            </a:r>
            <a:r>
              <a:rPr lang="en-US" sz="2800" b="0" dirty="0"/>
              <a:t>leverage economies of scale across </a:t>
            </a:r>
            <a:r>
              <a:rPr lang="en-US" sz="2800" b="0" dirty="0" smtClean="0"/>
              <a:t>your </a:t>
            </a:r>
            <a:r>
              <a:rPr lang="en-US" sz="2800" b="0" dirty="0"/>
              <a:t>portfolio</a:t>
            </a:r>
          </a:p>
        </p:txBody>
      </p:sp>
      <p:pic>
        <p:nvPicPr>
          <p:cNvPr id="4" name="Picture 3" descr="slide 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422" y="2526802"/>
            <a:ext cx="4503398" cy="3920605"/>
          </a:xfrm>
          <a:prstGeom prst="rect">
            <a:avLst/>
          </a:prstGeom>
        </p:spPr>
      </p:pic>
    </p:spTree>
    <p:extLst>
      <p:ext uri="{BB962C8B-B14F-4D97-AF65-F5344CB8AC3E}">
        <p14:creationId xmlns:p14="http://schemas.microsoft.com/office/powerpoint/2010/main" val="3610834094"/>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XE Guide is Here! Visit ellucian.com/</a:t>
            </a:r>
            <a:r>
              <a:rPr lang="en-US" dirty="0" err="1" smtClean="0"/>
              <a:t>xeguide</a:t>
            </a:r>
            <a:endParaRPr lang="en-US" dirty="0"/>
          </a:p>
        </p:txBody>
      </p:sp>
      <p:sp>
        <p:nvSpPr>
          <p:cNvPr id="9" name="Rectangle 8"/>
          <p:cNvSpPr/>
          <p:nvPr/>
        </p:nvSpPr>
        <p:spPr>
          <a:xfrm>
            <a:off x="313765" y="1417638"/>
            <a:ext cx="8695764" cy="1754327"/>
          </a:xfrm>
          <a:prstGeom prst="rect">
            <a:avLst/>
          </a:prstGeom>
        </p:spPr>
        <p:txBody>
          <a:bodyPr wrap="square">
            <a:spAutoFit/>
          </a:bodyPr>
          <a:lstStyle/>
          <a:p>
            <a:endParaRPr lang="en-US" b="1" dirty="0" smtClean="0"/>
          </a:p>
          <a:p>
            <a:endParaRPr lang="en-US" dirty="0" smtClean="0"/>
          </a:p>
          <a:p>
            <a:endParaRPr lang="en-US" dirty="0"/>
          </a:p>
          <a:p>
            <a:endParaRPr lang="en-US" dirty="0" smtClean="0"/>
          </a:p>
          <a:p>
            <a:endParaRPr lang="en-US" dirty="0"/>
          </a:p>
          <a:p>
            <a:endParaRPr lang="en-US" dirty="0"/>
          </a:p>
        </p:txBody>
      </p:sp>
      <p:sp>
        <p:nvSpPr>
          <p:cNvPr id="6" name="Oval 5"/>
          <p:cNvSpPr/>
          <p:nvPr/>
        </p:nvSpPr>
        <p:spPr>
          <a:xfrm>
            <a:off x="1760225" y="1166226"/>
            <a:ext cx="651849" cy="65184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Black" pitchFamily="34" charset="0"/>
              </a:rPr>
              <a:t>1</a:t>
            </a:r>
            <a:endParaRPr lang="en-US" dirty="0">
              <a:latin typeface="Arial Black" pitchFamily="34" charset="0"/>
            </a:endParaRPr>
          </a:p>
        </p:txBody>
      </p:sp>
      <p:sp>
        <p:nvSpPr>
          <p:cNvPr id="7" name="Oval 6"/>
          <p:cNvSpPr/>
          <p:nvPr/>
        </p:nvSpPr>
        <p:spPr>
          <a:xfrm>
            <a:off x="3418328" y="1166226"/>
            <a:ext cx="651849" cy="65184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Black" pitchFamily="34" charset="0"/>
              </a:rPr>
              <a:t>2</a:t>
            </a:r>
          </a:p>
        </p:txBody>
      </p:sp>
      <p:sp>
        <p:nvSpPr>
          <p:cNvPr id="8" name="Oval 7"/>
          <p:cNvSpPr/>
          <p:nvPr/>
        </p:nvSpPr>
        <p:spPr>
          <a:xfrm>
            <a:off x="5076431" y="1166226"/>
            <a:ext cx="651849" cy="65184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Black" pitchFamily="34" charset="0"/>
              </a:rPr>
              <a:t>3</a:t>
            </a:r>
          </a:p>
        </p:txBody>
      </p:sp>
      <p:sp>
        <p:nvSpPr>
          <p:cNvPr id="10" name="Oval 9"/>
          <p:cNvSpPr/>
          <p:nvPr/>
        </p:nvSpPr>
        <p:spPr>
          <a:xfrm>
            <a:off x="6734534" y="1166226"/>
            <a:ext cx="651849" cy="65184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Black" pitchFamily="34" charset="0"/>
              </a:rPr>
              <a:t>4</a:t>
            </a:r>
          </a:p>
        </p:txBody>
      </p:sp>
      <p:graphicFrame>
        <p:nvGraphicFramePr>
          <p:cNvPr id="14" name="Table 13"/>
          <p:cNvGraphicFramePr>
            <a:graphicFrameLocks noGrp="1"/>
          </p:cNvGraphicFramePr>
          <p:nvPr>
            <p:extLst>
              <p:ext uri="{D42A27DB-BD31-4B8C-83A1-F6EECF244321}">
                <p14:modId xmlns:p14="http://schemas.microsoft.com/office/powerpoint/2010/main" val="951086062"/>
              </p:ext>
            </p:extLst>
          </p:nvPr>
        </p:nvGraphicFramePr>
        <p:xfrm>
          <a:off x="1047749" y="2026287"/>
          <a:ext cx="7038976" cy="914400"/>
        </p:xfrm>
        <a:graphic>
          <a:graphicData uri="http://schemas.openxmlformats.org/drawingml/2006/table">
            <a:tbl>
              <a:tblPr firstRow="1" bandRow="1">
                <a:tableStyleId>{5C22544A-7EE6-4342-B048-85BDC9FD1C3A}</a:tableStyleId>
              </a:tblPr>
              <a:tblGrid>
                <a:gridCol w="1759744"/>
                <a:gridCol w="1759744"/>
                <a:gridCol w="1759744"/>
                <a:gridCol w="1759744"/>
              </a:tblGrid>
              <a:tr h="362139">
                <a:tc>
                  <a:txBody>
                    <a:bodyPr/>
                    <a:lstStyle/>
                    <a:p>
                      <a:pPr algn="ctr"/>
                      <a:r>
                        <a:rPr lang="en-US" b="1" dirty="0" smtClean="0">
                          <a:solidFill>
                            <a:schemeClr val="tx2"/>
                          </a:solidFill>
                        </a:rPr>
                        <a:t>Plan XE Deployment</a:t>
                      </a:r>
                    </a:p>
                  </a:txBody>
                  <a:tcP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algn="ctr"/>
                      <a:r>
                        <a:rPr lang="en-US" b="1" dirty="0" smtClean="0">
                          <a:solidFill>
                            <a:schemeClr val="tx2"/>
                          </a:solidFill>
                        </a:rPr>
                        <a:t>Get current with Banner</a:t>
                      </a:r>
                      <a:endParaRPr lang="en-US" b="1" dirty="0">
                        <a:solidFill>
                          <a:schemeClr val="tx2"/>
                        </a:solidFil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algn="ctr"/>
                      <a:r>
                        <a:rPr lang="en-US" b="1" dirty="0" smtClean="0">
                          <a:solidFill>
                            <a:schemeClr val="tx2"/>
                          </a:solidFill>
                        </a:rPr>
                        <a:t>Enable Single Sign-On</a:t>
                      </a:r>
                      <a:endParaRPr lang="en-US" b="1" dirty="0">
                        <a:solidFill>
                          <a:schemeClr val="tx2"/>
                        </a:solidFil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algn="ctr"/>
                      <a:r>
                        <a:rPr lang="en-US" b="1" dirty="0" smtClean="0">
                          <a:solidFill>
                            <a:schemeClr val="tx2"/>
                          </a:solidFill>
                        </a:rPr>
                        <a:t>Communicate,</a:t>
                      </a:r>
                      <a:r>
                        <a:rPr lang="en-US" b="1" baseline="0" dirty="0" smtClean="0">
                          <a:solidFill>
                            <a:schemeClr val="tx2"/>
                          </a:solidFill>
                        </a:rPr>
                        <a:t> Test, and Train</a:t>
                      </a:r>
                      <a:endParaRPr lang="en-US" b="1" dirty="0">
                        <a:solidFill>
                          <a:schemeClr val="tx2"/>
                        </a:solidFill>
                      </a:endParaRPr>
                    </a:p>
                  </a:txBody>
                  <a:tcPr>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B w="6350" cap="flat" cmpd="sng" algn="ctr">
                      <a:noFill/>
                      <a:prstDash val="solid"/>
                      <a:round/>
                      <a:headEnd type="none" w="med" len="med"/>
                      <a:tailEnd type="none" w="med" len="med"/>
                    </a:lnB>
                    <a:noFill/>
                  </a:tcPr>
                </a:tc>
              </a:tr>
            </a:tbl>
          </a:graphicData>
        </a:graphic>
      </p:graphicFrame>
      <p:sp>
        <p:nvSpPr>
          <p:cNvPr id="1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40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568" y="3064669"/>
            <a:ext cx="5626158" cy="3528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74970"/>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Places To Find More Information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52911776"/>
              </p:ext>
            </p:extLst>
          </p:nvPr>
        </p:nvGraphicFramePr>
        <p:xfrm>
          <a:off x="328613" y="2097088"/>
          <a:ext cx="8229600" cy="339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169323" y="1728789"/>
            <a:ext cx="2734745" cy="416401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spcAft>
                <a:spcPts val="300"/>
              </a:spcAft>
            </a:pPr>
            <a:r>
              <a:rPr lang="en-US" sz="1600" b="1" dirty="0">
                <a:solidFill>
                  <a:srgbClr val="642673"/>
                </a:solidFill>
                <a:latin typeface="Arial"/>
              </a:rPr>
              <a:t>Communities</a:t>
            </a:r>
          </a:p>
          <a:p>
            <a:pPr lvl="1">
              <a:spcBef>
                <a:spcPts val="300"/>
              </a:spcBef>
              <a:spcAft>
                <a:spcPts val="300"/>
              </a:spcAft>
            </a:pPr>
            <a:r>
              <a:rPr lang="en-US" sz="1400" b="1" dirty="0">
                <a:solidFill>
                  <a:srgbClr val="642673"/>
                </a:solidFill>
                <a:latin typeface="Arial"/>
              </a:rPr>
              <a:t>Human Resources</a:t>
            </a:r>
          </a:p>
          <a:p>
            <a:pPr lvl="1">
              <a:spcBef>
                <a:spcPts val="300"/>
              </a:spcBef>
              <a:spcAft>
                <a:spcPts val="300"/>
              </a:spcAft>
            </a:pPr>
            <a:r>
              <a:rPr lang="en-US" sz="1400" b="1" dirty="0">
                <a:solidFill>
                  <a:srgbClr val="642673"/>
                </a:solidFill>
                <a:latin typeface="Arial"/>
              </a:rPr>
              <a:t>Finance</a:t>
            </a:r>
          </a:p>
          <a:p>
            <a:pPr lvl="1">
              <a:spcBef>
                <a:spcPts val="300"/>
              </a:spcBef>
              <a:spcAft>
                <a:spcPts val="300"/>
              </a:spcAft>
            </a:pPr>
            <a:r>
              <a:rPr lang="en-US" sz="1400" b="1" dirty="0">
                <a:solidFill>
                  <a:srgbClr val="642673"/>
                </a:solidFill>
                <a:latin typeface="Arial"/>
              </a:rPr>
              <a:t>Financial Aid</a:t>
            </a:r>
          </a:p>
          <a:p>
            <a:pPr lvl="1">
              <a:spcBef>
                <a:spcPts val="300"/>
              </a:spcBef>
              <a:spcAft>
                <a:spcPts val="300"/>
              </a:spcAft>
            </a:pPr>
            <a:r>
              <a:rPr lang="en-US" sz="1400" b="1" dirty="0">
                <a:solidFill>
                  <a:srgbClr val="642673"/>
                </a:solidFill>
                <a:latin typeface="Arial"/>
              </a:rPr>
              <a:t>Student</a:t>
            </a:r>
          </a:p>
          <a:p>
            <a:pPr lvl="1">
              <a:spcBef>
                <a:spcPts val="300"/>
              </a:spcBef>
              <a:spcAft>
                <a:spcPts val="300"/>
              </a:spcAft>
            </a:pPr>
            <a:endParaRPr lang="en-US" sz="1400" b="1" dirty="0">
              <a:solidFill>
                <a:srgbClr val="642673"/>
              </a:solidFill>
              <a:latin typeface="Arial"/>
            </a:endParaRPr>
          </a:p>
          <a:p>
            <a:pPr>
              <a:spcBef>
                <a:spcPts val="300"/>
              </a:spcBef>
              <a:spcAft>
                <a:spcPts val="300"/>
              </a:spcAft>
            </a:pPr>
            <a:r>
              <a:rPr lang="en-US" sz="1600" b="1" dirty="0">
                <a:solidFill>
                  <a:srgbClr val="642673"/>
                </a:solidFill>
                <a:latin typeface="Arial"/>
              </a:rPr>
              <a:t>Information</a:t>
            </a:r>
          </a:p>
          <a:p>
            <a:pPr lvl="1">
              <a:spcBef>
                <a:spcPts val="300"/>
              </a:spcBef>
              <a:spcAft>
                <a:spcPts val="300"/>
              </a:spcAft>
            </a:pPr>
            <a:r>
              <a:rPr lang="en-US" sz="1400" b="1" dirty="0">
                <a:solidFill>
                  <a:srgbClr val="642673"/>
                </a:solidFill>
                <a:latin typeface="Arial"/>
              </a:rPr>
              <a:t>White papers</a:t>
            </a:r>
          </a:p>
          <a:p>
            <a:pPr lvl="1">
              <a:spcBef>
                <a:spcPts val="300"/>
              </a:spcBef>
              <a:spcAft>
                <a:spcPts val="300"/>
              </a:spcAft>
            </a:pPr>
            <a:r>
              <a:rPr lang="en-US" sz="1400" b="1" dirty="0">
                <a:solidFill>
                  <a:srgbClr val="642673"/>
                </a:solidFill>
                <a:latin typeface="Arial"/>
              </a:rPr>
              <a:t>webinars</a:t>
            </a:r>
          </a:p>
          <a:p>
            <a:pPr lvl="1">
              <a:spcBef>
                <a:spcPts val="300"/>
              </a:spcBef>
              <a:spcAft>
                <a:spcPts val="300"/>
              </a:spcAft>
            </a:pPr>
            <a:r>
              <a:rPr lang="en-US" sz="1400" b="1" dirty="0">
                <a:solidFill>
                  <a:srgbClr val="642673"/>
                </a:solidFill>
                <a:latin typeface="Arial"/>
              </a:rPr>
              <a:t>documents</a:t>
            </a:r>
          </a:p>
        </p:txBody>
      </p:sp>
      <p:sp>
        <p:nvSpPr>
          <p:cNvPr id="6" name="Content Placeholder 2"/>
          <p:cNvSpPr txBox="1">
            <a:spLocks/>
          </p:cNvSpPr>
          <p:nvPr/>
        </p:nvSpPr>
        <p:spPr>
          <a:xfrm>
            <a:off x="6220918" y="1728789"/>
            <a:ext cx="2662203" cy="3967473"/>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1600" b="1" dirty="0" smtClean="0">
                <a:solidFill>
                  <a:srgbClr val="642673"/>
                </a:solidFill>
                <a:latin typeface="Arial"/>
              </a:rPr>
              <a:t>XE Guide</a:t>
            </a:r>
          </a:p>
          <a:p>
            <a:pPr marL="0" indent="0" algn="ctr">
              <a:spcBef>
                <a:spcPts val="300"/>
              </a:spcBef>
              <a:spcAft>
                <a:spcPts val="300"/>
              </a:spcAft>
              <a:buNone/>
            </a:pPr>
            <a:r>
              <a:rPr lang="en-US" sz="1600" dirty="0" smtClean="0">
                <a:solidFill>
                  <a:srgbClr val="DF1C5A"/>
                </a:solidFill>
                <a:hlinkClick r:id="rId8"/>
              </a:rPr>
              <a:t>www.ellucian.com/xeguide</a:t>
            </a:r>
            <a:endParaRPr lang="en-US" sz="1600" dirty="0" smtClean="0">
              <a:solidFill>
                <a:srgbClr val="DF1C5A"/>
              </a:solidFill>
            </a:endParaRPr>
          </a:p>
          <a:p>
            <a:pPr marL="0" indent="0" algn="ctr">
              <a:spcBef>
                <a:spcPts val="300"/>
              </a:spcBef>
              <a:spcAft>
                <a:spcPts val="300"/>
              </a:spcAft>
              <a:buNone/>
            </a:pPr>
            <a:endParaRPr lang="en-US" sz="1600" b="1" dirty="0">
              <a:solidFill>
                <a:srgbClr val="642673"/>
              </a:solidFill>
              <a:latin typeface="Arial"/>
            </a:endParaRPr>
          </a:p>
          <a:p>
            <a:pPr marL="0" indent="0" algn="ctr">
              <a:spcBef>
                <a:spcPts val="300"/>
              </a:spcBef>
              <a:spcAft>
                <a:spcPts val="300"/>
              </a:spcAft>
              <a:buNone/>
            </a:pPr>
            <a:r>
              <a:rPr lang="en-US" sz="1600" b="1" dirty="0" smtClean="0">
                <a:solidFill>
                  <a:srgbClr val="642673"/>
                </a:solidFill>
                <a:latin typeface="Arial"/>
              </a:rPr>
              <a:t>Don</a:t>
            </a:r>
            <a:r>
              <a:rPr lang="fr-FR" sz="1600" b="1" dirty="0">
                <a:solidFill>
                  <a:srgbClr val="642673"/>
                </a:solidFill>
                <a:latin typeface="Arial"/>
              </a:rPr>
              <a:t>’</a:t>
            </a:r>
            <a:r>
              <a:rPr lang="en-US" sz="1600" b="1" dirty="0">
                <a:solidFill>
                  <a:srgbClr val="642673"/>
                </a:solidFill>
                <a:latin typeface="Arial"/>
              </a:rPr>
              <a:t>t forget to review our roadmaps at </a:t>
            </a:r>
            <a:r>
              <a:rPr lang="en-US" sz="1600" dirty="0">
                <a:solidFill>
                  <a:srgbClr val="DF1C5A"/>
                </a:solidFill>
                <a:latin typeface="Arial"/>
                <a:hlinkClick r:id="rId9"/>
              </a:rPr>
              <a:t>www.ellucian.com</a:t>
            </a:r>
            <a:r>
              <a:rPr lang="en-US" sz="1600" dirty="0" smtClean="0">
                <a:solidFill>
                  <a:srgbClr val="DF1C5A"/>
                </a:solidFill>
                <a:latin typeface="Arial"/>
                <a:hlinkClick r:id="rId9"/>
              </a:rPr>
              <a:t>/</a:t>
            </a:r>
            <a:br>
              <a:rPr lang="en-US" sz="1600" dirty="0" smtClean="0">
                <a:solidFill>
                  <a:srgbClr val="DF1C5A"/>
                </a:solidFill>
                <a:latin typeface="Arial"/>
                <a:hlinkClick r:id="rId9"/>
              </a:rPr>
            </a:br>
            <a:r>
              <a:rPr lang="en-US" sz="1600" dirty="0" smtClean="0">
                <a:solidFill>
                  <a:srgbClr val="DF1C5A"/>
                </a:solidFill>
                <a:latin typeface="Arial"/>
                <a:hlinkClick r:id="rId9"/>
              </a:rPr>
              <a:t>Roadmaps</a:t>
            </a:r>
            <a:endParaRPr lang="en-US" sz="1600" dirty="0">
              <a:solidFill>
                <a:prstClr val="black"/>
              </a:solidFill>
              <a:latin typeface="Arial"/>
            </a:endParaRPr>
          </a:p>
          <a:p>
            <a:pPr marL="0" indent="0" algn="ctr">
              <a:spcBef>
                <a:spcPts val="300"/>
              </a:spcBef>
              <a:spcAft>
                <a:spcPts val="300"/>
              </a:spcAft>
              <a:buNone/>
            </a:pPr>
            <a:endParaRPr lang="en-US" sz="1600" dirty="0">
              <a:solidFill>
                <a:prstClr val="black"/>
              </a:solidFill>
              <a:latin typeface="Arial"/>
            </a:endParaRPr>
          </a:p>
          <a:p>
            <a:pPr marL="0" indent="0" algn="ctr">
              <a:spcBef>
                <a:spcPts val="300"/>
              </a:spcBef>
              <a:spcAft>
                <a:spcPts val="300"/>
              </a:spcAft>
              <a:buNone/>
            </a:pPr>
            <a:r>
              <a:rPr lang="en-US" sz="1600" b="1" dirty="0">
                <a:solidFill>
                  <a:prstClr val="black"/>
                </a:solidFill>
                <a:latin typeface="Arial"/>
              </a:rPr>
              <a:t>Attend an </a:t>
            </a:r>
            <a:r>
              <a:rPr lang="en-US" sz="1600" b="1" dirty="0" err="1">
                <a:solidFill>
                  <a:prstClr val="black"/>
                </a:solidFill>
                <a:latin typeface="Arial"/>
              </a:rPr>
              <a:t>Ellucian</a:t>
            </a:r>
            <a:r>
              <a:rPr lang="en-US" sz="1600" b="1" dirty="0">
                <a:solidFill>
                  <a:prstClr val="black"/>
                </a:solidFill>
                <a:latin typeface="Arial"/>
              </a:rPr>
              <a:t> education class or contact your Client Partner to learn more.</a:t>
            </a:r>
          </a:p>
        </p:txBody>
      </p:sp>
    </p:spTree>
    <p:extLst>
      <p:ext uri="{BB962C8B-B14F-4D97-AF65-F5344CB8AC3E}">
        <p14:creationId xmlns:p14="http://schemas.microsoft.com/office/powerpoint/2010/main" val="2481261881"/>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517248" y="117150"/>
            <a:ext cx="626751" cy="365125"/>
          </a:xfrm>
          <a:prstGeom prst="rect">
            <a:avLst/>
          </a:prstGeom>
        </p:spPr>
        <p:txBody>
          <a:bodyPr/>
          <a:lstStyle/>
          <a:p>
            <a:fld id="{2BB9C343-9BC3-464C-ADA4-E1BC7DD0A737}" type="slidenum">
              <a:rPr lang="en-US" smtClean="0">
                <a:solidFill>
                  <a:srgbClr val="000000"/>
                </a:solidFill>
                <a:latin typeface="Arial"/>
              </a:rPr>
              <a:pPr/>
              <a:t>42</a:t>
            </a:fld>
            <a:endParaRPr lang="en-US" dirty="0">
              <a:solidFill>
                <a:srgbClr val="000000"/>
              </a:solidFill>
              <a:latin typeface="Aria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4268"/>
            <a:ext cx="9144000" cy="6858000"/>
          </a:xfrm>
          <a:prstGeom prst="rect">
            <a:avLst/>
          </a:prstGeom>
        </p:spPr>
      </p:pic>
      <p:sp>
        <p:nvSpPr>
          <p:cNvPr id="2" name="Title 1"/>
          <p:cNvSpPr>
            <a:spLocks noGrp="1"/>
          </p:cNvSpPr>
          <p:nvPr>
            <p:ph type="title"/>
          </p:nvPr>
        </p:nvSpPr>
        <p:spPr>
          <a:xfrm>
            <a:off x="4130084" y="3010370"/>
            <a:ext cx="2515645" cy="1537137"/>
          </a:xfrm>
        </p:spPr>
        <p:txBody>
          <a:bodyPr anchor="t" anchorCtr="0">
            <a:normAutofit fontScale="90000"/>
          </a:bodyPr>
          <a:lstStyle/>
          <a:p>
            <a:pPr>
              <a:lnSpc>
                <a:spcPct val="120000"/>
              </a:lnSpc>
            </a:pPr>
            <a:r>
              <a:rPr lang="en-US" sz="1600" b="1" dirty="0" smtClean="0"/>
              <a:t>Rick Skeel</a:t>
            </a:r>
            <a:br>
              <a:rPr lang="en-US" sz="1600" b="1" dirty="0" smtClean="0"/>
            </a:br>
            <a:r>
              <a:rPr lang="en-US" sz="1600" b="1" dirty="0" smtClean="0"/>
              <a:t>Director of Product Management</a:t>
            </a:r>
            <a:br>
              <a:rPr lang="en-US" sz="1600" b="1" dirty="0" smtClean="0"/>
            </a:br>
            <a:r>
              <a:rPr lang="en-US" sz="1600" b="1" dirty="0"/>
              <a:t/>
            </a:r>
            <a:br>
              <a:rPr lang="en-US" sz="1600" b="1" dirty="0"/>
            </a:br>
            <a:r>
              <a:rPr lang="en-US" sz="1600" b="1" dirty="0" smtClean="0"/>
              <a:t>+1 405-431-8078</a:t>
            </a:r>
            <a:br>
              <a:rPr lang="en-US" sz="1600" b="1" dirty="0" smtClean="0"/>
            </a:br>
            <a:r>
              <a:rPr lang="en-US" sz="1600" b="1" dirty="0" smtClean="0"/>
              <a:t>rick.skeel@Ellucian.com</a:t>
            </a:r>
            <a:endParaRPr lang="en-US" sz="1100" dirty="0"/>
          </a:p>
        </p:txBody>
      </p:sp>
      <p:sp>
        <p:nvSpPr>
          <p:cNvPr id="5" name="Title 1"/>
          <p:cNvSpPr txBox="1">
            <a:spLocks/>
          </p:cNvSpPr>
          <p:nvPr/>
        </p:nvSpPr>
        <p:spPr>
          <a:xfrm>
            <a:off x="4506963" y="4755251"/>
            <a:ext cx="2313407" cy="292010"/>
          </a:xfrm>
          <a:prstGeom prst="rect">
            <a:avLst/>
          </a:prstGeom>
        </p:spPr>
        <p:txBody>
          <a:bodyPr vert="horz" lIns="0" tIns="0" rIns="0" bIns="0" rtlCol="0" anchor="t" anchorCtr="0">
            <a:normAutofit/>
          </a:bodyPr>
          <a:lstStyle>
            <a:lvl1pPr algn="l" defTabSz="457200" rtl="0" eaLnBrk="1" latinLnBrk="0" hangingPunct="1">
              <a:lnSpc>
                <a:spcPct val="85000"/>
              </a:lnSpc>
              <a:spcBef>
                <a:spcPct val="0"/>
              </a:spcBef>
              <a:buNone/>
              <a:defRPr sz="2600" b="0" kern="1200">
                <a:solidFill>
                  <a:schemeClr val="accent2"/>
                </a:solidFill>
                <a:latin typeface="Arial"/>
                <a:ea typeface="+mj-ea"/>
                <a:cs typeface="Arial"/>
              </a:defRPr>
            </a:lvl1pPr>
          </a:lstStyle>
          <a:p>
            <a:pPr>
              <a:lnSpc>
                <a:spcPct val="110000"/>
              </a:lnSpc>
            </a:pPr>
            <a:r>
              <a:rPr lang="en-US" sz="750" dirty="0" smtClean="0">
                <a:solidFill>
                  <a:srgbClr val="612E74"/>
                </a:solidFill>
              </a:rPr>
              <a:t>4 Country View Road, Malvern, PA 19355 | 1.800.123.4567</a:t>
            </a:r>
            <a:endParaRPr lang="en-US" sz="750" dirty="0">
              <a:solidFill>
                <a:srgbClr val="612E74"/>
              </a:solidFill>
            </a:endParaRPr>
          </a:p>
        </p:txBody>
      </p:sp>
    </p:spTree>
    <p:extLst>
      <p:ext uri="{BB962C8B-B14F-4D97-AF65-F5344CB8AC3E}">
        <p14:creationId xmlns:p14="http://schemas.microsoft.com/office/powerpoint/2010/main" val="2546952940"/>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4266" y="1781075"/>
            <a:ext cx="8266922" cy="1470025"/>
          </a:xfrm>
        </p:spPr>
        <p:txBody>
          <a:bodyPr anchor="t"/>
          <a:lstStyle/>
          <a:p>
            <a:r>
              <a:rPr lang="en-US" dirty="0" smtClean="0"/>
              <a:t>Appendix: </a:t>
            </a:r>
            <a:br>
              <a:rPr lang="en-US" dirty="0" smtClean="0"/>
            </a:br>
            <a:r>
              <a:rPr lang="en-US" dirty="0" smtClean="0"/>
              <a:t/>
            </a:r>
            <a:br>
              <a:rPr lang="en-US" dirty="0" smtClean="0"/>
            </a:br>
            <a:r>
              <a:rPr lang="en-US" dirty="0" smtClean="0"/>
              <a:t>Transformation Usability Improvements</a:t>
            </a:r>
            <a:endParaRPr lang="en-US" sz="4800" dirty="0"/>
          </a:p>
        </p:txBody>
      </p:sp>
    </p:spTree>
    <p:extLst>
      <p:ext uri="{BB962C8B-B14F-4D97-AF65-F5344CB8AC3E}">
        <p14:creationId xmlns:p14="http://schemas.microsoft.com/office/powerpoint/2010/main" val="3377252884"/>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p:cNvSpPr txBox="1">
            <a:spLocks/>
          </p:cNvSpPr>
          <p:nvPr/>
        </p:nvSpPr>
        <p:spPr>
          <a:xfrm>
            <a:off x="1365002" y="1676248"/>
            <a:ext cx="3583324" cy="1602833"/>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Modernized user interface with Industry Standard </a:t>
            </a:r>
            <a:br>
              <a:rPr lang="en-US" dirty="0"/>
            </a:br>
            <a:r>
              <a:rPr lang="en-US" dirty="0"/>
              <a:t>Web Controls</a:t>
            </a:r>
          </a:p>
          <a:p>
            <a:pPr>
              <a:spcBef>
                <a:spcPts val="2400"/>
              </a:spcBef>
            </a:pPr>
            <a:r>
              <a:rPr lang="en-US" dirty="0"/>
              <a:t>Navigation Improvements</a:t>
            </a:r>
          </a:p>
          <a:p>
            <a:pPr>
              <a:spcBef>
                <a:spcPts val="2400"/>
              </a:spcBef>
            </a:pPr>
            <a:r>
              <a:rPr lang="en-US" dirty="0"/>
              <a:t>Consistency</a:t>
            </a:r>
          </a:p>
          <a:p>
            <a:pPr>
              <a:spcBef>
                <a:spcPts val="2400"/>
              </a:spcBef>
            </a:pPr>
            <a:r>
              <a:rPr lang="en-US" dirty="0"/>
              <a:t>System Messaging</a:t>
            </a:r>
          </a:p>
        </p:txBody>
      </p:sp>
      <p:sp>
        <p:nvSpPr>
          <p:cNvPr id="3" name="Title 2"/>
          <p:cNvSpPr>
            <a:spLocks noGrp="1"/>
          </p:cNvSpPr>
          <p:nvPr>
            <p:ph type="title"/>
          </p:nvPr>
        </p:nvSpPr>
        <p:spPr/>
        <p:txBody>
          <a:bodyPr/>
          <a:lstStyle/>
          <a:p>
            <a:r>
              <a:rPr lang="en-US" dirty="0" smtClean="0"/>
              <a:t>Top 7 Usability Improvements</a:t>
            </a:r>
            <a:endParaRPr lang="en-US" dirty="0"/>
          </a:p>
        </p:txBody>
      </p:sp>
      <p:sp>
        <p:nvSpPr>
          <p:cNvPr id="5" name="Oval 4"/>
          <p:cNvSpPr/>
          <p:nvPr/>
        </p:nvSpPr>
        <p:spPr>
          <a:xfrm>
            <a:off x="790294" y="1624674"/>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1</a:t>
            </a:r>
          </a:p>
        </p:txBody>
      </p:sp>
      <p:sp>
        <p:nvSpPr>
          <p:cNvPr id="2" name="TextBox 1"/>
          <p:cNvSpPr txBox="1"/>
          <p:nvPr/>
        </p:nvSpPr>
        <p:spPr>
          <a:xfrm>
            <a:off x="5572015" y="1698925"/>
            <a:ext cx="3571985" cy="1846659"/>
          </a:xfrm>
          <a:prstGeom prst="rect">
            <a:avLst/>
          </a:prstGeom>
          <a:noFill/>
        </p:spPr>
        <p:txBody>
          <a:bodyPr wrap="square" lIns="0" tIns="0" rIns="0" bIns="0" rtlCol="0">
            <a:noAutofit/>
          </a:bodyPr>
          <a:lstStyle/>
          <a:p>
            <a:pPr>
              <a:spcBef>
                <a:spcPts val="2400"/>
              </a:spcBef>
            </a:pPr>
            <a:r>
              <a:rPr lang="en-US" sz="2000" b="1" dirty="0">
                <a:solidFill>
                  <a:srgbClr val="462F89"/>
                </a:solidFill>
              </a:rPr>
              <a:t>Multiple record views</a:t>
            </a:r>
          </a:p>
          <a:p>
            <a:pPr>
              <a:spcBef>
                <a:spcPts val="2400"/>
              </a:spcBef>
            </a:pPr>
            <a:r>
              <a:rPr lang="en-US" sz="2000" b="1" dirty="0">
                <a:solidFill>
                  <a:srgbClr val="462F89"/>
                </a:solidFill>
              </a:rPr>
              <a:t>Lookups and Filter</a:t>
            </a:r>
          </a:p>
          <a:p>
            <a:pPr>
              <a:spcBef>
                <a:spcPts val="2400"/>
              </a:spcBef>
            </a:pPr>
            <a:r>
              <a:rPr lang="en-US" sz="2000" b="1" dirty="0">
                <a:solidFill>
                  <a:srgbClr val="462F89"/>
                </a:solidFill>
              </a:rPr>
              <a:t>Tablet Friendly</a:t>
            </a:r>
          </a:p>
          <a:p>
            <a:endParaRPr lang="en-US" sz="2000" b="1" dirty="0">
              <a:solidFill>
                <a:srgbClr val="462F89"/>
              </a:solidFill>
            </a:endParaRPr>
          </a:p>
        </p:txBody>
      </p:sp>
      <p:sp>
        <p:nvSpPr>
          <p:cNvPr id="14" name="Oval 13"/>
          <p:cNvSpPr/>
          <p:nvPr/>
        </p:nvSpPr>
        <p:spPr>
          <a:xfrm>
            <a:off x="790294" y="2821880"/>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2</a:t>
            </a:r>
          </a:p>
        </p:txBody>
      </p:sp>
      <p:sp>
        <p:nvSpPr>
          <p:cNvPr id="15" name="Oval 14"/>
          <p:cNvSpPr/>
          <p:nvPr/>
        </p:nvSpPr>
        <p:spPr>
          <a:xfrm>
            <a:off x="790294" y="3443007"/>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3</a:t>
            </a:r>
          </a:p>
        </p:txBody>
      </p:sp>
      <p:sp>
        <p:nvSpPr>
          <p:cNvPr id="16" name="Oval 15"/>
          <p:cNvSpPr/>
          <p:nvPr/>
        </p:nvSpPr>
        <p:spPr>
          <a:xfrm>
            <a:off x="790294" y="4064135"/>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4</a:t>
            </a:r>
          </a:p>
        </p:txBody>
      </p:sp>
      <p:sp>
        <p:nvSpPr>
          <p:cNvPr id="17" name="Oval 16"/>
          <p:cNvSpPr/>
          <p:nvPr/>
        </p:nvSpPr>
        <p:spPr>
          <a:xfrm>
            <a:off x="4948326" y="1579625"/>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5</a:t>
            </a:r>
          </a:p>
        </p:txBody>
      </p:sp>
      <p:sp>
        <p:nvSpPr>
          <p:cNvPr id="18" name="Oval 17"/>
          <p:cNvSpPr/>
          <p:nvPr/>
        </p:nvSpPr>
        <p:spPr>
          <a:xfrm>
            <a:off x="4948326" y="2200752"/>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6</a:t>
            </a:r>
          </a:p>
        </p:txBody>
      </p:sp>
      <p:sp>
        <p:nvSpPr>
          <p:cNvPr id="19" name="Oval 18"/>
          <p:cNvSpPr/>
          <p:nvPr/>
        </p:nvSpPr>
        <p:spPr>
          <a:xfrm>
            <a:off x="4948326" y="2821880"/>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7</a:t>
            </a:r>
          </a:p>
        </p:txBody>
      </p:sp>
    </p:spTree>
    <p:extLst>
      <p:ext uri="{BB962C8B-B14F-4D97-AF65-F5344CB8AC3E}">
        <p14:creationId xmlns:p14="http://schemas.microsoft.com/office/powerpoint/2010/main" val="407387276"/>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69" y="1526396"/>
            <a:ext cx="8305607" cy="423147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Right Arrow 3"/>
          <p:cNvSpPr/>
          <p:nvPr/>
        </p:nvSpPr>
        <p:spPr>
          <a:xfrm>
            <a:off x="7036906" y="5544677"/>
            <a:ext cx="723569" cy="142130"/>
          </a:xfrm>
          <a:prstGeom prst="rightArrow">
            <a:avLst/>
          </a:prstGeom>
          <a:solidFill>
            <a:srgbClr val="DF1C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Up Arrow 4"/>
          <p:cNvSpPr/>
          <p:nvPr/>
        </p:nvSpPr>
        <p:spPr>
          <a:xfrm>
            <a:off x="1542554" y="2419318"/>
            <a:ext cx="111318" cy="318052"/>
          </a:xfrm>
          <a:prstGeom prst="upArrow">
            <a:avLst/>
          </a:prstGeom>
          <a:solidFill>
            <a:srgbClr val="DF1C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2305880" y="3126985"/>
            <a:ext cx="644056" cy="79513"/>
          </a:xfrm>
          <a:prstGeom prst="leftArrow">
            <a:avLst/>
          </a:prstGeom>
          <a:solidFill>
            <a:srgbClr val="DF1C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6345142" y="4438949"/>
            <a:ext cx="127221" cy="349858"/>
          </a:xfrm>
          <a:prstGeom prst="upArrow">
            <a:avLst/>
          </a:prstGeom>
          <a:solidFill>
            <a:srgbClr val="DF1C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2063363" y="3858504"/>
            <a:ext cx="87465" cy="326004"/>
          </a:xfrm>
          <a:prstGeom prst="upArrow">
            <a:avLst/>
          </a:prstGeom>
          <a:solidFill>
            <a:srgbClr val="DF1C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206736" y="2419319"/>
            <a:ext cx="353833" cy="103367"/>
          </a:xfrm>
          <a:prstGeom prst="rightArrow">
            <a:avLst/>
          </a:prstGeom>
          <a:solidFill>
            <a:srgbClr val="DF1C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949441" y="5128010"/>
            <a:ext cx="1017766" cy="430887"/>
          </a:xfrm>
          <a:prstGeom prst="rect">
            <a:avLst/>
          </a:prstGeom>
          <a:noFill/>
        </p:spPr>
        <p:txBody>
          <a:bodyPr wrap="square" rtlCol="0">
            <a:spAutoFit/>
          </a:bodyPr>
          <a:lstStyle/>
          <a:p>
            <a:r>
              <a:rPr lang="en-US" sz="1100" dirty="0"/>
              <a:t>Button Controls</a:t>
            </a:r>
          </a:p>
        </p:txBody>
      </p:sp>
      <p:sp>
        <p:nvSpPr>
          <p:cNvPr id="11" name="TextBox 10"/>
          <p:cNvSpPr txBox="1"/>
          <p:nvPr/>
        </p:nvSpPr>
        <p:spPr>
          <a:xfrm>
            <a:off x="1653873" y="2578344"/>
            <a:ext cx="652007" cy="261610"/>
          </a:xfrm>
          <a:prstGeom prst="rect">
            <a:avLst/>
          </a:prstGeom>
          <a:noFill/>
        </p:spPr>
        <p:txBody>
          <a:bodyPr wrap="square" rtlCol="0">
            <a:spAutoFit/>
          </a:bodyPr>
          <a:lstStyle/>
          <a:p>
            <a:r>
              <a:rPr lang="en-US" sz="1100" dirty="0"/>
              <a:t>Tabs</a:t>
            </a:r>
          </a:p>
        </p:txBody>
      </p:sp>
      <p:sp>
        <p:nvSpPr>
          <p:cNvPr id="12" name="TextBox 11"/>
          <p:cNvSpPr txBox="1"/>
          <p:nvPr/>
        </p:nvSpPr>
        <p:spPr>
          <a:xfrm>
            <a:off x="3053302" y="3059018"/>
            <a:ext cx="1294309" cy="261610"/>
          </a:xfrm>
          <a:prstGeom prst="rect">
            <a:avLst/>
          </a:prstGeom>
          <a:noFill/>
        </p:spPr>
        <p:txBody>
          <a:bodyPr wrap="square" rtlCol="0">
            <a:spAutoFit/>
          </a:bodyPr>
          <a:lstStyle/>
          <a:p>
            <a:r>
              <a:rPr lang="en-US" sz="1100" dirty="0"/>
              <a:t>Radio Buttons</a:t>
            </a:r>
          </a:p>
        </p:txBody>
      </p:sp>
      <p:sp>
        <p:nvSpPr>
          <p:cNvPr id="13" name="TextBox 12"/>
          <p:cNvSpPr txBox="1"/>
          <p:nvPr/>
        </p:nvSpPr>
        <p:spPr>
          <a:xfrm>
            <a:off x="2150827" y="4021506"/>
            <a:ext cx="1268234" cy="261610"/>
          </a:xfrm>
          <a:prstGeom prst="rect">
            <a:avLst/>
          </a:prstGeom>
          <a:noFill/>
        </p:spPr>
        <p:txBody>
          <a:bodyPr wrap="square" rtlCol="0">
            <a:spAutoFit/>
          </a:bodyPr>
          <a:lstStyle/>
          <a:p>
            <a:r>
              <a:rPr lang="en-US" sz="1100" dirty="0"/>
              <a:t>Calendar Utility</a:t>
            </a:r>
          </a:p>
        </p:txBody>
      </p:sp>
      <p:sp>
        <p:nvSpPr>
          <p:cNvPr id="14" name="TextBox 13"/>
          <p:cNvSpPr txBox="1"/>
          <p:nvPr/>
        </p:nvSpPr>
        <p:spPr>
          <a:xfrm>
            <a:off x="6460435" y="4573363"/>
            <a:ext cx="1645921" cy="261610"/>
          </a:xfrm>
          <a:prstGeom prst="rect">
            <a:avLst/>
          </a:prstGeom>
          <a:noFill/>
        </p:spPr>
        <p:txBody>
          <a:bodyPr wrap="square" rtlCol="0">
            <a:spAutoFit/>
          </a:bodyPr>
          <a:lstStyle/>
          <a:p>
            <a:r>
              <a:rPr lang="en-US" sz="1100" dirty="0"/>
              <a:t>List of Values</a:t>
            </a:r>
          </a:p>
        </p:txBody>
      </p:sp>
      <p:sp>
        <p:nvSpPr>
          <p:cNvPr id="15" name="TextBox 14"/>
          <p:cNvSpPr txBox="1"/>
          <p:nvPr/>
        </p:nvSpPr>
        <p:spPr>
          <a:xfrm>
            <a:off x="-64357" y="2696098"/>
            <a:ext cx="781052" cy="430887"/>
          </a:xfrm>
          <a:prstGeom prst="rect">
            <a:avLst/>
          </a:prstGeom>
          <a:noFill/>
        </p:spPr>
        <p:txBody>
          <a:bodyPr wrap="square" rtlCol="0">
            <a:spAutoFit/>
          </a:bodyPr>
          <a:lstStyle/>
          <a:p>
            <a:r>
              <a:rPr lang="en-US" sz="1100" dirty="0"/>
              <a:t>Section Control</a:t>
            </a:r>
          </a:p>
        </p:txBody>
      </p:sp>
      <p:sp>
        <p:nvSpPr>
          <p:cNvPr id="18" name="Text Placeholder 3"/>
          <p:cNvSpPr txBox="1">
            <a:spLocks/>
          </p:cNvSpPr>
          <p:nvPr/>
        </p:nvSpPr>
        <p:spPr>
          <a:xfrm>
            <a:off x="1135277" y="490299"/>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Modernized user interface with Industry Standard Web Controls</a:t>
            </a:r>
          </a:p>
        </p:txBody>
      </p:sp>
      <p:sp>
        <p:nvSpPr>
          <p:cNvPr id="19" name="Oval 18"/>
          <p:cNvSpPr/>
          <p:nvPr/>
        </p:nvSpPr>
        <p:spPr>
          <a:xfrm>
            <a:off x="560569" y="382030"/>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1</a:t>
            </a:r>
          </a:p>
        </p:txBody>
      </p:sp>
    </p:spTree>
    <p:extLst>
      <p:ext uri="{BB962C8B-B14F-4D97-AF65-F5344CB8AC3E}">
        <p14:creationId xmlns:p14="http://schemas.microsoft.com/office/powerpoint/2010/main" val="31735090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txBox="1">
            <a:spLocks/>
          </p:cNvSpPr>
          <p:nvPr/>
        </p:nvSpPr>
        <p:spPr>
          <a:xfrm>
            <a:off x="1031908" y="462748"/>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Modernized user interface with Industry Standard Web Controls</a:t>
            </a:r>
          </a:p>
        </p:txBody>
      </p:sp>
      <p:sp>
        <p:nvSpPr>
          <p:cNvPr id="19" name="Oval 18"/>
          <p:cNvSpPr/>
          <p:nvPr/>
        </p:nvSpPr>
        <p:spPr>
          <a:xfrm>
            <a:off x="457200" y="354479"/>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1</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81241"/>
            <a:ext cx="8193397" cy="4196618"/>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1" name="Right Arrow 20"/>
          <p:cNvSpPr/>
          <p:nvPr/>
        </p:nvSpPr>
        <p:spPr>
          <a:xfrm>
            <a:off x="690540" y="5142750"/>
            <a:ext cx="526011" cy="119269"/>
          </a:xfrm>
          <a:prstGeom prst="rightArrow">
            <a:avLst/>
          </a:prstGeom>
          <a:solidFill>
            <a:srgbClr val="DF1C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Left Arrow 21"/>
          <p:cNvSpPr/>
          <p:nvPr/>
        </p:nvSpPr>
        <p:spPr>
          <a:xfrm>
            <a:off x="7370859" y="3023726"/>
            <a:ext cx="596348" cy="151075"/>
          </a:xfrm>
          <a:prstGeom prst="leftArrow">
            <a:avLst/>
          </a:prstGeom>
          <a:solidFill>
            <a:srgbClr val="DF1C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22"/>
          <p:cNvSpPr/>
          <p:nvPr/>
        </p:nvSpPr>
        <p:spPr>
          <a:xfrm>
            <a:off x="6464411" y="3520683"/>
            <a:ext cx="109330" cy="286247"/>
          </a:xfrm>
          <a:prstGeom prst="upArrow">
            <a:avLst/>
          </a:prstGeom>
          <a:solidFill>
            <a:srgbClr val="DF1C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870931" y="3887667"/>
            <a:ext cx="1841835" cy="261610"/>
          </a:xfrm>
          <a:prstGeom prst="rect">
            <a:avLst/>
          </a:prstGeom>
          <a:noFill/>
        </p:spPr>
        <p:txBody>
          <a:bodyPr wrap="square" rtlCol="0">
            <a:spAutoFit/>
          </a:bodyPr>
          <a:lstStyle/>
          <a:p>
            <a:r>
              <a:rPr lang="en-US" sz="1100" dirty="0"/>
              <a:t>Required Field Indicator</a:t>
            </a:r>
          </a:p>
        </p:txBody>
      </p:sp>
      <p:sp>
        <p:nvSpPr>
          <p:cNvPr id="25" name="TextBox 24"/>
          <p:cNvSpPr txBox="1"/>
          <p:nvPr/>
        </p:nvSpPr>
        <p:spPr>
          <a:xfrm>
            <a:off x="6997148" y="3174800"/>
            <a:ext cx="1431236" cy="430887"/>
          </a:xfrm>
          <a:prstGeom prst="rect">
            <a:avLst/>
          </a:prstGeom>
          <a:noFill/>
        </p:spPr>
        <p:txBody>
          <a:bodyPr wrap="square" rtlCol="0">
            <a:spAutoFit/>
          </a:bodyPr>
          <a:lstStyle/>
          <a:p>
            <a:r>
              <a:rPr lang="en-US" sz="1100" dirty="0"/>
              <a:t>Read-only vs updatable fields</a:t>
            </a:r>
          </a:p>
        </p:txBody>
      </p:sp>
      <p:sp>
        <p:nvSpPr>
          <p:cNvPr id="26" name="TextBox 25"/>
          <p:cNvSpPr txBox="1"/>
          <p:nvPr/>
        </p:nvSpPr>
        <p:spPr>
          <a:xfrm>
            <a:off x="2369489" y="5110449"/>
            <a:ext cx="1065475" cy="261610"/>
          </a:xfrm>
          <a:prstGeom prst="rect">
            <a:avLst/>
          </a:prstGeom>
          <a:noFill/>
        </p:spPr>
        <p:txBody>
          <a:bodyPr wrap="square" rtlCol="0">
            <a:spAutoFit/>
          </a:bodyPr>
          <a:lstStyle/>
          <a:p>
            <a:r>
              <a:rPr lang="en-US" sz="1100" dirty="0"/>
              <a:t>Checkboxes</a:t>
            </a:r>
          </a:p>
        </p:txBody>
      </p:sp>
    </p:spTree>
    <p:extLst>
      <p:ext uri="{BB962C8B-B14F-4D97-AF65-F5344CB8AC3E}">
        <p14:creationId xmlns:p14="http://schemas.microsoft.com/office/powerpoint/2010/main" val="10457015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txBox="1">
            <a:spLocks/>
          </p:cNvSpPr>
          <p:nvPr/>
        </p:nvSpPr>
        <p:spPr>
          <a:xfrm>
            <a:off x="1031908" y="480723"/>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Modernized user interface with Industry Standard Web Controls</a:t>
            </a:r>
          </a:p>
        </p:txBody>
      </p:sp>
      <p:sp>
        <p:nvSpPr>
          <p:cNvPr id="19" name="Oval 18"/>
          <p:cNvSpPr/>
          <p:nvPr/>
        </p:nvSpPr>
        <p:spPr>
          <a:xfrm>
            <a:off x="457200" y="372454"/>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1</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74024"/>
            <a:ext cx="8344142" cy="425664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3" name="Right Arrow 12"/>
          <p:cNvSpPr/>
          <p:nvPr/>
        </p:nvSpPr>
        <p:spPr>
          <a:xfrm>
            <a:off x="6535972" y="4503791"/>
            <a:ext cx="500932" cy="95416"/>
          </a:xfrm>
          <a:prstGeom prst="rightArrow">
            <a:avLst/>
          </a:prstGeom>
          <a:solidFill>
            <a:srgbClr val="DF1C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771534" y="4420694"/>
            <a:ext cx="2211074" cy="261610"/>
          </a:xfrm>
          <a:prstGeom prst="rect">
            <a:avLst/>
          </a:prstGeom>
          <a:noFill/>
        </p:spPr>
        <p:txBody>
          <a:bodyPr wrap="square" rtlCol="0">
            <a:spAutoFit/>
          </a:bodyPr>
          <a:lstStyle/>
          <a:p>
            <a:r>
              <a:rPr lang="en-US" sz="1100" dirty="0"/>
              <a:t>Active Section Controls</a:t>
            </a:r>
          </a:p>
        </p:txBody>
      </p:sp>
    </p:spTree>
    <p:extLst>
      <p:ext uri="{BB962C8B-B14F-4D97-AF65-F5344CB8AC3E}">
        <p14:creationId xmlns:p14="http://schemas.microsoft.com/office/powerpoint/2010/main" val="897512285"/>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txBox="1">
            <a:spLocks/>
          </p:cNvSpPr>
          <p:nvPr/>
        </p:nvSpPr>
        <p:spPr>
          <a:xfrm>
            <a:off x="1137416" y="415170"/>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Navigation Improvements</a:t>
            </a:r>
          </a:p>
        </p:txBody>
      </p:sp>
      <p:sp>
        <p:nvSpPr>
          <p:cNvPr id="19" name="Oval 18"/>
          <p:cNvSpPr/>
          <p:nvPr/>
        </p:nvSpPr>
        <p:spPr>
          <a:xfrm>
            <a:off x="562708" y="306901"/>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2</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08" y="1569552"/>
            <a:ext cx="8107044" cy="4238440"/>
          </a:xfrm>
          <a:prstGeom prst="rect">
            <a:avLst/>
          </a:prstGeom>
          <a:noFill/>
          <a:ln w="9525">
            <a:solidFill>
              <a:srgbClr val="BFBFBF"/>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153867"/>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txBox="1">
            <a:spLocks/>
          </p:cNvSpPr>
          <p:nvPr/>
        </p:nvSpPr>
        <p:spPr>
          <a:xfrm>
            <a:off x="1031908" y="350537"/>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Easy Page-to-Page Navigation</a:t>
            </a:r>
          </a:p>
        </p:txBody>
      </p:sp>
      <p:sp>
        <p:nvSpPr>
          <p:cNvPr id="19" name="Oval 18"/>
          <p:cNvSpPr/>
          <p:nvPr/>
        </p:nvSpPr>
        <p:spPr>
          <a:xfrm>
            <a:off x="457200" y="242268"/>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2</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075"/>
            <a:ext cx="2176835" cy="4094716"/>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2654" y="1372977"/>
            <a:ext cx="2600325" cy="2524125"/>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689" y="1676076"/>
            <a:ext cx="2297118" cy="4114618"/>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4505" y="4513916"/>
            <a:ext cx="3476625" cy="628650"/>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946598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4574672" y="4391577"/>
            <a:ext cx="0" cy="420763"/>
          </a:xfrm>
          <a:prstGeom prst="line">
            <a:avLst/>
          </a:prstGeom>
          <a:ln>
            <a:solidFill>
              <a:srgbClr val="A1ABD7"/>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t="13330" b="64004"/>
          <a:stretch/>
        </p:blipFill>
        <p:spPr>
          <a:xfrm>
            <a:off x="0" y="787209"/>
            <a:ext cx="9143999" cy="1554480"/>
          </a:xfrm>
          <a:prstGeom prst="rect">
            <a:avLst/>
          </a:prstGeom>
        </p:spPr>
      </p:pic>
      <p:sp>
        <p:nvSpPr>
          <p:cNvPr id="4" name="Rectangle 3"/>
          <p:cNvSpPr/>
          <p:nvPr/>
        </p:nvSpPr>
        <p:spPr>
          <a:xfrm>
            <a:off x="1572976" y="163284"/>
            <a:ext cx="5998028" cy="576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612E74"/>
                </a:solidFill>
              </a:rPr>
              <a:t>The XE Strategy and Design Principles</a:t>
            </a:r>
            <a:endParaRPr lang="en-US" sz="2600" dirty="0">
              <a:solidFill>
                <a:srgbClr val="612E74"/>
              </a:solidFill>
            </a:endParaRPr>
          </a:p>
        </p:txBody>
      </p:sp>
      <p:sp>
        <p:nvSpPr>
          <p:cNvPr id="5" name="Rectangle 4"/>
          <p:cNvSpPr/>
          <p:nvPr/>
        </p:nvSpPr>
        <p:spPr>
          <a:xfrm>
            <a:off x="925272" y="2832462"/>
            <a:ext cx="7293436" cy="27432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effectLst/>
              </a:rPr>
              <a:t>Usability</a:t>
            </a:r>
            <a:endParaRPr lang="en-US" sz="1800" dirty="0">
              <a:effectLst/>
            </a:endParaRPr>
          </a:p>
        </p:txBody>
      </p:sp>
      <p:sp>
        <p:nvSpPr>
          <p:cNvPr id="6" name="Rectangle 5"/>
          <p:cNvSpPr/>
          <p:nvPr/>
        </p:nvSpPr>
        <p:spPr>
          <a:xfrm>
            <a:off x="925272" y="3191696"/>
            <a:ext cx="7293436" cy="27432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effectLst/>
              </a:rPr>
              <a:t>Cloud Readiness/Scalability</a:t>
            </a:r>
            <a:endParaRPr lang="en-US" sz="1800" dirty="0">
              <a:effectLst/>
            </a:endParaRPr>
          </a:p>
        </p:txBody>
      </p:sp>
      <p:sp>
        <p:nvSpPr>
          <p:cNvPr id="7" name="Rectangle 6"/>
          <p:cNvSpPr/>
          <p:nvPr/>
        </p:nvSpPr>
        <p:spPr>
          <a:xfrm>
            <a:off x="925272" y="3540044"/>
            <a:ext cx="7293436" cy="27432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effectLst/>
              </a:rPr>
              <a:t>Configuration over Customization</a:t>
            </a:r>
            <a:endParaRPr lang="en-US" sz="1800" dirty="0">
              <a:effectLst/>
            </a:endParaRPr>
          </a:p>
        </p:txBody>
      </p:sp>
      <p:sp>
        <p:nvSpPr>
          <p:cNvPr id="8" name="Rectangle 7"/>
          <p:cNvSpPr/>
          <p:nvPr/>
        </p:nvSpPr>
        <p:spPr>
          <a:xfrm>
            <a:off x="925272" y="3888392"/>
            <a:ext cx="7293436" cy="27432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effectLst/>
              </a:rPr>
              <a:t>Extensibility</a:t>
            </a:r>
            <a:endParaRPr lang="en-US" sz="1800" dirty="0">
              <a:effectLst/>
            </a:endParaRPr>
          </a:p>
        </p:txBody>
      </p:sp>
      <p:sp>
        <p:nvSpPr>
          <p:cNvPr id="9" name="Rectangle 8"/>
          <p:cNvSpPr/>
          <p:nvPr/>
        </p:nvSpPr>
        <p:spPr>
          <a:xfrm>
            <a:off x="925272" y="4247630"/>
            <a:ext cx="7293436" cy="27432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effectLst/>
              </a:rPr>
              <a:t>Features/Functions</a:t>
            </a:r>
            <a:endParaRPr lang="en-US" sz="1800" dirty="0">
              <a:effectLst/>
            </a:endParaRPr>
          </a:p>
        </p:txBody>
      </p:sp>
      <p:sp>
        <p:nvSpPr>
          <p:cNvPr id="11" name="TextBox 10"/>
          <p:cNvSpPr txBox="1"/>
          <p:nvPr/>
        </p:nvSpPr>
        <p:spPr>
          <a:xfrm>
            <a:off x="3215636" y="2381793"/>
            <a:ext cx="2712708" cy="369332"/>
          </a:xfrm>
          <a:prstGeom prst="rect">
            <a:avLst/>
          </a:prstGeom>
          <a:noFill/>
        </p:spPr>
        <p:txBody>
          <a:bodyPr wrap="square" rtlCol="0">
            <a:spAutoFit/>
          </a:bodyPr>
          <a:lstStyle/>
          <a:p>
            <a:pPr algn="ctr"/>
            <a:r>
              <a:rPr lang="en-US" sz="1800" dirty="0" smtClean="0">
                <a:solidFill>
                  <a:srgbClr val="612E74"/>
                </a:solidFill>
                <a:latin typeface="Arial"/>
                <a:cs typeface="Arial"/>
              </a:rPr>
              <a:t>XE Design Principles</a:t>
            </a:r>
            <a:endParaRPr lang="en-US" sz="1800" dirty="0">
              <a:solidFill>
                <a:srgbClr val="612E74"/>
              </a:solidFill>
              <a:latin typeface="Arial"/>
              <a:cs typeface="Arial"/>
            </a:endParaRPr>
          </a:p>
        </p:txBody>
      </p:sp>
      <p:pic>
        <p:nvPicPr>
          <p:cNvPr id="13" name="Picture 12"/>
          <p:cNvPicPr>
            <a:picLocks noChangeAspect="1"/>
          </p:cNvPicPr>
          <p:nvPr/>
        </p:nvPicPr>
        <p:blipFill rotWithShape="1">
          <a:blip r:embed="rId4" cstate="email">
            <a:extLst>
              <a:ext uri="{28A0092B-C50C-407E-A947-70E740481C1C}">
                <a14:useLocalDpi xmlns:a14="http://schemas.microsoft.com/office/drawing/2010/main" val="0"/>
              </a:ext>
            </a:extLst>
          </a:blip>
          <a:srcRect t="71918" b="5415"/>
          <a:stretch/>
        </p:blipFill>
        <p:spPr>
          <a:xfrm>
            <a:off x="0" y="5240952"/>
            <a:ext cx="9143999" cy="1554480"/>
          </a:xfrm>
          <a:prstGeom prst="rect">
            <a:avLst/>
          </a:prstGeom>
        </p:spPr>
      </p:pic>
      <p:sp>
        <p:nvSpPr>
          <p:cNvPr id="14" name="TextBox 13"/>
          <p:cNvSpPr txBox="1"/>
          <p:nvPr/>
        </p:nvSpPr>
        <p:spPr>
          <a:xfrm>
            <a:off x="3215636" y="4839076"/>
            <a:ext cx="2712708" cy="369332"/>
          </a:xfrm>
          <a:prstGeom prst="rect">
            <a:avLst/>
          </a:prstGeom>
          <a:noFill/>
        </p:spPr>
        <p:txBody>
          <a:bodyPr wrap="square" rtlCol="0">
            <a:spAutoFit/>
          </a:bodyPr>
          <a:lstStyle/>
          <a:p>
            <a:pPr algn="ctr"/>
            <a:r>
              <a:rPr lang="en-US" sz="1800" dirty="0" smtClean="0">
                <a:solidFill>
                  <a:srgbClr val="612E74"/>
                </a:solidFill>
                <a:latin typeface="Arial"/>
                <a:cs typeface="Arial"/>
              </a:rPr>
              <a:t>Common Architecture</a:t>
            </a:r>
            <a:endParaRPr lang="en-US" sz="1800" dirty="0">
              <a:solidFill>
                <a:srgbClr val="612E74"/>
              </a:solidFill>
              <a:latin typeface="Arial"/>
              <a:cs typeface="Arial"/>
            </a:endParaRPr>
          </a:p>
        </p:txBody>
      </p:sp>
    </p:spTree>
    <p:custDataLst>
      <p:tags r:id="rId1"/>
    </p:custDataLst>
    <p:extLst>
      <p:ext uri="{BB962C8B-B14F-4D97-AF65-F5344CB8AC3E}">
        <p14:creationId xmlns:p14="http://schemas.microsoft.com/office/powerpoint/2010/main" val="2903619569"/>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txBox="1">
            <a:spLocks/>
          </p:cNvSpPr>
          <p:nvPr/>
        </p:nvSpPr>
        <p:spPr>
          <a:xfrm>
            <a:off x="1031908" y="510497"/>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Consistency</a:t>
            </a:r>
          </a:p>
        </p:txBody>
      </p:sp>
      <p:sp>
        <p:nvSpPr>
          <p:cNvPr id="19" name="Oval 18"/>
          <p:cNvSpPr/>
          <p:nvPr/>
        </p:nvSpPr>
        <p:spPr>
          <a:xfrm>
            <a:off x="457200" y="402228"/>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3</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09" y="1362206"/>
            <a:ext cx="8293668" cy="4020443"/>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920" y="2298672"/>
            <a:ext cx="6488475" cy="3135939"/>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447549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txBox="1">
            <a:spLocks/>
          </p:cNvSpPr>
          <p:nvPr/>
        </p:nvSpPr>
        <p:spPr>
          <a:xfrm>
            <a:off x="1031908" y="464836"/>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Consistency</a:t>
            </a:r>
          </a:p>
        </p:txBody>
      </p:sp>
      <p:sp>
        <p:nvSpPr>
          <p:cNvPr id="19" name="Oval 18"/>
          <p:cNvSpPr/>
          <p:nvPr/>
        </p:nvSpPr>
        <p:spPr>
          <a:xfrm>
            <a:off x="457200" y="356567"/>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3</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95" y="1413277"/>
            <a:ext cx="8661186" cy="4180399"/>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32062093"/>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txBox="1">
            <a:spLocks/>
          </p:cNvSpPr>
          <p:nvPr/>
        </p:nvSpPr>
        <p:spPr>
          <a:xfrm>
            <a:off x="1031908" y="421974"/>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Consistency</a:t>
            </a:r>
          </a:p>
        </p:txBody>
      </p:sp>
      <p:sp>
        <p:nvSpPr>
          <p:cNvPr id="19" name="Oval 18"/>
          <p:cNvSpPr/>
          <p:nvPr/>
        </p:nvSpPr>
        <p:spPr>
          <a:xfrm>
            <a:off x="457200" y="313705"/>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3</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31" y="1410965"/>
            <a:ext cx="8629126" cy="4155917"/>
          </a:xfrm>
          <a:prstGeom prst="rect">
            <a:avLst/>
          </a:prstGeom>
          <a:noFill/>
          <a:ln w="9525">
            <a:solidFill>
              <a:srgbClr val="BFBFBF"/>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3047055"/>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txBox="1">
            <a:spLocks/>
          </p:cNvSpPr>
          <p:nvPr/>
        </p:nvSpPr>
        <p:spPr>
          <a:xfrm>
            <a:off x="1031908" y="421974"/>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Consistency</a:t>
            </a:r>
          </a:p>
        </p:txBody>
      </p:sp>
      <p:sp>
        <p:nvSpPr>
          <p:cNvPr id="19" name="Oval 18"/>
          <p:cNvSpPr/>
          <p:nvPr/>
        </p:nvSpPr>
        <p:spPr>
          <a:xfrm>
            <a:off x="457200" y="313705"/>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3</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45" y="1421902"/>
            <a:ext cx="8687379" cy="3978773"/>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5658042"/>
      </p:ext>
    </p:extLst>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txBox="1">
            <a:spLocks/>
          </p:cNvSpPr>
          <p:nvPr/>
        </p:nvSpPr>
        <p:spPr>
          <a:xfrm>
            <a:off x="1031908" y="436261"/>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System Messaging</a:t>
            </a:r>
          </a:p>
        </p:txBody>
      </p:sp>
      <p:sp>
        <p:nvSpPr>
          <p:cNvPr id="19" name="Oval 18"/>
          <p:cNvSpPr/>
          <p:nvPr/>
        </p:nvSpPr>
        <p:spPr>
          <a:xfrm>
            <a:off x="457200" y="327992"/>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4</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0166"/>
            <a:ext cx="8231926" cy="3631897"/>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134148"/>
      </p:ext>
    </p:extLst>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txBox="1">
            <a:spLocks/>
          </p:cNvSpPr>
          <p:nvPr/>
        </p:nvSpPr>
        <p:spPr>
          <a:xfrm>
            <a:off x="1031636" y="469310"/>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Multiple Record Views—Grid</a:t>
            </a:r>
          </a:p>
        </p:txBody>
      </p:sp>
      <p:sp>
        <p:nvSpPr>
          <p:cNvPr id="19" name="Oval 18"/>
          <p:cNvSpPr/>
          <p:nvPr/>
        </p:nvSpPr>
        <p:spPr>
          <a:xfrm>
            <a:off x="456928" y="361041"/>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5</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28" y="1382390"/>
            <a:ext cx="8376707" cy="425664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Left Arrow 7"/>
          <p:cNvSpPr/>
          <p:nvPr/>
        </p:nvSpPr>
        <p:spPr>
          <a:xfrm>
            <a:off x="2327384" y="5067530"/>
            <a:ext cx="644056" cy="87464"/>
          </a:xfrm>
          <a:prstGeom prst="leftArrow">
            <a:avLst/>
          </a:prstGeom>
          <a:solidFill>
            <a:srgbClr val="DF1C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082759" y="4966353"/>
            <a:ext cx="1614115" cy="261610"/>
          </a:xfrm>
          <a:prstGeom prst="rect">
            <a:avLst/>
          </a:prstGeom>
          <a:noFill/>
        </p:spPr>
        <p:txBody>
          <a:bodyPr wrap="square" rtlCol="0">
            <a:spAutoFit/>
          </a:bodyPr>
          <a:lstStyle/>
          <a:p>
            <a:r>
              <a:rPr lang="en-US" sz="1100" b="1" dirty="0"/>
              <a:t>Pagination Controls</a:t>
            </a:r>
          </a:p>
        </p:txBody>
      </p:sp>
      <p:sp>
        <p:nvSpPr>
          <p:cNvPr id="10" name="Right Arrow 9"/>
          <p:cNvSpPr/>
          <p:nvPr/>
        </p:nvSpPr>
        <p:spPr>
          <a:xfrm>
            <a:off x="7479831" y="5043297"/>
            <a:ext cx="596347" cy="107722"/>
          </a:xfrm>
          <a:prstGeom prst="rightArrow">
            <a:avLst/>
          </a:prstGeom>
          <a:solidFill>
            <a:srgbClr val="DF1C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390327" y="4966353"/>
            <a:ext cx="1437707" cy="261610"/>
          </a:xfrm>
          <a:prstGeom prst="rect">
            <a:avLst/>
          </a:prstGeom>
          <a:noFill/>
        </p:spPr>
        <p:txBody>
          <a:bodyPr wrap="square" rtlCol="0">
            <a:spAutoFit/>
          </a:bodyPr>
          <a:lstStyle/>
          <a:p>
            <a:r>
              <a:rPr lang="en-US" sz="1100" b="1" dirty="0"/>
              <a:t>Record Count</a:t>
            </a:r>
          </a:p>
        </p:txBody>
      </p:sp>
      <p:sp>
        <p:nvSpPr>
          <p:cNvPr id="12" name="TextBox 11"/>
          <p:cNvSpPr txBox="1"/>
          <p:nvPr/>
        </p:nvSpPr>
        <p:spPr>
          <a:xfrm>
            <a:off x="4897085" y="1999097"/>
            <a:ext cx="1896994" cy="261610"/>
          </a:xfrm>
          <a:prstGeom prst="rect">
            <a:avLst/>
          </a:prstGeom>
          <a:noFill/>
        </p:spPr>
        <p:txBody>
          <a:bodyPr wrap="square" rtlCol="0">
            <a:spAutoFit/>
          </a:bodyPr>
          <a:lstStyle/>
          <a:p>
            <a:r>
              <a:rPr lang="en-US" sz="1100" b="1" dirty="0"/>
              <a:t>Drag and drop columns</a:t>
            </a:r>
          </a:p>
        </p:txBody>
      </p:sp>
      <p:sp>
        <p:nvSpPr>
          <p:cNvPr id="13" name="Down Arrow 12"/>
          <p:cNvSpPr/>
          <p:nvPr/>
        </p:nvSpPr>
        <p:spPr>
          <a:xfrm>
            <a:off x="3965353" y="1958570"/>
            <a:ext cx="63610" cy="342664"/>
          </a:xfrm>
          <a:prstGeom prst="downArrow">
            <a:avLst/>
          </a:prstGeom>
          <a:solidFill>
            <a:srgbClr val="DF1C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500315" y="1999097"/>
            <a:ext cx="1389501" cy="261610"/>
          </a:xfrm>
          <a:prstGeom prst="rect">
            <a:avLst/>
          </a:prstGeom>
          <a:noFill/>
        </p:spPr>
        <p:txBody>
          <a:bodyPr wrap="square" rtlCol="0">
            <a:spAutoFit/>
          </a:bodyPr>
          <a:lstStyle/>
          <a:p>
            <a:r>
              <a:rPr lang="en-US" sz="1100" b="1" dirty="0"/>
              <a:t>Frozen columns</a:t>
            </a:r>
          </a:p>
        </p:txBody>
      </p:sp>
    </p:spTree>
    <p:extLst>
      <p:ext uri="{BB962C8B-B14F-4D97-AF65-F5344CB8AC3E}">
        <p14:creationId xmlns:p14="http://schemas.microsoft.com/office/powerpoint/2010/main" val="3583592867"/>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txBox="1">
            <a:spLocks/>
          </p:cNvSpPr>
          <p:nvPr/>
        </p:nvSpPr>
        <p:spPr>
          <a:xfrm>
            <a:off x="1031908" y="421974"/>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Multiple Record Views—Single Record</a:t>
            </a:r>
          </a:p>
        </p:txBody>
      </p:sp>
      <p:sp>
        <p:nvSpPr>
          <p:cNvPr id="19" name="Oval 18"/>
          <p:cNvSpPr/>
          <p:nvPr/>
        </p:nvSpPr>
        <p:spPr>
          <a:xfrm>
            <a:off x="457200" y="313705"/>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5</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80" y="1442488"/>
            <a:ext cx="8145494" cy="4180288"/>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5403373"/>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txBox="1">
            <a:spLocks/>
          </p:cNvSpPr>
          <p:nvPr/>
        </p:nvSpPr>
        <p:spPr>
          <a:xfrm>
            <a:off x="1031908" y="512854"/>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Lookup and Filter</a:t>
            </a:r>
          </a:p>
        </p:txBody>
      </p:sp>
      <p:sp>
        <p:nvSpPr>
          <p:cNvPr id="19" name="Oval 18"/>
          <p:cNvSpPr/>
          <p:nvPr/>
        </p:nvSpPr>
        <p:spPr>
          <a:xfrm>
            <a:off x="457200" y="404585"/>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6</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64" y="1307980"/>
            <a:ext cx="8602373" cy="14482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66" y="1692139"/>
            <a:ext cx="8614338" cy="31271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164" y="2076748"/>
            <a:ext cx="8602373" cy="3955972"/>
          </a:xfrm>
          <a:prstGeom prst="rect">
            <a:avLst/>
          </a:prstGeom>
          <a:noFill/>
          <a:ln w="9525">
            <a:solidFill>
              <a:srgbClr val="BFBFBF"/>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0611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txBox="1">
            <a:spLocks/>
          </p:cNvSpPr>
          <p:nvPr/>
        </p:nvSpPr>
        <p:spPr>
          <a:xfrm>
            <a:off x="1031908" y="421974"/>
            <a:ext cx="7730899" cy="405627"/>
          </a:xfrm>
          <a:prstGeom prst="rect">
            <a:avLst/>
          </a:prstGeom>
        </p:spPr>
        <p:txBody>
          <a:bodyPr vert="horz" lIns="0" tIns="0" rIns="0" bIns="0"/>
          <a:lstStyle>
            <a:lvl1pPr marL="0" indent="0" algn="l" defTabSz="457200" rtl="0" eaLnBrk="1" latinLnBrk="0" hangingPunct="1">
              <a:spcBef>
                <a:spcPct val="20000"/>
              </a:spcBef>
              <a:buFont typeface="Arial"/>
              <a:buNone/>
              <a:defRPr sz="2000" b="1" kern="1200">
                <a:solidFill>
                  <a:srgbClr val="462F89"/>
                </a:solidFill>
                <a:latin typeface="+mn-lt"/>
                <a:ea typeface="+mn-ea"/>
                <a:cs typeface="+mn-cs"/>
              </a:defRPr>
            </a:lvl1pPr>
            <a:lvl2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2pPr>
            <a:lvl3pPr marL="561975" indent="-279400" algn="l" defTabSz="457200" rtl="0" eaLnBrk="1" latinLnBrk="0" hangingPunct="1">
              <a:spcBef>
                <a:spcPct val="20000"/>
              </a:spcBef>
              <a:buFont typeface="Courier New"/>
              <a:buChar char="o"/>
              <a:defRPr sz="1800" kern="1200">
                <a:solidFill>
                  <a:srgbClr val="414042"/>
                </a:solidFill>
                <a:latin typeface="+mn-lt"/>
                <a:ea typeface="+mn-ea"/>
                <a:cs typeface="+mn-cs"/>
              </a:defRPr>
            </a:lvl3pPr>
            <a:lvl4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4pPr>
            <a:lvl5pPr marL="279400" indent="-279400" algn="l" defTabSz="457200" rtl="0" eaLnBrk="1" latinLnBrk="0" hangingPunct="1">
              <a:spcBef>
                <a:spcPct val="20000"/>
              </a:spcBef>
              <a:buFont typeface="Arial"/>
              <a:buChar char="•"/>
              <a:defRPr sz="1800" kern="1200">
                <a:solidFill>
                  <a:srgbClr val="41404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pPr>
            <a:r>
              <a:rPr lang="en-US" dirty="0"/>
              <a:t>Tablet Friendly</a:t>
            </a:r>
          </a:p>
        </p:txBody>
      </p:sp>
      <p:sp>
        <p:nvSpPr>
          <p:cNvPr id="19" name="Oval 18"/>
          <p:cNvSpPr/>
          <p:nvPr/>
        </p:nvSpPr>
        <p:spPr>
          <a:xfrm>
            <a:off x="457200" y="313705"/>
            <a:ext cx="457200" cy="457200"/>
          </a:xfrm>
          <a:prstGeom prst="ellipse">
            <a:avLst/>
          </a:prstGeom>
          <a:solidFill>
            <a:srgbClr val="DF1C5A"/>
          </a:solidFill>
          <a:ln>
            <a:noFill/>
          </a:ln>
        </p:spPr>
        <p:style>
          <a:lnRef idx="2">
            <a:schemeClr val="accent4"/>
          </a:lnRef>
          <a:fillRef idx="1">
            <a:schemeClr val="lt1"/>
          </a:fillRef>
          <a:effectRef idx="0">
            <a:schemeClr val="accent4"/>
          </a:effectRef>
          <a:fontRef idx="minor">
            <a:schemeClr val="dk1"/>
          </a:fontRef>
        </p:style>
        <p:txBody>
          <a:bodyPr rtlCol="0" anchor="ctr"/>
          <a:lstStyle/>
          <a:p>
            <a:pPr defTabSz="914400">
              <a:spcBef>
                <a:spcPct val="20000"/>
              </a:spcBef>
              <a:buClr>
                <a:schemeClr val="tx1"/>
              </a:buClr>
              <a:defRPr/>
            </a:pPr>
            <a:r>
              <a:rPr lang="en-US" b="1" spc="-220" dirty="0">
                <a:solidFill>
                  <a:schemeClr val="bg1"/>
                </a:solidFill>
                <a:effectLst>
                  <a:glow rad="12700">
                    <a:schemeClr val="tx1">
                      <a:alpha val="80000"/>
                    </a:schemeClr>
                  </a:glow>
                </a:effectLst>
              </a:rPr>
              <a:t>7</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500" y="1508074"/>
            <a:ext cx="6590202" cy="4149775"/>
          </a:xfrm>
          <a:prstGeom prst="roundRect">
            <a:avLst>
              <a:gd name="adj" fmla="val 6052"/>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6958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Modernizing Banner</a:t>
            </a:r>
            <a:endParaRPr lang="en-US" dirty="0"/>
          </a:p>
        </p:txBody>
      </p:sp>
      <p:sp>
        <p:nvSpPr>
          <p:cNvPr id="5" name="TextBox 4"/>
          <p:cNvSpPr txBox="1"/>
          <p:nvPr/>
        </p:nvSpPr>
        <p:spPr>
          <a:xfrm>
            <a:off x="415925" y="2734293"/>
            <a:ext cx="2541588" cy="3046988"/>
          </a:xfrm>
          <a:prstGeom prst="rect">
            <a:avLst/>
          </a:prstGeom>
          <a:noFill/>
        </p:spPr>
        <p:txBody>
          <a:bodyPr wrap="square" lIns="0" tIns="0" rIns="0" bIns="0" rtlCol="0">
            <a:spAutoFit/>
          </a:bodyPr>
          <a:lstStyle/>
          <a:p>
            <a:r>
              <a:rPr lang="en-US" sz="2000" dirty="0" smtClean="0">
                <a:solidFill>
                  <a:srgbClr val="642673"/>
                </a:solidFill>
                <a:latin typeface="+mj-lt"/>
              </a:rPr>
              <a:t>Administrative</a:t>
            </a:r>
          </a:p>
          <a:p>
            <a:r>
              <a:rPr lang="en-US" sz="2000" dirty="0" smtClean="0">
                <a:solidFill>
                  <a:srgbClr val="642673"/>
                </a:solidFill>
                <a:latin typeface="+mj-lt"/>
              </a:rPr>
              <a:t>Imperatives</a:t>
            </a:r>
          </a:p>
          <a:p>
            <a:pPr marL="285750" indent="-285750">
              <a:spcBef>
                <a:spcPts val="1200"/>
              </a:spcBef>
              <a:buFont typeface="Arial"/>
              <a:buChar char="•"/>
            </a:pPr>
            <a:r>
              <a:rPr lang="en-US" sz="1600" dirty="0" smtClean="0">
                <a:solidFill>
                  <a:srgbClr val="414042"/>
                </a:solidFill>
                <a:latin typeface="+mj-lt"/>
              </a:rPr>
              <a:t>Technology—Eliminate </a:t>
            </a:r>
            <a:r>
              <a:rPr lang="en-US" sz="1600" dirty="0">
                <a:solidFill>
                  <a:srgbClr val="414042"/>
                </a:solidFill>
                <a:latin typeface="+mj-lt"/>
              </a:rPr>
              <a:t>Oracle </a:t>
            </a:r>
            <a:r>
              <a:rPr lang="en-US" sz="1600" dirty="0" smtClean="0">
                <a:solidFill>
                  <a:srgbClr val="414042"/>
                </a:solidFill>
                <a:latin typeface="+mj-lt"/>
              </a:rPr>
              <a:t>Forms</a:t>
            </a:r>
            <a:endParaRPr lang="en-US" sz="1600" dirty="0">
              <a:solidFill>
                <a:srgbClr val="414042"/>
              </a:solidFill>
              <a:latin typeface="+mj-lt"/>
            </a:endParaRPr>
          </a:p>
          <a:p>
            <a:pPr marL="285750" indent="-285750">
              <a:spcBef>
                <a:spcPts val="1200"/>
              </a:spcBef>
              <a:buFont typeface="Arial"/>
              <a:buChar char="•"/>
            </a:pPr>
            <a:r>
              <a:rPr lang="en-US" sz="1600" dirty="0">
                <a:solidFill>
                  <a:srgbClr val="414042"/>
                </a:solidFill>
                <a:latin typeface="+mj-lt"/>
              </a:rPr>
              <a:t>Usability—Consumer web in high productivity </a:t>
            </a:r>
            <a:r>
              <a:rPr lang="en-US" sz="1600" dirty="0" smtClean="0">
                <a:solidFill>
                  <a:srgbClr val="414042"/>
                </a:solidFill>
                <a:latin typeface="+mj-lt"/>
              </a:rPr>
              <a:t>mode</a:t>
            </a:r>
            <a:endParaRPr lang="en-US" sz="1600" dirty="0">
              <a:solidFill>
                <a:srgbClr val="414042"/>
              </a:solidFill>
              <a:latin typeface="+mj-lt"/>
            </a:endParaRPr>
          </a:p>
          <a:p>
            <a:pPr marL="285750" indent="-285750">
              <a:spcBef>
                <a:spcPts val="1200"/>
              </a:spcBef>
              <a:buFont typeface="Arial"/>
              <a:buChar char="•"/>
            </a:pPr>
            <a:r>
              <a:rPr lang="en-US" sz="1600" dirty="0">
                <a:solidFill>
                  <a:srgbClr val="414042"/>
                </a:solidFill>
                <a:latin typeface="+mj-lt"/>
              </a:rPr>
              <a:t>Configuration and Extension, not modification</a:t>
            </a:r>
          </a:p>
        </p:txBody>
      </p:sp>
      <p:sp>
        <p:nvSpPr>
          <p:cNvPr id="6" name="TextBox 5"/>
          <p:cNvSpPr txBox="1"/>
          <p:nvPr/>
        </p:nvSpPr>
        <p:spPr>
          <a:xfrm>
            <a:off x="3635610" y="2734293"/>
            <a:ext cx="2647445" cy="3046988"/>
          </a:xfrm>
          <a:prstGeom prst="rect">
            <a:avLst/>
          </a:prstGeom>
          <a:noFill/>
        </p:spPr>
        <p:txBody>
          <a:bodyPr wrap="square" lIns="0" tIns="0" rIns="0" bIns="0" rtlCol="0">
            <a:spAutoFit/>
          </a:bodyPr>
          <a:lstStyle/>
          <a:p>
            <a:r>
              <a:rPr lang="en-US" sz="2000" dirty="0" smtClean="0">
                <a:solidFill>
                  <a:srgbClr val="642673"/>
                </a:solidFill>
                <a:latin typeface="+mj-lt"/>
              </a:rPr>
              <a:t>Self-service</a:t>
            </a:r>
          </a:p>
          <a:p>
            <a:r>
              <a:rPr lang="en-US" sz="2000" dirty="0" smtClean="0">
                <a:solidFill>
                  <a:srgbClr val="642673"/>
                </a:solidFill>
                <a:latin typeface="+mj-lt"/>
              </a:rPr>
              <a:t>Imperatives</a:t>
            </a:r>
          </a:p>
          <a:p>
            <a:pPr marL="285750" indent="-285750">
              <a:spcBef>
                <a:spcPts val="1200"/>
              </a:spcBef>
              <a:buFont typeface="Arial"/>
              <a:buChar char="•"/>
            </a:pPr>
            <a:r>
              <a:rPr lang="en-US" sz="1600" dirty="0">
                <a:solidFill>
                  <a:srgbClr val="414042"/>
                </a:solidFill>
                <a:latin typeface="+mj-lt"/>
              </a:rPr>
              <a:t>Usability—Consumer </a:t>
            </a:r>
            <a:r>
              <a:rPr lang="en-US" sz="1600" dirty="0" smtClean="0">
                <a:solidFill>
                  <a:srgbClr val="414042"/>
                </a:solidFill>
                <a:latin typeface="+mj-lt"/>
              </a:rPr>
              <a:t/>
            </a:r>
            <a:br>
              <a:rPr lang="en-US" sz="1600" dirty="0" smtClean="0">
                <a:solidFill>
                  <a:srgbClr val="414042"/>
                </a:solidFill>
                <a:latin typeface="+mj-lt"/>
              </a:rPr>
            </a:br>
            <a:r>
              <a:rPr lang="en-US" sz="1600" dirty="0" smtClean="0">
                <a:solidFill>
                  <a:srgbClr val="414042"/>
                </a:solidFill>
                <a:latin typeface="+mj-lt"/>
              </a:rPr>
              <a:t>web </a:t>
            </a:r>
            <a:r>
              <a:rPr lang="en-US" sz="1600" dirty="0">
                <a:solidFill>
                  <a:srgbClr val="414042"/>
                </a:solidFill>
                <a:latin typeface="+mj-lt"/>
              </a:rPr>
              <a:t>for casual </a:t>
            </a:r>
            <a:r>
              <a:rPr lang="en-US" sz="1600" dirty="0" smtClean="0">
                <a:solidFill>
                  <a:srgbClr val="414042"/>
                </a:solidFill>
                <a:latin typeface="+mj-lt"/>
              </a:rPr>
              <a:t>users</a:t>
            </a:r>
            <a:endParaRPr lang="en-US" sz="1600" dirty="0">
              <a:solidFill>
                <a:srgbClr val="414042"/>
              </a:solidFill>
              <a:latin typeface="+mj-lt"/>
            </a:endParaRPr>
          </a:p>
          <a:p>
            <a:pPr marL="285750" indent="-285750">
              <a:spcBef>
                <a:spcPts val="1200"/>
              </a:spcBef>
              <a:buFont typeface="Arial"/>
              <a:buChar char="•"/>
            </a:pPr>
            <a:r>
              <a:rPr lang="en-US" sz="1600" dirty="0">
                <a:solidFill>
                  <a:srgbClr val="414042"/>
                </a:solidFill>
                <a:latin typeface="+mj-lt"/>
              </a:rPr>
              <a:t>Rich functionality, evolving with Higher </a:t>
            </a:r>
            <a:r>
              <a:rPr lang="en-US" sz="1600" dirty="0" smtClean="0">
                <a:solidFill>
                  <a:srgbClr val="414042"/>
                </a:solidFill>
                <a:latin typeface="+mj-lt"/>
              </a:rPr>
              <a:t>Education</a:t>
            </a:r>
            <a:endParaRPr lang="en-US" sz="1600" dirty="0">
              <a:solidFill>
                <a:srgbClr val="414042"/>
              </a:solidFill>
              <a:latin typeface="+mj-lt"/>
            </a:endParaRPr>
          </a:p>
          <a:p>
            <a:pPr marL="285750" indent="-285750">
              <a:spcBef>
                <a:spcPts val="1200"/>
              </a:spcBef>
              <a:buFont typeface="Arial"/>
              <a:buChar char="•"/>
            </a:pPr>
            <a:r>
              <a:rPr lang="en-US" sz="1600" dirty="0">
                <a:solidFill>
                  <a:srgbClr val="414042"/>
                </a:solidFill>
                <a:latin typeface="+mj-lt"/>
              </a:rPr>
              <a:t>Configuration and Extension, not modification</a:t>
            </a:r>
          </a:p>
        </p:txBody>
      </p:sp>
      <p:sp>
        <p:nvSpPr>
          <p:cNvPr id="7" name="TextBox 6"/>
          <p:cNvSpPr txBox="1"/>
          <p:nvPr/>
        </p:nvSpPr>
        <p:spPr>
          <a:xfrm>
            <a:off x="6418169" y="2756872"/>
            <a:ext cx="2647445" cy="2554545"/>
          </a:xfrm>
          <a:prstGeom prst="rect">
            <a:avLst/>
          </a:prstGeom>
          <a:noFill/>
        </p:spPr>
        <p:txBody>
          <a:bodyPr wrap="square" lIns="0" tIns="0" rIns="0" bIns="0" rtlCol="0">
            <a:spAutoFit/>
          </a:bodyPr>
          <a:lstStyle/>
          <a:p>
            <a:r>
              <a:rPr lang="en-US" sz="2000" dirty="0" smtClean="0">
                <a:solidFill>
                  <a:srgbClr val="642673"/>
                </a:solidFill>
                <a:latin typeface="+mj-lt"/>
              </a:rPr>
              <a:t>Integration</a:t>
            </a:r>
          </a:p>
          <a:p>
            <a:r>
              <a:rPr lang="en-US" sz="2000" dirty="0" smtClean="0">
                <a:solidFill>
                  <a:srgbClr val="642673"/>
                </a:solidFill>
                <a:latin typeface="+mj-lt"/>
              </a:rPr>
              <a:t>Imperatives</a:t>
            </a:r>
          </a:p>
          <a:p>
            <a:pPr marL="285750" indent="-285750">
              <a:spcBef>
                <a:spcPts val="1200"/>
              </a:spcBef>
              <a:buFont typeface="Arial"/>
              <a:buChar char="•"/>
            </a:pPr>
            <a:r>
              <a:rPr lang="en-US" sz="1600" dirty="0">
                <a:solidFill>
                  <a:srgbClr val="414042"/>
                </a:solidFill>
                <a:latin typeface="+mj-lt"/>
              </a:rPr>
              <a:t>API-based </a:t>
            </a:r>
            <a:r>
              <a:rPr lang="en-US" sz="1600" dirty="0" smtClean="0">
                <a:solidFill>
                  <a:srgbClr val="414042"/>
                </a:solidFill>
                <a:latin typeface="+mj-lt"/>
              </a:rPr>
              <a:t>integrations</a:t>
            </a:r>
            <a:endParaRPr lang="en-US" sz="1600" dirty="0">
              <a:solidFill>
                <a:srgbClr val="414042"/>
              </a:solidFill>
              <a:latin typeface="+mj-lt"/>
            </a:endParaRPr>
          </a:p>
          <a:p>
            <a:pPr marL="285750" indent="-285750">
              <a:spcBef>
                <a:spcPts val="1200"/>
              </a:spcBef>
              <a:buFont typeface="Arial"/>
              <a:buChar char="•"/>
            </a:pPr>
            <a:r>
              <a:rPr lang="en-US" sz="1600" dirty="0">
                <a:solidFill>
                  <a:srgbClr val="414042"/>
                </a:solidFill>
                <a:latin typeface="+mj-lt"/>
              </a:rPr>
              <a:t>Industrial Strength </a:t>
            </a:r>
            <a:r>
              <a:rPr lang="en-US" sz="1600" dirty="0" smtClean="0">
                <a:solidFill>
                  <a:srgbClr val="414042"/>
                </a:solidFill>
                <a:latin typeface="+mj-lt"/>
              </a:rPr>
              <a:t>Superhighways</a:t>
            </a:r>
            <a:endParaRPr lang="en-US" sz="1600" dirty="0">
              <a:solidFill>
                <a:srgbClr val="414042"/>
              </a:solidFill>
              <a:latin typeface="+mj-lt"/>
            </a:endParaRPr>
          </a:p>
          <a:p>
            <a:pPr marL="285750" indent="-285750">
              <a:spcBef>
                <a:spcPts val="1200"/>
              </a:spcBef>
              <a:buFont typeface="Arial"/>
              <a:buChar char="•"/>
            </a:pPr>
            <a:r>
              <a:rPr lang="en-US" sz="1600" dirty="0">
                <a:solidFill>
                  <a:srgbClr val="414042"/>
                </a:solidFill>
                <a:latin typeface="+mj-lt"/>
              </a:rPr>
              <a:t>Configuration and Extension, not modification</a:t>
            </a:r>
          </a:p>
        </p:txBody>
      </p:sp>
      <p:pic>
        <p:nvPicPr>
          <p:cNvPr id="8" name="Picture 7" descr="slide 25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5" y="1607282"/>
            <a:ext cx="952696" cy="868183"/>
          </a:xfrm>
          <a:prstGeom prst="rect">
            <a:avLst/>
          </a:prstGeom>
        </p:spPr>
      </p:pic>
      <p:cxnSp>
        <p:nvCxnSpPr>
          <p:cNvPr id="9" name="Straight Connector 8"/>
          <p:cNvCxnSpPr/>
          <p:nvPr/>
        </p:nvCxnSpPr>
        <p:spPr>
          <a:xfrm>
            <a:off x="3240102" y="2692265"/>
            <a:ext cx="0" cy="3089016"/>
          </a:xfrm>
          <a:prstGeom prst="line">
            <a:avLst/>
          </a:prstGeom>
          <a:ln>
            <a:solidFill>
              <a:srgbClr val="A1ABD7"/>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167029" y="2734293"/>
            <a:ext cx="0" cy="3089016"/>
          </a:xfrm>
          <a:prstGeom prst="line">
            <a:avLst/>
          </a:prstGeom>
          <a:ln>
            <a:solidFill>
              <a:srgbClr val="A1ABD7"/>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slide 41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610" y="1607282"/>
            <a:ext cx="1085088" cy="835152"/>
          </a:xfrm>
          <a:prstGeom prst="rect">
            <a:avLst/>
          </a:prstGeom>
        </p:spPr>
      </p:pic>
      <p:pic>
        <p:nvPicPr>
          <p:cNvPr id="12" name="Picture 11" descr="slide 41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8169" y="1456206"/>
            <a:ext cx="1030149" cy="1107818"/>
          </a:xfrm>
          <a:prstGeom prst="rect">
            <a:avLst/>
          </a:prstGeom>
        </p:spPr>
      </p:pic>
    </p:spTree>
    <p:extLst>
      <p:ext uri="{BB962C8B-B14F-4D97-AF65-F5344CB8AC3E}">
        <p14:creationId xmlns:p14="http://schemas.microsoft.com/office/powerpoint/2010/main" val="427850867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437" y="5291720"/>
            <a:ext cx="8459243" cy="709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Yesterday</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990" y="1402282"/>
            <a:ext cx="6795145" cy="4821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11107359"/>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Banner HR in Beta</a:t>
            </a:r>
            <a:endParaRPr lang="en-US" dirty="0"/>
          </a:p>
        </p:txBody>
      </p:sp>
      <p:sp>
        <p:nvSpPr>
          <p:cNvPr id="7" name="Rectangle 6"/>
          <p:cNvSpPr/>
          <p:nvPr/>
        </p:nvSpPr>
        <p:spPr>
          <a:xfrm>
            <a:off x="161437" y="5291720"/>
            <a:ext cx="8459243" cy="709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t="6702"/>
          <a:stretch/>
        </p:blipFill>
        <p:spPr bwMode="auto">
          <a:xfrm>
            <a:off x="314334" y="1375817"/>
            <a:ext cx="8466522" cy="4746566"/>
          </a:xfrm>
          <a:prstGeom prst="rect">
            <a:avLst/>
          </a:prstGeom>
          <a:noFill/>
          <a:ln w="9525">
            <a:solidFill>
              <a:srgbClr val="BFBFBF"/>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16677"/>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8.jpg"/>
          <p:cNvPicPr>
            <a:picLocks noGrp="1" noChangeAspect="1"/>
          </p:cNvPicPr>
          <p:nvPr>
            <p:ph type="pic" sz="quarter" idx="10"/>
          </p:nvPr>
        </p:nvPicPr>
        <p:blipFill>
          <a:blip r:embed="rId2"/>
          <a:srcRect/>
          <a:stretch>
            <a:fillRect/>
          </a:stretch>
        </p:blipFill>
        <p:spPr/>
      </p:pic>
      <p:sp>
        <p:nvSpPr>
          <p:cNvPr id="3" name="Oval 2"/>
          <p:cNvSpPr/>
          <p:nvPr/>
        </p:nvSpPr>
        <p:spPr>
          <a:xfrm>
            <a:off x="5273454" y="417095"/>
            <a:ext cx="3476846" cy="3476847"/>
          </a:xfrm>
          <a:prstGeom prst="ellipse">
            <a:avLst/>
          </a:prstGeom>
          <a:solidFill>
            <a:srgbClr val="DF1C5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Let’s Take a Look! </a:t>
            </a:r>
            <a:endParaRPr lang="en-US" dirty="0">
              <a:solidFill>
                <a:schemeClr val="bg1"/>
              </a:solidFill>
            </a:endParaRPr>
          </a:p>
        </p:txBody>
      </p:sp>
    </p:spTree>
    <p:extLst>
      <p:ext uri="{BB962C8B-B14F-4D97-AF65-F5344CB8AC3E}">
        <p14:creationId xmlns:p14="http://schemas.microsoft.com/office/powerpoint/2010/main" val="2122241307"/>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Ellucian 2014">
      <a:dk1>
        <a:srgbClr val="000000"/>
      </a:dk1>
      <a:lt1>
        <a:sysClr val="window" lastClr="FFFFFF"/>
      </a:lt1>
      <a:dk2>
        <a:srgbClr val="414042"/>
      </a:dk2>
      <a:lt2>
        <a:srgbClr val="DCDDDE"/>
      </a:lt2>
      <a:accent1>
        <a:srgbClr val="DF1C5A"/>
      </a:accent1>
      <a:accent2>
        <a:srgbClr val="642673"/>
      </a:accent2>
      <a:accent3>
        <a:srgbClr val="4F2460"/>
      </a:accent3>
      <a:accent4>
        <a:srgbClr val="A1ABD7"/>
      </a:accent4>
      <a:accent5>
        <a:srgbClr val="462F89"/>
      </a:accent5>
      <a:accent6>
        <a:srgbClr val="CCDE44"/>
      </a:accent6>
      <a:hlink>
        <a:srgbClr val="462F89"/>
      </a:hlink>
      <a:folHlink>
        <a:srgbClr val="A1ABD7"/>
      </a:folHlink>
    </a:clrScheme>
    <a:fontScheme name="Elluci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f3aef201-017d-46f9-ab28-c47c9ea5c0ce">2015</Year>
    <Conference xmlns="f3aef201-017d-46f9-ab28-c47c9ea5c0ce">TCC</Confere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245403CAADDF41B7063953AB245518" ma:contentTypeVersion="2" ma:contentTypeDescription="Create a new document." ma:contentTypeScope="" ma:versionID="0873e0c2e1f6be0c9e0b33dda1b285ac">
  <xsd:schema xmlns:xsd="http://www.w3.org/2001/XMLSchema" xmlns:xs="http://www.w3.org/2001/XMLSchema" xmlns:p="http://schemas.microsoft.com/office/2006/metadata/properties" xmlns:ns2="f3aef201-017d-46f9-ab28-c47c9ea5c0ce" targetNamespace="http://schemas.microsoft.com/office/2006/metadata/properties" ma:root="true" ma:fieldsID="909b1ecbf6b91e3b98eb7d536bee6b7e" ns2:_="">
    <xsd:import namespace="f3aef201-017d-46f9-ab28-c47c9ea5c0ce"/>
    <xsd:element name="properties">
      <xsd:complexType>
        <xsd:sequence>
          <xsd:element name="documentManagement">
            <xsd:complexType>
              <xsd:all>
                <xsd:element ref="ns2:Year"/>
                <xsd:element ref="ns2:Confer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ef201-017d-46f9-ab28-c47c9ea5c0ce" elementFormDefault="qualified">
    <xsd:import namespace="http://schemas.microsoft.com/office/2006/documentManagement/types"/>
    <xsd:import namespace="http://schemas.microsoft.com/office/infopath/2007/PartnerControls"/>
    <xsd:element name="Year" ma:index="8" ma:displayName="Year" ma:default="2015" ma:format="Dropdown" ma:internalName="Year">
      <xsd:simpleType>
        <xsd:restriction base="dms:Choice">
          <xsd:enumeration value="2015"/>
          <xsd:enumeration value="2014"/>
          <xsd:enumeration value="2013"/>
          <xsd:enumeration value="2012"/>
          <xsd:enumeration value="2011"/>
          <xsd:enumeration value="2010"/>
          <xsd:enumeration value="2009"/>
          <xsd:enumeration value="2008"/>
        </xsd:restriction>
      </xsd:simpleType>
    </xsd:element>
    <xsd:element name="Conference" ma:index="9" nillable="true" ma:displayName="Venue" ma:description="Select the appropriate venue for this collateral." ma:format="Dropdown" ma:internalName="Conference" ma:readOnly="false">
      <xsd:simpleType>
        <xsd:restriction base="dms:Choice">
          <xsd:enumeration value="Commons"/>
          <xsd:enumeration value="Ellucian Live"/>
          <xsd:enumeration value="TCC"/>
          <xsd:enumeration value="Summer TACRAO"/>
          <xsd:enumeration value="Summit"/>
          <xsd:enumeration value="Fall TACRAO"/>
          <xsd:enumeration value="SETA"/>
          <xsd:enumeration value="ApplyTexas"/>
          <xsd:enumeration value="SPEEDE"/>
          <xsd:enumeration value="N/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F9A6B4-579C-44B2-93D3-08AD4EDE8CA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3aef201-017d-46f9-ab28-c47c9ea5c0ce"/>
    <ds:schemaRef ds:uri="http://www.w3.org/XML/1998/namespace"/>
    <ds:schemaRef ds:uri="http://purl.org/dc/dcmitype/"/>
  </ds:schemaRefs>
</ds:datastoreItem>
</file>

<file path=customXml/itemProps2.xml><?xml version="1.0" encoding="utf-8"?>
<ds:datastoreItem xmlns:ds="http://schemas.openxmlformats.org/officeDocument/2006/customXml" ds:itemID="{26B762F4-0EE2-4B37-B46C-62BC1B953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ef201-017d-46f9-ab28-c47c9ea5c0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81F83F-5663-4D15-824E-380D8047FB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28995</TotalTime>
  <Words>4485</Words>
  <Application>Microsoft Office PowerPoint</Application>
  <PresentationFormat>On-screen Show (4:3)</PresentationFormat>
  <Paragraphs>568</Paragraphs>
  <Slides>58</Slides>
  <Notes>51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The Transformation of Banner Human Resources</vt:lpstr>
      <vt:lpstr>Confidentiality </vt:lpstr>
      <vt:lpstr>Agenda</vt:lpstr>
      <vt:lpstr>Ellucian Extensible Ecosystem (XE)</vt:lpstr>
      <vt:lpstr>PowerPoint Presentation</vt:lpstr>
      <vt:lpstr>Modernizing Banner</vt:lpstr>
      <vt:lpstr>Yesterday</vt:lpstr>
      <vt:lpstr>Today… Banner HR in Beta</vt:lpstr>
      <vt:lpstr>PowerPoint Presentation</vt:lpstr>
      <vt:lpstr>XE Applied to Administrative Applications</vt:lpstr>
      <vt:lpstr>Position Budget page (NBAPBUD)</vt:lpstr>
      <vt:lpstr>Employee page (PEAEMPL)</vt:lpstr>
      <vt:lpstr>Pay Event List page (PHILIST)</vt:lpstr>
      <vt:lpstr>Identification – Person Information</vt:lpstr>
      <vt:lpstr>Identification – Address information</vt:lpstr>
      <vt:lpstr>Identification – Biographical information (U.S.)</vt:lpstr>
      <vt:lpstr>Position</vt:lpstr>
      <vt:lpstr>Usability improvement examples</vt:lpstr>
      <vt:lpstr>Tablet view</vt:lpstr>
      <vt:lpstr>XE Applied to Self-Service Applications</vt:lpstr>
      <vt:lpstr>Position Description underway</vt:lpstr>
      <vt:lpstr>Position Description actions</vt:lpstr>
      <vt:lpstr>Development Partner Group</vt:lpstr>
      <vt:lpstr>Transformation Beta Testing Program</vt:lpstr>
      <vt:lpstr>Banner Human Resources Transformation Beta Testing  Customer Development Partners</vt:lpstr>
      <vt:lpstr>Transformation Beta Testing Opportunity</vt:lpstr>
      <vt:lpstr>Beta testing participation and feedback is necessary to success!</vt:lpstr>
      <vt:lpstr>Transformation Readiness</vt:lpstr>
      <vt:lpstr>Path to Adopting XE Application</vt:lpstr>
      <vt:lpstr>Transformation Targeted Timeline</vt:lpstr>
      <vt:lpstr>XE for Banner Human Resources,  Position Control, and Employee Self-Service</vt:lpstr>
      <vt:lpstr>High level preparation considerations</vt:lpstr>
      <vt:lpstr>Software and Hardware Requirements</vt:lpstr>
      <vt:lpstr>Leveraging Ellucian Solution Manager to Improve Productivity</vt:lpstr>
      <vt:lpstr>Ellucian Solution Manager example</vt:lpstr>
      <vt:lpstr>Banner Extensibility Strategy</vt:lpstr>
      <vt:lpstr>Texas extension example</vt:lpstr>
      <vt:lpstr>Texas extension example</vt:lpstr>
      <vt:lpstr>Transforming your modifications and customizations</vt:lpstr>
      <vt:lpstr>XE Guide is Here! Visit ellucian.com/xeguide</vt:lpstr>
      <vt:lpstr>Places To Find More Information</vt:lpstr>
      <vt:lpstr>Rick Skeel Director of Product Management  +1 405-431-8078 rick.skeel@Ellucian.com</vt:lpstr>
      <vt:lpstr>Appendix:   Transformation Usability Improvements</vt:lpstr>
      <vt:lpstr>Top 7 Usability Improvements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Ellucian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TCC Conference Banner HR Transformation Panel</dc:title>
  <dc:creator>Rod.Morris@ellucian.com</dc:creator>
  <cp:lastModifiedBy>Skeel, Richard</cp:lastModifiedBy>
  <cp:revision>429</cp:revision>
  <cp:lastPrinted>2015-05-26T14:24:56Z</cp:lastPrinted>
  <dcterms:created xsi:type="dcterms:W3CDTF">2014-03-10T14:15:05Z</dcterms:created>
  <dcterms:modified xsi:type="dcterms:W3CDTF">2015-09-14T12:28:42Z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orkflowChangePath">
    <vt:lpwstr>7c8400d0-a84f-403e-a8ca-37de6a498fe8,26;7c8400d0-a84f-403e-a8ca-37de6a498fe8,29;</vt:lpwstr>
  </property>
  <property fmtid="{D5CDD505-2E9C-101B-9397-08002B2CF9AE}" pid="3" name="ContentTypeId">
    <vt:lpwstr>0x01010004245403CAADDF41B7063953AB245518</vt:lpwstr>
  </property>
  <property fmtid="{D5CDD505-2E9C-101B-9397-08002B2CF9AE}" pid="4" name="Order">
    <vt:r8>10000</vt:r8>
  </property>
</Properties>
</file>