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98" r:id="rId3"/>
    <p:sldId id="297" r:id="rId4"/>
    <p:sldId id="299" r:id="rId5"/>
    <p:sldId id="300" r:id="rId6"/>
    <p:sldId id="301" r:id="rId7"/>
    <p:sldId id="302" r:id="rId8"/>
    <p:sldId id="304" r:id="rId9"/>
    <p:sldId id="305" r:id="rId10"/>
    <p:sldId id="303" r:id="rId1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9AC4AD8-8AE9-BB41-AD54-C4F18A9034BD}">
          <p14:sldIdLst>
            <p14:sldId id="256"/>
            <p14:sldId id="298"/>
            <p14:sldId id="297"/>
            <p14:sldId id="299"/>
            <p14:sldId id="300"/>
            <p14:sldId id="301"/>
            <p14:sldId id="302"/>
            <p14:sldId id="304"/>
            <p14:sldId id="305"/>
            <p14:sldId id="30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583" autoAdjust="0"/>
  </p:normalViewPr>
  <p:slideViewPr>
    <p:cSldViewPr>
      <p:cViewPr varScale="1">
        <p:scale>
          <a:sx n="73" d="100"/>
          <a:sy n="73" d="100"/>
        </p:scale>
        <p:origin x="2088"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8EB61D58-DD6B-E343-9B52-D2A4C0A7C14C}" type="datetimeFigureOut">
              <a:rPr lang="en-US" smtClean="0"/>
              <a:t>9/18/2014</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1F374BB1-03BF-CF42-93C4-7892042188BB}" type="slidenum">
              <a:rPr lang="en-US" smtClean="0"/>
              <a:t>‹#›</a:t>
            </a:fld>
            <a:endParaRPr lang="en-US" dirty="0"/>
          </a:p>
        </p:txBody>
      </p:sp>
    </p:spTree>
    <p:extLst>
      <p:ext uri="{BB962C8B-B14F-4D97-AF65-F5344CB8AC3E}">
        <p14:creationId xmlns:p14="http://schemas.microsoft.com/office/powerpoint/2010/main" val="9793965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374BB1-03BF-CF42-93C4-7892042188BB}" type="slidenum">
              <a:rPr lang="en-US" smtClean="0"/>
              <a:t>1</a:t>
            </a:fld>
            <a:endParaRPr lang="en-US" dirty="0"/>
          </a:p>
        </p:txBody>
      </p:sp>
    </p:spTree>
    <p:extLst>
      <p:ext uri="{BB962C8B-B14F-4D97-AF65-F5344CB8AC3E}">
        <p14:creationId xmlns:p14="http://schemas.microsoft.com/office/powerpoint/2010/main" val="971222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374BB1-03BF-CF42-93C4-7892042188BB}" type="slidenum">
              <a:rPr lang="en-US" smtClean="0"/>
              <a:t>10</a:t>
            </a:fld>
            <a:endParaRPr lang="en-US" dirty="0"/>
          </a:p>
        </p:txBody>
      </p:sp>
    </p:spTree>
    <p:extLst>
      <p:ext uri="{BB962C8B-B14F-4D97-AF65-F5344CB8AC3E}">
        <p14:creationId xmlns:p14="http://schemas.microsoft.com/office/powerpoint/2010/main" val="3547133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374BB1-03BF-CF42-93C4-7892042188BB}" type="slidenum">
              <a:rPr lang="en-US" smtClean="0"/>
              <a:t>2</a:t>
            </a:fld>
            <a:endParaRPr lang="en-US" dirty="0"/>
          </a:p>
        </p:txBody>
      </p:sp>
    </p:spTree>
    <p:extLst>
      <p:ext uri="{BB962C8B-B14F-4D97-AF65-F5344CB8AC3E}">
        <p14:creationId xmlns:p14="http://schemas.microsoft.com/office/powerpoint/2010/main" val="2968405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374BB1-03BF-CF42-93C4-7892042188BB}" type="slidenum">
              <a:rPr lang="en-US" smtClean="0"/>
              <a:t>3</a:t>
            </a:fld>
            <a:endParaRPr lang="en-US" dirty="0"/>
          </a:p>
        </p:txBody>
      </p:sp>
    </p:spTree>
    <p:extLst>
      <p:ext uri="{BB962C8B-B14F-4D97-AF65-F5344CB8AC3E}">
        <p14:creationId xmlns:p14="http://schemas.microsoft.com/office/powerpoint/2010/main" val="1948276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458">
              <a:defRPr/>
            </a:pPr>
            <a:endParaRPr lang="en-US" dirty="0" smtClean="0"/>
          </a:p>
          <a:p>
            <a:pPr defTabSz="462458">
              <a:defRPr/>
            </a:pPr>
            <a:r>
              <a:rPr lang="en-US" dirty="0" smtClean="0"/>
              <a:t>Main </a:t>
            </a:r>
            <a:r>
              <a:rPr lang="en-US" dirty="0" smtClean="0"/>
              <a:t>purpose of the Office of Purchasing, Travel and Fleet Management is to promot</a:t>
            </a:r>
            <a:r>
              <a:rPr lang="en-US" baseline="0" dirty="0" smtClean="0"/>
              <a:t>e </a:t>
            </a:r>
            <a:r>
              <a:rPr lang="en-US" dirty="0" smtClean="0"/>
              <a:t> economy and efficiency in procurement functions for governmental entities within the State of Mississippi.</a:t>
            </a:r>
          </a:p>
          <a:p>
            <a:pPr defTabSz="462458">
              <a:defRPr/>
            </a:pPr>
            <a:endParaRPr lang="en-US" dirty="0" smtClean="0"/>
          </a:p>
          <a:p>
            <a:r>
              <a:rPr lang="en-US" dirty="0" smtClean="0"/>
              <a:t>Establish, administer and monitor performance of State Contracts</a:t>
            </a:r>
          </a:p>
          <a:p>
            <a:r>
              <a:rPr lang="en-US" dirty="0" smtClean="0"/>
              <a:t>Monitor agency compliance</a:t>
            </a:r>
          </a:p>
          <a:p>
            <a:r>
              <a:rPr lang="en-US" dirty="0" smtClean="0"/>
              <a:t>Disposals/trade-ins</a:t>
            </a:r>
          </a:p>
          <a:p>
            <a:r>
              <a:rPr lang="en-US" dirty="0" smtClean="0"/>
              <a:t>Fleet Management</a:t>
            </a:r>
          </a:p>
          <a:p>
            <a:r>
              <a:rPr lang="en-US" dirty="0" smtClean="0"/>
              <a:t>Travel Program</a:t>
            </a:r>
          </a:p>
          <a:p>
            <a:r>
              <a:rPr lang="en-US" dirty="0" smtClean="0"/>
              <a:t>Administer Procurement Card Program</a:t>
            </a:r>
          </a:p>
          <a:p>
            <a:r>
              <a:rPr lang="en-US" dirty="0" smtClean="0"/>
              <a:t>Manage Certification Program for state purchasing officials</a:t>
            </a:r>
          </a:p>
          <a:p>
            <a:endParaRPr lang="en-US" dirty="0"/>
          </a:p>
        </p:txBody>
      </p:sp>
      <p:sp>
        <p:nvSpPr>
          <p:cNvPr id="4" name="Slide Number Placeholder 3"/>
          <p:cNvSpPr>
            <a:spLocks noGrp="1"/>
          </p:cNvSpPr>
          <p:nvPr>
            <p:ph type="sldNum" sz="quarter" idx="10"/>
          </p:nvPr>
        </p:nvSpPr>
        <p:spPr/>
        <p:txBody>
          <a:bodyPr/>
          <a:lstStyle/>
          <a:p>
            <a:fld id="{1F374BB1-03BF-CF42-93C4-7892042188BB}" type="slidenum">
              <a:rPr lang="en-US" smtClean="0"/>
              <a:t>4</a:t>
            </a:fld>
            <a:endParaRPr lang="en-US" dirty="0"/>
          </a:p>
        </p:txBody>
      </p:sp>
    </p:spTree>
    <p:extLst>
      <p:ext uri="{BB962C8B-B14F-4D97-AF65-F5344CB8AC3E}">
        <p14:creationId xmlns:p14="http://schemas.microsoft.com/office/powerpoint/2010/main" val="724221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458">
              <a:defRPr/>
            </a:pPr>
            <a:r>
              <a:rPr lang="en-US" b="1" dirty="0" smtClean="0"/>
              <a:t>COMPETITIVE</a:t>
            </a:r>
            <a:r>
              <a:rPr lang="en-US" baseline="0" dirty="0" smtClean="0"/>
              <a:t> -- </a:t>
            </a:r>
            <a:r>
              <a:rPr lang="en-US" dirty="0" smtClean="0"/>
              <a:t>The</a:t>
            </a:r>
            <a:r>
              <a:rPr lang="en-US" baseline="0" dirty="0" smtClean="0"/>
              <a:t> competitive bid contracts are established on the basis of written specifications and sealed competitive bids with a contract or contracts being awarded to the vendor or vendors that have submitted the lowest and best bid which meets the specifications.  All state agencies are required to purchase from the awarded contract vendor unless written approval is obtained from OPT prior to obtaining quotes or soliciting bids regardless of the costs.  (office supplies, toner, vehicles, paper)</a:t>
            </a:r>
          </a:p>
          <a:p>
            <a:pPr defTabSz="462458">
              <a:defRPr/>
            </a:pPr>
            <a:endParaRPr lang="en-US" baseline="0" dirty="0" smtClean="0"/>
          </a:p>
          <a:p>
            <a:r>
              <a:rPr lang="en-US" b="1" baseline="0" dirty="0" smtClean="0"/>
              <a:t>NEGOTIATED</a:t>
            </a:r>
            <a:r>
              <a:rPr lang="en-US" baseline="0" dirty="0" smtClean="0"/>
              <a:t> -- </a:t>
            </a:r>
            <a:r>
              <a:rPr lang="en-US" dirty="0" smtClean="0"/>
              <a:t>The negotiated contracts are established</a:t>
            </a:r>
            <a:r>
              <a:rPr lang="en-US" baseline="0" dirty="0" smtClean="0"/>
              <a:t> on the basis of proposals from many vendors.  These proposals are evaluated with contracts being awarded to all vendors whose prices are comparable. </a:t>
            </a:r>
            <a:r>
              <a:rPr lang="en-US" dirty="0" smtClean="0"/>
              <a:t>The negotiated</a:t>
            </a:r>
            <a:r>
              <a:rPr lang="en-US" baseline="0" dirty="0" smtClean="0"/>
              <a:t> contracts do not have the best price.  </a:t>
            </a:r>
            <a:r>
              <a:rPr lang="en-US" dirty="0" smtClean="0"/>
              <a:t>Very important that you</a:t>
            </a:r>
            <a:r>
              <a:rPr lang="en-US" baseline="0" dirty="0" smtClean="0"/>
              <a:t> negotiate for the best price.   These prices are much higher than a competitive bid contract.  The negotiated contract gives the buyer the power to negotiate for the best price.</a:t>
            </a:r>
          </a:p>
          <a:p>
            <a:endParaRPr lang="en-US" baseline="0" dirty="0" smtClean="0"/>
          </a:p>
          <a:p>
            <a:r>
              <a:rPr lang="en-US" b="1" baseline="0" dirty="0" smtClean="0"/>
              <a:t>STATEWIDE AGENCY</a:t>
            </a:r>
            <a:r>
              <a:rPr lang="en-US" baseline="0" dirty="0" smtClean="0"/>
              <a:t> -- </a:t>
            </a:r>
            <a:r>
              <a:rPr lang="en-US" dirty="0" smtClean="0"/>
              <a:t>The statewide agency contracts are established</a:t>
            </a:r>
            <a:r>
              <a:rPr lang="en-US" baseline="0" dirty="0" smtClean="0"/>
              <a:t> on the basis of competitive bids by a specific state agency.  The statewide agency contract must be approved by the OPT prior to any purchases being made.  The availability of statewide agency contracts to various agencies is dependent upon the terms of the agreement and a determination by the OPT that the prices should be available to other agencies.  </a:t>
            </a:r>
            <a:endParaRPr lang="en-US" dirty="0" smtClean="0"/>
          </a:p>
          <a:p>
            <a:r>
              <a:rPr lang="en-US" dirty="0" smtClean="0"/>
              <a:t>These</a:t>
            </a:r>
            <a:r>
              <a:rPr lang="en-US" baseline="0" dirty="0" smtClean="0"/>
              <a:t> contracts are developed by agencies with the option to be offered to other state agencies and/or governing authorities.  This offer to extend to a statewide contract must be in the original bid specifications</a:t>
            </a:r>
          </a:p>
          <a:p>
            <a:endParaRPr lang="en-US" baseline="0" dirty="0" smtClean="0"/>
          </a:p>
          <a:p>
            <a:r>
              <a:rPr lang="en-US" b="1" baseline="0" dirty="0" smtClean="0"/>
              <a:t>COOPERATIVES</a:t>
            </a:r>
            <a:r>
              <a:rPr lang="en-US" baseline="0" dirty="0" smtClean="0"/>
              <a:t> -- Cooperative Contracts are established on the basis of reviewing and selecting solicited contracts from written specifications and sealed competitive bids or by those on a multiple award scheduled by </a:t>
            </a:r>
            <a:r>
              <a:rPr lang="en-US" b="1" baseline="0" dirty="0" smtClean="0"/>
              <a:t>consortiums</a:t>
            </a:r>
            <a:r>
              <a:rPr lang="en-US" baseline="0" dirty="0" smtClean="0"/>
              <a:t> which show a demonstrative cost savings.  </a:t>
            </a:r>
          </a:p>
          <a:p>
            <a:endParaRPr lang="en-US" baseline="0" dirty="0" smtClean="0"/>
          </a:p>
          <a:p>
            <a:r>
              <a:rPr lang="en-US" baseline="0" dirty="0" smtClean="0"/>
              <a:t>Make sure you address that a cooperative contract is not a contract that is bid or negotiated by OPTFM. OPTFM strictly “adopts” a contract from a cooperative.</a:t>
            </a:r>
          </a:p>
          <a:p>
            <a:r>
              <a:rPr lang="en-US" baseline="0" dirty="0" smtClean="0"/>
              <a:t>For example: US Communities offers a plethora of commodities that they bid (office supplies, flooring, uniform rentals, school supplies, scoreboards, etc.) all of these commodities are bid by the cooperative. OPTFM handpicks only specific commodities to offer to state agencies/governing authorities.</a:t>
            </a:r>
          </a:p>
          <a:p>
            <a:r>
              <a:rPr lang="en-US" baseline="0" dirty="0" smtClean="0"/>
              <a:t>No agency/governing authority can enter into a cooperative contract, only OPTFM can.</a:t>
            </a:r>
            <a:endParaRPr lang="en-US" dirty="0" smtClean="0"/>
          </a:p>
          <a:p>
            <a:endParaRPr lang="en-US" baseline="0" dirty="0" smtClean="0"/>
          </a:p>
          <a:p>
            <a:r>
              <a:rPr lang="en-US" b="1" baseline="0" dirty="0" smtClean="0"/>
              <a:t>TYPES OF COMMODITIES:</a:t>
            </a:r>
            <a:r>
              <a:rPr lang="en-US" baseline="0" dirty="0" smtClean="0"/>
              <a:t>  Copiers (purchase and rental), office papers, toner, office supplies, vehicles, janitorial supplies, lab equipment &amp; supplies, Fuel access card, </a:t>
            </a:r>
            <a:r>
              <a:rPr lang="en-US" baseline="0" dirty="0" err="1" smtClean="0"/>
              <a:t>pcard</a:t>
            </a:r>
            <a:r>
              <a:rPr lang="en-US" baseline="0" dirty="0" smtClean="0"/>
              <a:t>, water treatment chemicals, </a:t>
            </a:r>
            <a:r>
              <a:rPr lang="en-US" baseline="0" dirty="0" err="1" smtClean="0"/>
              <a:t>outobard</a:t>
            </a:r>
            <a:r>
              <a:rPr lang="en-US" baseline="0" dirty="0" smtClean="0"/>
              <a:t> motors</a:t>
            </a:r>
          </a:p>
          <a:p>
            <a:endParaRPr lang="en-US" baseline="0" dirty="0" smtClean="0"/>
          </a:p>
          <a:p>
            <a:r>
              <a:rPr lang="en-US" b="1" baseline="0" dirty="0" smtClean="0"/>
              <a:t>WHY SHOULD STATE ENTITIES USE </a:t>
            </a:r>
            <a:r>
              <a:rPr lang="en-US" b="1" baseline="0" dirty="0" smtClean="0"/>
              <a:t>THEM</a:t>
            </a:r>
            <a:r>
              <a:rPr lang="en-US" baseline="0" dirty="0" smtClean="0"/>
              <a:t>OPT </a:t>
            </a:r>
            <a:r>
              <a:rPr lang="en-US" baseline="0" dirty="0" smtClean="0"/>
              <a:t>has already done the legwork on these contracts.  We have already negotiated the lowest and best price for the State.  Entities can feel comfortable knowing that they are getting the best deal.  Using a State contract is going to allow you to be exempt from advertising requirement thus saving you time when making a purchase</a:t>
            </a:r>
          </a:p>
          <a:p>
            <a:endParaRPr lang="en-US" baseline="0" dirty="0" smtClean="0"/>
          </a:p>
          <a:p>
            <a:endParaRPr lang="en-US" baseline="0" dirty="0" smtClean="0"/>
          </a:p>
          <a:p>
            <a:pPr defTabSz="462458">
              <a:defRPr/>
            </a:pPr>
            <a:endParaRPr lang="en-US" baseline="0" dirty="0" smtClean="0"/>
          </a:p>
          <a:p>
            <a:pPr defTabSz="462458">
              <a:defRPr/>
            </a:pPr>
            <a:endParaRPr lang="en-US" baseline="0" dirty="0" smtClean="0"/>
          </a:p>
          <a:p>
            <a:pPr defTabSz="462458">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F374BB1-03BF-CF42-93C4-7892042188BB}" type="slidenum">
              <a:rPr lang="en-US" smtClean="0"/>
              <a:t>5</a:t>
            </a:fld>
            <a:endParaRPr lang="en-US" dirty="0"/>
          </a:p>
        </p:txBody>
      </p:sp>
    </p:spTree>
    <p:extLst>
      <p:ext uri="{BB962C8B-B14F-4D97-AF65-F5344CB8AC3E}">
        <p14:creationId xmlns:p14="http://schemas.microsoft.com/office/powerpoint/2010/main" val="202902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CMPA -- Legislation was passed in the 2013 legislative session that</a:t>
            </a:r>
            <a:r>
              <a:rPr lang="en-US" baseline="0" dirty="0" smtClean="0"/>
              <a:t> mandated that all State Agency purchasing officials be certified by the State.  OPT was tasked with developing and administering curriculum for </a:t>
            </a:r>
            <a:r>
              <a:rPr lang="en-US" dirty="0" smtClean="0"/>
              <a:t>the program</a:t>
            </a:r>
            <a:r>
              <a:rPr lang="en-US" baseline="0" dirty="0" smtClean="0"/>
              <a:t> that we refer to as CMPA training. (3 days, covers info on contracts, p-cards, thresholds, ethics, spec writing, purchasing laws, ITS, PSCRB, etc.)  this is a program that we are very proud of and has been long overdue</a:t>
            </a:r>
          </a:p>
          <a:p>
            <a:endParaRPr lang="en-US" dirty="0" smtClean="0"/>
          </a:p>
          <a:p>
            <a:r>
              <a:rPr lang="en-US" dirty="0" smtClean="0"/>
              <a:t>Travel Card:  this is relatively new (not quite a year old) – replaced American Express Card.  We will</a:t>
            </a:r>
            <a:r>
              <a:rPr lang="en-US" baseline="0" dirty="0" smtClean="0"/>
              <a:t> discuss more in length in future slides</a:t>
            </a:r>
          </a:p>
          <a:p>
            <a:endParaRPr lang="en-US" baseline="0" dirty="0" smtClean="0"/>
          </a:p>
          <a:p>
            <a:r>
              <a:rPr lang="en-US" baseline="0" dirty="0" smtClean="0"/>
              <a:t>EWASTE RECYCLING:  State agencies must comply with this new law as of July 1, 2014. what the law says is that  </a:t>
            </a:r>
            <a:r>
              <a:rPr lang="en-US" dirty="0"/>
              <a:t>“Agencies seeking to dispose of state-owned personal property that meets the definition of “electronics” found in Section 49-2-101, Mississippi Code of 1972, Annotated may dispose of the property through the use of a certified electronic recycler, after a determination is made that the item(s) have no value and the property will not be sold, traded, or transferred by the agency. Agencies shall only use certified recyclers who appear on the directory maintained by the Mississippi Department of Environmental Quality for the disposal of agency electronics, in accordance with Section 49-2-103, Mississippi Code of 1972, Annotated.” </a:t>
            </a:r>
            <a:endParaRPr lang="en-US" baseline="0" dirty="0" smtClean="0"/>
          </a:p>
          <a:p>
            <a:endParaRPr lang="en-US" baseline="0" dirty="0" smtClean="0"/>
          </a:p>
          <a:p>
            <a:r>
              <a:rPr lang="en-US" baseline="0" dirty="0" smtClean="0"/>
              <a:t>RFP Debriefings:  PRINT INFORMATION ON SEPARATE SHEETS</a:t>
            </a:r>
          </a:p>
          <a:p>
            <a:endParaRPr lang="en-US" baseline="0" dirty="0" smtClean="0"/>
          </a:p>
          <a:p>
            <a:r>
              <a:rPr lang="en-US" baseline="0" dirty="0" smtClean="0"/>
              <a:t>MAGIC </a:t>
            </a:r>
            <a:r>
              <a:rPr lang="en-US" baseline="0" dirty="0" smtClean="0"/>
              <a:t>–The </a:t>
            </a:r>
            <a:r>
              <a:rPr lang="en-US" baseline="0" dirty="0" smtClean="0"/>
              <a:t>State went live on July 1, 201 with this new ERP (</a:t>
            </a:r>
            <a:r>
              <a:rPr lang="en-US" dirty="0"/>
              <a:t>Enterprise Resource Planning) solution.  MAGIC is the statewide accounting and procurement system.  The first phase encompassed:  Finance (accounting, budgeting, grants management), Logistics (procurement, fleet management, inventory management), and Data Warehouse functionality.  </a:t>
            </a:r>
          </a:p>
          <a:p>
            <a:endParaRPr lang="en-US" dirty="0" smtClean="0">
              <a:effectLst/>
            </a:endParaRPr>
          </a:p>
          <a:p>
            <a:r>
              <a:rPr lang="en-US" dirty="0"/>
              <a:t>Phase II implementation of MAGIC, referred to as Human Capital Management (HCM), will include Human Resources, Benefits Management, Time and Attendance, Payroll, Travel Management, Enterprise Learning, Employee Self Service, and Manager Self Service is schedule to go-live on January 1, 2015.</a:t>
            </a:r>
          </a:p>
          <a:p>
            <a:endParaRPr lang="en-US" dirty="0"/>
          </a:p>
          <a:p>
            <a:r>
              <a:rPr lang="en-US" dirty="0"/>
              <a:t>STATE BID BOARD  --  as a result of MAGIC a new bid board has been created.  This board/website posts all state agency bid solicitations in one location – previously each agency (OPT, BOB, PSCRB, ITS, State agencies would not located centrally although they all were required by law to send to MPTAP). </a:t>
            </a:r>
          </a:p>
          <a:p>
            <a:endParaRPr lang="en-US" dirty="0"/>
          </a:p>
          <a:p>
            <a:r>
              <a:rPr lang="en-US" dirty="0"/>
              <a:t>TRANSARENCY &amp; REDACTION:  This site promotes transparency in awards, solicitations, requests for emergencies, sole source requests.  So, whenever an agency (IHL too) submits what we refer to as a P-1 for OPT’s approval, the approval and all its documents (that a user does not select as internal only)  go out to the transparency website – if you have you don’t select internal only then the documents go out for everyone to see – some agencies are setting up their own policies on what information get’s posted/redacted.  For instance, MDOT, will redact/black out  all signatures on the documents or some agencies will ask for an internal copy and a redacted copy so save themselves time/trouble/guessing of what might be proprietary and submit that </a:t>
            </a:r>
          </a:p>
          <a:p>
            <a:endParaRPr lang="en-US" dirty="0"/>
          </a:p>
          <a:p>
            <a:pPr defTabSz="462458">
              <a:defRPr/>
            </a:pPr>
            <a:r>
              <a:rPr lang="en-US" dirty="0"/>
              <a:t>VENDOR REGISTRATION -- a new vendor registration portal has been created – some existing vendors were converted while others are required to register as new vendors</a:t>
            </a:r>
          </a:p>
          <a:p>
            <a:endParaRPr lang="en-US" dirty="0"/>
          </a:p>
          <a:p>
            <a:endParaRPr lang="en-US" dirty="0"/>
          </a:p>
        </p:txBody>
      </p:sp>
      <p:sp>
        <p:nvSpPr>
          <p:cNvPr id="4" name="Slide Number Placeholder 3"/>
          <p:cNvSpPr>
            <a:spLocks noGrp="1"/>
          </p:cNvSpPr>
          <p:nvPr>
            <p:ph type="sldNum" sz="quarter" idx="10"/>
          </p:nvPr>
        </p:nvSpPr>
        <p:spPr/>
        <p:txBody>
          <a:bodyPr/>
          <a:lstStyle/>
          <a:p>
            <a:fld id="{1F374BB1-03BF-CF42-93C4-7892042188BB}" type="slidenum">
              <a:rPr lang="en-US" smtClean="0"/>
              <a:t>6</a:t>
            </a:fld>
            <a:endParaRPr lang="en-US" dirty="0"/>
          </a:p>
        </p:txBody>
      </p:sp>
    </p:spTree>
    <p:extLst>
      <p:ext uri="{BB962C8B-B14F-4D97-AF65-F5344CB8AC3E}">
        <p14:creationId xmlns:p14="http://schemas.microsoft.com/office/powerpoint/2010/main" val="3295010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458">
              <a:defRPr/>
            </a:pPr>
            <a:r>
              <a:rPr lang="en-US" sz="1200" dirty="0"/>
              <a:t>Travel tool that may replace the traditional purchasing method of purchasing airline tickets, booking hotel rooms, paying for vehicle rental services and more. The savings from reduced paperwork and online processing can provide a direct benefit to the Agency. </a:t>
            </a:r>
            <a:r>
              <a:rPr lang="en-US" sz="1200" dirty="0" smtClean="0"/>
              <a:t>an </a:t>
            </a:r>
            <a:r>
              <a:rPr lang="en-US" sz="1200" dirty="0"/>
              <a:t>excellent tool to cut down on PTEs and also to help employees that travel that may not have the means to charge on their own personal card.  Very easy to participate in the travel card program – just like pcard program.  Has controls in place (like blocked MCC codes or limits of your choosing) .  All forms to get started are located on OPTs website</a:t>
            </a:r>
          </a:p>
          <a:p>
            <a:pPr algn="just"/>
            <a:endParaRPr lang="en-US" sz="1200" strike="sngStrike" dirty="0"/>
          </a:p>
          <a:p>
            <a:pPr algn="just"/>
            <a:r>
              <a:rPr lang="en-US" sz="1200" b="1" dirty="0" err="1"/>
              <a:t>Cardless</a:t>
            </a:r>
            <a:r>
              <a:rPr lang="en-US" sz="1200" b="1" dirty="0"/>
              <a:t> Central Travel Account</a:t>
            </a:r>
            <a:endParaRPr lang="en-US" sz="1200" dirty="0"/>
          </a:p>
          <a:p>
            <a:pPr marL="110990" algn="just"/>
            <a:r>
              <a:rPr lang="en-US" sz="1200" b="1" dirty="0"/>
              <a:t> </a:t>
            </a:r>
            <a:endParaRPr lang="en-US" sz="1200" dirty="0"/>
          </a:p>
          <a:p>
            <a:pPr algn="just"/>
            <a:r>
              <a:rPr lang="en-US" sz="1200" dirty="0"/>
              <a:t>The </a:t>
            </a:r>
            <a:r>
              <a:rPr lang="en-US" sz="1200" dirty="0" err="1"/>
              <a:t>cardless</a:t>
            </a:r>
            <a:r>
              <a:rPr lang="en-US" sz="1200" dirty="0"/>
              <a:t> travel account is a “ghost card” which allows travel related expenses to be delegated to one person, the Program Coordinator, who is the designated person responsible for making official business travel arrangements for others.  Any travel related services, such as travel agency, airfare, lodging deposits, etc., which are normally direct billed can now be billed to this account. Registration and conference fees may be paid with the travel card via the telephone or Internet.  This card is not limited to employee expenses only.  </a:t>
            </a:r>
          </a:p>
          <a:p>
            <a:pPr algn="just"/>
            <a:endParaRPr lang="en-US" sz="1200" dirty="0"/>
          </a:p>
          <a:p>
            <a:pPr algn="just"/>
            <a:r>
              <a:rPr lang="en-US" sz="1200" b="1" dirty="0"/>
              <a:t>Individual Cardholder Account</a:t>
            </a:r>
          </a:p>
          <a:p>
            <a:pPr algn="just"/>
            <a:endParaRPr lang="en-US" sz="1200" b="1" dirty="0"/>
          </a:p>
          <a:p>
            <a:pPr algn="just"/>
            <a:r>
              <a:rPr lang="en-US" sz="1200" dirty="0"/>
              <a:t>This type of card allows for approved travel related expenses to be made by the individual who has signed a cardholder agreement for that card.  This card is only allowed to be used for authorized expenses for the individual cardholder.</a:t>
            </a:r>
          </a:p>
          <a:p>
            <a:pPr algn="just"/>
            <a:endParaRPr lang="en-US" sz="1200" b="1" dirty="0"/>
          </a:p>
          <a:p>
            <a:pPr algn="just"/>
            <a:r>
              <a:rPr lang="en-US" sz="1200" b="1" dirty="0"/>
              <a:t>Department Card Account</a:t>
            </a:r>
            <a:endParaRPr lang="en-US" sz="1200" dirty="0"/>
          </a:p>
          <a:p>
            <a:pPr marL="110990" algn="just"/>
            <a:r>
              <a:rPr lang="en-US" sz="1200" dirty="0"/>
              <a:t> </a:t>
            </a:r>
          </a:p>
          <a:p>
            <a:pPr algn="just"/>
            <a:r>
              <a:rPr lang="en-US" sz="1200" dirty="0"/>
              <a:t>This type of card allows for approved travel related expenses to be made by one or more individuals who have signed a cardholder agreement for that card.  This card is kept locked in a central location where the Program Administrator may check the card out and in as needed.  The person who checks out the card is the only one allowed to place expenses on this card.</a:t>
            </a:r>
          </a:p>
          <a:p>
            <a:pPr marL="110990" algn="just"/>
            <a:r>
              <a:rPr lang="en-US" sz="1200" dirty="0"/>
              <a:t> </a:t>
            </a:r>
          </a:p>
          <a:p>
            <a:pPr algn="just"/>
            <a:endParaRPr lang="en-US" sz="1200" dirty="0"/>
          </a:p>
          <a:p>
            <a:r>
              <a:rPr lang="en-US" sz="1200" dirty="0"/>
              <a:t>AUTHORIZED EXPENSES  -- Airfare, Registration Fees, </a:t>
            </a:r>
          </a:p>
          <a:p>
            <a:r>
              <a:rPr lang="en-US" sz="1200" dirty="0"/>
              <a:t>Lodging (room only, no incidental expenses allowed) </a:t>
            </a:r>
          </a:p>
          <a:p>
            <a:r>
              <a:rPr lang="en-US" sz="1200" dirty="0"/>
              <a:t>Rental Vehicles </a:t>
            </a:r>
          </a:p>
          <a:p>
            <a:r>
              <a:rPr lang="en-US" sz="1200" dirty="0"/>
              <a:t>Taxi’s </a:t>
            </a:r>
          </a:p>
          <a:p>
            <a:r>
              <a:rPr lang="en-US" sz="1200" dirty="0"/>
              <a:t>Shuttles </a:t>
            </a:r>
          </a:p>
          <a:p>
            <a:r>
              <a:rPr lang="en-US" sz="1200" dirty="0"/>
              <a:t>Fuel for rental vehicles Note: Fuel purchases are an authorized expense only when the fuel is purchased for rental vehicles. Dates of fuel shall match the time period in which a vehicle was rented for payment of this expense. Fuel is considered an unauthorized expense when purchased for personal vehicles, fleet vehicles, etc.). </a:t>
            </a:r>
          </a:p>
          <a:p>
            <a:r>
              <a:rPr lang="en-US" sz="1200" dirty="0"/>
              <a:t>Tolls </a:t>
            </a:r>
          </a:p>
          <a:p>
            <a:r>
              <a:rPr lang="en-US" sz="1200" dirty="0"/>
              <a:t>Parking </a:t>
            </a:r>
          </a:p>
          <a:p>
            <a:r>
              <a:rPr lang="en-US" sz="1200" dirty="0"/>
              <a:t>Business Related Internet Service </a:t>
            </a:r>
          </a:p>
          <a:p>
            <a:pPr algn="just"/>
            <a:endParaRPr lang="en-US" sz="1200" dirty="0"/>
          </a:p>
          <a:p>
            <a:pPr algn="just"/>
            <a:endParaRPr lang="en-US" sz="1200" dirty="0"/>
          </a:p>
          <a:p>
            <a:pPr algn="just"/>
            <a:r>
              <a:rPr lang="en-US" sz="1200" dirty="0"/>
              <a:t>UNAUTHORIZED EXPENSES  </a:t>
            </a:r>
          </a:p>
          <a:p>
            <a:pPr algn="just"/>
            <a:endParaRPr lang="en-US" sz="1200" dirty="0"/>
          </a:p>
          <a:p>
            <a:pPr algn="just"/>
            <a:endParaRPr lang="en-US" sz="1200" dirty="0"/>
          </a:p>
          <a:p>
            <a:r>
              <a:rPr lang="en-US" sz="1200" dirty="0"/>
              <a:t>Travel expenses for non-entity employees on the individual or department card. </a:t>
            </a:r>
          </a:p>
          <a:p>
            <a:r>
              <a:rPr lang="en-US" sz="1200" dirty="0"/>
              <a:t>Business Related Airfare Combined with Personal Airfare </a:t>
            </a:r>
          </a:p>
          <a:p>
            <a:r>
              <a:rPr lang="en-US" sz="1200" dirty="0"/>
              <a:t>Fuel for any other type vehicle than a rental, such as personal vehicles, fleet vehicles, etc.. </a:t>
            </a:r>
            <a:endParaRPr lang="en-US" sz="1200" dirty="0" smtClean="0"/>
          </a:p>
          <a:p>
            <a:r>
              <a:rPr lang="en-US" sz="1200" dirty="0"/>
              <a:t>Baggage </a:t>
            </a:r>
          </a:p>
          <a:p>
            <a:r>
              <a:rPr lang="en-US" sz="1200" dirty="0"/>
              <a:t>Cash Advances </a:t>
            </a:r>
          </a:p>
          <a:p>
            <a:r>
              <a:rPr lang="en-US" sz="1200" dirty="0"/>
              <a:t>First Class and Business Class Travel </a:t>
            </a:r>
          </a:p>
          <a:p>
            <a:r>
              <a:rPr lang="en-US" sz="1200" dirty="0"/>
              <a:t>Travel expenses for traveling companions or spouses </a:t>
            </a:r>
          </a:p>
          <a:p>
            <a:r>
              <a:rPr lang="en-US" sz="1200" dirty="0"/>
              <a:t>Food and beverages </a:t>
            </a:r>
          </a:p>
          <a:p>
            <a:r>
              <a:rPr lang="en-US" sz="1200" dirty="0"/>
              <a:t>Personal Items </a:t>
            </a:r>
          </a:p>
          <a:p>
            <a:r>
              <a:rPr lang="en-US" sz="1200" dirty="0"/>
              <a:t>Laundry </a:t>
            </a:r>
          </a:p>
          <a:p>
            <a:r>
              <a:rPr lang="en-US" sz="1200" dirty="0"/>
              <a:t>Personal Calls </a:t>
            </a:r>
          </a:p>
          <a:p>
            <a:r>
              <a:rPr lang="en-US" sz="1200" dirty="0"/>
              <a:t>Any purchase for which the entity does not receive direct benefit </a:t>
            </a:r>
          </a:p>
          <a:p>
            <a:r>
              <a:rPr lang="en-US" sz="1200" dirty="0"/>
              <a:t>Unauthorized Hotel Incidentals </a:t>
            </a:r>
          </a:p>
          <a:p>
            <a:r>
              <a:rPr lang="en-US" sz="1200" dirty="0"/>
              <a:t>Movies </a:t>
            </a:r>
          </a:p>
          <a:p>
            <a:r>
              <a:rPr lang="en-US" sz="1200" dirty="0"/>
              <a:t>Meals </a:t>
            </a:r>
          </a:p>
          <a:p>
            <a:r>
              <a:rPr lang="en-US" sz="1200" dirty="0"/>
              <a:t>Alcohol </a:t>
            </a:r>
          </a:p>
          <a:p>
            <a:r>
              <a:rPr lang="en-US" sz="1200" dirty="0"/>
              <a:t>Room Service </a:t>
            </a:r>
          </a:p>
          <a:p>
            <a:r>
              <a:rPr lang="en-US" sz="1200" dirty="0"/>
              <a:t>Any non-lodging expense </a:t>
            </a:r>
          </a:p>
          <a:p>
            <a:endParaRPr lang="en-US" dirty="0"/>
          </a:p>
        </p:txBody>
      </p:sp>
      <p:sp>
        <p:nvSpPr>
          <p:cNvPr id="4" name="Slide Number Placeholder 3"/>
          <p:cNvSpPr>
            <a:spLocks noGrp="1"/>
          </p:cNvSpPr>
          <p:nvPr>
            <p:ph type="sldNum" sz="quarter" idx="10"/>
          </p:nvPr>
        </p:nvSpPr>
        <p:spPr/>
        <p:txBody>
          <a:bodyPr/>
          <a:lstStyle/>
          <a:p>
            <a:fld id="{1F374BB1-03BF-CF42-93C4-7892042188BB}" type="slidenum">
              <a:rPr lang="en-US" smtClean="0"/>
              <a:t>7</a:t>
            </a:fld>
            <a:endParaRPr lang="en-US" dirty="0"/>
          </a:p>
        </p:txBody>
      </p:sp>
    </p:spTree>
    <p:extLst>
      <p:ext uri="{BB962C8B-B14F-4D97-AF65-F5344CB8AC3E}">
        <p14:creationId xmlns:p14="http://schemas.microsoft.com/office/powerpoint/2010/main" val="4232214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US" dirty="0">
                <a:latin typeface="Arial" charset="0"/>
              </a:rPr>
              <a:t>Reduces process time spent processing large number of requisitions</a:t>
            </a:r>
          </a:p>
          <a:p>
            <a:pPr eaLnBrk="1" hangingPunct="1">
              <a:lnSpc>
                <a:spcPct val="90000"/>
              </a:lnSpc>
            </a:pPr>
            <a:r>
              <a:rPr lang="en-US" dirty="0">
                <a:latin typeface="Arial" charset="0"/>
              </a:rPr>
              <a:t>The procurement card program provides an easy purchase method which can improve customer service</a:t>
            </a:r>
          </a:p>
          <a:p>
            <a:pPr eaLnBrk="1" hangingPunct="1">
              <a:lnSpc>
                <a:spcPct val="90000"/>
              </a:lnSpc>
            </a:pPr>
            <a:r>
              <a:rPr lang="en-US" dirty="0">
                <a:latin typeface="Arial" charset="0"/>
              </a:rPr>
              <a:t>Suppliers benefit form prompt payment</a:t>
            </a:r>
          </a:p>
          <a:p>
            <a:pPr eaLnBrk="1" hangingPunct="1">
              <a:lnSpc>
                <a:spcPct val="90000"/>
              </a:lnSpc>
            </a:pPr>
            <a:r>
              <a:rPr lang="en-US" dirty="0">
                <a:latin typeface="Arial" charset="0"/>
              </a:rPr>
              <a:t>Fewer duplicated invoices</a:t>
            </a:r>
          </a:p>
          <a:p>
            <a:endParaRPr lang="en-US" dirty="0" smtClean="0"/>
          </a:p>
          <a:p>
            <a:endParaRPr lang="en-US" dirty="0" smtClean="0"/>
          </a:p>
          <a:p>
            <a:r>
              <a:rPr lang="en-US" dirty="0"/>
              <a:t>Purchasing cards have demonstrated their value in improving efficiency by cutting processing costs—often to a dramatic extent—and speeding up the payment cycle time. The average cost per transaction with a traditional purchase order process is $92.49, while the commensurate cost with a purchasing card is $21.91. This equates to 76% in savings related to requisitions, sourcing, approvals, purchase orders, invoices and checks. </a:t>
            </a:r>
          </a:p>
          <a:p>
            <a:endParaRPr lang="en-US" dirty="0" smtClean="0"/>
          </a:p>
          <a:p>
            <a:r>
              <a:rPr lang="en-US" dirty="0"/>
              <a:t>Procurement cycle time is another important benefit of the purchasing card. Survey respondents reported that cycle time was reduced by 72%, from 17.2 days with a purchase order method to 4.9 days with the card, cutting the wait time on purchases for employees. The authors of the study note that larger corporations garner an even bigger benefit in reduced cycle time, presumably because they are likely to have more steps in the traditional purchasing process. </a:t>
            </a:r>
            <a:endParaRPr lang="en-US" dirty="0" smtClean="0"/>
          </a:p>
          <a:p>
            <a:endParaRPr lang="en-US" dirty="0"/>
          </a:p>
        </p:txBody>
      </p:sp>
      <p:sp>
        <p:nvSpPr>
          <p:cNvPr id="4" name="Slide Number Placeholder 3"/>
          <p:cNvSpPr>
            <a:spLocks noGrp="1"/>
          </p:cNvSpPr>
          <p:nvPr>
            <p:ph type="sldNum" sz="quarter" idx="10"/>
          </p:nvPr>
        </p:nvSpPr>
        <p:spPr/>
        <p:txBody>
          <a:bodyPr/>
          <a:lstStyle/>
          <a:p>
            <a:fld id="{1F374BB1-03BF-CF42-93C4-7892042188BB}" type="slidenum">
              <a:rPr lang="en-US" smtClean="0"/>
              <a:t>8</a:t>
            </a:fld>
            <a:endParaRPr lang="en-US" dirty="0"/>
          </a:p>
        </p:txBody>
      </p:sp>
    </p:spTree>
    <p:extLst>
      <p:ext uri="{BB962C8B-B14F-4D97-AF65-F5344CB8AC3E}">
        <p14:creationId xmlns:p14="http://schemas.microsoft.com/office/powerpoint/2010/main" val="3858275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374BB1-03BF-CF42-93C4-7892042188BB}" type="slidenum">
              <a:rPr lang="en-US" smtClean="0"/>
              <a:t>9</a:t>
            </a:fld>
            <a:endParaRPr lang="en-US" dirty="0"/>
          </a:p>
        </p:txBody>
      </p:sp>
    </p:spTree>
    <p:extLst>
      <p:ext uri="{BB962C8B-B14F-4D97-AF65-F5344CB8AC3E}">
        <p14:creationId xmlns:p14="http://schemas.microsoft.com/office/powerpoint/2010/main" val="93851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eaLnBrk="1" latinLnBrk="0" hangingPunct="1"/>
            <a:fld id="{544213AF-26F6-41FA-8D85-E2C5388D6E58}" type="datetimeFigureOut">
              <a:rPr lang="en-US" smtClean="0"/>
              <a:pPr eaLnBrk="1" latinLnBrk="0" hangingPunct="1"/>
              <a:t>9/18/2014</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dirty="0">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9/18/2014</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9/18/2014</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9/18/2014</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9/18/2014</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9/18/2014</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9/18/2014</a:t>
            </a:fld>
            <a:endParaRPr lang="en-US" dirty="0"/>
          </a:p>
        </p:txBody>
      </p:sp>
      <p:sp>
        <p:nvSpPr>
          <p:cNvPr id="8" name="Footer Placeholder 7"/>
          <p:cNvSpPr>
            <a:spLocks noGrp="1"/>
          </p:cNvSpPr>
          <p:nvPr>
            <p:ph type="ftr" sz="quarter" idx="11"/>
          </p:nvPr>
        </p:nvSpPr>
        <p:spPr/>
        <p:txBody>
          <a:bodyPr/>
          <a:lstStyle>
            <a:extLst/>
          </a:lstStyle>
          <a:p>
            <a:endParaRPr kumimoji="0" lang="en-US" dirty="0"/>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9/18/2014</a:t>
            </a:fld>
            <a:endParaRPr lang="en-US" dirty="0"/>
          </a:p>
        </p:txBody>
      </p:sp>
      <p:sp>
        <p:nvSpPr>
          <p:cNvPr id="4" name="Footer Placeholder 3"/>
          <p:cNvSpPr>
            <a:spLocks noGrp="1"/>
          </p:cNvSpPr>
          <p:nvPr>
            <p:ph type="ftr" sz="quarter" idx="11"/>
          </p:nvPr>
        </p:nvSpPr>
        <p:spPr/>
        <p:txBody>
          <a:bodyPr/>
          <a:lstStyle>
            <a:extLst/>
          </a:lstStyle>
          <a:p>
            <a:endParaRPr kumimoji="0" lang="en-US" dirty="0"/>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9/18/2014</a:t>
            </a:fld>
            <a:endParaRPr lang="en-US" dirty="0"/>
          </a:p>
        </p:txBody>
      </p:sp>
      <p:sp>
        <p:nvSpPr>
          <p:cNvPr id="3" name="Footer Placeholder 2"/>
          <p:cNvSpPr>
            <a:spLocks noGrp="1"/>
          </p:cNvSpPr>
          <p:nvPr>
            <p:ph type="ftr" sz="quarter" idx="11"/>
          </p:nvPr>
        </p:nvSpPr>
        <p:spPr/>
        <p:txBody>
          <a:bodyPr/>
          <a:lstStyle>
            <a:extLst/>
          </a:lstStyle>
          <a:p>
            <a:endParaRPr kumimoji="0" lang="en-US" dirty="0"/>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eaLnBrk="1" latinLnBrk="0" hangingPunct="1"/>
            <a:fld id="{544213AF-26F6-41FA-8D85-E2C5388D6E58}" type="datetimeFigureOut">
              <a:rPr lang="en-US" smtClean="0"/>
              <a:pPr eaLnBrk="1" latinLnBrk="0" hangingPunct="1"/>
              <a:t>9/18/2014</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eaLnBrk="1" latinLnBrk="0" hangingPunct="1"/>
            <a:fld id="{544213AF-26F6-41FA-8D85-E2C5388D6E58}" type="datetimeFigureOut">
              <a:rPr lang="en-US" smtClean="0"/>
              <a:pPr eaLnBrk="1" latinLnBrk="0" hangingPunct="1"/>
              <a:t>9/18/2014</a:t>
            </a:fld>
            <a:endParaRPr lang="en-US" dirty="0">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dirty="0">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eaLnBrk="1" latinLnBrk="0" hangingPunct="1"/>
              <a:t>‹#›</a:t>
            </a:fld>
            <a:endParaRPr kumimoji="0" lang="en-US" dirty="0">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eaLnBrk="1" latinLnBrk="0" hangingPunct="1"/>
            <a:fld id="{544213AF-26F6-41FA-8D85-E2C5388D6E58}" type="datetimeFigureOut">
              <a:rPr lang="en-US" smtClean="0"/>
              <a:pPr eaLnBrk="1" latinLnBrk="0" hangingPunct="1"/>
              <a:t>9/18/2014</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eaLnBrk="1" latinLnBrk="0" hangingPunct="1"/>
              <a:t>‹#›</a:t>
            </a:fld>
            <a:endParaRPr kumimoji="0" lang="en-US" sz="1000" b="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300" dirty="0" smtClean="0">
                <a:solidFill>
                  <a:srgbClr val="464646"/>
                </a:solidFill>
                <a:latin typeface="Arial"/>
              </a:rPr>
              <a:t>MBUG Conference</a:t>
            </a:r>
            <a:br>
              <a:rPr lang="en-US" sz="4300" dirty="0" smtClean="0">
                <a:solidFill>
                  <a:srgbClr val="464646"/>
                </a:solidFill>
                <a:latin typeface="Arial"/>
              </a:rPr>
            </a:br>
            <a:r>
              <a:rPr lang="en-US" sz="4300" dirty="0" smtClean="0">
                <a:solidFill>
                  <a:srgbClr val="464646"/>
                </a:solidFill>
                <a:latin typeface="Arial"/>
              </a:rPr>
              <a:t>Natchez, MS</a:t>
            </a:r>
            <a:br>
              <a:rPr lang="en-US" sz="4300" dirty="0" smtClean="0">
                <a:solidFill>
                  <a:srgbClr val="464646"/>
                </a:solidFill>
                <a:latin typeface="Arial"/>
              </a:rPr>
            </a:br>
            <a:r>
              <a:rPr lang="en-US" sz="4300" dirty="0" smtClean="0">
                <a:solidFill>
                  <a:srgbClr val="464646"/>
                </a:solidFill>
                <a:latin typeface="Arial"/>
              </a:rPr>
              <a:t>September 16, 2014</a:t>
            </a:r>
            <a:endParaRPr lang="en-US" dirty="0"/>
          </a:p>
        </p:txBody>
      </p:sp>
      <p:sp>
        <p:nvSpPr>
          <p:cNvPr id="3" name="Subtitle 2"/>
          <p:cNvSpPr>
            <a:spLocks noGrp="1"/>
          </p:cNvSpPr>
          <p:nvPr>
            <p:ph type="subTitle" idx="1"/>
          </p:nvPr>
        </p:nvSpPr>
        <p:spPr/>
        <p:txBody>
          <a:bodyPr>
            <a:normAutofit fontScale="85000" lnSpcReduction="20000"/>
          </a:bodyPr>
          <a:lstStyle/>
          <a:p>
            <a:r>
              <a:rPr lang="en-US" sz="3200" dirty="0" smtClean="0">
                <a:solidFill>
                  <a:schemeClr val="accent1">
                    <a:lumMod val="75000"/>
                  </a:schemeClr>
                </a:solidFill>
                <a:latin typeface="Arial" pitchFamily="34" charset="0"/>
                <a:cs typeface="Arial" pitchFamily="34" charset="0"/>
              </a:rPr>
              <a:t>Monica Ritchie, CPPB, MBA</a:t>
            </a:r>
          </a:p>
          <a:p>
            <a:r>
              <a:rPr lang="en-US" sz="3200" dirty="0" smtClean="0">
                <a:solidFill>
                  <a:schemeClr val="accent1">
                    <a:lumMod val="75000"/>
                  </a:schemeClr>
                </a:solidFill>
                <a:latin typeface="Arial" pitchFamily="34" charset="0"/>
                <a:cs typeface="Arial" pitchFamily="34" charset="0"/>
              </a:rPr>
              <a:t>Director Purchasing &amp; Travel</a:t>
            </a:r>
          </a:p>
          <a:p>
            <a:r>
              <a:rPr lang="en-US" sz="3200" dirty="0" smtClean="0">
                <a:solidFill>
                  <a:schemeClr val="accent1">
                    <a:lumMod val="75000"/>
                  </a:schemeClr>
                </a:solidFill>
                <a:latin typeface="Arial" pitchFamily="34" charset="0"/>
                <a:cs typeface="Arial" pitchFamily="34" charset="0"/>
              </a:rPr>
              <a:t>Department of Finance &amp; Administration</a:t>
            </a:r>
            <a:endParaRPr lang="en-US" sz="3200" dirty="0">
              <a:solidFill>
                <a:schemeClr val="accent1">
                  <a:lumMod val="75000"/>
                </a:schemeClr>
              </a:solidFill>
              <a:latin typeface="Arial" pitchFamily="34" charset="0"/>
              <a:cs typeface="Arial" pitchFamily="34" charset="0"/>
            </a:endParaRPr>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87086" y="4663798"/>
            <a:ext cx="1401964" cy="2163901"/>
          </a:xfrm>
          <a:prstGeom prst="rect">
            <a:avLst/>
          </a:prstGeom>
          <a:scene3d>
            <a:camera prst="orthographicFront"/>
            <a:lightRig rig="threePt" dir="t"/>
          </a:scene3d>
          <a:sp3d extrusionH="76200">
            <a:extrusionClr>
              <a:schemeClr val="bg2">
                <a:lumMod val="50000"/>
              </a:schemeClr>
            </a:extrusionClr>
          </a:sp3d>
        </p:spPr>
      </p:pic>
    </p:spTree>
    <p:extLst>
      <p:ext uri="{BB962C8B-B14F-4D97-AF65-F5344CB8AC3E}">
        <p14:creationId xmlns:p14="http://schemas.microsoft.com/office/powerpoint/2010/main" val="1420348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381000" y="4495800"/>
            <a:ext cx="1401964" cy="2163901"/>
          </a:xfrm>
          <a:prstGeom prst="rect">
            <a:avLst/>
          </a:prstGeom>
          <a:scene3d>
            <a:camera prst="orthographicFront"/>
            <a:lightRig rig="threePt" dir="t"/>
          </a:scene3d>
          <a:sp3d extrusionH="76200">
            <a:extrusionClr>
              <a:schemeClr val="bg2">
                <a:lumMod val="50000"/>
              </a:schemeClr>
            </a:extrusionClr>
          </a:sp3d>
        </p:spPr>
      </p:pic>
      <p:sp>
        <p:nvSpPr>
          <p:cNvPr id="5" name="TextBox 4"/>
          <p:cNvSpPr txBox="1"/>
          <p:nvPr/>
        </p:nvSpPr>
        <p:spPr>
          <a:xfrm>
            <a:off x="7154426" y="916275"/>
            <a:ext cx="184666" cy="369332"/>
          </a:xfrm>
          <a:prstGeom prst="rect">
            <a:avLst/>
          </a:prstGeom>
          <a:noFill/>
        </p:spPr>
        <p:txBody>
          <a:bodyPr wrap="none" rtlCol="0">
            <a:spAutoFit/>
          </a:bodyPr>
          <a:lstStyle/>
          <a:p>
            <a:endParaRPr lang="en-US" dirty="0"/>
          </a:p>
        </p:txBody>
      </p:sp>
      <p:sp>
        <p:nvSpPr>
          <p:cNvPr id="9" name="Content Placeholder 8"/>
          <p:cNvSpPr>
            <a:spLocks noGrp="1"/>
          </p:cNvSpPr>
          <p:nvPr>
            <p:ph idx="1"/>
          </p:nvPr>
        </p:nvSpPr>
        <p:spPr/>
        <p:txBody>
          <a:bodyPr/>
          <a:lstStyle/>
          <a:p>
            <a:endParaRPr lang="en-US" dirty="0"/>
          </a:p>
        </p:txBody>
      </p:sp>
    </p:spTree>
    <p:extLst>
      <p:ext uri="{BB962C8B-B14F-4D97-AF65-F5344CB8AC3E}">
        <p14:creationId xmlns:p14="http://schemas.microsoft.com/office/powerpoint/2010/main" val="1654665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395472"/>
          </a:xfrm>
        </p:spPr>
        <p:txBody>
          <a:bodyPr/>
          <a:lstStyle/>
          <a:p>
            <a:pPr>
              <a:buFont typeface="Wingdings" pitchFamily="2" charset="2"/>
              <a:buChar char="§"/>
            </a:pPr>
            <a:r>
              <a:rPr lang="en-US" dirty="0" smtClean="0"/>
              <a:t>Please turn off your cell phone</a:t>
            </a:r>
          </a:p>
          <a:p>
            <a:pPr>
              <a:buFont typeface="Wingdings" pitchFamily="2" charset="2"/>
              <a:buChar char="§"/>
            </a:pPr>
            <a:r>
              <a:rPr lang="en-US" dirty="0" smtClean="0"/>
              <a:t>If you must leave the session early, please do so discreetly</a:t>
            </a:r>
          </a:p>
          <a:p>
            <a:pPr>
              <a:buFont typeface="Wingdings" pitchFamily="2" charset="2"/>
              <a:buChar char="§"/>
            </a:pPr>
            <a:r>
              <a:rPr lang="en-US" dirty="0" smtClean="0"/>
              <a:t>Please avoid side conversation during the session</a:t>
            </a:r>
            <a:endParaRPr lang="en-US" dirty="0"/>
          </a:p>
        </p:txBody>
      </p:sp>
      <p:sp>
        <p:nvSpPr>
          <p:cNvPr id="3" name="Title 2"/>
          <p:cNvSpPr>
            <a:spLocks noGrp="1"/>
          </p:cNvSpPr>
          <p:nvPr>
            <p:ph type="title"/>
          </p:nvPr>
        </p:nvSpPr>
        <p:spPr/>
        <p:txBody>
          <a:bodyPr/>
          <a:lstStyle/>
          <a:p>
            <a:r>
              <a:rPr lang="en-US" dirty="0" smtClean="0"/>
              <a:t>Session Rules of Etiquette</a:t>
            </a:r>
            <a:endParaRPr lang="en-US"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381000" y="4495800"/>
            <a:ext cx="1401964" cy="2163901"/>
          </a:xfrm>
          <a:prstGeom prst="rect">
            <a:avLst/>
          </a:prstGeom>
          <a:scene3d>
            <a:camera prst="orthographicFront"/>
            <a:lightRig rig="threePt" dir="t"/>
          </a:scene3d>
          <a:sp3d extrusionH="76200">
            <a:extrusionClr>
              <a:schemeClr val="bg2">
                <a:lumMod val="50000"/>
              </a:schemeClr>
            </a:extrusionClr>
          </a:sp3d>
        </p:spPr>
      </p:pic>
    </p:spTree>
    <p:extLst>
      <p:ext uri="{BB962C8B-B14F-4D97-AF65-F5344CB8AC3E}">
        <p14:creationId xmlns:p14="http://schemas.microsoft.com/office/powerpoint/2010/main" val="3739348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Responsibilities of Office of Purchasing, Travel and Fleet Management (OPTFM)</a:t>
            </a:r>
          </a:p>
          <a:p>
            <a:r>
              <a:rPr lang="en-US" dirty="0" smtClean="0"/>
              <a:t>State Contracts (types)</a:t>
            </a:r>
          </a:p>
          <a:p>
            <a:r>
              <a:rPr lang="en-US" dirty="0" smtClean="0"/>
              <a:t>What’s NEW with Purchasing &amp; Travel in MS</a:t>
            </a:r>
          </a:p>
          <a:p>
            <a:r>
              <a:rPr lang="en-US" dirty="0" smtClean="0"/>
              <a:t>Procurement Cards </a:t>
            </a:r>
          </a:p>
          <a:p>
            <a:r>
              <a:rPr lang="en-US" dirty="0" smtClean="0"/>
              <a:t>Travel Cards</a:t>
            </a:r>
          </a:p>
          <a:p>
            <a:pPr marL="109728" indent="0">
              <a:buNone/>
            </a:pPr>
            <a:endParaRPr lang="en-US" dirty="0" smtClean="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Topics of Discussion</a:t>
            </a:r>
            <a:endParaRPr lang="en-US"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304800" y="4706646"/>
            <a:ext cx="1401964" cy="2163901"/>
          </a:xfrm>
          <a:prstGeom prst="rect">
            <a:avLst/>
          </a:prstGeom>
          <a:scene3d>
            <a:camera prst="orthographicFront"/>
            <a:lightRig rig="threePt" dir="t"/>
          </a:scene3d>
          <a:sp3d extrusionH="76200">
            <a:extrusionClr>
              <a:schemeClr val="bg2">
                <a:lumMod val="50000"/>
              </a:schemeClr>
            </a:extrusionClr>
          </a:sp3d>
        </p:spPr>
      </p:pic>
    </p:spTree>
    <p:extLst>
      <p:ext uri="{BB962C8B-B14F-4D97-AF65-F5344CB8AC3E}">
        <p14:creationId xmlns:p14="http://schemas.microsoft.com/office/powerpoint/2010/main" val="1739636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395472"/>
          </a:xfrm>
        </p:spPr>
        <p:txBody>
          <a:bodyPr/>
          <a:lstStyle/>
          <a:p>
            <a:pPr>
              <a:buFont typeface="Wingdings" pitchFamily="2" charset="2"/>
              <a:buChar char="§"/>
            </a:pPr>
            <a:r>
              <a:rPr lang="en-US" dirty="0" smtClean="0"/>
              <a:t>Mission Statement</a:t>
            </a:r>
          </a:p>
          <a:p>
            <a:pPr>
              <a:buFont typeface="Wingdings" pitchFamily="2" charset="2"/>
              <a:buChar char="§"/>
            </a:pPr>
            <a:r>
              <a:rPr lang="en-US" dirty="0" smtClean="0"/>
              <a:t>Who we are</a:t>
            </a:r>
          </a:p>
          <a:p>
            <a:pPr>
              <a:buFont typeface="Wingdings" pitchFamily="2" charset="2"/>
              <a:buChar char="§"/>
            </a:pPr>
            <a:r>
              <a:rPr lang="en-US" dirty="0" smtClean="0"/>
              <a:t>What we do</a:t>
            </a:r>
          </a:p>
          <a:p>
            <a:pPr>
              <a:buFont typeface="Wingdings" pitchFamily="2" charset="2"/>
              <a:buChar char="§"/>
            </a:pPr>
            <a:r>
              <a:rPr lang="en-US" dirty="0" smtClean="0"/>
              <a:t>Primary Responsibilities</a:t>
            </a:r>
          </a:p>
          <a:p>
            <a:pPr>
              <a:buFont typeface="Wingdings" pitchFamily="2" charset="2"/>
              <a:buChar char="§"/>
            </a:pPr>
            <a:endParaRPr lang="en-US" dirty="0" smtClean="0"/>
          </a:p>
        </p:txBody>
      </p:sp>
      <p:sp>
        <p:nvSpPr>
          <p:cNvPr id="3" name="Title 2"/>
          <p:cNvSpPr>
            <a:spLocks noGrp="1"/>
          </p:cNvSpPr>
          <p:nvPr>
            <p:ph type="title"/>
          </p:nvPr>
        </p:nvSpPr>
        <p:spPr/>
        <p:txBody>
          <a:bodyPr>
            <a:normAutofit fontScale="90000"/>
          </a:bodyPr>
          <a:lstStyle/>
          <a:p>
            <a:r>
              <a:rPr lang="en-US" dirty="0" smtClean="0"/>
              <a:t>Office of Purchasing, Travel &amp; Fleet Management (OPTFM)</a:t>
            </a:r>
            <a:endParaRPr lang="en-US"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87086" y="4495800"/>
            <a:ext cx="1401964" cy="2163901"/>
          </a:xfrm>
          <a:prstGeom prst="rect">
            <a:avLst/>
          </a:prstGeom>
          <a:scene3d>
            <a:camera prst="orthographicFront"/>
            <a:lightRig rig="threePt" dir="t"/>
          </a:scene3d>
          <a:sp3d extrusionH="76200">
            <a:extrusionClr>
              <a:schemeClr val="bg2">
                <a:lumMod val="50000"/>
              </a:schemeClr>
            </a:extrusionClr>
          </a:sp3d>
        </p:spPr>
      </p:pic>
    </p:spTree>
    <p:extLst>
      <p:ext uri="{BB962C8B-B14F-4D97-AF65-F5344CB8AC3E}">
        <p14:creationId xmlns:p14="http://schemas.microsoft.com/office/powerpoint/2010/main" val="4288468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395472"/>
          </a:xfrm>
        </p:spPr>
        <p:txBody>
          <a:bodyPr/>
          <a:lstStyle/>
          <a:p>
            <a:pPr>
              <a:buFont typeface="Wingdings" pitchFamily="2" charset="2"/>
              <a:buChar char="§"/>
            </a:pPr>
            <a:r>
              <a:rPr lang="en-US" dirty="0" smtClean="0"/>
              <a:t>Types (Competitive, Negotiated, Statewide Agency)</a:t>
            </a:r>
          </a:p>
          <a:p>
            <a:pPr lvl="1">
              <a:buFont typeface="Wingdings" pitchFamily="2" charset="2"/>
              <a:buChar char="§"/>
            </a:pPr>
            <a:r>
              <a:rPr lang="en-US" dirty="0"/>
              <a:t>Cooperatives (who can use/adopt) </a:t>
            </a:r>
            <a:r>
              <a:rPr lang="en-US" dirty="0" smtClean="0"/>
              <a:t>evaluation </a:t>
            </a:r>
            <a:r>
              <a:rPr lang="en-US" dirty="0"/>
              <a:t>form on </a:t>
            </a:r>
            <a:r>
              <a:rPr lang="en-US" dirty="0" smtClean="0"/>
              <a:t>OPTFM website</a:t>
            </a:r>
          </a:p>
          <a:p>
            <a:pPr>
              <a:buFont typeface="Wingdings" pitchFamily="2" charset="2"/>
              <a:buChar char="§"/>
            </a:pPr>
            <a:r>
              <a:rPr lang="en-US" dirty="0" smtClean="0"/>
              <a:t>What’s available? </a:t>
            </a:r>
          </a:p>
          <a:p>
            <a:pPr>
              <a:buFont typeface="Wingdings" pitchFamily="2" charset="2"/>
              <a:buChar char="§"/>
            </a:pPr>
            <a:r>
              <a:rPr lang="en-US" dirty="0" smtClean="0"/>
              <a:t>Why State Entities Should Use them</a:t>
            </a:r>
            <a:endParaRPr lang="en-US" dirty="0"/>
          </a:p>
        </p:txBody>
      </p:sp>
      <p:sp>
        <p:nvSpPr>
          <p:cNvPr id="3" name="Title 2"/>
          <p:cNvSpPr>
            <a:spLocks noGrp="1"/>
          </p:cNvSpPr>
          <p:nvPr>
            <p:ph type="title"/>
          </p:nvPr>
        </p:nvSpPr>
        <p:spPr/>
        <p:txBody>
          <a:bodyPr/>
          <a:lstStyle/>
          <a:p>
            <a:r>
              <a:rPr lang="en-US" dirty="0" smtClean="0"/>
              <a:t>Purchasing -- State Contracts</a:t>
            </a:r>
            <a:endParaRPr lang="en-US"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87086" y="4495800"/>
            <a:ext cx="1401964" cy="2163901"/>
          </a:xfrm>
          <a:prstGeom prst="rect">
            <a:avLst/>
          </a:prstGeom>
          <a:scene3d>
            <a:camera prst="orthographicFront"/>
            <a:lightRig rig="threePt" dir="t"/>
          </a:scene3d>
          <a:sp3d extrusionH="76200">
            <a:extrusionClr>
              <a:schemeClr val="bg2">
                <a:lumMod val="50000"/>
              </a:schemeClr>
            </a:extrusionClr>
          </a:sp3d>
        </p:spPr>
      </p:pic>
    </p:spTree>
    <p:extLst>
      <p:ext uri="{BB962C8B-B14F-4D97-AF65-F5344CB8AC3E}">
        <p14:creationId xmlns:p14="http://schemas.microsoft.com/office/powerpoint/2010/main" val="2231934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395472"/>
          </a:xfrm>
        </p:spPr>
        <p:txBody>
          <a:bodyPr>
            <a:normAutofit fontScale="92500" lnSpcReduction="20000"/>
          </a:bodyPr>
          <a:lstStyle/>
          <a:p>
            <a:pPr>
              <a:buFont typeface="Wingdings" pitchFamily="2" charset="2"/>
              <a:buChar char="§"/>
            </a:pPr>
            <a:r>
              <a:rPr lang="en-US" dirty="0" smtClean="0"/>
              <a:t>Certification Training for State Agency Purchasing Officials (CMPA)</a:t>
            </a:r>
          </a:p>
          <a:p>
            <a:pPr>
              <a:buFont typeface="Wingdings" pitchFamily="2" charset="2"/>
              <a:buChar char="§"/>
            </a:pPr>
            <a:r>
              <a:rPr lang="en-US" dirty="0" smtClean="0"/>
              <a:t>Travel Card</a:t>
            </a:r>
          </a:p>
          <a:p>
            <a:pPr>
              <a:buFont typeface="Wingdings" pitchFamily="2" charset="2"/>
              <a:buChar char="§"/>
            </a:pPr>
            <a:r>
              <a:rPr lang="en-US" dirty="0" smtClean="0"/>
              <a:t>E-Waste Recyclers</a:t>
            </a:r>
          </a:p>
          <a:p>
            <a:pPr>
              <a:buFont typeface="Wingdings" pitchFamily="2" charset="2"/>
              <a:buChar char="§"/>
            </a:pPr>
            <a:r>
              <a:rPr lang="en-US" dirty="0" smtClean="0"/>
              <a:t>RFP Debriefings</a:t>
            </a:r>
          </a:p>
          <a:p>
            <a:pPr>
              <a:buFont typeface="Wingdings" pitchFamily="2" charset="2"/>
              <a:buChar char="§"/>
            </a:pPr>
            <a:r>
              <a:rPr lang="en-US" dirty="0"/>
              <a:t>Mississippi Accountability System for Government Information &amp; Collaboration (MAGIC) </a:t>
            </a:r>
            <a:endParaRPr lang="en-US" dirty="0" smtClean="0"/>
          </a:p>
          <a:p>
            <a:pPr>
              <a:buFont typeface="Wingdings" pitchFamily="2" charset="2"/>
              <a:buChar char="§"/>
            </a:pPr>
            <a:r>
              <a:rPr lang="en-US" dirty="0" smtClean="0"/>
              <a:t>State </a:t>
            </a:r>
            <a:r>
              <a:rPr lang="en-US" dirty="0"/>
              <a:t>Bid </a:t>
            </a:r>
            <a:r>
              <a:rPr lang="en-US" dirty="0" smtClean="0"/>
              <a:t>Board, Transparency Mississippi.gov </a:t>
            </a:r>
            <a:r>
              <a:rPr lang="en-US" dirty="0"/>
              <a:t>&amp; </a:t>
            </a:r>
            <a:r>
              <a:rPr lang="en-US" dirty="0" smtClean="0"/>
              <a:t>Redaction (Vendor Registration)</a:t>
            </a:r>
            <a:endParaRPr lang="en-US" dirty="0"/>
          </a:p>
          <a:p>
            <a:pPr>
              <a:buFont typeface="Wingdings" pitchFamily="2" charset="2"/>
              <a:buChar char="§"/>
            </a:pPr>
            <a:endParaRPr lang="en-US" dirty="0" smtClean="0"/>
          </a:p>
          <a:p>
            <a:pPr>
              <a:buFont typeface="Wingdings" pitchFamily="2" charset="2"/>
              <a:buChar char="§"/>
            </a:pPr>
            <a:endParaRPr lang="en-US" dirty="0"/>
          </a:p>
        </p:txBody>
      </p:sp>
      <p:sp>
        <p:nvSpPr>
          <p:cNvPr id="3" name="Title 2"/>
          <p:cNvSpPr>
            <a:spLocks noGrp="1"/>
          </p:cNvSpPr>
          <p:nvPr>
            <p:ph type="title"/>
          </p:nvPr>
        </p:nvSpPr>
        <p:spPr/>
        <p:txBody>
          <a:bodyPr/>
          <a:lstStyle/>
          <a:p>
            <a:r>
              <a:rPr lang="en-US" dirty="0" smtClean="0"/>
              <a:t>What’s New?</a:t>
            </a:r>
            <a:endParaRPr lang="en-US"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0" y="4694099"/>
            <a:ext cx="1401964" cy="2163901"/>
          </a:xfrm>
          <a:prstGeom prst="rect">
            <a:avLst/>
          </a:prstGeom>
          <a:scene3d>
            <a:camera prst="orthographicFront"/>
            <a:lightRig rig="threePt" dir="t"/>
          </a:scene3d>
          <a:sp3d extrusionH="76200">
            <a:extrusionClr>
              <a:schemeClr val="bg2">
                <a:lumMod val="50000"/>
              </a:schemeClr>
            </a:extrusionClr>
          </a:sp3d>
        </p:spPr>
      </p:pic>
    </p:spTree>
    <p:extLst>
      <p:ext uri="{BB962C8B-B14F-4D97-AF65-F5344CB8AC3E}">
        <p14:creationId xmlns:p14="http://schemas.microsoft.com/office/powerpoint/2010/main" val="2231934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124200"/>
          </a:xfrm>
        </p:spPr>
        <p:txBody>
          <a:bodyPr>
            <a:normAutofit fontScale="25000" lnSpcReduction="20000"/>
          </a:bodyPr>
          <a:lstStyle/>
          <a:p>
            <a:pPr>
              <a:buFont typeface="Wingdings" pitchFamily="2" charset="2"/>
              <a:buChar char="§"/>
            </a:pPr>
            <a:r>
              <a:rPr lang="en-US" sz="10000" dirty="0" smtClean="0"/>
              <a:t>Piggybacks off Procurement Card Contract</a:t>
            </a:r>
          </a:p>
          <a:p>
            <a:pPr algn="just"/>
            <a:endParaRPr lang="en-US" sz="10000" dirty="0"/>
          </a:p>
          <a:p>
            <a:pPr algn="just"/>
            <a:r>
              <a:rPr lang="en-US" sz="10000" dirty="0"/>
              <a:t>Types of Travel Card </a:t>
            </a:r>
            <a:r>
              <a:rPr lang="en-US" sz="10000" dirty="0" smtClean="0"/>
              <a:t>Accounts</a:t>
            </a:r>
            <a:endParaRPr lang="en-US" sz="10000" dirty="0"/>
          </a:p>
          <a:p>
            <a:pPr lvl="1" algn="just"/>
            <a:r>
              <a:rPr lang="en-US" sz="10000" dirty="0"/>
              <a:t>Cardless</a:t>
            </a:r>
          </a:p>
          <a:p>
            <a:pPr lvl="1" algn="just"/>
            <a:r>
              <a:rPr lang="en-US" sz="10000" dirty="0"/>
              <a:t>Individual Plastic Card</a:t>
            </a:r>
          </a:p>
          <a:p>
            <a:pPr lvl="1" algn="just"/>
            <a:r>
              <a:rPr lang="en-US" sz="10000" dirty="0"/>
              <a:t>Department Plastic Card</a:t>
            </a:r>
          </a:p>
          <a:p>
            <a:pPr marL="109728" indent="0" algn="just">
              <a:buNone/>
            </a:pPr>
            <a:endParaRPr lang="en-US" sz="10000" dirty="0"/>
          </a:p>
          <a:p>
            <a:pPr algn="just"/>
            <a:r>
              <a:rPr lang="en-US" sz="10000" dirty="0"/>
              <a:t>Authorized </a:t>
            </a:r>
            <a:r>
              <a:rPr lang="en-US" sz="10000" dirty="0" smtClean="0"/>
              <a:t>&amp; Unauthorized Expenses</a:t>
            </a:r>
            <a:endParaRPr lang="en-US" sz="10000" dirty="0"/>
          </a:p>
          <a:p>
            <a:pPr marL="109728" indent="0" algn="just">
              <a:buNone/>
            </a:pPr>
            <a:endParaRPr lang="en-US" sz="10000" dirty="0"/>
          </a:p>
          <a:p>
            <a:pPr algn="just"/>
            <a:endParaRPr lang="en-US" sz="10000" dirty="0"/>
          </a:p>
          <a:p>
            <a:pPr>
              <a:buFont typeface="Wingdings" pitchFamily="2" charset="2"/>
              <a:buChar char="§"/>
            </a:pPr>
            <a:endParaRPr lang="en-US" dirty="0" smtClean="0"/>
          </a:p>
          <a:p>
            <a:pPr>
              <a:buFont typeface="Wingdings" pitchFamily="2" charset="2"/>
              <a:buChar char="§"/>
            </a:pPr>
            <a:endParaRPr lang="en-US" dirty="0"/>
          </a:p>
        </p:txBody>
      </p:sp>
      <p:sp>
        <p:nvSpPr>
          <p:cNvPr id="3" name="Title 2"/>
          <p:cNvSpPr>
            <a:spLocks noGrp="1"/>
          </p:cNvSpPr>
          <p:nvPr>
            <p:ph type="title"/>
          </p:nvPr>
        </p:nvSpPr>
        <p:spPr/>
        <p:txBody>
          <a:bodyPr/>
          <a:lstStyle/>
          <a:p>
            <a:r>
              <a:rPr lang="en-US" dirty="0" smtClean="0"/>
              <a:t>Travel Card</a:t>
            </a:r>
            <a:endParaRPr lang="en-US"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381000" y="4495800"/>
            <a:ext cx="1401964" cy="2163901"/>
          </a:xfrm>
          <a:prstGeom prst="rect">
            <a:avLst/>
          </a:prstGeom>
          <a:scene3d>
            <a:camera prst="orthographicFront"/>
            <a:lightRig rig="threePt" dir="t"/>
          </a:scene3d>
          <a:sp3d extrusionH="76200">
            <a:extrusionClr>
              <a:schemeClr val="bg2">
                <a:lumMod val="50000"/>
              </a:schemeClr>
            </a:extrusionClr>
          </a:sp3d>
        </p:spPr>
      </p:pic>
    </p:spTree>
    <p:extLst>
      <p:ext uri="{BB962C8B-B14F-4D97-AF65-F5344CB8AC3E}">
        <p14:creationId xmlns:p14="http://schemas.microsoft.com/office/powerpoint/2010/main" val="3458317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395472"/>
          </a:xfrm>
        </p:spPr>
        <p:txBody>
          <a:bodyPr>
            <a:normAutofit/>
          </a:bodyPr>
          <a:lstStyle/>
          <a:p>
            <a:pPr>
              <a:buFont typeface="Wingdings" pitchFamily="2" charset="2"/>
              <a:buChar char="§"/>
            </a:pPr>
            <a:r>
              <a:rPr lang="en-US" sz="2500" dirty="0" smtClean="0"/>
              <a:t>Intent of p-card program is </a:t>
            </a:r>
            <a:r>
              <a:rPr lang="en-US" sz="2500" dirty="0"/>
              <a:t>to allow </a:t>
            </a:r>
            <a:r>
              <a:rPr lang="en-US" sz="2500" dirty="0" smtClean="0"/>
              <a:t>entities </a:t>
            </a:r>
            <a:r>
              <a:rPr lang="en-US" sz="2500" dirty="0"/>
              <a:t>to make small dollar purchases </a:t>
            </a:r>
            <a:r>
              <a:rPr lang="en-US" sz="2500" dirty="0" smtClean="0"/>
              <a:t>easier, more economical, speed up purchasing process, and reduce paperwork.</a:t>
            </a:r>
          </a:p>
          <a:p>
            <a:pPr>
              <a:buFont typeface="Wingdings" pitchFamily="2" charset="2"/>
              <a:buChar char="§"/>
            </a:pPr>
            <a:r>
              <a:rPr lang="en-US" sz="2500" dirty="0" smtClean="0"/>
              <a:t>Cost of issuing PO -- $92.49</a:t>
            </a:r>
          </a:p>
          <a:p>
            <a:pPr>
              <a:buFont typeface="Wingdings" pitchFamily="2" charset="2"/>
              <a:buChar char="§"/>
            </a:pPr>
            <a:r>
              <a:rPr lang="en-US" sz="2500" dirty="0" smtClean="0"/>
              <a:t>Cost of using procurement card:  $21.91</a:t>
            </a:r>
          </a:p>
          <a:p>
            <a:pPr>
              <a:buFont typeface="Wingdings" pitchFamily="2" charset="2"/>
              <a:buChar char="§"/>
            </a:pPr>
            <a:r>
              <a:rPr lang="en-US" sz="2500" dirty="0" smtClean="0"/>
              <a:t>Procurement cycle time for PO:  17.2 days</a:t>
            </a:r>
          </a:p>
          <a:p>
            <a:pPr>
              <a:buFont typeface="Wingdings" pitchFamily="2" charset="2"/>
              <a:buChar char="§"/>
            </a:pPr>
            <a:r>
              <a:rPr lang="en-US" sz="2500" dirty="0" smtClean="0"/>
              <a:t>Procurement cycle time for Pcard:  4.9 days</a:t>
            </a:r>
            <a:endParaRPr lang="en-US" sz="2500" dirty="0"/>
          </a:p>
        </p:txBody>
      </p:sp>
      <p:sp>
        <p:nvSpPr>
          <p:cNvPr id="3" name="Title 2"/>
          <p:cNvSpPr>
            <a:spLocks noGrp="1"/>
          </p:cNvSpPr>
          <p:nvPr>
            <p:ph type="title"/>
          </p:nvPr>
        </p:nvSpPr>
        <p:spPr>
          <a:xfrm>
            <a:off x="0" y="274638"/>
            <a:ext cx="8839200" cy="1143000"/>
          </a:xfrm>
        </p:spPr>
        <p:txBody>
          <a:bodyPr>
            <a:normAutofit fontScale="90000"/>
          </a:bodyPr>
          <a:lstStyle/>
          <a:p>
            <a:r>
              <a:rPr lang="en-US" dirty="0" smtClean="0"/>
              <a:t>Procurement Card (P-Card) Program</a:t>
            </a:r>
            <a:endParaRPr lang="en-US"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381000" y="4495800"/>
            <a:ext cx="1401964" cy="2163901"/>
          </a:xfrm>
          <a:prstGeom prst="rect">
            <a:avLst/>
          </a:prstGeom>
          <a:scene3d>
            <a:camera prst="orthographicFront"/>
            <a:lightRig rig="threePt" dir="t"/>
          </a:scene3d>
          <a:sp3d extrusionH="76200">
            <a:extrusionClr>
              <a:schemeClr val="bg2">
                <a:lumMod val="50000"/>
              </a:schemeClr>
            </a:extrusionClr>
          </a:sp3d>
        </p:spPr>
      </p:pic>
    </p:spTree>
    <p:extLst>
      <p:ext uri="{BB962C8B-B14F-4D97-AF65-F5344CB8AC3E}">
        <p14:creationId xmlns:p14="http://schemas.microsoft.com/office/powerpoint/2010/main" val="2591095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395472"/>
          </a:xfrm>
        </p:spPr>
        <p:txBody>
          <a:bodyPr/>
          <a:lstStyle/>
          <a:p>
            <a:pPr>
              <a:buFont typeface="Wingdings" pitchFamily="2" charset="2"/>
              <a:buChar char="§"/>
            </a:pPr>
            <a:r>
              <a:rPr lang="en-US" dirty="0" smtClean="0"/>
              <a:t>Both cards generate rebates back to entities that can receive funds!</a:t>
            </a:r>
          </a:p>
        </p:txBody>
      </p:sp>
      <p:sp>
        <p:nvSpPr>
          <p:cNvPr id="3" name="Title 2"/>
          <p:cNvSpPr>
            <a:spLocks noGrp="1"/>
          </p:cNvSpPr>
          <p:nvPr>
            <p:ph type="title"/>
          </p:nvPr>
        </p:nvSpPr>
        <p:spPr/>
        <p:txBody>
          <a:bodyPr/>
          <a:lstStyle/>
          <a:p>
            <a:r>
              <a:rPr lang="en-US" dirty="0" smtClean="0"/>
              <a:t>P-Cards / Travel Cards</a:t>
            </a:r>
            <a:endParaRPr lang="en-US"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381000" y="4495800"/>
            <a:ext cx="1401964" cy="2163901"/>
          </a:xfrm>
          <a:prstGeom prst="rect">
            <a:avLst/>
          </a:prstGeom>
          <a:scene3d>
            <a:camera prst="orthographicFront"/>
            <a:lightRig rig="threePt" dir="t"/>
          </a:scene3d>
          <a:sp3d extrusionH="76200">
            <a:extrusionClr>
              <a:schemeClr val="bg2">
                <a:lumMod val="50000"/>
              </a:schemeClr>
            </a:extrusionClr>
          </a:sp3d>
        </p:spPr>
      </p:pic>
    </p:spTree>
    <p:extLst>
      <p:ext uri="{BB962C8B-B14F-4D97-AF65-F5344CB8AC3E}">
        <p14:creationId xmlns:p14="http://schemas.microsoft.com/office/powerpoint/2010/main" val="18028017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1174</TotalTime>
  <Words>1745</Words>
  <Application>Microsoft Office PowerPoint</Application>
  <PresentationFormat>On-screen Show (4:3)</PresentationFormat>
  <Paragraphs>167</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Lucida Sans Unicode</vt:lpstr>
      <vt:lpstr>Verdana</vt:lpstr>
      <vt:lpstr>Wingdings</vt:lpstr>
      <vt:lpstr>Wingdings 2</vt:lpstr>
      <vt:lpstr>Wingdings 3</vt:lpstr>
      <vt:lpstr>Concourse</vt:lpstr>
      <vt:lpstr>MBUG Conference Natchez, MS September 16, 2014</vt:lpstr>
      <vt:lpstr>Session Rules of Etiquette</vt:lpstr>
      <vt:lpstr>Topics of Discussion</vt:lpstr>
      <vt:lpstr>Office of Purchasing, Travel &amp; Fleet Management (OPTFM)</vt:lpstr>
      <vt:lpstr>Purchasing -- State Contracts</vt:lpstr>
      <vt:lpstr>What’s New?</vt:lpstr>
      <vt:lpstr>Travel Card</vt:lpstr>
      <vt:lpstr>Procurement Card (P-Card) Program</vt:lpstr>
      <vt:lpstr>P-Cards / Travel Cards</vt:lpstr>
      <vt:lpstr>Questions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MISSISSIPPI BASIC PURCHASING CERTIFICATION PROGRAM</dc:title>
  <dc:creator>Monica Ritchie</dc:creator>
  <cp:lastModifiedBy>Monica Ritchie</cp:lastModifiedBy>
  <cp:revision>79</cp:revision>
  <cp:lastPrinted>2014-09-15T17:54:35Z</cp:lastPrinted>
  <dcterms:created xsi:type="dcterms:W3CDTF">2013-08-19T13:23:12Z</dcterms:created>
  <dcterms:modified xsi:type="dcterms:W3CDTF">2014-09-18T14:25:33Z</dcterms:modified>
</cp:coreProperties>
</file>