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7" r:id="rId2"/>
    <p:sldId id="268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206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A665F-C4ED-47D1-9D2D-AD752C4A2B6A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DE402-23F5-4248-99D2-9749540C0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698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4EA557-2FC9-4E7C-8936-F141A6A1847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4EA557-2FC9-4E7C-8936-F141A6A1847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480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9144" y="-8000"/>
            <a:ext cx="9162288" cy="6874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01" y="-3429"/>
            <a:ext cx="9152002" cy="686485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050" y="2200275"/>
            <a:ext cx="4681143" cy="243809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9144" y="-8000"/>
            <a:ext cx="9162288" cy="6874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01" y="-3429"/>
            <a:ext cx="9152002" cy="686485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050" y="2200275"/>
            <a:ext cx="4681143" cy="24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62744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MBUG 2013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1905000"/>
            <a:ext cx="7772400" cy="1600200"/>
          </a:xfrm>
        </p:spPr>
        <p:txBody>
          <a:bodyPr>
            <a:normAutofit fontScale="92500"/>
          </a:bodyPr>
          <a:lstStyle/>
          <a:p>
            <a:pPr algn="l"/>
            <a:r>
              <a:rPr lang="en-US" sz="2000" dirty="0" smtClean="0"/>
              <a:t>Session Title: Banner Finance – Travel and Expense Management</a:t>
            </a:r>
          </a:p>
          <a:p>
            <a:pPr algn="l"/>
            <a:r>
              <a:rPr lang="en-US" sz="2000" dirty="0" smtClean="0"/>
              <a:t>Presented By: Chris Eby</a:t>
            </a:r>
          </a:p>
          <a:p>
            <a:pPr algn="l"/>
            <a:r>
              <a:rPr lang="en-US" sz="2000" dirty="0" smtClean="0"/>
              <a:t>Institution: Ellucian</a:t>
            </a:r>
          </a:p>
          <a:p>
            <a:pPr algn="l"/>
            <a:r>
              <a:rPr lang="en-US" sz="2000" dirty="0" smtClean="0"/>
              <a:t>September 17, 2013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201264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9547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If you are expecting a call please turn up your cell phone…I speak loudly!!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If you must leave the session early, don’t worry about being noisy, the presenter is already disturbed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Please have side conversations during the session – we are trying to promote discussion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Rules of Etiquette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6" y="4663798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172451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ounded Rectangle 46"/>
          <p:cNvSpPr/>
          <p:nvPr/>
        </p:nvSpPr>
        <p:spPr bwMode="auto">
          <a:xfrm>
            <a:off x="3948194" y="5051012"/>
            <a:ext cx="1247612" cy="1181384"/>
          </a:xfrm>
          <a:prstGeom prst="roundRect">
            <a:avLst>
              <a:gd name="adj" fmla="val 11639"/>
            </a:avLst>
          </a:prstGeom>
          <a:solidFill>
            <a:schemeClr val="accent3">
              <a:lumMod val="90000"/>
              <a:lumOff val="1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1" name="Rounded Rectangle 100"/>
          <p:cNvSpPr/>
          <p:nvPr/>
        </p:nvSpPr>
        <p:spPr bwMode="auto">
          <a:xfrm>
            <a:off x="3538464" y="2411640"/>
            <a:ext cx="2067072" cy="1957344"/>
          </a:xfrm>
          <a:prstGeom prst="roundRect">
            <a:avLst>
              <a:gd name="adj" fmla="val 11639"/>
            </a:avLst>
          </a:prstGeom>
          <a:solidFill>
            <a:schemeClr val="accent3">
              <a:lumMod val="75000"/>
              <a:lumOff val="25000"/>
            </a:schemeClr>
          </a:solidFill>
          <a:ln>
            <a:solidFill>
              <a:schemeClr val="accent3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3" name="Rounded Rectangle 102"/>
          <p:cNvSpPr/>
          <p:nvPr/>
        </p:nvSpPr>
        <p:spPr bwMode="auto">
          <a:xfrm>
            <a:off x="5725036" y="986473"/>
            <a:ext cx="1623878" cy="1753049"/>
          </a:xfrm>
          <a:prstGeom prst="roundRect">
            <a:avLst>
              <a:gd name="adj" fmla="val 11639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Rounded Rectangle 99"/>
          <p:cNvSpPr/>
          <p:nvPr/>
        </p:nvSpPr>
        <p:spPr bwMode="auto">
          <a:xfrm>
            <a:off x="1795086" y="986473"/>
            <a:ext cx="1623878" cy="1753049"/>
          </a:xfrm>
          <a:prstGeom prst="roundRect">
            <a:avLst>
              <a:gd name="adj" fmla="val 11639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4" name="Rounded Rectangle 103"/>
          <p:cNvSpPr/>
          <p:nvPr/>
        </p:nvSpPr>
        <p:spPr bwMode="auto">
          <a:xfrm>
            <a:off x="7173315" y="2824568"/>
            <a:ext cx="1623878" cy="1753049"/>
          </a:xfrm>
          <a:prstGeom prst="roundRect">
            <a:avLst>
              <a:gd name="adj" fmla="val 11639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Rounded Rectangle 98"/>
          <p:cNvSpPr/>
          <p:nvPr/>
        </p:nvSpPr>
        <p:spPr bwMode="auto">
          <a:xfrm>
            <a:off x="349516" y="2824568"/>
            <a:ext cx="1623878" cy="1753049"/>
          </a:xfrm>
          <a:prstGeom prst="roundRect">
            <a:avLst>
              <a:gd name="adj" fmla="val 11639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0" name="Straight Connector 89"/>
          <p:cNvCxnSpPr/>
          <p:nvPr/>
        </p:nvCxnSpPr>
        <p:spPr bwMode="auto">
          <a:xfrm rot="5400000">
            <a:off x="3165970" y="4256723"/>
            <a:ext cx="2812061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 flipV="1">
            <a:off x="4829012" y="1790075"/>
            <a:ext cx="1650227" cy="129792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/>
          <p:cNvCxnSpPr/>
          <p:nvPr/>
        </p:nvCxnSpPr>
        <p:spPr bwMode="auto">
          <a:xfrm flipH="1" flipV="1">
            <a:off x="2664762" y="1790075"/>
            <a:ext cx="1650227" cy="129792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/>
          <p:nvPr/>
        </p:nvCxnSpPr>
        <p:spPr bwMode="auto">
          <a:xfrm>
            <a:off x="1132509" y="3462370"/>
            <a:ext cx="2956891" cy="47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8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-11112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Banner Travel &amp; Expense Management</a:t>
            </a:r>
          </a:p>
        </p:txBody>
      </p:sp>
      <p:sp>
        <p:nvSpPr>
          <p:cNvPr id="10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AFF8-7B9B-476E-9978-7D94E702B0E3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5996277" y="2072499"/>
            <a:ext cx="1081396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t">
            <a:spAutoFit/>
          </a:bodyPr>
          <a:lstStyle/>
          <a:p>
            <a:pPr algn="ctr"/>
            <a:r>
              <a:rPr lang="en-US" sz="1700" b="1" dirty="0">
                <a:solidFill>
                  <a:srgbClr val="FFFFFF"/>
                </a:solidFill>
                <a:latin typeface="+mn-lt"/>
              </a:rPr>
              <a:t>Travel &amp;</a:t>
            </a:r>
            <a:r>
              <a:rPr lang="en-US" sz="1700" b="1" dirty="0" smtClean="0">
                <a:solidFill>
                  <a:srgbClr val="FFFFFF"/>
                </a:solidFill>
                <a:latin typeface="+mn-lt"/>
              </a:rPr>
              <a:t> </a:t>
            </a:r>
            <a:br>
              <a:rPr lang="en-US" sz="1700" b="1" dirty="0" smtClean="0">
                <a:solidFill>
                  <a:srgbClr val="FFFFFF"/>
                </a:solidFill>
                <a:latin typeface="+mn-lt"/>
              </a:rPr>
            </a:br>
            <a:r>
              <a:rPr lang="en-US" sz="1700" b="1" dirty="0" smtClean="0">
                <a:solidFill>
                  <a:srgbClr val="FFFFFF"/>
                </a:solidFill>
                <a:latin typeface="+mn-lt"/>
              </a:rPr>
              <a:t>Expense</a:t>
            </a:r>
            <a:endParaRPr lang="en-US" sz="17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044" name="Text Box 26"/>
          <p:cNvSpPr txBox="1">
            <a:spLocks noChangeArrowheads="1"/>
          </p:cNvSpPr>
          <p:nvPr/>
        </p:nvSpPr>
        <p:spPr bwMode="auto">
          <a:xfrm>
            <a:off x="2102786" y="2072499"/>
            <a:ext cx="100847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t">
            <a:spAutoFit/>
          </a:bodyPr>
          <a:lstStyle/>
          <a:p>
            <a:pPr algn="ctr"/>
            <a:r>
              <a:rPr lang="en-US" sz="1700" b="1" dirty="0">
                <a:solidFill>
                  <a:srgbClr val="FFFFFF"/>
                </a:solidFill>
                <a:latin typeface="+mn-lt"/>
              </a:rPr>
              <a:t>Banner</a:t>
            </a:r>
            <a:r>
              <a:rPr lang="en-US" sz="1700" b="1" dirty="0" smtClean="0">
                <a:solidFill>
                  <a:srgbClr val="FFFFFF"/>
                </a:solidFill>
                <a:latin typeface="+mn-lt"/>
              </a:rPr>
              <a:t> </a:t>
            </a:r>
            <a:br>
              <a:rPr lang="en-US" sz="1700" b="1" dirty="0" smtClean="0">
                <a:solidFill>
                  <a:srgbClr val="FFFFFF"/>
                </a:solidFill>
                <a:latin typeface="+mn-lt"/>
              </a:rPr>
            </a:br>
            <a:r>
              <a:rPr lang="en-US" sz="1700" b="1" dirty="0" smtClean="0">
                <a:solidFill>
                  <a:srgbClr val="FFFFFF"/>
                </a:solidFill>
                <a:latin typeface="+mn-lt"/>
              </a:rPr>
              <a:t>Finance</a:t>
            </a:r>
            <a:endParaRPr lang="en-US" sz="17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050" name="Text Box 1058"/>
          <p:cNvSpPr txBox="1">
            <a:spLocks noChangeArrowheads="1"/>
          </p:cNvSpPr>
          <p:nvPr/>
        </p:nvSpPr>
        <p:spPr bwMode="auto">
          <a:xfrm>
            <a:off x="402855" y="3916709"/>
            <a:ext cx="15172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700" b="1" dirty="0">
                <a:solidFill>
                  <a:srgbClr val="FFFFFF"/>
                </a:solidFill>
                <a:latin typeface="+mn-lt"/>
              </a:rPr>
              <a:t>Document</a:t>
            </a:r>
          </a:p>
          <a:p>
            <a:pPr algn="ctr"/>
            <a:r>
              <a:rPr lang="en-US" sz="1700" b="1" dirty="0">
                <a:solidFill>
                  <a:srgbClr val="FFFFFF"/>
                </a:solidFill>
                <a:latin typeface="+mn-lt"/>
              </a:rPr>
              <a:t>Management</a:t>
            </a:r>
          </a:p>
        </p:txBody>
      </p:sp>
      <p:grpSp>
        <p:nvGrpSpPr>
          <p:cNvPr id="3" name="Group 77"/>
          <p:cNvGrpSpPr/>
          <p:nvPr/>
        </p:nvGrpSpPr>
        <p:grpSpPr>
          <a:xfrm>
            <a:off x="2017840" y="1060684"/>
            <a:ext cx="1178370" cy="1046163"/>
            <a:chOff x="3566822" y="791498"/>
            <a:chExt cx="1178370" cy="1046163"/>
          </a:xfrm>
        </p:grpSpPr>
        <p:pic>
          <p:nvPicPr>
            <p:cNvPr id="59" name="Picture 58" descr="Untitled-6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66822" y="791498"/>
              <a:ext cx="1178370" cy="1046163"/>
            </a:xfrm>
            <a:prstGeom prst="rect">
              <a:avLst/>
            </a:prstGeom>
          </p:spPr>
        </p:pic>
        <p:pic>
          <p:nvPicPr>
            <p:cNvPr id="62" name="Picture 61" descr="coins-icon.png"/>
            <p:cNvPicPr>
              <a:picLocks noChangeAspect="1"/>
            </p:cNvPicPr>
            <p:nvPr/>
          </p:nvPicPr>
          <p:blipFill>
            <a:blip r:embed="rId3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 flipH="1">
              <a:off x="3773534" y="988438"/>
              <a:ext cx="596900" cy="596900"/>
            </a:xfrm>
            <a:prstGeom prst="rect">
              <a:avLst/>
            </a:prstGeom>
          </p:spPr>
        </p:pic>
        <p:pic>
          <p:nvPicPr>
            <p:cNvPr id="60" name="Picture 59" descr="Sign - Dollar-256.png"/>
            <p:cNvPicPr>
              <a:picLocks noChangeAspect="1"/>
            </p:cNvPicPr>
            <p:nvPr/>
          </p:nvPicPr>
          <p:blipFill>
            <a:blip r:embed="rId4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3987812" y="972258"/>
              <a:ext cx="682967" cy="682967"/>
            </a:xfrm>
            <a:prstGeom prst="rect">
              <a:avLst/>
            </a:prstGeom>
          </p:spPr>
        </p:pic>
      </p:grpSp>
      <p:grpSp>
        <p:nvGrpSpPr>
          <p:cNvPr id="5" name="Group 74"/>
          <p:cNvGrpSpPr/>
          <p:nvPr/>
        </p:nvGrpSpPr>
        <p:grpSpPr>
          <a:xfrm>
            <a:off x="3982815" y="5159928"/>
            <a:ext cx="1178370" cy="1046163"/>
            <a:chOff x="1828800" y="4829465"/>
            <a:chExt cx="1178370" cy="1046163"/>
          </a:xfrm>
        </p:grpSpPr>
        <p:pic>
          <p:nvPicPr>
            <p:cNvPr id="70" name="Picture 69" descr="Untitled-6.png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828800" y="4829465"/>
              <a:ext cx="1178370" cy="1046163"/>
            </a:xfrm>
            <a:prstGeom prst="rect">
              <a:avLst/>
            </a:prstGeom>
          </p:spPr>
        </p:pic>
        <p:pic>
          <p:nvPicPr>
            <p:cNvPr id="71" name="Picture 70" descr="user_anonymous_yellow_disabled.png"/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988243" y="4882140"/>
              <a:ext cx="883478" cy="883478"/>
            </a:xfrm>
            <a:prstGeom prst="rect">
              <a:avLst/>
            </a:prstGeom>
          </p:spPr>
        </p:pic>
      </p:grpSp>
      <p:grpSp>
        <p:nvGrpSpPr>
          <p:cNvPr id="6" name="Group 76"/>
          <p:cNvGrpSpPr/>
          <p:nvPr/>
        </p:nvGrpSpPr>
        <p:grpSpPr>
          <a:xfrm>
            <a:off x="5988183" y="1060684"/>
            <a:ext cx="1255337" cy="1046163"/>
            <a:chOff x="6161685" y="1689013"/>
            <a:chExt cx="1255337" cy="1046163"/>
          </a:xfrm>
        </p:grpSpPr>
        <p:pic>
          <p:nvPicPr>
            <p:cNvPr id="55" name="Picture 54" descr="Untitled-6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61685" y="1689013"/>
              <a:ext cx="1178370" cy="1046163"/>
            </a:xfrm>
            <a:prstGeom prst="rect">
              <a:avLst/>
            </a:prstGeom>
          </p:spPr>
        </p:pic>
        <p:grpSp>
          <p:nvGrpSpPr>
            <p:cNvPr id="7" name="Group 75"/>
            <p:cNvGrpSpPr/>
            <p:nvPr/>
          </p:nvGrpSpPr>
          <p:grpSpPr>
            <a:xfrm>
              <a:off x="6306226" y="1820710"/>
              <a:ext cx="1110796" cy="904166"/>
              <a:chOff x="6387116" y="1828800"/>
              <a:chExt cx="1110796" cy="904166"/>
            </a:xfrm>
          </p:grpSpPr>
          <p:pic>
            <p:nvPicPr>
              <p:cNvPr id="72" name="Picture 71" descr="Brief-case-icon.png"/>
              <p:cNvPicPr>
                <a:picLocks noChangeAspect="1"/>
              </p:cNvPicPr>
              <p:nvPr/>
            </p:nvPicPr>
            <p:blipFill>
              <a:blip r:embed="rId6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p:blipFill>
            <p:spPr>
              <a:xfrm>
                <a:off x="6387116" y="1828800"/>
                <a:ext cx="676939" cy="676939"/>
              </a:xfrm>
              <a:prstGeom prst="rect">
                <a:avLst/>
              </a:prstGeom>
            </p:spPr>
          </p:pic>
          <p:pic>
            <p:nvPicPr>
              <p:cNvPr id="57" name="Picture 56" descr="ti_05.png"/>
              <p:cNvPicPr>
                <a:picLocks noChangeAspect="1"/>
              </p:cNvPicPr>
              <p:nvPr/>
            </p:nvPicPr>
            <p:blipFill>
              <a:blip r:embed="rId7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p:blipFill>
            <p:spPr>
              <a:xfrm>
                <a:off x="6630198" y="1865252"/>
                <a:ext cx="867714" cy="867714"/>
              </a:xfrm>
              <a:prstGeom prst="rect">
                <a:avLst/>
              </a:prstGeom>
            </p:spPr>
          </p:pic>
        </p:grpSp>
      </p:grpSp>
      <p:grpSp>
        <p:nvGrpSpPr>
          <p:cNvPr id="8" name="Group 78"/>
          <p:cNvGrpSpPr/>
          <p:nvPr/>
        </p:nvGrpSpPr>
        <p:grpSpPr>
          <a:xfrm>
            <a:off x="572270" y="2911871"/>
            <a:ext cx="1178370" cy="1046163"/>
            <a:chOff x="533400" y="1828800"/>
            <a:chExt cx="1178370" cy="1046163"/>
          </a:xfrm>
        </p:grpSpPr>
        <p:pic>
          <p:nvPicPr>
            <p:cNvPr id="64" name="Picture 63" descr="Untitled-6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33400" y="1828800"/>
              <a:ext cx="1178370" cy="1046163"/>
            </a:xfrm>
            <a:prstGeom prst="rect">
              <a:avLst/>
            </a:prstGeom>
          </p:spPr>
        </p:pic>
        <p:pic>
          <p:nvPicPr>
            <p:cNvPr id="63" name="Picture 62" descr="Folder_Document.png"/>
            <p:cNvPicPr>
              <a:picLocks noChangeAspect="1"/>
            </p:cNvPicPr>
            <p:nvPr/>
          </p:nvPicPr>
          <p:blipFill>
            <a:blip r:embed="rId8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810795" y="1954126"/>
              <a:ext cx="781050" cy="781050"/>
            </a:xfrm>
            <a:prstGeom prst="rect">
              <a:avLst/>
            </a:prstGeom>
          </p:spPr>
        </p:pic>
      </p:grpSp>
      <p:sp>
        <p:nvSpPr>
          <p:cNvPr id="81" name="Text Box 1058"/>
          <p:cNvSpPr txBox="1">
            <a:spLocks noChangeArrowheads="1"/>
          </p:cNvSpPr>
          <p:nvPr/>
        </p:nvSpPr>
        <p:spPr bwMode="auto">
          <a:xfrm>
            <a:off x="7404425" y="3916709"/>
            <a:ext cx="1161659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700" b="1" dirty="0" smtClean="0">
                <a:solidFill>
                  <a:srgbClr val="FFFFFF"/>
                </a:solidFill>
                <a:latin typeface="+mn-lt"/>
              </a:rPr>
              <a:t>Workflow</a:t>
            </a:r>
            <a:endParaRPr lang="en-US" sz="1700" b="1" dirty="0">
              <a:solidFill>
                <a:srgbClr val="FFFFFF"/>
              </a:solidFill>
              <a:latin typeface="+mn-lt"/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>
            <a:off x="5018709" y="3462370"/>
            <a:ext cx="2956891" cy="47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73"/>
          <p:cNvGrpSpPr/>
          <p:nvPr/>
        </p:nvGrpSpPr>
        <p:grpSpPr>
          <a:xfrm>
            <a:off x="3519414" y="2530471"/>
            <a:ext cx="2067072" cy="1835157"/>
            <a:chOff x="6829425" y="4111967"/>
            <a:chExt cx="1178370" cy="1046163"/>
          </a:xfrm>
        </p:grpSpPr>
        <p:pic>
          <p:nvPicPr>
            <p:cNvPr id="65" name="Picture 64" descr="Untitled-6.png"/>
            <p:cNvPicPr>
              <a:picLocks noChangeAspect="1"/>
            </p:cNvPicPr>
            <p:nvPr/>
          </p:nvPicPr>
          <p:blipFill>
            <a:blip r:embed="rId9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6829425" y="4111967"/>
              <a:ext cx="1178370" cy="1046163"/>
            </a:xfrm>
            <a:prstGeom prst="rect">
              <a:avLst/>
            </a:prstGeom>
          </p:spPr>
        </p:pic>
        <p:pic>
          <p:nvPicPr>
            <p:cNvPr id="68" name="Picture 67" descr="Windows_Explorer_Icon.png"/>
            <p:cNvPicPr>
              <a:picLocks noChangeAspect="1"/>
            </p:cNvPicPr>
            <p:nvPr/>
          </p:nvPicPr>
          <p:blipFill>
            <a:blip r:embed="rId10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7024917" y="4111967"/>
              <a:ext cx="787386" cy="787386"/>
            </a:xfrm>
            <a:prstGeom prst="rect">
              <a:avLst/>
            </a:prstGeom>
          </p:spPr>
        </p:pic>
      </p:grpSp>
      <p:grpSp>
        <p:nvGrpSpPr>
          <p:cNvPr id="9" name="Group 73"/>
          <p:cNvGrpSpPr/>
          <p:nvPr/>
        </p:nvGrpSpPr>
        <p:grpSpPr>
          <a:xfrm>
            <a:off x="7396069" y="2911871"/>
            <a:ext cx="1178370" cy="1046163"/>
            <a:chOff x="7035800" y="1954126"/>
            <a:chExt cx="1178370" cy="1046163"/>
          </a:xfrm>
        </p:grpSpPr>
        <p:pic>
          <p:nvPicPr>
            <p:cNvPr id="69" name="Picture 68" descr="Untitled-6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035800" y="1954126"/>
              <a:ext cx="1178370" cy="1046163"/>
            </a:xfrm>
            <a:prstGeom prst="rect">
              <a:avLst/>
            </a:prstGeom>
          </p:spPr>
        </p:pic>
        <p:pic>
          <p:nvPicPr>
            <p:cNvPr id="73" name="Picture 72" descr="workflow1.png"/>
            <p:cNvPicPr>
              <a:picLocks noChangeAspect="1"/>
            </p:cNvPicPr>
            <p:nvPr/>
          </p:nvPicPr>
          <p:blipFill>
            <a:blip r:embed="rId11" cstate="print">
              <a:duotone>
                <a:prstClr val="black"/>
                <a:schemeClr val="accent4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7174127" y="1986486"/>
              <a:ext cx="892597" cy="892597"/>
            </a:xfrm>
            <a:prstGeom prst="rect">
              <a:avLst/>
            </a:prstGeom>
          </p:spPr>
        </p:pic>
      </p:grpSp>
      <p:sp>
        <p:nvSpPr>
          <p:cNvPr id="1047" name="Text Box 54"/>
          <p:cNvSpPr txBox="1">
            <a:spLocks noChangeArrowheads="1"/>
          </p:cNvSpPr>
          <p:nvPr/>
        </p:nvSpPr>
        <p:spPr bwMode="auto">
          <a:xfrm>
            <a:off x="3988059" y="3700474"/>
            <a:ext cx="11678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Luminis</a:t>
            </a:r>
          </a:p>
        </p:txBody>
      </p:sp>
    </p:spTree>
    <p:extLst>
      <p:ext uri="{BB962C8B-B14F-4D97-AF65-F5344CB8AC3E}">
        <p14:creationId xmlns:p14="http://schemas.microsoft.com/office/powerpoint/2010/main" val="5808142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/>
      <p:bldP spid="100" grpId="0" animBg="1"/>
      <p:bldP spid="104" grpId="0" animBg="1"/>
      <p:bldP spid="99" grpId="0" animBg="1"/>
      <p:bldP spid="1041" grpId="0"/>
      <p:bldP spid="1044" grpId="0"/>
      <p:bldP spid="1050" grpId="0"/>
      <p:bldP spid="8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ounded Rectangle 63"/>
          <p:cNvSpPr/>
          <p:nvPr/>
        </p:nvSpPr>
        <p:spPr bwMode="auto">
          <a:xfrm>
            <a:off x="404313" y="2106847"/>
            <a:ext cx="8335375" cy="3762367"/>
          </a:xfrm>
          <a:prstGeom prst="roundRect">
            <a:avLst>
              <a:gd name="adj" fmla="val 5370"/>
            </a:avLst>
          </a:prstGeom>
          <a:solidFill>
            <a:schemeClr val="accent1">
              <a:lumMod val="60000"/>
              <a:lumOff val="40000"/>
              <a:alpha val="69000"/>
            </a:schemeClr>
          </a:solidFill>
          <a:ln w="19050">
            <a:gradFill flip="none" rotWithShape="1">
              <a:gsLst>
                <a:gs pos="100000">
                  <a:schemeClr val="accent1">
                    <a:shade val="95000"/>
                    <a:satMod val="105000"/>
                  </a:schemeClr>
                </a:gs>
                <a:gs pos="55000">
                  <a:schemeClr val="accent2"/>
                </a:gs>
              </a:gsLst>
              <a:lin ang="0" scaled="1"/>
              <a:tileRect/>
            </a:gra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38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-11112"/>
            <a:ext cx="86868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Integration</a:t>
            </a:r>
          </a:p>
        </p:txBody>
      </p:sp>
      <p:sp>
        <p:nvSpPr>
          <p:cNvPr id="10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AFF8-7B9B-476E-9978-7D94E702B0E3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49" name="Rounded Rectangle 48"/>
          <p:cNvSpPr/>
          <p:nvPr/>
        </p:nvSpPr>
        <p:spPr bwMode="auto">
          <a:xfrm>
            <a:off x="5725036" y="986473"/>
            <a:ext cx="1623878" cy="1753049"/>
          </a:xfrm>
          <a:prstGeom prst="roundRect">
            <a:avLst>
              <a:gd name="adj" fmla="val 11639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0" name="Rounded Rectangle 49"/>
          <p:cNvSpPr/>
          <p:nvPr/>
        </p:nvSpPr>
        <p:spPr bwMode="auto">
          <a:xfrm>
            <a:off x="1795086" y="986473"/>
            <a:ext cx="1623878" cy="1753049"/>
          </a:xfrm>
          <a:prstGeom prst="roundRect">
            <a:avLst>
              <a:gd name="adj" fmla="val 11639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1" name="Text Box 17"/>
          <p:cNvSpPr txBox="1">
            <a:spLocks noChangeArrowheads="1"/>
          </p:cNvSpPr>
          <p:nvPr/>
        </p:nvSpPr>
        <p:spPr bwMode="auto">
          <a:xfrm>
            <a:off x="5996277" y="2072499"/>
            <a:ext cx="1081396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t">
            <a:spAutoFit/>
          </a:bodyPr>
          <a:lstStyle/>
          <a:p>
            <a:pPr algn="ctr"/>
            <a:r>
              <a:rPr lang="en-US" sz="1700" b="1" dirty="0">
                <a:solidFill>
                  <a:srgbClr val="FFFFFF"/>
                </a:solidFill>
                <a:latin typeface="+mn-lt"/>
              </a:rPr>
              <a:t>Travel &amp;</a:t>
            </a:r>
            <a:r>
              <a:rPr lang="en-US" sz="1700" b="1" dirty="0" smtClean="0">
                <a:solidFill>
                  <a:srgbClr val="FFFFFF"/>
                </a:solidFill>
                <a:latin typeface="+mn-lt"/>
              </a:rPr>
              <a:t> </a:t>
            </a:r>
            <a:br>
              <a:rPr lang="en-US" sz="1700" b="1" dirty="0" smtClean="0">
                <a:solidFill>
                  <a:srgbClr val="FFFFFF"/>
                </a:solidFill>
                <a:latin typeface="+mn-lt"/>
              </a:rPr>
            </a:br>
            <a:r>
              <a:rPr lang="en-US" sz="1700" b="1" dirty="0" smtClean="0">
                <a:solidFill>
                  <a:srgbClr val="FFFFFF"/>
                </a:solidFill>
                <a:latin typeface="+mn-lt"/>
              </a:rPr>
              <a:t>Expense</a:t>
            </a:r>
            <a:endParaRPr lang="en-US" sz="17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52" name="Text Box 26"/>
          <p:cNvSpPr txBox="1">
            <a:spLocks noChangeArrowheads="1"/>
          </p:cNvSpPr>
          <p:nvPr/>
        </p:nvSpPr>
        <p:spPr bwMode="auto">
          <a:xfrm>
            <a:off x="2102786" y="2072499"/>
            <a:ext cx="100847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t">
            <a:spAutoFit/>
          </a:bodyPr>
          <a:lstStyle/>
          <a:p>
            <a:pPr algn="ctr"/>
            <a:r>
              <a:rPr lang="en-US" sz="1700" b="1" dirty="0">
                <a:solidFill>
                  <a:srgbClr val="FFFFFF"/>
                </a:solidFill>
                <a:latin typeface="+mn-lt"/>
              </a:rPr>
              <a:t>Banner</a:t>
            </a:r>
            <a:r>
              <a:rPr lang="en-US" sz="1700" b="1" dirty="0" smtClean="0">
                <a:solidFill>
                  <a:srgbClr val="FFFFFF"/>
                </a:solidFill>
                <a:latin typeface="+mn-lt"/>
              </a:rPr>
              <a:t> </a:t>
            </a:r>
            <a:br>
              <a:rPr lang="en-US" sz="1700" b="1" dirty="0" smtClean="0">
                <a:solidFill>
                  <a:srgbClr val="FFFFFF"/>
                </a:solidFill>
                <a:latin typeface="+mn-lt"/>
              </a:rPr>
            </a:br>
            <a:r>
              <a:rPr lang="en-US" sz="1700" b="1" dirty="0" smtClean="0">
                <a:solidFill>
                  <a:srgbClr val="FFFFFF"/>
                </a:solidFill>
                <a:latin typeface="+mn-lt"/>
              </a:rPr>
              <a:t>Finance</a:t>
            </a:r>
            <a:endParaRPr lang="en-US" sz="1700" b="1" dirty="0">
              <a:solidFill>
                <a:srgbClr val="FFFFFF"/>
              </a:solidFill>
              <a:latin typeface="+mn-lt"/>
            </a:endParaRPr>
          </a:p>
        </p:txBody>
      </p:sp>
      <p:grpSp>
        <p:nvGrpSpPr>
          <p:cNvPr id="55" name="Group 77"/>
          <p:cNvGrpSpPr/>
          <p:nvPr/>
        </p:nvGrpSpPr>
        <p:grpSpPr>
          <a:xfrm>
            <a:off x="2017840" y="1060684"/>
            <a:ext cx="1178370" cy="1046163"/>
            <a:chOff x="3566822" y="791498"/>
            <a:chExt cx="1178370" cy="1046163"/>
          </a:xfrm>
        </p:grpSpPr>
        <p:pic>
          <p:nvPicPr>
            <p:cNvPr id="56" name="Picture 55" descr="Untitled-6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66822" y="791498"/>
              <a:ext cx="1178370" cy="1046163"/>
            </a:xfrm>
            <a:prstGeom prst="rect">
              <a:avLst/>
            </a:prstGeom>
          </p:spPr>
        </p:pic>
        <p:pic>
          <p:nvPicPr>
            <p:cNvPr id="57" name="Picture 56" descr="coins-icon.png"/>
            <p:cNvPicPr>
              <a:picLocks noChangeAspect="1"/>
            </p:cNvPicPr>
            <p:nvPr/>
          </p:nvPicPr>
          <p:blipFill>
            <a:blip r:embed="rId4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 flipH="1">
              <a:off x="3773534" y="988438"/>
              <a:ext cx="596900" cy="596900"/>
            </a:xfrm>
            <a:prstGeom prst="rect">
              <a:avLst/>
            </a:prstGeom>
          </p:spPr>
        </p:pic>
        <p:pic>
          <p:nvPicPr>
            <p:cNvPr id="58" name="Picture 57" descr="Sign - Dollar-256.png"/>
            <p:cNvPicPr>
              <a:picLocks noChangeAspect="1"/>
            </p:cNvPicPr>
            <p:nvPr/>
          </p:nvPicPr>
          <p:blipFill>
            <a:blip r:embed="rId5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3987812" y="972258"/>
              <a:ext cx="682967" cy="682967"/>
            </a:xfrm>
            <a:prstGeom prst="rect">
              <a:avLst/>
            </a:prstGeom>
          </p:spPr>
        </p:pic>
      </p:grpSp>
      <p:grpSp>
        <p:nvGrpSpPr>
          <p:cNvPr id="59" name="Group 76"/>
          <p:cNvGrpSpPr/>
          <p:nvPr/>
        </p:nvGrpSpPr>
        <p:grpSpPr>
          <a:xfrm>
            <a:off x="5988183" y="1060684"/>
            <a:ext cx="1255337" cy="1046163"/>
            <a:chOff x="6161685" y="1689013"/>
            <a:chExt cx="1255337" cy="1046163"/>
          </a:xfrm>
        </p:grpSpPr>
        <p:pic>
          <p:nvPicPr>
            <p:cNvPr id="60" name="Picture 59" descr="Untitled-6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61685" y="1689013"/>
              <a:ext cx="1178370" cy="1046163"/>
            </a:xfrm>
            <a:prstGeom prst="rect">
              <a:avLst/>
            </a:prstGeom>
          </p:spPr>
        </p:pic>
        <p:grpSp>
          <p:nvGrpSpPr>
            <p:cNvPr id="61" name="Group 75"/>
            <p:cNvGrpSpPr/>
            <p:nvPr/>
          </p:nvGrpSpPr>
          <p:grpSpPr>
            <a:xfrm>
              <a:off x="6306226" y="1820710"/>
              <a:ext cx="1110796" cy="904166"/>
              <a:chOff x="6387116" y="1828800"/>
              <a:chExt cx="1110796" cy="904166"/>
            </a:xfrm>
          </p:grpSpPr>
          <p:pic>
            <p:nvPicPr>
              <p:cNvPr id="62" name="Picture 61" descr="Brief-case-icon.png"/>
              <p:cNvPicPr>
                <a:picLocks noChangeAspect="1"/>
              </p:cNvPicPr>
              <p:nvPr/>
            </p:nvPicPr>
            <p:blipFill>
              <a:blip r:embed="rId6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p:blipFill>
            <p:spPr>
              <a:xfrm>
                <a:off x="6387116" y="1828800"/>
                <a:ext cx="676939" cy="676939"/>
              </a:xfrm>
              <a:prstGeom prst="rect">
                <a:avLst/>
              </a:prstGeom>
            </p:spPr>
          </p:pic>
          <p:pic>
            <p:nvPicPr>
              <p:cNvPr id="63" name="Picture 62" descr="ti_05.png"/>
              <p:cNvPicPr>
                <a:picLocks noChangeAspect="1"/>
              </p:cNvPicPr>
              <p:nvPr/>
            </p:nvPicPr>
            <p:blipFill>
              <a:blip r:embed="rId7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p:blipFill>
            <p:spPr>
              <a:xfrm>
                <a:off x="6630198" y="1865252"/>
                <a:ext cx="867714" cy="867714"/>
              </a:xfrm>
              <a:prstGeom prst="rect">
                <a:avLst/>
              </a:prstGeom>
            </p:spPr>
          </p:pic>
        </p:grpSp>
      </p:grpSp>
      <p:sp>
        <p:nvSpPr>
          <p:cNvPr id="65" name="Rounded Rectangle 64"/>
          <p:cNvSpPr/>
          <p:nvPr/>
        </p:nvSpPr>
        <p:spPr bwMode="auto">
          <a:xfrm>
            <a:off x="504241" y="2852706"/>
            <a:ext cx="2643446" cy="904308"/>
          </a:xfrm>
          <a:prstGeom prst="roundRect">
            <a:avLst>
              <a:gd name="adj" fmla="val 14529"/>
            </a:avLst>
          </a:prstGeom>
          <a:solidFill>
            <a:schemeClr val="accent1">
              <a:lumMod val="20000"/>
              <a:lumOff val="80000"/>
            </a:schemeClr>
          </a:solidFill>
          <a:ln>
            <a:gradFill flip="none" rotWithShape="1">
              <a:gsLst>
                <a:gs pos="100000">
                  <a:schemeClr val="accent1">
                    <a:shade val="95000"/>
                    <a:satMod val="105000"/>
                  </a:schemeClr>
                </a:gs>
                <a:gs pos="55000">
                  <a:schemeClr val="accent2"/>
                </a:gs>
              </a:gsLst>
              <a:lin ang="0" scaled="1"/>
              <a:tileRect/>
            </a:gra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User </a:t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Identification</a:t>
            </a:r>
          </a:p>
        </p:txBody>
      </p:sp>
      <p:sp>
        <p:nvSpPr>
          <p:cNvPr id="66" name="Rounded Rectangle 65"/>
          <p:cNvSpPr/>
          <p:nvPr/>
        </p:nvSpPr>
        <p:spPr bwMode="auto">
          <a:xfrm>
            <a:off x="504241" y="3855755"/>
            <a:ext cx="2643446" cy="904308"/>
          </a:xfrm>
          <a:prstGeom prst="roundRect">
            <a:avLst>
              <a:gd name="adj" fmla="val 14529"/>
            </a:avLst>
          </a:prstGeom>
          <a:solidFill>
            <a:schemeClr val="accent1">
              <a:lumMod val="20000"/>
              <a:lumOff val="80000"/>
            </a:schemeClr>
          </a:solidFill>
          <a:ln>
            <a:gradFill flip="none" rotWithShape="1">
              <a:gsLst>
                <a:gs pos="100000">
                  <a:schemeClr val="accent1">
                    <a:shade val="95000"/>
                    <a:satMod val="105000"/>
                  </a:schemeClr>
                </a:gs>
                <a:gs pos="55000">
                  <a:schemeClr val="accent2"/>
                </a:gs>
              </a:gsLst>
              <a:lin ang="0" scaled="1"/>
              <a:tileRect/>
            </a:gra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FOAPAL</a:t>
            </a:r>
          </a:p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Validation</a:t>
            </a:r>
          </a:p>
        </p:txBody>
      </p:sp>
      <p:sp>
        <p:nvSpPr>
          <p:cNvPr id="67" name="Rounded Rectangle 66"/>
          <p:cNvSpPr/>
          <p:nvPr/>
        </p:nvSpPr>
        <p:spPr bwMode="auto">
          <a:xfrm>
            <a:off x="504241" y="4858804"/>
            <a:ext cx="2643446" cy="904308"/>
          </a:xfrm>
          <a:prstGeom prst="roundRect">
            <a:avLst>
              <a:gd name="adj" fmla="val 14529"/>
            </a:avLst>
          </a:prstGeom>
          <a:solidFill>
            <a:schemeClr val="accent1">
              <a:lumMod val="20000"/>
              <a:lumOff val="80000"/>
            </a:schemeClr>
          </a:solidFill>
          <a:ln>
            <a:gradFill flip="none" rotWithShape="1">
              <a:gsLst>
                <a:gs pos="100000">
                  <a:schemeClr val="accent1">
                    <a:shade val="95000"/>
                    <a:satMod val="105000"/>
                  </a:schemeClr>
                </a:gs>
                <a:gs pos="55000">
                  <a:schemeClr val="accent2"/>
                </a:gs>
              </a:gsLst>
              <a:lin ang="0" scaled="1"/>
              <a:tileRect/>
            </a:gra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Budget</a:t>
            </a:r>
          </a:p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Checking</a:t>
            </a:r>
          </a:p>
        </p:txBody>
      </p:sp>
      <p:sp>
        <p:nvSpPr>
          <p:cNvPr id="68" name="Rounded Rectangle 67"/>
          <p:cNvSpPr/>
          <p:nvPr/>
        </p:nvSpPr>
        <p:spPr bwMode="auto">
          <a:xfrm>
            <a:off x="3251050" y="2852706"/>
            <a:ext cx="2643446" cy="904308"/>
          </a:xfrm>
          <a:prstGeom prst="roundRect">
            <a:avLst>
              <a:gd name="adj" fmla="val 14529"/>
            </a:avLst>
          </a:prstGeom>
          <a:solidFill>
            <a:schemeClr val="accent1">
              <a:lumMod val="20000"/>
              <a:lumOff val="80000"/>
            </a:schemeClr>
          </a:solidFill>
          <a:ln>
            <a:gradFill flip="none" rotWithShape="1">
              <a:gsLst>
                <a:gs pos="100000">
                  <a:schemeClr val="accent1">
                    <a:shade val="95000"/>
                    <a:satMod val="105000"/>
                  </a:schemeClr>
                </a:gs>
                <a:gs pos="55000">
                  <a:schemeClr val="accent2"/>
                </a:gs>
              </a:gsLst>
              <a:lin ang="0" scaled="1"/>
              <a:tileRect/>
            </a:gra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Approval</a:t>
            </a:r>
          </a:p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History</a:t>
            </a:r>
          </a:p>
        </p:txBody>
      </p:sp>
      <p:sp>
        <p:nvSpPr>
          <p:cNvPr id="69" name="Rounded Rectangle 68"/>
          <p:cNvSpPr/>
          <p:nvPr/>
        </p:nvSpPr>
        <p:spPr bwMode="auto">
          <a:xfrm>
            <a:off x="5997858" y="2852706"/>
            <a:ext cx="2643446" cy="904308"/>
          </a:xfrm>
          <a:prstGeom prst="roundRect">
            <a:avLst>
              <a:gd name="adj" fmla="val 14529"/>
            </a:avLst>
          </a:prstGeom>
          <a:solidFill>
            <a:schemeClr val="accent1">
              <a:lumMod val="20000"/>
              <a:lumOff val="80000"/>
            </a:schemeClr>
          </a:solidFill>
          <a:ln>
            <a:gradFill flip="none" rotWithShape="1">
              <a:gsLst>
                <a:gs pos="100000">
                  <a:schemeClr val="accent1">
                    <a:shade val="95000"/>
                    <a:satMod val="105000"/>
                  </a:schemeClr>
                </a:gs>
                <a:gs pos="55000">
                  <a:schemeClr val="accent2"/>
                </a:gs>
              </a:gsLst>
              <a:lin ang="0" scaled="1"/>
              <a:tileRect/>
            </a:gra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Vendor</a:t>
            </a:r>
          </a:p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Creation</a:t>
            </a:r>
          </a:p>
        </p:txBody>
      </p:sp>
      <p:sp>
        <p:nvSpPr>
          <p:cNvPr id="70" name="Rounded Rectangle 69"/>
          <p:cNvSpPr/>
          <p:nvPr/>
        </p:nvSpPr>
        <p:spPr bwMode="auto">
          <a:xfrm>
            <a:off x="3251050" y="3855755"/>
            <a:ext cx="2643446" cy="904308"/>
          </a:xfrm>
          <a:prstGeom prst="roundRect">
            <a:avLst>
              <a:gd name="adj" fmla="val 14529"/>
            </a:avLst>
          </a:prstGeom>
          <a:solidFill>
            <a:schemeClr val="accent1">
              <a:lumMod val="20000"/>
              <a:lumOff val="80000"/>
            </a:schemeClr>
          </a:solidFill>
          <a:ln>
            <a:gradFill flip="none" rotWithShape="1">
              <a:gsLst>
                <a:gs pos="100000">
                  <a:schemeClr val="accent1">
                    <a:shade val="95000"/>
                    <a:satMod val="105000"/>
                  </a:schemeClr>
                </a:gs>
                <a:gs pos="55000">
                  <a:schemeClr val="accent2"/>
                </a:gs>
              </a:gsLst>
              <a:lin ang="0" scaled="1"/>
              <a:tileRect/>
            </a:gra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Encumbrance</a:t>
            </a:r>
          </a:p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Posting</a:t>
            </a:r>
          </a:p>
        </p:txBody>
      </p:sp>
      <p:sp>
        <p:nvSpPr>
          <p:cNvPr id="71" name="Rounded Rectangle 70"/>
          <p:cNvSpPr/>
          <p:nvPr/>
        </p:nvSpPr>
        <p:spPr bwMode="auto">
          <a:xfrm>
            <a:off x="3251050" y="4858804"/>
            <a:ext cx="2643446" cy="904308"/>
          </a:xfrm>
          <a:prstGeom prst="roundRect">
            <a:avLst>
              <a:gd name="adj" fmla="val 14529"/>
            </a:avLst>
          </a:prstGeom>
          <a:solidFill>
            <a:schemeClr val="accent1">
              <a:lumMod val="20000"/>
              <a:lumOff val="80000"/>
            </a:schemeClr>
          </a:solidFill>
          <a:ln>
            <a:gradFill flip="none" rotWithShape="1">
              <a:gsLst>
                <a:gs pos="100000">
                  <a:schemeClr val="accent1">
                    <a:shade val="95000"/>
                    <a:satMod val="105000"/>
                  </a:schemeClr>
                </a:gs>
                <a:gs pos="55000">
                  <a:schemeClr val="accent2"/>
                </a:gs>
              </a:gsLst>
              <a:lin ang="0" scaled="1"/>
              <a:tileRect/>
            </a:gra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Invoice</a:t>
            </a:r>
          </a:p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Creation</a:t>
            </a:r>
          </a:p>
        </p:txBody>
      </p:sp>
      <p:sp>
        <p:nvSpPr>
          <p:cNvPr id="72" name="Rounded Rectangle 71"/>
          <p:cNvSpPr/>
          <p:nvPr/>
        </p:nvSpPr>
        <p:spPr bwMode="auto">
          <a:xfrm>
            <a:off x="5997858" y="3855755"/>
            <a:ext cx="2643446" cy="904308"/>
          </a:xfrm>
          <a:prstGeom prst="roundRect">
            <a:avLst>
              <a:gd name="adj" fmla="val 14529"/>
            </a:avLst>
          </a:prstGeom>
          <a:solidFill>
            <a:schemeClr val="accent1">
              <a:lumMod val="20000"/>
              <a:lumOff val="80000"/>
            </a:schemeClr>
          </a:solidFill>
          <a:ln>
            <a:gradFill flip="none" rotWithShape="1">
              <a:gsLst>
                <a:gs pos="100000">
                  <a:schemeClr val="accent1">
                    <a:shade val="95000"/>
                    <a:satMod val="105000"/>
                  </a:schemeClr>
                </a:gs>
                <a:gs pos="55000">
                  <a:schemeClr val="accent2"/>
                </a:gs>
              </a:gsLst>
              <a:lin ang="0" scaled="1"/>
              <a:tileRect/>
            </a:gra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Encumbrance Liquidation</a:t>
            </a:r>
          </a:p>
        </p:txBody>
      </p:sp>
      <p:sp>
        <p:nvSpPr>
          <p:cNvPr id="73" name="Rounded Rectangle 72"/>
          <p:cNvSpPr/>
          <p:nvPr/>
        </p:nvSpPr>
        <p:spPr bwMode="auto">
          <a:xfrm>
            <a:off x="5997858" y="4846104"/>
            <a:ext cx="2643446" cy="904308"/>
          </a:xfrm>
          <a:prstGeom prst="roundRect">
            <a:avLst>
              <a:gd name="adj" fmla="val 14529"/>
            </a:avLst>
          </a:prstGeom>
          <a:solidFill>
            <a:schemeClr val="accent1">
              <a:lumMod val="20000"/>
              <a:lumOff val="80000"/>
            </a:schemeClr>
          </a:solidFill>
          <a:ln>
            <a:gradFill flip="none" rotWithShape="1">
              <a:gsLst>
                <a:gs pos="100000">
                  <a:schemeClr val="accent1">
                    <a:shade val="95000"/>
                    <a:satMod val="105000"/>
                  </a:schemeClr>
                </a:gs>
                <a:gs pos="55000">
                  <a:schemeClr val="accent2"/>
                </a:gs>
              </a:gsLst>
              <a:lin ang="0" scaled="1"/>
              <a:tileRect/>
            </a:gra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Payment</a:t>
            </a:r>
          </a:p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Generation</a:t>
            </a:r>
          </a:p>
        </p:txBody>
      </p:sp>
    </p:spTree>
    <p:extLst>
      <p:ext uri="{BB962C8B-B14F-4D97-AF65-F5344CB8AC3E}">
        <p14:creationId xmlns:p14="http://schemas.microsoft.com/office/powerpoint/2010/main" val="1600977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-11112"/>
            <a:ext cx="86868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Delivered enhancements</a:t>
            </a:r>
          </a:p>
        </p:txBody>
      </p:sp>
      <p:sp>
        <p:nvSpPr>
          <p:cNvPr id="10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AFF8-7B9B-476E-9978-7D94E702B0E3}" type="slidenum">
              <a:rPr lang="en-US" smtClean="0"/>
              <a:pPr/>
              <a:t>5</a:t>
            </a:fld>
            <a:endParaRPr lang="en-US" dirty="0" smtClean="0"/>
          </a:p>
        </p:txBody>
      </p:sp>
      <p:grpSp>
        <p:nvGrpSpPr>
          <p:cNvPr id="53" name="Group 52"/>
          <p:cNvGrpSpPr/>
          <p:nvPr/>
        </p:nvGrpSpPr>
        <p:grpSpPr>
          <a:xfrm>
            <a:off x="5473051" y="1592271"/>
            <a:ext cx="1623878" cy="1753049"/>
            <a:chOff x="4932756" y="206701"/>
            <a:chExt cx="1623878" cy="1753049"/>
          </a:xfrm>
        </p:grpSpPr>
        <p:sp>
          <p:nvSpPr>
            <p:cNvPr id="100" name="Rounded Rectangle 99"/>
            <p:cNvSpPr/>
            <p:nvPr/>
          </p:nvSpPr>
          <p:spPr bwMode="auto">
            <a:xfrm>
              <a:off x="4932756" y="206701"/>
              <a:ext cx="1623878" cy="1753049"/>
            </a:xfrm>
            <a:prstGeom prst="roundRect">
              <a:avLst>
                <a:gd name="adj" fmla="val 11639"/>
              </a:avLst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44" name="Text Box 26"/>
            <p:cNvSpPr txBox="1">
              <a:spLocks noChangeArrowheads="1"/>
            </p:cNvSpPr>
            <p:nvPr/>
          </p:nvSpPr>
          <p:spPr bwMode="auto">
            <a:xfrm>
              <a:off x="4980440" y="1327326"/>
              <a:ext cx="1095173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t">
              <a:spAutoFit/>
            </a:bodyPr>
            <a:lstStyle/>
            <a:p>
              <a:pPr algn="ctr"/>
              <a:r>
                <a:rPr lang="en-US" sz="1700" b="1" dirty="0" smtClean="0">
                  <a:solidFill>
                    <a:srgbClr val="FFFFFF"/>
                  </a:solidFill>
                  <a:latin typeface="+mn-lt"/>
                </a:rPr>
                <a:t>Cash</a:t>
              </a:r>
            </a:p>
            <a:p>
              <a:pPr algn="ctr"/>
              <a:r>
                <a:rPr lang="en-US" sz="1700" b="1" dirty="0" smtClean="0">
                  <a:solidFill>
                    <a:srgbClr val="FFFFFF"/>
                  </a:solidFill>
                  <a:latin typeface="+mn-lt"/>
                </a:rPr>
                <a:t>Advance</a:t>
              </a:r>
              <a:endParaRPr lang="en-US" sz="1700" b="1" dirty="0">
                <a:solidFill>
                  <a:srgbClr val="FFFFFF"/>
                </a:solidFill>
                <a:latin typeface="+mn-lt"/>
              </a:endParaRPr>
            </a:p>
          </p:txBody>
        </p:sp>
        <p:grpSp>
          <p:nvGrpSpPr>
            <p:cNvPr id="3" name="Group 77"/>
            <p:cNvGrpSpPr/>
            <p:nvPr/>
          </p:nvGrpSpPr>
          <p:grpSpPr>
            <a:xfrm>
              <a:off x="4938840" y="315511"/>
              <a:ext cx="1178370" cy="1046163"/>
              <a:chOff x="3566822" y="791498"/>
              <a:chExt cx="1178370" cy="1046163"/>
            </a:xfrm>
          </p:grpSpPr>
          <p:pic>
            <p:nvPicPr>
              <p:cNvPr id="59" name="Picture 58" descr="Untitled-6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3566822" y="791498"/>
                <a:ext cx="1178370" cy="1046163"/>
              </a:xfrm>
              <a:prstGeom prst="rect">
                <a:avLst/>
              </a:prstGeom>
            </p:spPr>
          </p:pic>
          <p:pic>
            <p:nvPicPr>
              <p:cNvPr id="62" name="Picture 61" descr="coins-icon.png"/>
              <p:cNvPicPr>
                <a:picLocks noChangeAspect="1"/>
              </p:cNvPicPr>
              <p:nvPr/>
            </p:nvPicPr>
            <p:blipFill>
              <a:blip r:embed="rId3" cstate="print">
                <a:duotone>
                  <a:prstClr val="black"/>
                  <a:schemeClr val="accent2">
                    <a:tint val="45000"/>
                    <a:satMod val="400000"/>
                  </a:schemeClr>
                </a:duotone>
              </a:blip>
              <a:stretch>
                <a:fillRect/>
              </a:stretch>
            </p:blipFill>
            <p:spPr>
              <a:xfrm flipH="1">
                <a:off x="3891099" y="962313"/>
                <a:ext cx="596900" cy="596900"/>
              </a:xfrm>
              <a:prstGeom prst="rect">
                <a:avLst/>
              </a:prstGeom>
            </p:spPr>
          </p:pic>
        </p:grpSp>
      </p:grpSp>
      <p:grpSp>
        <p:nvGrpSpPr>
          <p:cNvPr id="50" name="Group 49"/>
          <p:cNvGrpSpPr/>
          <p:nvPr/>
        </p:nvGrpSpPr>
        <p:grpSpPr>
          <a:xfrm>
            <a:off x="249885" y="4397693"/>
            <a:ext cx="1623878" cy="1753049"/>
            <a:chOff x="5725036" y="986473"/>
            <a:chExt cx="1623878" cy="1753049"/>
          </a:xfrm>
        </p:grpSpPr>
        <p:sp>
          <p:nvSpPr>
            <p:cNvPr id="103" name="Rounded Rectangle 102"/>
            <p:cNvSpPr/>
            <p:nvPr/>
          </p:nvSpPr>
          <p:spPr bwMode="auto">
            <a:xfrm>
              <a:off x="5725036" y="986473"/>
              <a:ext cx="1623878" cy="1753049"/>
            </a:xfrm>
            <a:prstGeom prst="roundRect">
              <a:avLst>
                <a:gd name="adj" fmla="val 11639"/>
              </a:avLst>
            </a:prstGeom>
            <a:solidFill>
              <a:schemeClr val="accent2">
                <a:lumMod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41" name="Text Box 17"/>
            <p:cNvSpPr txBox="1">
              <a:spLocks noChangeArrowheads="1"/>
            </p:cNvSpPr>
            <p:nvPr/>
          </p:nvSpPr>
          <p:spPr bwMode="auto">
            <a:xfrm>
              <a:off x="5928475" y="2072499"/>
              <a:ext cx="1217001" cy="353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t">
              <a:spAutoFit/>
            </a:bodyPr>
            <a:lstStyle/>
            <a:p>
              <a:pPr algn="ctr"/>
              <a:r>
                <a:rPr lang="en-US" sz="1700" b="1" dirty="0" smtClean="0">
                  <a:solidFill>
                    <a:srgbClr val="FFFFFF"/>
                  </a:solidFill>
                  <a:latin typeface="+mn-lt"/>
                </a:rPr>
                <a:t>Delegates</a:t>
              </a:r>
              <a:endParaRPr lang="en-US" sz="1700" b="1" dirty="0">
                <a:solidFill>
                  <a:srgbClr val="FFFFFF"/>
                </a:solidFill>
                <a:latin typeface="+mn-lt"/>
              </a:endParaRPr>
            </a:p>
          </p:txBody>
        </p:sp>
        <p:grpSp>
          <p:nvGrpSpPr>
            <p:cNvPr id="5" name="Group 74"/>
            <p:cNvGrpSpPr/>
            <p:nvPr/>
          </p:nvGrpSpPr>
          <p:grpSpPr>
            <a:xfrm>
              <a:off x="5951315" y="1064178"/>
              <a:ext cx="1178370" cy="1046163"/>
              <a:chOff x="1828800" y="4829465"/>
              <a:chExt cx="1178370" cy="1046163"/>
            </a:xfrm>
          </p:grpSpPr>
          <p:pic>
            <p:nvPicPr>
              <p:cNvPr id="70" name="Picture 69" descr="Untitled-6.png"/>
              <p:cNvPicPr>
                <a:picLocks noChangeAspect="1"/>
              </p:cNvPicPr>
              <p:nvPr/>
            </p:nvPicPr>
            <p:blipFill>
              <a:blip r:embed="rId2" cstate="print"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tretch>
                <a:fillRect/>
              </a:stretch>
            </p:blipFill>
            <p:spPr>
              <a:xfrm>
                <a:off x="1828800" y="4829465"/>
                <a:ext cx="1178370" cy="1046163"/>
              </a:xfrm>
              <a:prstGeom prst="rect">
                <a:avLst/>
              </a:prstGeom>
            </p:spPr>
          </p:pic>
          <p:pic>
            <p:nvPicPr>
              <p:cNvPr id="71" name="Picture 70" descr="user_anonymous_yellow_disabled.png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tretch>
                <a:fillRect/>
              </a:stretch>
            </p:blipFill>
            <p:spPr>
              <a:xfrm>
                <a:off x="1988243" y="4882140"/>
                <a:ext cx="883478" cy="883478"/>
              </a:xfrm>
              <a:prstGeom prst="rect">
                <a:avLst/>
              </a:prstGeom>
            </p:spPr>
          </p:pic>
        </p:grpSp>
      </p:grpSp>
      <p:grpSp>
        <p:nvGrpSpPr>
          <p:cNvPr id="51" name="Group 50"/>
          <p:cNvGrpSpPr/>
          <p:nvPr/>
        </p:nvGrpSpPr>
        <p:grpSpPr>
          <a:xfrm>
            <a:off x="1960139" y="3387549"/>
            <a:ext cx="1623878" cy="1753049"/>
            <a:chOff x="349516" y="2824568"/>
            <a:chExt cx="1623878" cy="1753049"/>
          </a:xfrm>
        </p:grpSpPr>
        <p:sp>
          <p:nvSpPr>
            <p:cNvPr id="99" name="Rounded Rectangle 98"/>
            <p:cNvSpPr/>
            <p:nvPr/>
          </p:nvSpPr>
          <p:spPr bwMode="auto">
            <a:xfrm>
              <a:off x="349516" y="2824568"/>
              <a:ext cx="1623878" cy="1753049"/>
            </a:xfrm>
            <a:prstGeom prst="roundRect">
              <a:avLst>
                <a:gd name="adj" fmla="val 11639"/>
              </a:avLst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50" name="Text Box 1058"/>
            <p:cNvSpPr txBox="1">
              <a:spLocks noChangeArrowheads="1"/>
            </p:cNvSpPr>
            <p:nvPr/>
          </p:nvSpPr>
          <p:spPr bwMode="auto">
            <a:xfrm>
              <a:off x="589825" y="3916709"/>
              <a:ext cx="1143263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700" b="1" dirty="0" smtClean="0">
                  <a:solidFill>
                    <a:srgbClr val="FFFFFF"/>
                  </a:solidFill>
                  <a:latin typeface="+mn-lt"/>
                </a:rPr>
                <a:t>Multi-</a:t>
              </a:r>
            </a:p>
            <a:p>
              <a:pPr algn="ctr"/>
              <a:r>
                <a:rPr lang="en-US" sz="1700" b="1" dirty="0" smtClean="0">
                  <a:solidFill>
                    <a:srgbClr val="FFFFFF"/>
                  </a:solidFill>
                  <a:latin typeface="+mn-lt"/>
                </a:rPr>
                <a:t>Currency</a:t>
              </a:r>
              <a:endParaRPr lang="en-US" sz="1700" b="1" dirty="0">
                <a:solidFill>
                  <a:srgbClr val="FFFFFF"/>
                </a:solidFill>
                <a:latin typeface="+mn-lt"/>
              </a:endParaRPr>
            </a:p>
          </p:txBody>
        </p:sp>
        <p:grpSp>
          <p:nvGrpSpPr>
            <p:cNvPr id="8" name="Group 78"/>
            <p:cNvGrpSpPr/>
            <p:nvPr/>
          </p:nvGrpSpPr>
          <p:grpSpPr>
            <a:xfrm>
              <a:off x="572270" y="2911871"/>
              <a:ext cx="1178370" cy="1046163"/>
              <a:chOff x="533400" y="1828800"/>
              <a:chExt cx="1178370" cy="1046163"/>
            </a:xfrm>
          </p:grpSpPr>
          <p:pic>
            <p:nvPicPr>
              <p:cNvPr id="64" name="Picture 63" descr="Untitled-6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33400" y="1828800"/>
                <a:ext cx="1178370" cy="1046163"/>
              </a:xfrm>
              <a:prstGeom prst="rect">
                <a:avLst/>
              </a:prstGeom>
            </p:spPr>
          </p:pic>
          <p:pic>
            <p:nvPicPr>
              <p:cNvPr id="63" name="Picture 62" descr="Folder_Document.png"/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prstClr val="black"/>
                  <a:schemeClr val="accent3">
                    <a:tint val="45000"/>
                    <a:satMod val="400000"/>
                  </a:schemeClr>
                </a:duotone>
              </a:blip>
              <a:stretch>
                <a:fillRect/>
              </a:stretch>
            </p:blipFill>
            <p:spPr>
              <a:xfrm>
                <a:off x="810795" y="1954126"/>
                <a:ext cx="781050" cy="781050"/>
              </a:xfrm>
              <a:prstGeom prst="rect">
                <a:avLst/>
              </a:prstGeom>
            </p:spPr>
          </p:pic>
        </p:grpSp>
      </p:grpSp>
      <p:grpSp>
        <p:nvGrpSpPr>
          <p:cNvPr id="52" name="Group 51"/>
          <p:cNvGrpSpPr/>
          <p:nvPr/>
        </p:nvGrpSpPr>
        <p:grpSpPr>
          <a:xfrm>
            <a:off x="3756687" y="2451924"/>
            <a:ext cx="1623878" cy="1753049"/>
            <a:chOff x="7173315" y="2824568"/>
            <a:chExt cx="1623878" cy="1753049"/>
          </a:xfrm>
        </p:grpSpPr>
        <p:sp>
          <p:nvSpPr>
            <p:cNvPr id="104" name="Rounded Rectangle 103"/>
            <p:cNvSpPr/>
            <p:nvPr/>
          </p:nvSpPr>
          <p:spPr bwMode="auto">
            <a:xfrm>
              <a:off x="7173315" y="2824568"/>
              <a:ext cx="1623878" cy="1753049"/>
            </a:xfrm>
            <a:prstGeom prst="roundRect">
              <a:avLst>
                <a:gd name="adj" fmla="val 11639"/>
              </a:avLst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9" name="Group 73"/>
            <p:cNvGrpSpPr/>
            <p:nvPr/>
          </p:nvGrpSpPr>
          <p:grpSpPr>
            <a:xfrm>
              <a:off x="7396069" y="2911871"/>
              <a:ext cx="1178370" cy="1046163"/>
              <a:chOff x="7035800" y="1954126"/>
              <a:chExt cx="1178370" cy="1046163"/>
            </a:xfrm>
          </p:grpSpPr>
          <p:pic>
            <p:nvPicPr>
              <p:cNvPr id="69" name="Picture 68" descr="Untitled-6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7035800" y="1954126"/>
                <a:ext cx="1178370" cy="1046163"/>
              </a:xfrm>
              <a:prstGeom prst="rect">
                <a:avLst/>
              </a:prstGeom>
            </p:spPr>
          </p:pic>
          <p:pic>
            <p:nvPicPr>
              <p:cNvPr id="73" name="Picture 72" descr="workflow1.png"/>
              <p:cNvPicPr>
                <a:picLocks noChangeAspect="1"/>
              </p:cNvPicPr>
              <p:nvPr/>
            </p:nvPicPr>
            <p:blipFill>
              <a:blip r:embed="rId6" cstate="print">
                <a:duotone>
                  <a:prstClr val="black"/>
                  <a:schemeClr val="accent4">
                    <a:tint val="45000"/>
                    <a:satMod val="400000"/>
                  </a:schemeClr>
                </a:duotone>
              </a:blip>
              <a:stretch>
                <a:fillRect/>
              </a:stretch>
            </p:blipFill>
            <p:spPr>
              <a:xfrm>
                <a:off x="7174127" y="1986486"/>
                <a:ext cx="892597" cy="892597"/>
              </a:xfrm>
              <a:prstGeom prst="rect">
                <a:avLst/>
              </a:prstGeom>
            </p:spPr>
          </p:pic>
        </p:grpSp>
        <p:sp>
          <p:nvSpPr>
            <p:cNvPr id="81" name="Text Box 1058"/>
            <p:cNvSpPr txBox="1">
              <a:spLocks noChangeArrowheads="1"/>
            </p:cNvSpPr>
            <p:nvPr/>
          </p:nvSpPr>
          <p:spPr bwMode="auto">
            <a:xfrm>
              <a:off x="7303818" y="3849404"/>
              <a:ext cx="1362874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700" b="1" dirty="0" smtClean="0">
                  <a:solidFill>
                    <a:srgbClr val="FFFFFF"/>
                  </a:solidFill>
                  <a:latin typeface="+mn-lt"/>
                </a:rPr>
                <a:t>Tax</a:t>
              </a:r>
            </a:p>
            <a:p>
              <a:pPr algn="ctr"/>
              <a:r>
                <a:rPr lang="en-US" sz="1700" b="1" dirty="0" smtClean="0">
                  <a:solidFill>
                    <a:srgbClr val="FFFFFF"/>
                  </a:solidFill>
                  <a:latin typeface="+mn-lt"/>
                </a:rPr>
                <a:t>Processing</a:t>
              </a:r>
              <a:endParaRPr lang="en-US" sz="1700" b="1" dirty="0">
                <a:solidFill>
                  <a:srgbClr val="FFFFFF"/>
                </a:solidFill>
                <a:latin typeface="+mn-lt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7167212" y="552858"/>
            <a:ext cx="1623878" cy="1753049"/>
            <a:chOff x="7262462" y="2991258"/>
            <a:chExt cx="1623878" cy="1753049"/>
          </a:xfrm>
        </p:grpSpPr>
        <p:grpSp>
          <p:nvGrpSpPr>
            <p:cNvPr id="34" name="Group 33"/>
            <p:cNvGrpSpPr/>
            <p:nvPr/>
          </p:nvGrpSpPr>
          <p:grpSpPr>
            <a:xfrm>
              <a:off x="7262462" y="2991258"/>
              <a:ext cx="1623878" cy="1753049"/>
              <a:chOff x="5725036" y="986473"/>
              <a:chExt cx="1623878" cy="1753049"/>
            </a:xfrm>
          </p:grpSpPr>
          <p:sp>
            <p:nvSpPr>
              <p:cNvPr id="35" name="Rounded Rectangle 34"/>
              <p:cNvSpPr/>
              <p:nvPr/>
            </p:nvSpPr>
            <p:spPr bwMode="auto">
              <a:xfrm>
                <a:off x="5725036" y="986473"/>
                <a:ext cx="1623878" cy="1753049"/>
              </a:xfrm>
              <a:prstGeom prst="roundRect">
                <a:avLst>
                  <a:gd name="adj" fmla="val 11639"/>
                </a:avLst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6" name="Text Box 17"/>
              <p:cNvSpPr txBox="1">
                <a:spLocks noChangeArrowheads="1"/>
              </p:cNvSpPr>
              <p:nvPr/>
            </p:nvSpPr>
            <p:spPr bwMode="auto">
              <a:xfrm>
                <a:off x="5855539" y="2072499"/>
                <a:ext cx="1362874" cy="615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t">
                <a:spAutoFit/>
              </a:bodyPr>
              <a:lstStyle/>
              <a:p>
                <a:pPr algn="ctr"/>
                <a:r>
                  <a:rPr lang="en-US" sz="1700" b="1" dirty="0" smtClean="0">
                    <a:solidFill>
                      <a:srgbClr val="FFFFFF"/>
                    </a:solidFill>
                    <a:latin typeface="+mn-lt"/>
                  </a:rPr>
                  <a:t>Per Diem</a:t>
                </a:r>
              </a:p>
              <a:p>
                <a:pPr algn="ctr"/>
                <a:r>
                  <a:rPr lang="en-US" sz="1700" b="1" dirty="0" smtClean="0">
                    <a:solidFill>
                      <a:srgbClr val="FFFFFF"/>
                    </a:solidFill>
                    <a:latin typeface="+mn-lt"/>
                  </a:rPr>
                  <a:t>Processing</a:t>
                </a:r>
                <a:endParaRPr lang="en-US" sz="1700" b="1" dirty="0">
                  <a:solidFill>
                    <a:srgbClr val="FFFFFF"/>
                  </a:solidFill>
                  <a:latin typeface="+mn-lt"/>
                </a:endParaRPr>
              </a:p>
            </p:txBody>
          </p:sp>
          <p:pic>
            <p:nvPicPr>
              <p:cNvPr id="38" name="Picture 37" descr="Untitled-6.png"/>
              <p:cNvPicPr>
                <a:picLocks noChangeAspect="1"/>
              </p:cNvPicPr>
              <p:nvPr/>
            </p:nvPicPr>
            <p:blipFill>
              <a:blip r:embed="rId2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5951315" y="1064178"/>
                <a:ext cx="1178370" cy="1046163"/>
              </a:xfrm>
              <a:prstGeom prst="rect">
                <a:avLst/>
              </a:prstGeom>
            </p:spPr>
          </p:pic>
        </p:grpSp>
        <p:pic>
          <p:nvPicPr>
            <p:cNvPr id="40" name="Picture 39" descr="Sign - Dollar-256.png"/>
            <p:cNvPicPr>
              <a:picLocks noChangeAspect="1"/>
            </p:cNvPicPr>
            <p:nvPr/>
          </p:nvPicPr>
          <p:blipFill>
            <a:blip r:embed="rId7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7731101" y="3234392"/>
              <a:ext cx="682967" cy="6829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184256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2" cstate="print"/>
          <a:srcRect t="2109"/>
          <a:stretch>
            <a:fillRect/>
          </a:stretch>
        </p:blipFill>
        <p:spPr bwMode="auto">
          <a:xfrm>
            <a:off x="0" y="9525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5282791" y="713555"/>
            <a:ext cx="3540728" cy="1446550"/>
          </a:xfrm>
          <a:prstGeom prst="rect">
            <a:avLst/>
          </a:prstGeom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</a:rPr>
              <a:t>Paper </a:t>
            </a:r>
            <a:br>
              <a:rPr lang="en-US" sz="44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</a:rPr>
              <a:t>Everywhere!</a:t>
            </a:r>
            <a:endParaRPr lang="en-US"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21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38200" y="1285499"/>
            <a:ext cx="6533430" cy="2523768"/>
          </a:xfrm>
          <a:prstGeom prst="rect">
            <a:avLst/>
          </a:prstGeom>
          <a:noFill/>
          <a:effectLst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h="38100"/>
            </a:sp3d>
          </a:bodyPr>
          <a:lstStyle/>
          <a:p>
            <a:pPr algn="r"/>
            <a:endParaRPr lang="en-US" sz="1600" dirty="0" smtClean="0">
              <a:gradFill flip="none" rotWithShape="1">
                <a:gsLst>
                  <a:gs pos="100000">
                    <a:schemeClr val="accent4"/>
                  </a:gs>
                  <a:gs pos="0">
                    <a:schemeClr val="accent4">
                      <a:lumMod val="50000"/>
                    </a:schemeClr>
                  </a:gs>
                </a:gsLst>
                <a:lin ang="16200000" scaled="0"/>
                <a:tileRect/>
              </a:gradFill>
              <a:effectLst>
                <a:reflection stA="25000" endPos="75000" dist="50800" dir="5400000" sy="-100000" algn="bl" rotWithShape="0"/>
              </a:effectLst>
            </a:endParaRPr>
          </a:p>
          <a:p>
            <a:pPr algn="r"/>
            <a:r>
              <a:rPr lang="en-US" sz="13800" b="1" dirty="0" smtClean="0">
                <a:solidFill>
                  <a:srgbClr val="FF0000"/>
                </a:solidFill>
                <a:effectLst>
                  <a:reflection stA="25000" endPos="75000" dist="50800" dir="5400000" sy="-100000" algn="bl" rotWithShape="0"/>
                </a:effectLst>
              </a:rPr>
              <a:t>$31.00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7D468-3ABA-471D-A731-3BB6243D079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47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1247399"/>
            <a:ext cx="6838230" cy="2523768"/>
          </a:xfrm>
          <a:prstGeom prst="rect">
            <a:avLst/>
          </a:prstGeom>
          <a:noFill/>
          <a:effectLst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h="38100"/>
            </a:sp3d>
          </a:bodyPr>
          <a:lstStyle/>
          <a:p>
            <a:pPr algn="r"/>
            <a:endParaRPr lang="en-US" sz="1600" dirty="0" smtClean="0">
              <a:gradFill flip="none" rotWithShape="1">
                <a:gsLst>
                  <a:gs pos="100000">
                    <a:schemeClr val="accent2"/>
                  </a:gs>
                  <a:gs pos="0">
                    <a:schemeClr val="accent2">
                      <a:lumMod val="50000"/>
                    </a:schemeClr>
                  </a:gs>
                </a:gsLst>
                <a:lin ang="16200000" scaled="0"/>
                <a:tileRect/>
              </a:gradFill>
              <a:effectLst>
                <a:reflection stA="25000" endPos="75000" dist="50800" dir="5400000" sy="-100000" algn="bl" rotWithShape="0"/>
              </a:effectLst>
            </a:endParaRPr>
          </a:p>
          <a:p>
            <a:pPr algn="r"/>
            <a:r>
              <a:rPr lang="en-US" sz="13800" b="1" dirty="0" smtClean="0">
                <a:solidFill>
                  <a:srgbClr val="00B050"/>
                </a:solidFill>
                <a:effectLst>
                  <a:reflection stA="25000" endPos="75000" dist="50800" dir="5400000" sy="-100000" algn="bl" rotWithShape="0"/>
                </a:effectLst>
              </a:rPr>
              <a:t>$15.00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7D468-3ABA-471D-A731-3BB6243D079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35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871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</TotalTime>
  <Words>133</Words>
  <Application>Microsoft Office PowerPoint</Application>
  <PresentationFormat>On-screen Show (4:3)</PresentationFormat>
  <Paragraphs>57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MBUG 2013 </vt:lpstr>
      <vt:lpstr>Session Rules of Etiquette</vt:lpstr>
      <vt:lpstr>Banner Travel &amp; Expense Management</vt:lpstr>
      <vt:lpstr>Integration</vt:lpstr>
      <vt:lpstr>Delivered enhancements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MBUG 2013</dc:title>
  <dc:creator>Edith</dc:creator>
  <cp:lastModifiedBy>Chris Eby</cp:lastModifiedBy>
  <cp:revision>10</cp:revision>
  <dcterms:created xsi:type="dcterms:W3CDTF">2013-01-30T03:13:35Z</dcterms:created>
  <dcterms:modified xsi:type="dcterms:W3CDTF">2013-09-19T12:16:22Z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-1361223448</vt:i4>
  </property>
  <property fmtid="{D5CDD505-2E9C-101B-9397-08002B2CF9AE}" pid="3" name="_NewReviewCycle">
    <vt:lpwstr/>
  </property>
  <property fmtid="{D5CDD505-2E9C-101B-9397-08002B2CF9AE}" pid="4" name="_EmailSubject">
    <vt:lpwstr>2013 MBUG Conference</vt:lpwstr>
  </property>
  <property fmtid="{D5CDD505-2E9C-101B-9397-08002B2CF9AE}" pid="5" name="_AuthorEmail">
    <vt:lpwstr>Chris.Eby@ellucian.com</vt:lpwstr>
  </property>
  <property fmtid="{D5CDD505-2E9C-101B-9397-08002B2CF9AE}" pid="6" name="_AuthorEmailDisplayName">
    <vt:lpwstr>Eby, Chris</vt:lpwstr>
  </property>
</Properties>
</file>