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diagrams/data1.xml" ContentType="application/vnd.openxmlformats-officedocument.drawingml.diagramData+xml"/>
  <Override PartName="/ppt/slides/slide3.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69" r:id="rId4"/>
    <p:sldId id="271"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20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5B653E-7636-4FA8-BEC0-558543775F9B}" type="doc">
      <dgm:prSet loTypeId="urn:microsoft.com/office/officeart/2005/8/layout/cycle1" loCatId="cycle" qsTypeId="urn:microsoft.com/office/officeart/2005/8/quickstyle/simple1" qsCatId="simple" csTypeId="urn:microsoft.com/office/officeart/2005/8/colors/accent1_2" csCatId="accent1"/>
      <dgm:spPr/>
    </dgm:pt>
    <dgm:pt modelId="{B1379690-9659-4C30-AA89-323D13F937D7}">
      <dgm:prSet/>
      <dgm:spPr/>
      <dgm:t>
        <a:bodyPr/>
        <a:lstStyle/>
        <a:p>
          <a:endParaRPr lang="en-US"/>
        </a:p>
      </dgm:t>
    </dgm:pt>
    <dgm:pt modelId="{98F186F1-1BC5-4D21-9503-CD69CAB9856E}" type="parTrans" cxnId="{F2FAEB1E-55E0-43B6-A525-A08C46018F39}">
      <dgm:prSet/>
      <dgm:spPr/>
    </dgm:pt>
    <dgm:pt modelId="{BFA166D3-7BEC-453B-A590-729D7E5F6DC8}" type="sibTrans" cxnId="{F2FAEB1E-55E0-43B6-A525-A08C46018F39}">
      <dgm:prSet/>
      <dgm:spPr/>
    </dgm:pt>
    <dgm:pt modelId="{F3E7CD2E-FF67-4154-B4B1-31FCB3116AD9}">
      <dgm:prSet/>
      <dgm:spPr/>
      <dgm:t>
        <a:bodyPr/>
        <a:lstStyle/>
        <a:p>
          <a:endParaRPr lang="en-US"/>
        </a:p>
      </dgm:t>
    </dgm:pt>
    <dgm:pt modelId="{531820D7-E289-4B24-ADF7-DAD2D45F2550}" type="parTrans" cxnId="{563A7B45-1976-4A35-B120-5AED1485FED1}">
      <dgm:prSet/>
      <dgm:spPr/>
    </dgm:pt>
    <dgm:pt modelId="{F2CBD999-946C-4B06-B780-A2F21313D4AE}" type="sibTrans" cxnId="{563A7B45-1976-4A35-B120-5AED1485FED1}">
      <dgm:prSet/>
      <dgm:spPr/>
    </dgm:pt>
    <dgm:pt modelId="{D6433CF4-BA06-4E55-B376-94B83BDA7689}">
      <dgm:prSet/>
      <dgm:spPr/>
      <dgm:t>
        <a:bodyPr/>
        <a:lstStyle/>
        <a:p>
          <a:endParaRPr lang="en-US"/>
        </a:p>
      </dgm:t>
    </dgm:pt>
    <dgm:pt modelId="{13DB6CED-8FED-4036-8EAD-EB2F5A39E616}" type="parTrans" cxnId="{DEE6F848-220B-4E06-888D-64D61064C53F}">
      <dgm:prSet/>
      <dgm:spPr/>
    </dgm:pt>
    <dgm:pt modelId="{57690538-F9CF-46D6-898C-36ADAA3C6581}" type="sibTrans" cxnId="{DEE6F848-220B-4E06-888D-64D61064C53F}">
      <dgm:prSet/>
      <dgm:spPr/>
    </dgm:pt>
    <dgm:pt modelId="{34F450FF-9EF0-4E4C-9AD1-466D54BA4586}" type="pres">
      <dgm:prSet presAssocID="{305B653E-7636-4FA8-BEC0-558543775F9B}" presName="cycle" presStyleCnt="0">
        <dgm:presLayoutVars>
          <dgm:dir/>
          <dgm:resizeHandles val="exact"/>
        </dgm:presLayoutVars>
      </dgm:prSet>
      <dgm:spPr/>
    </dgm:pt>
    <dgm:pt modelId="{AA460FB9-52F0-4B1D-8715-2866191A8FC1}" type="pres">
      <dgm:prSet presAssocID="{B1379690-9659-4C30-AA89-323D13F937D7}" presName="dummy" presStyleCnt="0"/>
      <dgm:spPr/>
    </dgm:pt>
    <dgm:pt modelId="{7F3E8039-0DFF-47B1-994F-AE6F6FAF6259}" type="pres">
      <dgm:prSet presAssocID="{B1379690-9659-4C30-AA89-323D13F937D7}" presName="node" presStyleLbl="revTx" presStyleIdx="0" presStyleCnt="3">
        <dgm:presLayoutVars>
          <dgm:bulletEnabled val="1"/>
        </dgm:presLayoutVars>
      </dgm:prSet>
      <dgm:spPr/>
      <dgm:t>
        <a:bodyPr/>
        <a:lstStyle/>
        <a:p>
          <a:endParaRPr lang="en-US"/>
        </a:p>
      </dgm:t>
    </dgm:pt>
    <dgm:pt modelId="{9A7F95FE-D4E9-4C99-988D-0F2208C9E9E3}" type="pres">
      <dgm:prSet presAssocID="{BFA166D3-7BEC-453B-A590-729D7E5F6DC8}" presName="sibTrans" presStyleLbl="node1" presStyleIdx="0" presStyleCnt="3"/>
      <dgm:spPr/>
    </dgm:pt>
    <dgm:pt modelId="{15C9E70C-F4A3-4F65-AE68-896607ED1F88}" type="pres">
      <dgm:prSet presAssocID="{F3E7CD2E-FF67-4154-B4B1-31FCB3116AD9}" presName="dummy" presStyleCnt="0"/>
      <dgm:spPr/>
    </dgm:pt>
    <dgm:pt modelId="{8600A3BB-CAD0-466C-97AB-FDD045BAE12D}" type="pres">
      <dgm:prSet presAssocID="{F3E7CD2E-FF67-4154-B4B1-31FCB3116AD9}" presName="node" presStyleLbl="revTx" presStyleIdx="1" presStyleCnt="3">
        <dgm:presLayoutVars>
          <dgm:bulletEnabled val="1"/>
        </dgm:presLayoutVars>
      </dgm:prSet>
      <dgm:spPr/>
      <dgm:t>
        <a:bodyPr/>
        <a:lstStyle/>
        <a:p>
          <a:endParaRPr lang="en-US"/>
        </a:p>
      </dgm:t>
    </dgm:pt>
    <dgm:pt modelId="{716EA075-097F-4F5E-B00C-6A6DDD56EF69}" type="pres">
      <dgm:prSet presAssocID="{F2CBD999-946C-4B06-B780-A2F21313D4AE}" presName="sibTrans" presStyleLbl="node1" presStyleIdx="1" presStyleCnt="3"/>
      <dgm:spPr/>
    </dgm:pt>
    <dgm:pt modelId="{60A252A4-F1CB-40B7-BA71-94A88EC521AA}" type="pres">
      <dgm:prSet presAssocID="{D6433CF4-BA06-4E55-B376-94B83BDA7689}" presName="dummy" presStyleCnt="0"/>
      <dgm:spPr/>
    </dgm:pt>
    <dgm:pt modelId="{91232D11-89F5-4F77-92DB-E8BC091D60A3}" type="pres">
      <dgm:prSet presAssocID="{D6433CF4-BA06-4E55-B376-94B83BDA7689}" presName="node" presStyleLbl="revTx" presStyleIdx="2" presStyleCnt="3">
        <dgm:presLayoutVars>
          <dgm:bulletEnabled val="1"/>
        </dgm:presLayoutVars>
      </dgm:prSet>
      <dgm:spPr/>
      <dgm:t>
        <a:bodyPr/>
        <a:lstStyle/>
        <a:p>
          <a:endParaRPr lang="en-US"/>
        </a:p>
      </dgm:t>
    </dgm:pt>
    <dgm:pt modelId="{9063F050-6D9D-411B-A7B7-049D365F5B06}" type="pres">
      <dgm:prSet presAssocID="{57690538-F9CF-46D6-898C-36ADAA3C6581}" presName="sibTrans" presStyleLbl="node1" presStyleIdx="2" presStyleCnt="3"/>
      <dgm:spPr/>
    </dgm:pt>
  </dgm:ptLst>
  <dgm:cxnLst>
    <dgm:cxn modelId="{F2FAEB1E-55E0-43B6-A525-A08C46018F39}" srcId="{305B653E-7636-4FA8-BEC0-558543775F9B}" destId="{B1379690-9659-4C30-AA89-323D13F937D7}" srcOrd="0" destOrd="0" parTransId="{98F186F1-1BC5-4D21-9503-CD69CAB9856E}" sibTransId="{BFA166D3-7BEC-453B-A590-729D7E5F6DC8}"/>
    <dgm:cxn modelId="{30F3CFAC-C241-419B-B55E-C76573A4FFF7}" type="presOf" srcId="{F2CBD999-946C-4B06-B780-A2F21313D4AE}" destId="{716EA075-097F-4F5E-B00C-6A6DDD56EF69}" srcOrd="0" destOrd="0" presId="urn:microsoft.com/office/officeart/2005/8/layout/cycle1"/>
    <dgm:cxn modelId="{D3F6C9D1-EC2F-4E41-BA84-1F974070AA5A}" type="presOf" srcId="{B1379690-9659-4C30-AA89-323D13F937D7}" destId="{7F3E8039-0DFF-47B1-994F-AE6F6FAF6259}" srcOrd="0" destOrd="0" presId="urn:microsoft.com/office/officeart/2005/8/layout/cycle1"/>
    <dgm:cxn modelId="{796C5C29-47CF-45BC-90A8-5CD1F619246D}" type="presOf" srcId="{F3E7CD2E-FF67-4154-B4B1-31FCB3116AD9}" destId="{8600A3BB-CAD0-466C-97AB-FDD045BAE12D}" srcOrd="0" destOrd="0" presId="urn:microsoft.com/office/officeart/2005/8/layout/cycle1"/>
    <dgm:cxn modelId="{DEE6F848-220B-4E06-888D-64D61064C53F}" srcId="{305B653E-7636-4FA8-BEC0-558543775F9B}" destId="{D6433CF4-BA06-4E55-B376-94B83BDA7689}" srcOrd="2" destOrd="0" parTransId="{13DB6CED-8FED-4036-8EAD-EB2F5A39E616}" sibTransId="{57690538-F9CF-46D6-898C-36ADAA3C6581}"/>
    <dgm:cxn modelId="{563A7B45-1976-4A35-B120-5AED1485FED1}" srcId="{305B653E-7636-4FA8-BEC0-558543775F9B}" destId="{F3E7CD2E-FF67-4154-B4B1-31FCB3116AD9}" srcOrd="1" destOrd="0" parTransId="{531820D7-E289-4B24-ADF7-DAD2D45F2550}" sibTransId="{F2CBD999-946C-4B06-B780-A2F21313D4AE}"/>
    <dgm:cxn modelId="{E91FEEAC-94D8-4FB9-A74C-9FBCDCFCAFA7}" type="presOf" srcId="{BFA166D3-7BEC-453B-A590-729D7E5F6DC8}" destId="{9A7F95FE-D4E9-4C99-988D-0F2208C9E9E3}" srcOrd="0" destOrd="0" presId="urn:microsoft.com/office/officeart/2005/8/layout/cycle1"/>
    <dgm:cxn modelId="{297F2787-9B58-4B48-A3E6-CC338E235945}" type="presOf" srcId="{D6433CF4-BA06-4E55-B376-94B83BDA7689}" destId="{91232D11-89F5-4F77-92DB-E8BC091D60A3}" srcOrd="0" destOrd="0" presId="urn:microsoft.com/office/officeart/2005/8/layout/cycle1"/>
    <dgm:cxn modelId="{88C231E5-D846-4DEE-8FE6-AFCAC3226F84}" type="presOf" srcId="{305B653E-7636-4FA8-BEC0-558543775F9B}" destId="{34F450FF-9EF0-4E4C-9AD1-466D54BA4586}" srcOrd="0" destOrd="0" presId="urn:microsoft.com/office/officeart/2005/8/layout/cycle1"/>
    <dgm:cxn modelId="{24FE8380-19FA-4693-8A21-C989AAE0457E}" type="presOf" srcId="{57690538-F9CF-46D6-898C-36ADAA3C6581}" destId="{9063F050-6D9D-411B-A7B7-049D365F5B06}" srcOrd="0" destOrd="0" presId="urn:microsoft.com/office/officeart/2005/8/layout/cycle1"/>
    <dgm:cxn modelId="{02837780-0344-43E8-92EB-BA8283006A04}" type="presParOf" srcId="{34F450FF-9EF0-4E4C-9AD1-466D54BA4586}" destId="{AA460FB9-52F0-4B1D-8715-2866191A8FC1}" srcOrd="0" destOrd="0" presId="urn:microsoft.com/office/officeart/2005/8/layout/cycle1"/>
    <dgm:cxn modelId="{300EC001-F03B-4F01-B4C3-7CC2360ED5E8}" type="presParOf" srcId="{34F450FF-9EF0-4E4C-9AD1-466D54BA4586}" destId="{7F3E8039-0DFF-47B1-994F-AE6F6FAF6259}" srcOrd="1" destOrd="0" presId="urn:microsoft.com/office/officeart/2005/8/layout/cycle1"/>
    <dgm:cxn modelId="{7C00C92C-4AF4-4BCD-8CF5-AD12D860EE1E}" type="presParOf" srcId="{34F450FF-9EF0-4E4C-9AD1-466D54BA4586}" destId="{9A7F95FE-D4E9-4C99-988D-0F2208C9E9E3}" srcOrd="2" destOrd="0" presId="urn:microsoft.com/office/officeart/2005/8/layout/cycle1"/>
    <dgm:cxn modelId="{6F79D260-2F1F-40AA-8604-47F51733809F}" type="presParOf" srcId="{34F450FF-9EF0-4E4C-9AD1-466D54BA4586}" destId="{15C9E70C-F4A3-4F65-AE68-896607ED1F88}" srcOrd="3" destOrd="0" presId="urn:microsoft.com/office/officeart/2005/8/layout/cycle1"/>
    <dgm:cxn modelId="{A7EEA81C-0B19-4E22-8688-FDFCE32AAA02}" type="presParOf" srcId="{34F450FF-9EF0-4E4C-9AD1-466D54BA4586}" destId="{8600A3BB-CAD0-466C-97AB-FDD045BAE12D}" srcOrd="4" destOrd="0" presId="urn:microsoft.com/office/officeart/2005/8/layout/cycle1"/>
    <dgm:cxn modelId="{88466400-8183-4230-B5A5-84E66318C505}" type="presParOf" srcId="{34F450FF-9EF0-4E4C-9AD1-466D54BA4586}" destId="{716EA075-097F-4F5E-B00C-6A6DDD56EF69}" srcOrd="5" destOrd="0" presId="urn:microsoft.com/office/officeart/2005/8/layout/cycle1"/>
    <dgm:cxn modelId="{227294FD-9D28-42CF-AFF7-0C391425B7DC}" type="presParOf" srcId="{34F450FF-9EF0-4E4C-9AD1-466D54BA4586}" destId="{60A252A4-F1CB-40B7-BA71-94A88EC521AA}" srcOrd="6" destOrd="0" presId="urn:microsoft.com/office/officeart/2005/8/layout/cycle1"/>
    <dgm:cxn modelId="{33AD1CAF-02AB-4D51-AC65-BE3349E1A832}" type="presParOf" srcId="{34F450FF-9EF0-4E4C-9AD1-466D54BA4586}" destId="{91232D11-89F5-4F77-92DB-E8BC091D60A3}" srcOrd="7" destOrd="0" presId="urn:microsoft.com/office/officeart/2005/8/layout/cycle1"/>
    <dgm:cxn modelId="{8429E3FC-C5B9-4FA2-8E2C-B252C1E23B74}" type="presParOf" srcId="{34F450FF-9EF0-4E4C-9AD1-466D54BA4586}" destId="{9063F050-6D9D-411B-A7B7-049D365F5B06}" srcOrd="8" destOrd="0" presId="urn:microsoft.com/office/officeart/2005/8/layout/cycle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E8039-0DFF-47B1-994F-AE6F6FAF6259}">
      <dsp:nvSpPr>
        <dsp:cNvPr id="0" name=""/>
        <dsp:cNvSpPr/>
      </dsp:nvSpPr>
      <dsp:spPr>
        <a:xfrm>
          <a:off x="495355" y="98286"/>
          <a:ext cx="294192" cy="2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a:off x="495355" y="98286"/>
        <a:ext cx="294192" cy="294192"/>
      </dsp:txXfrm>
    </dsp:sp>
    <dsp:sp modelId="{9A7F95FE-D4E9-4C99-988D-0F2208C9E9E3}">
      <dsp:nvSpPr>
        <dsp:cNvPr id="0" name=""/>
        <dsp:cNvSpPr/>
      </dsp:nvSpPr>
      <dsp:spPr>
        <a:xfrm>
          <a:off x="46746" y="40267"/>
          <a:ext cx="696160" cy="696160"/>
        </a:xfrm>
        <a:prstGeom prst="circularArrow">
          <a:avLst>
            <a:gd name="adj1" fmla="val 8241"/>
            <a:gd name="adj2" fmla="val 575443"/>
            <a:gd name="adj3" fmla="val 2966940"/>
            <a:gd name="adj4" fmla="val 49655"/>
            <a:gd name="adj5" fmla="val 9614"/>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00A3BB-CAD0-466C-97AB-FDD045BAE12D}">
      <dsp:nvSpPr>
        <dsp:cNvPr id="0" name=""/>
        <dsp:cNvSpPr/>
      </dsp:nvSpPr>
      <dsp:spPr>
        <a:xfrm>
          <a:off x="247730" y="527184"/>
          <a:ext cx="294192" cy="2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a:off x="247730" y="527184"/>
        <a:ext cx="294192" cy="294192"/>
      </dsp:txXfrm>
    </dsp:sp>
    <dsp:sp modelId="{716EA075-097F-4F5E-B00C-6A6DDD56EF69}">
      <dsp:nvSpPr>
        <dsp:cNvPr id="0" name=""/>
        <dsp:cNvSpPr/>
      </dsp:nvSpPr>
      <dsp:spPr>
        <a:xfrm>
          <a:off x="46746" y="40267"/>
          <a:ext cx="696160" cy="696160"/>
        </a:xfrm>
        <a:prstGeom prst="circularArrow">
          <a:avLst>
            <a:gd name="adj1" fmla="val 8241"/>
            <a:gd name="adj2" fmla="val 575443"/>
            <a:gd name="adj3" fmla="val 10174902"/>
            <a:gd name="adj4" fmla="val 7257617"/>
            <a:gd name="adj5" fmla="val 9614"/>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232D11-89F5-4F77-92DB-E8BC091D60A3}">
      <dsp:nvSpPr>
        <dsp:cNvPr id="0" name=""/>
        <dsp:cNvSpPr/>
      </dsp:nvSpPr>
      <dsp:spPr>
        <a:xfrm>
          <a:off x="105" y="98286"/>
          <a:ext cx="294192" cy="294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a:off x="105" y="98286"/>
        <a:ext cx="294192" cy="294192"/>
      </dsp:txXfrm>
    </dsp:sp>
    <dsp:sp modelId="{9063F050-6D9D-411B-A7B7-049D365F5B06}">
      <dsp:nvSpPr>
        <dsp:cNvPr id="0" name=""/>
        <dsp:cNvSpPr/>
      </dsp:nvSpPr>
      <dsp:spPr>
        <a:xfrm>
          <a:off x="46746" y="40267"/>
          <a:ext cx="696160" cy="696160"/>
        </a:xfrm>
        <a:prstGeom prst="circularArrow">
          <a:avLst>
            <a:gd name="adj1" fmla="val 8241"/>
            <a:gd name="adj2" fmla="val 575443"/>
            <a:gd name="adj3" fmla="val 16859603"/>
            <a:gd name="adj4" fmla="val 14964955"/>
            <a:gd name="adj5" fmla="val 9614"/>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A665F-C4ED-47D1-9D2D-AD752C4A2B6A}" type="datetimeFigureOut">
              <a:rPr lang="en-US" smtClean="0"/>
              <a:t>9/19/2013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DE402-23F5-4248-99D2-9749540C014B}" type="slidenum">
              <a:rPr lang="en-US" smtClean="0"/>
              <a:t>‹#›</a:t>
            </a:fld>
            <a:endParaRPr lang="en-US"/>
          </a:p>
        </p:txBody>
      </p:sp>
    </p:spTree>
    <p:extLst>
      <p:ext uri="{BB962C8B-B14F-4D97-AF65-F5344CB8AC3E}">
        <p14:creationId xmlns:p14="http://schemas.microsoft.com/office/powerpoint/2010/main" val="4009698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nchor="b"/>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F41EACB5-FF0B-437B-AB31-1853D45B06A6}" type="slidenum">
              <a:rPr lang="en-US" sz="1200"/>
              <a:pPr eaLnBrk="1" hangingPunct="1"/>
              <a:t>3</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pPr>
            <a:r>
              <a:rPr lang="en-US" sz="900" b="1" smtClean="0">
                <a:latin typeface="Arial" pitchFamily="34" charset="0"/>
                <a:ea typeface="MS PGothic" pitchFamily="34" charset="-128"/>
              </a:rPr>
              <a:t>SPEAKER NOTES: </a:t>
            </a:r>
          </a:p>
          <a:p>
            <a:pPr>
              <a:lnSpc>
                <a:spcPct val="80000"/>
              </a:lnSpc>
            </a:pPr>
            <a:r>
              <a:rPr lang="en-US" sz="900" smtClean="0">
                <a:latin typeface="Arial" pitchFamily="34" charset="0"/>
                <a:ea typeface="MS PGothic" pitchFamily="34" charset="-128"/>
              </a:rPr>
              <a:t>In addition to global expansion and broadening our capabilities in academics, enrollment management and advancement, in addition to administration, SunGard Higher Education is focusing efforts and strategic investment on building our future capabilities in the following areas:</a:t>
            </a:r>
          </a:p>
          <a:p>
            <a:pPr>
              <a:lnSpc>
                <a:spcPct val="80000"/>
              </a:lnSpc>
            </a:pPr>
            <a:endParaRPr lang="en-US" sz="900" b="1" smtClean="0">
              <a:latin typeface="Arial" pitchFamily="34" charset="0"/>
              <a:ea typeface="MS PGothic" pitchFamily="34" charset="-128"/>
            </a:endParaRPr>
          </a:p>
          <a:p>
            <a:pPr>
              <a:lnSpc>
                <a:spcPct val="80000"/>
              </a:lnSpc>
            </a:pPr>
            <a:r>
              <a:rPr lang="en-US" sz="900" b="1" smtClean="0">
                <a:latin typeface="Arial" pitchFamily="34" charset="0"/>
                <a:ea typeface="MS PGothic" pitchFamily="34" charset="-128"/>
              </a:rPr>
              <a:t>Area #1: Execution Excellence: </a:t>
            </a:r>
            <a:r>
              <a:rPr lang="en-US" sz="900" smtClean="0">
                <a:latin typeface="Arial" pitchFamily="34" charset="0"/>
                <a:ea typeface="MS PGothic" pitchFamily="34" charset="-128"/>
              </a:rPr>
              <a:t>The company’s leadership has championed an organization-wide focus on “execution excellence,” specifically:</a:t>
            </a:r>
          </a:p>
          <a:p>
            <a:pPr marL="730250" lvl="1" indent="-280988">
              <a:lnSpc>
                <a:spcPct val="80000"/>
              </a:lnSpc>
              <a:buFontTx/>
              <a:buChar char="•"/>
            </a:pPr>
            <a:r>
              <a:rPr lang="en-US" sz="900" b="1" smtClean="0">
                <a:latin typeface="Arial" pitchFamily="34" charset="0"/>
                <a:ea typeface="MS PGothic" pitchFamily="34" charset="-128"/>
              </a:rPr>
              <a:t>Exceptional service </a:t>
            </a:r>
            <a:r>
              <a:rPr lang="en-US" sz="900" smtClean="0">
                <a:latin typeface="Arial" pitchFamily="34" charset="0"/>
                <a:ea typeface="MS PGothic" pitchFamily="34" charset="-128"/>
              </a:rPr>
              <a:t>(“One SunGard”). Making it easy to do business with SunGard. </a:t>
            </a:r>
          </a:p>
          <a:p>
            <a:pPr marL="730250" lvl="1" indent="-280988">
              <a:lnSpc>
                <a:spcPct val="80000"/>
              </a:lnSpc>
              <a:buFontTx/>
              <a:buChar char="•"/>
            </a:pPr>
            <a:r>
              <a:rPr lang="en-US" sz="900" b="1" smtClean="0">
                <a:latin typeface="Arial" pitchFamily="34" charset="0"/>
                <a:ea typeface="MS PGothic" pitchFamily="34" charset="-128"/>
              </a:rPr>
              <a:t>Accelerated delivery</a:t>
            </a:r>
            <a:r>
              <a:rPr lang="en-US" sz="900" smtClean="0">
                <a:latin typeface="Arial" pitchFamily="34" charset="0"/>
                <a:ea typeface="MS PGothic" pitchFamily="34" charset="-128"/>
              </a:rPr>
              <a:t> (“Speed”). Rapid response to each customer’s needs. Rapid delivery of timely products and services to meet higher education needs. </a:t>
            </a:r>
          </a:p>
          <a:p>
            <a:pPr marL="730250" lvl="1" indent="-280988">
              <a:lnSpc>
                <a:spcPct val="80000"/>
              </a:lnSpc>
              <a:buFontTx/>
              <a:buChar char="•"/>
            </a:pPr>
            <a:r>
              <a:rPr lang="en-US" sz="900" smtClean="0">
                <a:latin typeface="Arial" pitchFamily="34" charset="0"/>
                <a:ea typeface="MS PGothic" pitchFamily="34" charset="-128"/>
              </a:rPr>
              <a:t>Passionate </a:t>
            </a:r>
            <a:r>
              <a:rPr lang="en-US" sz="900" b="1" smtClean="0">
                <a:latin typeface="Arial" pitchFamily="34" charset="0"/>
                <a:ea typeface="MS PGothic" pitchFamily="34" charset="-128"/>
              </a:rPr>
              <a:t>commitment to customers’ success</a:t>
            </a:r>
            <a:r>
              <a:rPr lang="en-US" sz="900" smtClean="0">
                <a:latin typeface="Arial" pitchFamily="34" charset="0"/>
                <a:ea typeface="MS PGothic" pitchFamily="34" charset="-128"/>
              </a:rPr>
              <a:t> (“Customer Focus/Outside-In”). We are only successful when our customers are successful. </a:t>
            </a:r>
          </a:p>
          <a:p>
            <a:pPr>
              <a:lnSpc>
                <a:spcPct val="80000"/>
              </a:lnSpc>
            </a:pPr>
            <a:endParaRPr lang="en-US" sz="900" smtClean="0">
              <a:latin typeface="Arial" pitchFamily="34" charset="0"/>
              <a:ea typeface="MS PGothic" pitchFamily="34" charset="-128"/>
            </a:endParaRPr>
          </a:p>
          <a:p>
            <a:pPr>
              <a:lnSpc>
                <a:spcPct val="80000"/>
              </a:lnSpc>
            </a:pPr>
            <a:r>
              <a:rPr lang="en-US" sz="900" b="1" smtClean="0">
                <a:latin typeface="Arial" pitchFamily="34" charset="0"/>
                <a:ea typeface="MS PGothic" pitchFamily="34" charset="-128"/>
              </a:rPr>
              <a:t>Area #2: Technology &amp; Methodology:</a:t>
            </a:r>
            <a:r>
              <a:rPr lang="en-US" sz="900" smtClean="0">
                <a:latin typeface="Arial" pitchFamily="34" charset="0"/>
                <a:ea typeface="MS PGothic" pitchFamily="34" charset="-128"/>
              </a:rPr>
              <a:t> New platforms, flexible and cost-effective delivery models </a:t>
            </a:r>
          </a:p>
          <a:p>
            <a:pPr marL="730250" lvl="1" indent="-280988">
              <a:lnSpc>
                <a:spcPct val="80000"/>
              </a:lnSpc>
              <a:buFontTx/>
              <a:buChar char="•"/>
            </a:pPr>
            <a:r>
              <a:rPr lang="en-US" sz="900" smtClean="0">
                <a:latin typeface="Arial" pitchFamily="34" charset="0"/>
                <a:ea typeface="MS PGothic" pitchFamily="34" charset="-128"/>
              </a:rPr>
              <a:t>Examples, new platforms: SunGard Higher Education Commons (new customer community &amp; collaboration platform); STN Money Market Platform</a:t>
            </a:r>
          </a:p>
          <a:p>
            <a:pPr marL="730250" lvl="1" indent="-280988">
              <a:lnSpc>
                <a:spcPct val="80000"/>
              </a:lnSpc>
              <a:buFontTx/>
              <a:buChar char="•"/>
            </a:pPr>
            <a:r>
              <a:rPr lang="en-US" sz="900" smtClean="0">
                <a:latin typeface="Arial" pitchFamily="34" charset="0"/>
                <a:ea typeface="MS PGothic" pitchFamily="34" charset="-128"/>
              </a:rPr>
              <a:t>Examples, new, flexible, cost-effective delivery models: PowerCAMPUS UDC Hosting (new delivery model); Unified Digital Campus Academy (web-based training subscription service); Leveraged Services delivery model for centralized Technology Management Services, etc.</a:t>
            </a:r>
          </a:p>
          <a:p>
            <a:pPr>
              <a:lnSpc>
                <a:spcPct val="80000"/>
              </a:lnSpc>
              <a:buFontTx/>
              <a:buChar char="•"/>
            </a:pPr>
            <a:endParaRPr lang="en-US" sz="900" smtClean="0">
              <a:latin typeface="Arial" pitchFamily="34" charset="0"/>
              <a:ea typeface="MS PGothic" pitchFamily="34" charset="-128"/>
            </a:endParaRPr>
          </a:p>
          <a:p>
            <a:pPr>
              <a:lnSpc>
                <a:spcPct val="80000"/>
              </a:lnSpc>
            </a:pPr>
            <a:r>
              <a:rPr lang="en-US" sz="900" b="1" smtClean="0">
                <a:latin typeface="Arial" pitchFamily="34" charset="0"/>
                <a:ea typeface="MS PGothic" pitchFamily="34" charset="-128"/>
              </a:rPr>
              <a:t>Area #3: </a:t>
            </a:r>
            <a:r>
              <a:rPr lang="en-US" sz="900" smtClean="0">
                <a:latin typeface="Arial" pitchFamily="34" charset="0"/>
                <a:ea typeface="MS PGothic" pitchFamily="34" charset="-128"/>
              </a:rPr>
              <a:t>Delivering</a:t>
            </a:r>
            <a:r>
              <a:rPr lang="en-US" sz="900" b="1" smtClean="0">
                <a:latin typeface="Arial" pitchFamily="34" charset="0"/>
                <a:ea typeface="MS PGothic" pitchFamily="34" charset="-128"/>
              </a:rPr>
              <a:t> more value through existing solutions:</a:t>
            </a:r>
            <a:r>
              <a:rPr lang="en-US" sz="900" smtClean="0">
                <a:latin typeface="Arial" pitchFamily="34" charset="0"/>
                <a:ea typeface="MS PGothic" pitchFamily="34" charset="-128"/>
              </a:rPr>
              <a:t> </a:t>
            </a:r>
          </a:p>
          <a:p>
            <a:pPr marL="730250" lvl="1" indent="-280988">
              <a:lnSpc>
                <a:spcPct val="80000"/>
              </a:lnSpc>
              <a:buFontTx/>
              <a:buChar char="•"/>
            </a:pPr>
            <a:r>
              <a:rPr lang="en-US" sz="900" smtClean="0">
                <a:latin typeface="Arial" pitchFamily="34" charset="0"/>
                <a:ea typeface="MS PGothic" pitchFamily="34" charset="-128"/>
              </a:rPr>
              <a:t>Functional and technical enhancements, add-on solutions, etc. </a:t>
            </a:r>
          </a:p>
          <a:p>
            <a:pPr marL="730250" lvl="1" indent="-280988">
              <a:lnSpc>
                <a:spcPct val="80000"/>
              </a:lnSpc>
              <a:buFontTx/>
              <a:buChar char="•"/>
            </a:pPr>
            <a:r>
              <a:rPr lang="en-US" sz="900" smtClean="0">
                <a:latin typeface="Arial" pitchFamily="34" charset="0"/>
                <a:ea typeface="MS PGothic" pitchFamily="34" charset="-128"/>
              </a:rPr>
              <a:t>Examples: Banner Enrollment Management, Banner Flexible Registration, Banner Travel &amp; Expense Management, Spanish-language version of PowerCAMPUS, etc. </a:t>
            </a:r>
          </a:p>
          <a:p>
            <a:pPr>
              <a:lnSpc>
                <a:spcPct val="80000"/>
              </a:lnSpc>
              <a:buFontTx/>
              <a:buChar char="•"/>
            </a:pPr>
            <a:endParaRPr lang="en-US" sz="900" smtClean="0">
              <a:latin typeface="Arial" pitchFamily="34" charset="0"/>
              <a:ea typeface="MS PGothic" pitchFamily="34" charset="-128"/>
            </a:endParaRPr>
          </a:p>
          <a:p>
            <a:pPr>
              <a:lnSpc>
                <a:spcPct val="80000"/>
              </a:lnSpc>
            </a:pPr>
            <a:r>
              <a:rPr lang="en-US" sz="900" b="1" smtClean="0">
                <a:latin typeface="Arial" pitchFamily="34" charset="0"/>
                <a:ea typeface="MS PGothic" pitchFamily="34" charset="-128"/>
              </a:rPr>
              <a:t>Area #4: </a:t>
            </a:r>
            <a:r>
              <a:rPr lang="en-US" sz="900" smtClean="0">
                <a:latin typeface="Arial" pitchFamily="34" charset="0"/>
                <a:ea typeface="MS PGothic" pitchFamily="34" charset="-128"/>
              </a:rPr>
              <a:t>Creating </a:t>
            </a:r>
            <a:r>
              <a:rPr lang="en-US" sz="900" b="1" smtClean="0">
                <a:latin typeface="Arial" pitchFamily="34" charset="0"/>
                <a:ea typeface="MS PGothic" pitchFamily="34" charset="-128"/>
              </a:rPr>
              <a:t>added higher education value with</a:t>
            </a:r>
            <a:r>
              <a:rPr lang="en-US" sz="900" smtClean="0">
                <a:latin typeface="Arial" pitchFamily="34" charset="0"/>
                <a:ea typeface="MS PGothic" pitchFamily="34" charset="-128"/>
              </a:rPr>
              <a:t> </a:t>
            </a:r>
            <a:r>
              <a:rPr lang="en-US" sz="900" b="1" smtClean="0">
                <a:latin typeface="Arial" pitchFamily="34" charset="0"/>
                <a:ea typeface="MS PGothic" pitchFamily="34" charset="-128"/>
              </a:rPr>
              <a:t>new products and services</a:t>
            </a:r>
            <a:r>
              <a:rPr lang="en-US" sz="900" smtClean="0">
                <a:latin typeface="Arial" pitchFamily="34" charset="0"/>
                <a:ea typeface="MS PGothic" pitchFamily="34" charset="-128"/>
              </a:rPr>
              <a:t> </a:t>
            </a:r>
          </a:p>
          <a:p>
            <a:pPr marL="730250" lvl="1" indent="-280988">
              <a:lnSpc>
                <a:spcPct val="80000"/>
              </a:lnSpc>
              <a:buFontTx/>
              <a:buChar char="•"/>
            </a:pPr>
            <a:r>
              <a:rPr lang="en-US" sz="900" smtClean="0">
                <a:latin typeface="Arial" pitchFamily="34" charset="0"/>
                <a:ea typeface="MS PGothic" pitchFamily="34" charset="-128"/>
              </a:rPr>
              <a:t>Focus on solutions that respond rapidly evolving customer needs </a:t>
            </a:r>
          </a:p>
          <a:p>
            <a:pPr marL="730250" lvl="1" indent="-280988">
              <a:lnSpc>
                <a:spcPct val="80000"/>
              </a:lnSpc>
              <a:buFontTx/>
              <a:buChar char="•"/>
            </a:pPr>
            <a:r>
              <a:rPr lang="en-US" sz="900" smtClean="0">
                <a:latin typeface="Arial" pitchFamily="34" charset="0"/>
                <a:ea typeface="MS PGothic" pitchFamily="34" charset="-128"/>
              </a:rPr>
              <a:t>Examples: Total Online Program Services, a new offering designed to help augment educational capacity and revenue streams by partnering with colleges to rapidly develop and support online/hybrid academic programs; Grants Services; Financial Performance Dashboard Services  </a:t>
            </a:r>
          </a:p>
          <a:p>
            <a:pPr>
              <a:lnSpc>
                <a:spcPct val="80000"/>
              </a:lnSpc>
            </a:pPr>
            <a:endParaRPr lang="en-US" sz="900" smtClean="0">
              <a:latin typeface="Arial" pitchFamily="34" charset="0"/>
              <a:ea typeface="MS PGothic" pitchFamily="34" charset="-128"/>
            </a:endParaRPr>
          </a:p>
          <a:p>
            <a:pPr>
              <a:lnSpc>
                <a:spcPct val="80000"/>
              </a:lnSpc>
            </a:pPr>
            <a:endParaRPr lang="en-US" sz="700" smtClean="0">
              <a:latin typeface="Arial" pitchFamily="34" charset="0"/>
              <a:ea typeface="MS PGothic" pitchFamily="34" charset="-128"/>
            </a:endParaRPr>
          </a:p>
          <a:p>
            <a:pPr>
              <a:lnSpc>
                <a:spcPct val="80000"/>
              </a:lnSpc>
            </a:pPr>
            <a:endParaRPr lang="en-US" sz="700" smtClean="0">
              <a:latin typeface="Arial" pitchFamily="34" charset="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A2A4143-1CEE-4AE4-AD9B-5AADEAE137B7}" type="datetimeFigureOut">
              <a:rPr lang="en-US" smtClean="0"/>
              <a:t>9/19/2013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5D0F0F3-6D14-4A29-A603-CBE4880F153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ogo Slide">
    <p:spTree>
      <p:nvGrpSpPr>
        <p:cNvPr id="1" name=""/>
        <p:cNvGrpSpPr/>
        <p:nvPr/>
      </p:nvGrpSpPr>
      <p:grpSpPr>
        <a:xfrm>
          <a:off x="0" y="0"/>
          <a:ext cx="0" cy="0"/>
          <a:chOff x="0" y="0"/>
          <a:chExt cx="0" cy="0"/>
        </a:xfrm>
      </p:grpSpPr>
      <p:sp>
        <p:nvSpPr>
          <p:cNvPr id="7" name="Rectangle 6"/>
          <p:cNvSpPr/>
          <p:nvPr/>
        </p:nvSpPr>
        <p:spPr>
          <a:xfrm>
            <a:off x="-9144" y="-8000"/>
            <a:ext cx="9162288" cy="6874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1" y="-3429"/>
            <a:ext cx="9152002" cy="6864859"/>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050" y="2200275"/>
            <a:ext cx="4681143" cy="2438095"/>
          </a:xfrm>
          <a:prstGeom prst="rect">
            <a:avLst/>
          </a:prstGeom>
        </p:spPr>
      </p:pic>
      <p:sp>
        <p:nvSpPr>
          <p:cNvPr id="5" name="Rectangle 4"/>
          <p:cNvSpPr/>
          <p:nvPr/>
        </p:nvSpPr>
        <p:spPr>
          <a:xfrm>
            <a:off x="-9144" y="-8000"/>
            <a:ext cx="9162288" cy="6874001"/>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1" y="-3429"/>
            <a:ext cx="9152002" cy="6864859"/>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05050" y="2200275"/>
            <a:ext cx="4681143" cy="2438095"/>
          </a:xfrm>
          <a:prstGeom prst="rect">
            <a:avLst/>
          </a:prstGeom>
        </p:spPr>
      </p:pic>
    </p:spTree>
    <p:extLst>
      <p:ext uri="{BB962C8B-B14F-4D97-AF65-F5344CB8AC3E}">
        <p14:creationId xmlns:p14="http://schemas.microsoft.com/office/powerpoint/2010/main" val="1128627449"/>
      </p:ext>
    </p:extLst>
  </p:cSld>
  <p:clrMapOvr>
    <a:masterClrMapping/>
  </p:clrMapOvr>
  <p:timing>
    <p:tnLst>
      <p:par>
        <p:cTn id="1" dur="indefinite" restart="never" nodeType="tmRoot"/>
      </p:par>
    </p:tnLst>
  </p:timing>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5D0F0F3-6D14-4A29-A603-CBE4880F153C}"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A2A4143-1CEE-4AE4-AD9B-5AADEAE137B7}" type="datetimeFigureOut">
              <a:rPr lang="en-US" smtClean="0"/>
              <a:t>9/19/2013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A2A4143-1CEE-4AE4-AD9B-5AADEAE137B7}" type="datetimeFigureOut">
              <a:rPr lang="en-US" smtClean="0"/>
              <a:t>9/19/2013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5D0F0F3-6D14-4A29-A603-CBE4880F15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A2A4143-1CEE-4AE4-AD9B-5AADEAE137B7}" type="datetimeFigureOut">
              <a:rPr lang="en-US" smtClean="0"/>
              <a:t>9/19/2013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5D0F0F3-6D14-4A29-A603-CBE4880F153C}"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A2A4143-1CEE-4AE4-AD9B-5AADEAE137B7}" type="datetimeFigureOut">
              <a:rPr lang="en-US" smtClean="0"/>
              <a:t>9/19/2013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5D0F0F3-6D14-4A29-A603-CBE4880F15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5.jpeg"/><Relationship Id="rId7" Type="http://schemas.openxmlformats.org/officeDocument/2006/relationships/diagramData" Target="../diagrams/data1.xml"/><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11" Type="http://schemas.microsoft.com/office/2007/relationships/diagramDrawing" Target="../diagrams/drawing1.xml"/><Relationship Id="rId5" Type="http://schemas.openxmlformats.org/officeDocument/2006/relationships/image" Target="../media/image7.png"/><Relationship Id="rId10" Type="http://schemas.openxmlformats.org/officeDocument/2006/relationships/diagramColors" Target="../diagrams/colors1.xml"/><Relationship Id="rId4" Type="http://schemas.openxmlformats.org/officeDocument/2006/relationships/image" Target="../media/image6.png"/><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609600"/>
            <a:ext cx="7772400" cy="1470025"/>
          </a:xfrm>
        </p:spPr>
        <p:txBody>
          <a:bodyPr>
            <a:normAutofit fontScale="90000"/>
          </a:bodyPr>
          <a:lstStyle/>
          <a:p>
            <a:pPr algn="ctr"/>
            <a:r>
              <a:rPr lang="en-US" dirty="0" smtClean="0"/>
              <a:t>MBUG 2013</a:t>
            </a:r>
            <a:br>
              <a:rPr lang="en-US" dirty="0" smtClean="0"/>
            </a:br>
            <a:endParaRPr lang="en-US" dirty="0"/>
          </a:p>
        </p:txBody>
      </p:sp>
      <p:sp>
        <p:nvSpPr>
          <p:cNvPr id="5" name="Subtitle 4"/>
          <p:cNvSpPr>
            <a:spLocks noGrp="1"/>
          </p:cNvSpPr>
          <p:nvPr>
            <p:ph type="subTitle" idx="1"/>
          </p:nvPr>
        </p:nvSpPr>
        <p:spPr>
          <a:xfrm>
            <a:off x="685800" y="1905000"/>
            <a:ext cx="7772400" cy="1600200"/>
          </a:xfrm>
        </p:spPr>
        <p:txBody>
          <a:bodyPr>
            <a:normAutofit/>
          </a:bodyPr>
          <a:lstStyle/>
          <a:p>
            <a:pPr algn="l"/>
            <a:r>
              <a:rPr lang="en-US" sz="2000" dirty="0" smtClean="0"/>
              <a:t>Session Title: Banner Finance – Research Accounting</a:t>
            </a:r>
          </a:p>
          <a:p>
            <a:pPr algn="l"/>
            <a:r>
              <a:rPr lang="en-US" sz="2000" dirty="0" smtClean="0"/>
              <a:t>Presented By: Chris Eby</a:t>
            </a:r>
          </a:p>
          <a:p>
            <a:pPr algn="l"/>
            <a:r>
              <a:rPr lang="en-US" sz="2000" dirty="0" smtClean="0"/>
              <a:t>Institution: Ellucian</a:t>
            </a:r>
          </a:p>
          <a:p>
            <a:pPr algn="l"/>
            <a:r>
              <a:rPr lang="en-US" sz="2000" dirty="0" smtClean="0"/>
              <a:t>September 17, 2013</a:t>
            </a:r>
            <a:endParaRPr lang="en-US" sz="2000" dirty="0"/>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152400" y="4672326"/>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421651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3395472"/>
          </a:xfrm>
        </p:spPr>
        <p:txBody>
          <a:bodyPr>
            <a:normAutofit/>
          </a:bodyPr>
          <a:lstStyle/>
          <a:p>
            <a:pPr>
              <a:buFont typeface="Wingdings" pitchFamily="2" charset="2"/>
              <a:buChar char="§"/>
            </a:pPr>
            <a:r>
              <a:rPr lang="en-US" dirty="0" smtClean="0"/>
              <a:t>If you are expecting a call please turn up your cell phone…I speak loudly!!</a:t>
            </a:r>
          </a:p>
          <a:p>
            <a:pPr>
              <a:buFont typeface="Wingdings" pitchFamily="2" charset="2"/>
              <a:buChar char="§"/>
            </a:pPr>
            <a:r>
              <a:rPr lang="en-US" dirty="0" smtClean="0"/>
              <a:t>If you must leave the session early, don’t worry about being noisy, the presenter is already disturbed</a:t>
            </a:r>
          </a:p>
          <a:p>
            <a:pPr>
              <a:buFont typeface="Wingdings" pitchFamily="2" charset="2"/>
              <a:buChar char="§"/>
            </a:pPr>
            <a:r>
              <a:rPr lang="en-US" dirty="0" smtClean="0"/>
              <a:t>Please have side conversations during the session – we are trying to promote discussion</a:t>
            </a:r>
            <a:endParaRPr lang="en-US" dirty="0"/>
          </a:p>
        </p:txBody>
      </p:sp>
      <p:sp>
        <p:nvSpPr>
          <p:cNvPr id="3" name="Title 2"/>
          <p:cNvSpPr>
            <a:spLocks noGrp="1"/>
          </p:cNvSpPr>
          <p:nvPr>
            <p:ph type="title"/>
          </p:nvPr>
        </p:nvSpPr>
        <p:spPr/>
        <p:txBody>
          <a:bodyPr/>
          <a:lstStyle/>
          <a:p>
            <a:r>
              <a:rPr lang="en-US" dirty="0" smtClean="0"/>
              <a:t>Session Rules of Etiquette</a:t>
            </a:r>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87086" y="4663798"/>
            <a:ext cx="1401964" cy="2163901"/>
          </a:xfrm>
          <a:prstGeom prst="rect">
            <a:avLst/>
          </a:prstGeom>
          <a:scene3d>
            <a:camera prst="orthographicFront"/>
            <a:lightRig rig="threePt" dir="t"/>
          </a:scene3d>
          <a:sp3d extrusionH="76200">
            <a:extrusionClr>
              <a:schemeClr val="bg2">
                <a:lumMod val="50000"/>
              </a:schemeClr>
            </a:extrusionClr>
          </a:sp3d>
        </p:spPr>
      </p:pic>
    </p:spTree>
    <p:extLst>
      <p:ext uri="{BB962C8B-B14F-4D97-AF65-F5344CB8AC3E}">
        <p14:creationId xmlns:p14="http://schemas.microsoft.com/office/powerpoint/2010/main" val="310633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Oval 19"/>
          <p:cNvSpPr>
            <a:spLocks noChangeArrowheads="1"/>
          </p:cNvSpPr>
          <p:nvPr/>
        </p:nvSpPr>
        <p:spPr bwMode="auto">
          <a:xfrm>
            <a:off x="495300" y="307975"/>
            <a:ext cx="8277225" cy="5967413"/>
          </a:xfrm>
          <a:prstGeom prst="ellipse">
            <a:avLst/>
          </a:prstGeom>
          <a:solidFill>
            <a:schemeClr val="accent1"/>
          </a:solidFill>
          <a:ln w="9525" algn="ctr">
            <a:solidFill>
              <a:schemeClr val="tx1"/>
            </a:solidFill>
            <a:round/>
            <a:headEnd/>
            <a:tailEnd/>
          </a:ln>
        </p:spPr>
        <p:txBody>
          <a:bodyPr/>
          <a:lstStyle/>
          <a:p>
            <a:pPr algn="r"/>
            <a:endParaRPr lang="en-US"/>
          </a:p>
        </p:txBody>
      </p:sp>
      <p:sp>
        <p:nvSpPr>
          <p:cNvPr id="1035" name="Slide Number Placeholder 3"/>
          <p:cNvSpPr txBox="1">
            <a:spLocks noGrp="1"/>
          </p:cNvSpPr>
          <p:nvPr/>
        </p:nvSpPr>
        <p:spPr bwMode="auto">
          <a:xfrm>
            <a:off x="7791450" y="642937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fld id="{EA5266A4-3031-4B38-A896-AA8E7C8E866F}" type="slidenum">
              <a:rPr lang="en-US" sz="1200" b="1">
                <a:solidFill>
                  <a:schemeClr val="bg1"/>
                </a:solidFill>
              </a:rPr>
              <a:pPr algn="ctr" eaLnBrk="1" hangingPunct="1"/>
              <a:t>3</a:t>
            </a:fld>
            <a:endParaRPr lang="en-US" sz="1200" b="1">
              <a:solidFill>
                <a:schemeClr val="bg1"/>
              </a:solidFill>
            </a:endParaRPr>
          </a:p>
        </p:txBody>
      </p:sp>
      <p:sp>
        <p:nvSpPr>
          <p:cNvPr id="1036" name="Rectangle 9"/>
          <p:cNvSpPr>
            <a:spLocks noChangeArrowheads="1"/>
          </p:cNvSpPr>
          <p:nvPr/>
        </p:nvSpPr>
        <p:spPr bwMode="auto">
          <a:xfrm>
            <a:off x="588963" y="4724400"/>
            <a:ext cx="7581900" cy="249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285750">
              <a:spcBef>
                <a:spcPct val="20000"/>
              </a:spcBef>
              <a:spcAft>
                <a:spcPct val="20000"/>
              </a:spcAft>
              <a:buFontTx/>
              <a:buChar char="•"/>
            </a:pPr>
            <a:endParaRPr lang="en-US" sz="2000">
              <a:solidFill>
                <a:srgbClr val="4C4C4C"/>
              </a:solidFill>
            </a:endParaRPr>
          </a:p>
          <a:p>
            <a:pPr marL="342900" indent="-342900">
              <a:spcBef>
                <a:spcPct val="20000"/>
              </a:spcBef>
              <a:spcAft>
                <a:spcPct val="20000"/>
              </a:spcAft>
              <a:buClr>
                <a:srgbClr val="5C788F"/>
              </a:buClr>
              <a:buFontTx/>
              <a:buChar char="•"/>
            </a:pPr>
            <a:endParaRPr lang="en-US" sz="2000">
              <a:solidFill>
                <a:srgbClr val="003659"/>
              </a:solidFill>
            </a:endParaRPr>
          </a:p>
        </p:txBody>
      </p:sp>
      <p:pic>
        <p:nvPicPr>
          <p:cNvPr id="1037" name="Picture 26" descr="E:\Marketing Projects\Julie Curtis\_0000_Layer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0263" y="1446213"/>
            <a:ext cx="2484437" cy="3527425"/>
          </a:xfrm>
          <a:prstGeom prst="rect">
            <a:avLst/>
          </a:prstGeom>
          <a:noFill/>
          <a:ln w="9525">
            <a:solidFill>
              <a:srgbClr val="BA9E66"/>
            </a:solidFill>
            <a:miter lim="800000"/>
            <a:headEnd/>
            <a:tailEnd/>
          </a:ln>
          <a:extLst>
            <a:ext uri="{909E8E84-426E-40DD-AFC4-6F175D3DCCD1}">
              <a14:hiddenFill xmlns:a14="http://schemas.microsoft.com/office/drawing/2010/main">
                <a:solidFill>
                  <a:srgbClr val="FFFFFF"/>
                </a:solidFill>
              </a14:hiddenFill>
            </a:ext>
          </a:extLst>
        </p:spPr>
      </p:pic>
      <p:grpSp>
        <p:nvGrpSpPr>
          <p:cNvPr id="1038" name="Group 23"/>
          <p:cNvGrpSpPr>
            <a:grpSpLocks/>
          </p:cNvGrpSpPr>
          <p:nvPr/>
        </p:nvGrpSpPr>
        <p:grpSpPr bwMode="auto">
          <a:xfrm>
            <a:off x="1960563" y="898525"/>
            <a:ext cx="1049337" cy="1054100"/>
            <a:chOff x="2458" y="1022"/>
            <a:chExt cx="534" cy="535"/>
          </a:xfrm>
        </p:grpSpPr>
        <p:sp>
          <p:nvSpPr>
            <p:cNvPr id="1066" name="Oval 24"/>
            <p:cNvSpPr>
              <a:spLocks noChangeArrowheads="1"/>
            </p:cNvSpPr>
            <p:nvPr/>
          </p:nvSpPr>
          <p:spPr bwMode="auto">
            <a:xfrm>
              <a:off x="2458" y="1022"/>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pic>
          <p:nvPicPr>
            <p:cNvPr id="1067" name="Picture 25" descr="column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0" y="1135"/>
              <a:ext cx="465"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9" name="Group 41"/>
          <p:cNvGrpSpPr>
            <a:grpSpLocks/>
          </p:cNvGrpSpPr>
          <p:nvPr/>
        </p:nvGrpSpPr>
        <p:grpSpPr bwMode="auto">
          <a:xfrm>
            <a:off x="6219825" y="889000"/>
            <a:ext cx="987425" cy="1052513"/>
            <a:chOff x="3211" y="1357"/>
            <a:chExt cx="534" cy="535"/>
          </a:xfrm>
        </p:grpSpPr>
        <p:sp>
          <p:nvSpPr>
            <p:cNvPr id="1064" name="Oval 42"/>
            <p:cNvSpPr>
              <a:spLocks noChangeArrowheads="1"/>
            </p:cNvSpPr>
            <p:nvPr/>
          </p:nvSpPr>
          <p:spPr bwMode="auto">
            <a:xfrm>
              <a:off x="3211" y="1357"/>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pic>
          <p:nvPicPr>
            <p:cNvPr id="1065" name="Picture 43" descr="Academic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9" y="1436"/>
              <a:ext cx="422" cy="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40" name="Group 14"/>
          <p:cNvGrpSpPr>
            <a:grpSpLocks/>
          </p:cNvGrpSpPr>
          <p:nvPr/>
        </p:nvGrpSpPr>
        <p:grpSpPr bwMode="auto">
          <a:xfrm>
            <a:off x="7256463" y="2317750"/>
            <a:ext cx="1065212" cy="1200150"/>
            <a:chOff x="3682" y="2014"/>
            <a:chExt cx="593" cy="535"/>
          </a:xfrm>
        </p:grpSpPr>
        <p:sp>
          <p:nvSpPr>
            <p:cNvPr id="1062" name="Oval 15"/>
            <p:cNvSpPr>
              <a:spLocks noChangeArrowheads="1"/>
            </p:cNvSpPr>
            <p:nvPr/>
          </p:nvSpPr>
          <p:spPr bwMode="auto">
            <a:xfrm>
              <a:off x="3682" y="2014"/>
              <a:ext cx="593"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pic>
          <p:nvPicPr>
            <p:cNvPr id="1063" name="Picture 16" descr="info_access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04" y="2150"/>
              <a:ext cx="388"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41" name="Group 38"/>
          <p:cNvGrpSpPr>
            <a:grpSpLocks/>
          </p:cNvGrpSpPr>
          <p:nvPr/>
        </p:nvGrpSpPr>
        <p:grpSpPr bwMode="auto">
          <a:xfrm>
            <a:off x="2157413" y="4075113"/>
            <a:ext cx="1108075" cy="1019175"/>
            <a:chOff x="5675966" y="4570413"/>
            <a:chExt cx="1107141" cy="1019175"/>
          </a:xfrm>
        </p:grpSpPr>
        <p:sp>
          <p:nvSpPr>
            <p:cNvPr id="1058" name="Oval 1049"/>
            <p:cNvSpPr>
              <a:spLocks noChangeArrowheads="1"/>
            </p:cNvSpPr>
            <p:nvPr/>
          </p:nvSpPr>
          <p:spPr bwMode="auto">
            <a:xfrm>
              <a:off x="5767107" y="4570413"/>
              <a:ext cx="1016000" cy="101917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graphicFrame>
          <p:nvGraphicFramePr>
            <p:cNvPr id="2" name="Diagram 1"/>
            <p:cNvGraphicFramePr/>
            <p:nvPr/>
          </p:nvGraphicFramePr>
          <p:xfrm>
            <a:off x="5814079" y="4678363"/>
            <a:ext cx="788987" cy="8620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59" name="Rectangle 74"/>
            <p:cNvSpPr>
              <a:spLocks noChangeArrowheads="1"/>
            </p:cNvSpPr>
            <p:nvPr/>
          </p:nvSpPr>
          <p:spPr bwMode="auto">
            <a:xfrm>
              <a:off x="5971241" y="5211763"/>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AU" sz="800" b="1">
                  <a:solidFill>
                    <a:srgbClr val="4D4D4D"/>
                  </a:solidFill>
                </a:rPr>
                <a:t>Step</a:t>
              </a:r>
            </a:p>
            <a:p>
              <a:pPr algn="ctr"/>
              <a:r>
                <a:rPr lang="en-AU" sz="800" b="1">
                  <a:solidFill>
                    <a:srgbClr val="4D4D4D"/>
                  </a:solidFill>
                </a:rPr>
                <a:t>2</a:t>
              </a:r>
            </a:p>
          </p:txBody>
        </p:sp>
        <p:sp>
          <p:nvSpPr>
            <p:cNvPr id="1060" name="Rectangle 75"/>
            <p:cNvSpPr>
              <a:spLocks noChangeArrowheads="1"/>
            </p:cNvSpPr>
            <p:nvPr/>
          </p:nvSpPr>
          <p:spPr bwMode="auto">
            <a:xfrm>
              <a:off x="6228416" y="4792663"/>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AU" sz="800" b="1">
                  <a:solidFill>
                    <a:srgbClr val="4D4D4D"/>
                  </a:solidFill>
                </a:rPr>
                <a:t>Step</a:t>
              </a:r>
            </a:p>
            <a:p>
              <a:pPr algn="ctr"/>
              <a:r>
                <a:rPr lang="en-AU" sz="800" b="1">
                  <a:solidFill>
                    <a:srgbClr val="4D4D4D"/>
                  </a:solidFill>
                </a:rPr>
                <a:t>1</a:t>
              </a:r>
            </a:p>
          </p:txBody>
        </p:sp>
        <p:sp>
          <p:nvSpPr>
            <p:cNvPr id="1061" name="Rectangle 76"/>
            <p:cNvSpPr>
              <a:spLocks noChangeArrowheads="1"/>
            </p:cNvSpPr>
            <p:nvPr/>
          </p:nvSpPr>
          <p:spPr bwMode="auto">
            <a:xfrm>
              <a:off x="5675966" y="4811713"/>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AU" sz="800" b="1">
                  <a:solidFill>
                    <a:srgbClr val="4D4D4D"/>
                  </a:solidFill>
                </a:rPr>
                <a:t>Step</a:t>
              </a:r>
            </a:p>
            <a:p>
              <a:pPr algn="ctr"/>
              <a:r>
                <a:rPr lang="en-AU" sz="800" b="1">
                  <a:solidFill>
                    <a:srgbClr val="4D4D4D"/>
                  </a:solidFill>
                </a:rPr>
                <a:t>3</a:t>
              </a:r>
            </a:p>
          </p:txBody>
        </p:sp>
      </p:grpSp>
      <p:grpSp>
        <p:nvGrpSpPr>
          <p:cNvPr id="1042" name="Group 44"/>
          <p:cNvGrpSpPr>
            <a:grpSpLocks/>
          </p:cNvGrpSpPr>
          <p:nvPr/>
        </p:nvGrpSpPr>
        <p:grpSpPr bwMode="auto">
          <a:xfrm>
            <a:off x="946150" y="2428875"/>
            <a:ext cx="1003300" cy="1150938"/>
            <a:chOff x="2154238" y="4475163"/>
            <a:chExt cx="1003300" cy="1150937"/>
          </a:xfrm>
        </p:grpSpPr>
        <p:sp>
          <p:nvSpPr>
            <p:cNvPr id="1053" name="Oval 1064"/>
            <p:cNvSpPr>
              <a:spLocks noChangeArrowheads="1"/>
            </p:cNvSpPr>
            <p:nvPr/>
          </p:nvSpPr>
          <p:spPr bwMode="auto">
            <a:xfrm>
              <a:off x="2154238" y="4475163"/>
              <a:ext cx="1003300" cy="1150937"/>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grpSp>
          <p:nvGrpSpPr>
            <p:cNvPr id="1054" name="Group 58"/>
            <p:cNvGrpSpPr>
              <a:grpSpLocks/>
            </p:cNvGrpSpPr>
            <p:nvPr/>
          </p:nvGrpSpPr>
          <p:grpSpPr bwMode="auto">
            <a:xfrm>
              <a:off x="2409825" y="4725988"/>
              <a:ext cx="484188" cy="658812"/>
              <a:chOff x="3648" y="576"/>
              <a:chExt cx="350" cy="475"/>
            </a:xfrm>
          </p:grpSpPr>
          <p:sp>
            <p:nvSpPr>
              <p:cNvPr id="1055" name="Document"/>
              <p:cNvSpPr>
                <a:spLocks noEditPoints="1" noChangeArrowheads="1"/>
              </p:cNvSpPr>
              <p:nvPr/>
            </p:nvSpPr>
            <p:spPr bwMode="auto">
              <a:xfrm rot="10800000">
                <a:off x="3648" y="576"/>
                <a:ext cx="350" cy="46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87 w 21600"/>
                  <a:gd name="T25" fmla="*/ 831 h 21600"/>
                  <a:gd name="T26" fmla="*/ 20613 w 21600"/>
                  <a:gd name="T27" fmla="*/ 16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1056" name="Text Box 60"/>
              <p:cNvSpPr txBox="1">
                <a:spLocks noChangeArrowheads="1"/>
              </p:cNvSpPr>
              <p:nvPr/>
            </p:nvSpPr>
            <p:spPr bwMode="auto">
              <a:xfrm>
                <a:off x="3648" y="653"/>
                <a:ext cx="288" cy="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AU" sz="2400" b="1">
                    <a:latin typeface="Times New Roman" pitchFamily="18" charset="0"/>
                  </a:rPr>
                  <a:t>X</a:t>
                </a:r>
              </a:p>
            </p:txBody>
          </p:sp>
          <p:sp>
            <p:nvSpPr>
              <p:cNvPr id="1057" name="Text Box 61"/>
              <p:cNvSpPr txBox="1">
                <a:spLocks noChangeArrowheads="1"/>
              </p:cNvSpPr>
              <p:nvPr/>
            </p:nvSpPr>
            <p:spPr bwMode="auto">
              <a:xfrm>
                <a:off x="3792" y="721"/>
                <a:ext cx="19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AU" sz="2400" b="1">
                    <a:latin typeface="Times New Roman" pitchFamily="18" charset="0"/>
                  </a:rPr>
                  <a:t>s</a:t>
                </a:r>
              </a:p>
            </p:txBody>
          </p:sp>
        </p:grpSp>
      </p:grpSp>
      <p:grpSp>
        <p:nvGrpSpPr>
          <p:cNvPr id="1043" name="Group 33"/>
          <p:cNvGrpSpPr>
            <a:grpSpLocks/>
          </p:cNvGrpSpPr>
          <p:nvPr/>
        </p:nvGrpSpPr>
        <p:grpSpPr bwMode="auto">
          <a:xfrm>
            <a:off x="5980113" y="4081463"/>
            <a:ext cx="1112837" cy="1055687"/>
            <a:chOff x="1739" y="1359"/>
            <a:chExt cx="534" cy="535"/>
          </a:xfrm>
        </p:grpSpPr>
        <p:sp>
          <p:nvSpPr>
            <p:cNvPr id="1051" name="Oval 34"/>
            <p:cNvSpPr>
              <a:spLocks noChangeArrowheads="1"/>
            </p:cNvSpPr>
            <p:nvPr/>
          </p:nvSpPr>
          <p:spPr bwMode="auto">
            <a:xfrm>
              <a:off x="1739" y="1359"/>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solidFill>
                  <a:schemeClr val="accent2"/>
                </a:solidFill>
                <a:latin typeface="Avenir 55" pitchFamily="34" charset="0"/>
              </a:endParaRPr>
            </a:p>
          </p:txBody>
        </p:sp>
        <p:pic>
          <p:nvPicPr>
            <p:cNvPr id="1052" name="Picture 35" descr="itegration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795" y="1497"/>
              <a:ext cx="435"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44" name="TextBox 53"/>
          <p:cNvSpPr txBox="1">
            <a:spLocks noChangeArrowheads="1"/>
          </p:cNvSpPr>
          <p:nvPr/>
        </p:nvSpPr>
        <p:spPr bwMode="auto">
          <a:xfrm>
            <a:off x="1581150" y="1968500"/>
            <a:ext cx="18589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Administrative</a:t>
            </a:r>
          </a:p>
        </p:txBody>
      </p:sp>
      <p:sp>
        <p:nvSpPr>
          <p:cNvPr id="1045" name="TextBox 54"/>
          <p:cNvSpPr txBox="1">
            <a:spLocks noChangeArrowheads="1"/>
          </p:cNvSpPr>
          <p:nvPr/>
        </p:nvSpPr>
        <p:spPr bwMode="auto">
          <a:xfrm>
            <a:off x="647700" y="3624263"/>
            <a:ext cx="18605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Document</a:t>
            </a:r>
          </a:p>
          <a:p>
            <a:pPr eaLnBrk="1" hangingPunct="1"/>
            <a:r>
              <a:rPr lang="en-US" b="1">
                <a:solidFill>
                  <a:schemeClr val="bg1"/>
                </a:solidFill>
              </a:rPr>
              <a:t>Management</a:t>
            </a:r>
          </a:p>
        </p:txBody>
      </p:sp>
      <p:sp>
        <p:nvSpPr>
          <p:cNvPr id="1046" name="TextBox 55"/>
          <p:cNvSpPr txBox="1">
            <a:spLocks noChangeArrowheads="1"/>
          </p:cNvSpPr>
          <p:nvPr/>
        </p:nvSpPr>
        <p:spPr bwMode="auto">
          <a:xfrm>
            <a:off x="2105025" y="5173663"/>
            <a:ext cx="1860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Workflow</a:t>
            </a:r>
          </a:p>
        </p:txBody>
      </p:sp>
      <p:sp>
        <p:nvSpPr>
          <p:cNvPr id="1047" name="TextBox 56"/>
          <p:cNvSpPr txBox="1">
            <a:spLocks noChangeArrowheads="1"/>
          </p:cNvSpPr>
          <p:nvPr/>
        </p:nvSpPr>
        <p:spPr bwMode="auto">
          <a:xfrm>
            <a:off x="6075363" y="1968500"/>
            <a:ext cx="1860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Academic</a:t>
            </a:r>
          </a:p>
        </p:txBody>
      </p:sp>
      <p:sp>
        <p:nvSpPr>
          <p:cNvPr id="1048" name="TextBox 57"/>
          <p:cNvSpPr txBox="1">
            <a:spLocks noChangeArrowheads="1"/>
          </p:cNvSpPr>
          <p:nvPr/>
        </p:nvSpPr>
        <p:spPr bwMode="auto">
          <a:xfrm>
            <a:off x="7175500" y="3549650"/>
            <a:ext cx="18605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Reporting</a:t>
            </a:r>
          </a:p>
        </p:txBody>
      </p:sp>
      <p:sp>
        <p:nvSpPr>
          <p:cNvPr id="1049" name="TextBox 58"/>
          <p:cNvSpPr txBox="1">
            <a:spLocks noChangeArrowheads="1"/>
          </p:cNvSpPr>
          <p:nvPr/>
        </p:nvSpPr>
        <p:spPr bwMode="auto">
          <a:xfrm>
            <a:off x="5951538" y="5145088"/>
            <a:ext cx="18589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chemeClr val="bg1"/>
                </a:solidFill>
              </a:rPr>
              <a:t>Integration</a:t>
            </a:r>
          </a:p>
        </p:txBody>
      </p:sp>
      <p:sp>
        <p:nvSpPr>
          <p:cNvPr id="1050" name="TextBox 59"/>
          <p:cNvSpPr txBox="1">
            <a:spLocks noChangeArrowheads="1"/>
          </p:cNvSpPr>
          <p:nvPr/>
        </p:nvSpPr>
        <p:spPr bwMode="auto">
          <a:xfrm>
            <a:off x="2898775" y="557213"/>
            <a:ext cx="3641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b="1" u="sng">
                <a:solidFill>
                  <a:schemeClr val="bg1"/>
                </a:solidFill>
              </a:rPr>
              <a:t>Open Digital Campus</a:t>
            </a:r>
          </a:p>
        </p:txBody>
      </p:sp>
    </p:spTree>
    <p:extLst>
      <p:ext uri="{BB962C8B-B14F-4D97-AF65-F5344CB8AC3E}">
        <p14:creationId xmlns:p14="http://schemas.microsoft.com/office/powerpoint/2010/main" val="1632352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70"/>
          <p:cNvSpPr>
            <a:spLocks noChangeArrowheads="1"/>
          </p:cNvSpPr>
          <p:nvPr/>
        </p:nvSpPr>
        <p:spPr bwMode="auto">
          <a:xfrm>
            <a:off x="495300" y="538163"/>
            <a:ext cx="8277225" cy="5849937"/>
          </a:xfrm>
          <a:prstGeom prst="ellipse">
            <a:avLst/>
          </a:prstGeom>
          <a:solidFill>
            <a:schemeClr val="accent1"/>
          </a:solidFill>
          <a:ln w="9525" algn="ctr">
            <a:solidFill>
              <a:schemeClr val="tx1"/>
            </a:solidFill>
            <a:round/>
            <a:headEnd/>
            <a:tailEnd/>
          </a:ln>
        </p:spPr>
        <p:txBody>
          <a:bodyPr/>
          <a:lstStyle/>
          <a:p>
            <a:pPr algn="r"/>
            <a:endParaRPr lang="en-US">
              <a:solidFill>
                <a:schemeClr val="bg1"/>
              </a:solidFill>
            </a:endParaRPr>
          </a:p>
        </p:txBody>
      </p:sp>
      <p:sp>
        <p:nvSpPr>
          <p:cNvPr id="21507" name="Rectangle 2"/>
          <p:cNvSpPr>
            <a:spLocks noGrp="1" noChangeArrowheads="1"/>
          </p:cNvSpPr>
          <p:nvPr>
            <p:ph type="title"/>
          </p:nvPr>
        </p:nvSpPr>
        <p:spPr>
          <a:xfrm>
            <a:off x="3495675" y="619125"/>
            <a:ext cx="6400800" cy="474663"/>
          </a:xfrm>
        </p:spPr>
        <p:txBody>
          <a:bodyPr/>
          <a:lstStyle/>
          <a:p>
            <a:pPr eaLnBrk="1" hangingPunct="1"/>
            <a:r>
              <a:rPr lang="en-US" sz="2200" u="sng" smtClean="0">
                <a:solidFill>
                  <a:schemeClr val="bg1"/>
                </a:solidFill>
              </a:rPr>
              <a:t>Banner Finance</a:t>
            </a:r>
            <a:endParaRPr lang="en-AU" sz="2200" u="sng" smtClean="0">
              <a:solidFill>
                <a:schemeClr val="bg1"/>
              </a:solidFill>
            </a:endParaRPr>
          </a:p>
        </p:txBody>
      </p:sp>
      <p:sp>
        <p:nvSpPr>
          <p:cNvPr id="21508"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0F231E50-96E3-4004-BC0D-A781F9E74938}" type="datetime4">
              <a:rPr lang="en-US" smtClean="0">
                <a:ea typeface="Helvetica Light"/>
              </a:rPr>
              <a:pPr eaLnBrk="1" hangingPunct="1"/>
              <a:t>September 19, 2013</a:t>
            </a:fld>
            <a:r>
              <a:rPr lang="en-US" smtClean="0">
                <a:ea typeface="Helvetica Light"/>
              </a:rPr>
              <a:t> | www.sungardhe.com</a:t>
            </a:r>
          </a:p>
        </p:txBody>
      </p:sp>
      <p:sp>
        <p:nvSpPr>
          <p:cNvPr id="21509"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07B38E9-C6AF-462C-8F34-1A9E8B4003D4}" type="slidenum">
              <a:rPr lang="en-US" smtClean="0">
                <a:ea typeface="Helvetica Light"/>
              </a:rPr>
              <a:pPr eaLnBrk="1" hangingPunct="1"/>
              <a:t>4</a:t>
            </a:fld>
            <a:endParaRPr lang="en-US" smtClean="0">
              <a:ea typeface="Helvetica Light"/>
            </a:endParaRPr>
          </a:p>
        </p:txBody>
      </p:sp>
      <p:grpSp>
        <p:nvGrpSpPr>
          <p:cNvPr id="21510" name="Group 2"/>
          <p:cNvGrpSpPr>
            <a:grpSpLocks/>
          </p:cNvGrpSpPr>
          <p:nvPr/>
        </p:nvGrpSpPr>
        <p:grpSpPr bwMode="auto">
          <a:xfrm>
            <a:off x="4586288" y="4338638"/>
            <a:ext cx="41275" cy="847725"/>
            <a:chOff x="3139" y="2349"/>
            <a:chExt cx="658" cy="203"/>
          </a:xfrm>
        </p:grpSpPr>
        <p:sp>
          <p:nvSpPr>
            <p:cNvPr id="21574" name="Line 3"/>
            <p:cNvSpPr>
              <a:spLocks noChangeShapeType="1"/>
            </p:cNvSpPr>
            <p:nvPr/>
          </p:nvSpPr>
          <p:spPr bwMode="auto">
            <a:xfrm flipH="1">
              <a:off x="3225" y="2349"/>
              <a:ext cx="572" cy="176"/>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5" name="Line 4"/>
            <p:cNvSpPr>
              <a:spLocks noChangeShapeType="1"/>
            </p:cNvSpPr>
            <p:nvPr/>
          </p:nvSpPr>
          <p:spPr bwMode="auto">
            <a:xfrm flipH="1">
              <a:off x="3139" y="2351"/>
              <a:ext cx="658" cy="201"/>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1" name="Group 5"/>
          <p:cNvGrpSpPr>
            <a:grpSpLocks/>
          </p:cNvGrpSpPr>
          <p:nvPr/>
        </p:nvGrpSpPr>
        <p:grpSpPr bwMode="auto">
          <a:xfrm flipV="1">
            <a:off x="4606925" y="4248150"/>
            <a:ext cx="1866900" cy="862013"/>
            <a:chOff x="3139" y="2349"/>
            <a:chExt cx="658" cy="203"/>
          </a:xfrm>
        </p:grpSpPr>
        <p:sp>
          <p:nvSpPr>
            <p:cNvPr id="21572" name="Line 6"/>
            <p:cNvSpPr>
              <a:spLocks noChangeShapeType="1"/>
            </p:cNvSpPr>
            <p:nvPr/>
          </p:nvSpPr>
          <p:spPr bwMode="auto">
            <a:xfrm flipH="1">
              <a:off x="3225" y="2349"/>
              <a:ext cx="572" cy="176"/>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3" name="Line 7"/>
            <p:cNvSpPr>
              <a:spLocks noChangeShapeType="1"/>
            </p:cNvSpPr>
            <p:nvPr/>
          </p:nvSpPr>
          <p:spPr bwMode="auto">
            <a:xfrm flipH="1">
              <a:off x="3139" y="2351"/>
              <a:ext cx="658" cy="201"/>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2" name="Group 8"/>
          <p:cNvGrpSpPr>
            <a:grpSpLocks/>
          </p:cNvGrpSpPr>
          <p:nvPr/>
        </p:nvGrpSpPr>
        <p:grpSpPr bwMode="auto">
          <a:xfrm flipV="1">
            <a:off x="2700338" y="4364038"/>
            <a:ext cx="1354137" cy="654050"/>
            <a:chOff x="1567" y="2322"/>
            <a:chExt cx="658" cy="201"/>
          </a:xfrm>
        </p:grpSpPr>
        <p:sp>
          <p:nvSpPr>
            <p:cNvPr id="21570" name="Line 9"/>
            <p:cNvSpPr>
              <a:spLocks noChangeShapeType="1"/>
            </p:cNvSpPr>
            <p:nvPr/>
          </p:nvSpPr>
          <p:spPr bwMode="auto">
            <a:xfrm>
              <a:off x="1653" y="2345"/>
              <a:ext cx="572" cy="176"/>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71" name="Line 10"/>
            <p:cNvSpPr>
              <a:spLocks noChangeShapeType="1"/>
            </p:cNvSpPr>
            <p:nvPr/>
          </p:nvSpPr>
          <p:spPr bwMode="auto">
            <a:xfrm>
              <a:off x="1567" y="2322"/>
              <a:ext cx="658" cy="201"/>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13" name="Group 11"/>
          <p:cNvGrpSpPr>
            <a:grpSpLocks/>
          </p:cNvGrpSpPr>
          <p:nvPr/>
        </p:nvGrpSpPr>
        <p:grpSpPr bwMode="auto">
          <a:xfrm>
            <a:off x="1898650" y="3000375"/>
            <a:ext cx="1897063" cy="1192213"/>
            <a:chOff x="1249" y="2013"/>
            <a:chExt cx="976" cy="535"/>
          </a:xfrm>
        </p:grpSpPr>
        <p:grpSp>
          <p:nvGrpSpPr>
            <p:cNvPr id="21564" name="Group 12"/>
            <p:cNvGrpSpPr>
              <a:grpSpLocks/>
            </p:cNvGrpSpPr>
            <p:nvPr/>
          </p:nvGrpSpPr>
          <p:grpSpPr bwMode="auto">
            <a:xfrm>
              <a:off x="1567" y="2322"/>
              <a:ext cx="658" cy="201"/>
              <a:chOff x="1567" y="2322"/>
              <a:chExt cx="658" cy="201"/>
            </a:xfrm>
          </p:grpSpPr>
          <p:sp>
            <p:nvSpPr>
              <p:cNvPr id="21568" name="Line 13"/>
              <p:cNvSpPr>
                <a:spLocks noChangeShapeType="1"/>
              </p:cNvSpPr>
              <p:nvPr/>
            </p:nvSpPr>
            <p:spPr bwMode="auto">
              <a:xfrm>
                <a:off x="1653" y="2345"/>
                <a:ext cx="572" cy="176"/>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9" name="Line 14"/>
              <p:cNvSpPr>
                <a:spLocks noChangeShapeType="1"/>
              </p:cNvSpPr>
              <p:nvPr/>
            </p:nvSpPr>
            <p:spPr bwMode="auto">
              <a:xfrm>
                <a:off x="1567" y="2322"/>
                <a:ext cx="658" cy="201"/>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65" name="Group 15"/>
            <p:cNvGrpSpPr>
              <a:grpSpLocks/>
            </p:cNvGrpSpPr>
            <p:nvPr/>
          </p:nvGrpSpPr>
          <p:grpSpPr bwMode="auto">
            <a:xfrm>
              <a:off x="1249" y="2013"/>
              <a:ext cx="534" cy="535"/>
              <a:chOff x="1249" y="2013"/>
              <a:chExt cx="534" cy="535"/>
            </a:xfrm>
          </p:grpSpPr>
          <p:sp>
            <p:nvSpPr>
              <p:cNvPr id="21566" name="Oval 16"/>
              <p:cNvSpPr>
                <a:spLocks noChangeArrowheads="1"/>
              </p:cNvSpPr>
              <p:nvPr/>
            </p:nvSpPr>
            <p:spPr bwMode="auto">
              <a:xfrm>
                <a:off x="1249" y="2013"/>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pic>
            <p:nvPicPr>
              <p:cNvPr id="21567" name="Picture 17" descr="conten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3" y="2083"/>
                <a:ext cx="397" cy="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1514" name="Text Box 18"/>
          <p:cNvSpPr txBox="1">
            <a:spLocks noChangeArrowheads="1"/>
          </p:cNvSpPr>
          <p:nvPr/>
        </p:nvSpPr>
        <p:spPr bwMode="auto">
          <a:xfrm>
            <a:off x="1266825" y="2470150"/>
            <a:ext cx="98901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Accounts</a:t>
            </a:r>
          </a:p>
          <a:p>
            <a:pPr algn="ctr" eaLnBrk="1" hangingPunct="1"/>
            <a:r>
              <a:rPr lang="en-US" sz="1700" b="1">
                <a:solidFill>
                  <a:schemeClr val="bg1"/>
                </a:solidFill>
                <a:latin typeface="Arial Narrow" pitchFamily="34" charset="0"/>
              </a:rPr>
              <a:t>Payable</a:t>
            </a:r>
          </a:p>
        </p:txBody>
      </p:sp>
      <p:grpSp>
        <p:nvGrpSpPr>
          <p:cNvPr id="21515" name="Group 19"/>
          <p:cNvGrpSpPr>
            <a:grpSpLocks/>
          </p:cNvGrpSpPr>
          <p:nvPr/>
        </p:nvGrpSpPr>
        <p:grpSpPr bwMode="auto">
          <a:xfrm>
            <a:off x="5181600" y="3743325"/>
            <a:ext cx="1184275" cy="457200"/>
            <a:chOff x="3139" y="2349"/>
            <a:chExt cx="658" cy="203"/>
          </a:xfrm>
        </p:grpSpPr>
        <p:sp>
          <p:nvSpPr>
            <p:cNvPr id="21562" name="Line 20"/>
            <p:cNvSpPr>
              <a:spLocks noChangeShapeType="1"/>
            </p:cNvSpPr>
            <p:nvPr/>
          </p:nvSpPr>
          <p:spPr bwMode="auto">
            <a:xfrm flipH="1">
              <a:off x="3225" y="2349"/>
              <a:ext cx="572" cy="176"/>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3" name="Line 21"/>
            <p:cNvSpPr>
              <a:spLocks noChangeShapeType="1"/>
            </p:cNvSpPr>
            <p:nvPr/>
          </p:nvSpPr>
          <p:spPr bwMode="auto">
            <a:xfrm flipH="1">
              <a:off x="3139" y="2351"/>
              <a:ext cx="658" cy="201"/>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6" name="Oval 22"/>
          <p:cNvSpPr>
            <a:spLocks noChangeArrowheads="1"/>
          </p:cNvSpPr>
          <p:nvPr/>
        </p:nvSpPr>
        <p:spPr bwMode="auto">
          <a:xfrm>
            <a:off x="6157913" y="2990850"/>
            <a:ext cx="962025" cy="120332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pic>
        <p:nvPicPr>
          <p:cNvPr id="21517" name="Picture 23" descr="info_acces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1900" y="3257550"/>
            <a:ext cx="6985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Text Box 24"/>
          <p:cNvSpPr txBox="1">
            <a:spLocks noChangeArrowheads="1"/>
          </p:cNvSpPr>
          <p:nvPr/>
        </p:nvSpPr>
        <p:spPr bwMode="auto">
          <a:xfrm>
            <a:off x="6769100" y="2463800"/>
            <a:ext cx="842963"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General</a:t>
            </a:r>
          </a:p>
          <a:p>
            <a:pPr algn="ctr" eaLnBrk="1" hangingPunct="1"/>
            <a:r>
              <a:rPr lang="en-US" sz="1700" b="1">
                <a:solidFill>
                  <a:schemeClr val="bg1"/>
                </a:solidFill>
                <a:latin typeface="Arial Narrow" pitchFamily="34" charset="0"/>
              </a:rPr>
              <a:t>Ledger</a:t>
            </a:r>
          </a:p>
        </p:txBody>
      </p:sp>
      <p:grpSp>
        <p:nvGrpSpPr>
          <p:cNvPr id="21519" name="Group 26"/>
          <p:cNvGrpSpPr>
            <a:grpSpLocks/>
          </p:cNvGrpSpPr>
          <p:nvPr/>
        </p:nvGrpSpPr>
        <p:grpSpPr bwMode="auto">
          <a:xfrm>
            <a:off x="4411663" y="2411413"/>
            <a:ext cx="319087" cy="444500"/>
            <a:chOff x="2638" y="1546"/>
            <a:chExt cx="162" cy="225"/>
          </a:xfrm>
        </p:grpSpPr>
        <p:sp>
          <p:nvSpPr>
            <p:cNvPr id="21560" name="Line 27"/>
            <p:cNvSpPr>
              <a:spLocks noChangeShapeType="1"/>
            </p:cNvSpPr>
            <p:nvPr/>
          </p:nvSpPr>
          <p:spPr bwMode="auto">
            <a:xfrm rot="19407302" flipH="1">
              <a:off x="2649" y="1583"/>
              <a:ext cx="139" cy="188"/>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61" name="Line 28"/>
            <p:cNvSpPr>
              <a:spLocks noChangeShapeType="1"/>
            </p:cNvSpPr>
            <p:nvPr/>
          </p:nvSpPr>
          <p:spPr bwMode="auto">
            <a:xfrm rot="19407302" flipH="1">
              <a:off x="2638" y="1546"/>
              <a:ext cx="162" cy="219"/>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20" name="Oval 29"/>
          <p:cNvSpPr>
            <a:spLocks noChangeArrowheads="1"/>
          </p:cNvSpPr>
          <p:nvPr/>
        </p:nvSpPr>
        <p:spPr bwMode="auto">
          <a:xfrm>
            <a:off x="4057650" y="1376363"/>
            <a:ext cx="1049338" cy="1055687"/>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sp>
        <p:nvSpPr>
          <p:cNvPr id="21521" name="Text Box 30"/>
          <p:cNvSpPr txBox="1">
            <a:spLocks noChangeArrowheads="1"/>
          </p:cNvSpPr>
          <p:nvPr/>
        </p:nvSpPr>
        <p:spPr bwMode="auto">
          <a:xfrm>
            <a:off x="4076700" y="1016000"/>
            <a:ext cx="979488"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Research</a:t>
            </a:r>
          </a:p>
        </p:txBody>
      </p:sp>
      <p:pic>
        <p:nvPicPr>
          <p:cNvPr id="21522" name="Picture 31" descr="user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7688" y="1570038"/>
            <a:ext cx="45085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23" name="Group 32"/>
          <p:cNvGrpSpPr>
            <a:grpSpLocks/>
          </p:cNvGrpSpPr>
          <p:nvPr/>
        </p:nvGrpSpPr>
        <p:grpSpPr bwMode="auto">
          <a:xfrm>
            <a:off x="2566988" y="1890713"/>
            <a:ext cx="1797050" cy="2168525"/>
            <a:chOff x="1739" y="1359"/>
            <a:chExt cx="861" cy="1096"/>
          </a:xfrm>
        </p:grpSpPr>
        <p:grpSp>
          <p:nvGrpSpPr>
            <p:cNvPr id="21554" name="Group 33"/>
            <p:cNvGrpSpPr>
              <a:grpSpLocks/>
            </p:cNvGrpSpPr>
            <p:nvPr/>
          </p:nvGrpSpPr>
          <p:grpSpPr bwMode="auto">
            <a:xfrm>
              <a:off x="1992" y="1611"/>
              <a:ext cx="608" cy="844"/>
              <a:chOff x="1992" y="1611"/>
              <a:chExt cx="608" cy="844"/>
            </a:xfrm>
          </p:grpSpPr>
          <p:sp>
            <p:nvSpPr>
              <p:cNvPr id="21558" name="Line 34"/>
              <p:cNvSpPr>
                <a:spLocks noChangeShapeType="1"/>
              </p:cNvSpPr>
              <p:nvPr/>
            </p:nvSpPr>
            <p:spPr bwMode="auto">
              <a:xfrm>
                <a:off x="2057" y="1702"/>
                <a:ext cx="541" cy="731"/>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9" name="Line 35"/>
              <p:cNvSpPr>
                <a:spLocks noChangeShapeType="1"/>
              </p:cNvSpPr>
              <p:nvPr/>
            </p:nvSpPr>
            <p:spPr bwMode="auto">
              <a:xfrm>
                <a:off x="1992" y="1611"/>
                <a:ext cx="608" cy="844"/>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55" name="Group 36"/>
            <p:cNvGrpSpPr>
              <a:grpSpLocks/>
            </p:cNvGrpSpPr>
            <p:nvPr/>
          </p:nvGrpSpPr>
          <p:grpSpPr bwMode="auto">
            <a:xfrm>
              <a:off x="1739" y="1359"/>
              <a:ext cx="534" cy="535"/>
              <a:chOff x="1739" y="1359"/>
              <a:chExt cx="534" cy="535"/>
            </a:xfrm>
          </p:grpSpPr>
          <p:sp>
            <p:nvSpPr>
              <p:cNvPr id="21556" name="Oval 37"/>
              <p:cNvSpPr>
                <a:spLocks noChangeArrowheads="1"/>
              </p:cNvSpPr>
              <p:nvPr/>
            </p:nvSpPr>
            <p:spPr bwMode="auto">
              <a:xfrm>
                <a:off x="1739" y="1359"/>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pic>
            <p:nvPicPr>
              <p:cNvPr id="21557" name="Picture 38" descr="itegration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 y="1497"/>
                <a:ext cx="435"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1524" name="Text Box 39"/>
          <p:cNvSpPr txBox="1">
            <a:spLocks noChangeArrowheads="1"/>
          </p:cNvSpPr>
          <p:nvPr/>
        </p:nvSpPr>
        <p:spPr bwMode="auto">
          <a:xfrm>
            <a:off x="1282700" y="4521200"/>
            <a:ext cx="792163"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Budget</a:t>
            </a:r>
          </a:p>
        </p:txBody>
      </p:sp>
      <p:grpSp>
        <p:nvGrpSpPr>
          <p:cNvPr id="21525" name="Group 40"/>
          <p:cNvGrpSpPr>
            <a:grpSpLocks/>
          </p:cNvGrpSpPr>
          <p:nvPr/>
        </p:nvGrpSpPr>
        <p:grpSpPr bwMode="auto">
          <a:xfrm>
            <a:off x="4913313" y="1736725"/>
            <a:ext cx="1570037" cy="2114550"/>
            <a:chOff x="2898" y="1357"/>
            <a:chExt cx="847" cy="1073"/>
          </a:xfrm>
        </p:grpSpPr>
        <p:grpSp>
          <p:nvGrpSpPr>
            <p:cNvPr id="21548" name="Group 41"/>
            <p:cNvGrpSpPr>
              <a:grpSpLocks/>
            </p:cNvGrpSpPr>
            <p:nvPr/>
          </p:nvGrpSpPr>
          <p:grpSpPr bwMode="auto">
            <a:xfrm>
              <a:off x="2898" y="1586"/>
              <a:ext cx="608" cy="844"/>
              <a:chOff x="2898" y="1586"/>
              <a:chExt cx="608" cy="844"/>
            </a:xfrm>
          </p:grpSpPr>
          <p:sp>
            <p:nvSpPr>
              <p:cNvPr id="21552" name="Line 42"/>
              <p:cNvSpPr>
                <a:spLocks noChangeShapeType="1"/>
              </p:cNvSpPr>
              <p:nvPr/>
            </p:nvSpPr>
            <p:spPr bwMode="auto">
              <a:xfrm flipH="1">
                <a:off x="2953" y="1610"/>
                <a:ext cx="541" cy="731"/>
              </a:xfrm>
              <a:prstGeom prst="line">
                <a:avLst/>
              </a:prstGeom>
              <a:noFill/>
              <a:ln w="101600">
                <a:solidFill>
                  <a:srgbClr val="7A95A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53" name="Line 43"/>
              <p:cNvSpPr>
                <a:spLocks noChangeShapeType="1"/>
              </p:cNvSpPr>
              <p:nvPr/>
            </p:nvSpPr>
            <p:spPr bwMode="auto">
              <a:xfrm flipH="1">
                <a:off x="2898" y="1586"/>
                <a:ext cx="608" cy="844"/>
              </a:xfrm>
              <a:prstGeom prst="line">
                <a:avLst/>
              </a:prstGeom>
              <a:noFill/>
              <a:ln w="28575">
                <a:solidFill>
                  <a:srgbClr val="A38B27"/>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549" name="Group 44"/>
            <p:cNvGrpSpPr>
              <a:grpSpLocks/>
            </p:cNvGrpSpPr>
            <p:nvPr/>
          </p:nvGrpSpPr>
          <p:grpSpPr bwMode="auto">
            <a:xfrm>
              <a:off x="3211" y="1357"/>
              <a:ext cx="534" cy="535"/>
              <a:chOff x="3211" y="1357"/>
              <a:chExt cx="534" cy="535"/>
            </a:xfrm>
          </p:grpSpPr>
          <p:sp>
            <p:nvSpPr>
              <p:cNvPr id="21550" name="Oval 45"/>
              <p:cNvSpPr>
                <a:spLocks noChangeArrowheads="1"/>
              </p:cNvSpPr>
              <p:nvPr/>
            </p:nvSpPr>
            <p:spPr bwMode="auto">
              <a:xfrm>
                <a:off x="3211" y="1357"/>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pic>
            <p:nvPicPr>
              <p:cNvPr id="21551" name="Picture 46" descr="Academic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9" y="1436"/>
                <a:ext cx="422" cy="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21526" name="Text Box 47"/>
          <p:cNvSpPr txBox="1">
            <a:spLocks noChangeArrowheads="1"/>
          </p:cNvSpPr>
          <p:nvPr/>
        </p:nvSpPr>
        <p:spPr bwMode="auto">
          <a:xfrm>
            <a:off x="5618163" y="1397000"/>
            <a:ext cx="156845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Endowment</a:t>
            </a:r>
          </a:p>
        </p:txBody>
      </p:sp>
      <p:sp>
        <p:nvSpPr>
          <p:cNvPr id="21527" name="Oval 48"/>
          <p:cNvSpPr>
            <a:spLocks noChangeArrowheads="1"/>
          </p:cNvSpPr>
          <p:nvPr/>
        </p:nvSpPr>
        <p:spPr bwMode="auto">
          <a:xfrm>
            <a:off x="3621088" y="2655888"/>
            <a:ext cx="1927225" cy="1978025"/>
          </a:xfrm>
          <a:prstGeom prst="ellipse">
            <a:avLst/>
          </a:prstGeom>
          <a:solidFill>
            <a:srgbClr val="7A95A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AU">
              <a:latin typeface="Avenir 55" pitchFamily="34" charset="0"/>
            </a:endParaRPr>
          </a:p>
        </p:txBody>
      </p:sp>
      <p:sp>
        <p:nvSpPr>
          <p:cNvPr id="21528" name="Text Box 49"/>
          <p:cNvSpPr txBox="1">
            <a:spLocks noChangeArrowheads="1"/>
          </p:cNvSpPr>
          <p:nvPr/>
        </p:nvSpPr>
        <p:spPr bwMode="auto">
          <a:xfrm>
            <a:off x="4119563" y="3814763"/>
            <a:ext cx="9302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900" b="1">
                <a:latin typeface="Arial Narrow" pitchFamily="34" charset="0"/>
              </a:rPr>
              <a:t>Finance</a:t>
            </a:r>
          </a:p>
        </p:txBody>
      </p:sp>
      <p:sp>
        <p:nvSpPr>
          <p:cNvPr id="21529" name="Oval 50"/>
          <p:cNvSpPr>
            <a:spLocks noChangeArrowheads="1"/>
          </p:cNvSpPr>
          <p:nvPr/>
        </p:nvSpPr>
        <p:spPr bwMode="auto">
          <a:xfrm>
            <a:off x="2043113" y="4456113"/>
            <a:ext cx="1039812" cy="1192212"/>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grpSp>
        <p:nvGrpSpPr>
          <p:cNvPr id="21530" name="Group 52"/>
          <p:cNvGrpSpPr>
            <a:grpSpLocks/>
          </p:cNvGrpSpPr>
          <p:nvPr/>
        </p:nvGrpSpPr>
        <p:grpSpPr bwMode="auto">
          <a:xfrm>
            <a:off x="-762000" y="3230563"/>
            <a:ext cx="184150" cy="366712"/>
            <a:chOff x="-60" y="-30"/>
            <a:chExt cx="121" cy="242"/>
          </a:xfrm>
        </p:grpSpPr>
        <p:sp>
          <p:nvSpPr>
            <p:cNvPr id="21544" name="Rectangle 53"/>
            <p:cNvSpPr>
              <a:spLocks noChangeArrowheads="1"/>
            </p:cNvSpPr>
            <p:nvPr/>
          </p:nvSpPr>
          <p:spPr bwMode="auto">
            <a:xfrm>
              <a:off x="-60" y="-30"/>
              <a:ext cx="121"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latin typeface="Avenir 55" pitchFamily="34" charset="0"/>
              </a:endParaRPr>
            </a:p>
          </p:txBody>
        </p:sp>
        <p:sp>
          <p:nvSpPr>
            <p:cNvPr id="21545" name="Rectangle 54"/>
            <p:cNvSpPr>
              <a:spLocks noChangeArrowheads="1"/>
            </p:cNvSpPr>
            <p:nvPr/>
          </p:nvSpPr>
          <p:spPr bwMode="auto">
            <a:xfrm>
              <a:off x="-60" y="-30"/>
              <a:ext cx="121"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latin typeface="Avenir 55" pitchFamily="34" charset="0"/>
              </a:endParaRPr>
            </a:p>
          </p:txBody>
        </p:sp>
        <p:sp>
          <p:nvSpPr>
            <p:cNvPr id="21546" name="Rectangle 55"/>
            <p:cNvSpPr>
              <a:spLocks noChangeArrowheads="1"/>
            </p:cNvSpPr>
            <p:nvPr/>
          </p:nvSpPr>
          <p:spPr bwMode="auto">
            <a:xfrm>
              <a:off x="-58" y="-30"/>
              <a:ext cx="116" cy="24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AU">
                <a:latin typeface="Avenir 55" pitchFamily="34" charset="0"/>
              </a:endParaRPr>
            </a:p>
          </p:txBody>
        </p:sp>
        <p:sp>
          <p:nvSpPr>
            <p:cNvPr id="21547" name="Rectangle 56"/>
            <p:cNvSpPr>
              <a:spLocks noChangeArrowheads="1"/>
            </p:cNvSpPr>
            <p:nvPr/>
          </p:nvSpPr>
          <p:spPr bwMode="auto">
            <a:xfrm>
              <a:off x="1" y="0"/>
              <a:ext cx="1" cy="18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en-AU">
                <a:latin typeface="Avenir 55" pitchFamily="34" charset="0"/>
              </a:endParaRPr>
            </a:p>
          </p:txBody>
        </p:sp>
      </p:grpSp>
      <p:sp>
        <p:nvSpPr>
          <p:cNvPr id="21531" name="Oval 57"/>
          <p:cNvSpPr>
            <a:spLocks noChangeArrowheads="1"/>
          </p:cNvSpPr>
          <p:nvPr/>
        </p:nvSpPr>
        <p:spPr bwMode="auto">
          <a:xfrm>
            <a:off x="6102350" y="4421188"/>
            <a:ext cx="960438" cy="120332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sp>
        <p:nvSpPr>
          <p:cNvPr id="21532" name="Text Box 59"/>
          <p:cNvSpPr txBox="1">
            <a:spLocks noChangeArrowheads="1"/>
          </p:cNvSpPr>
          <p:nvPr/>
        </p:nvSpPr>
        <p:spPr bwMode="auto">
          <a:xfrm>
            <a:off x="6894513" y="4373563"/>
            <a:ext cx="156845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Procurement</a:t>
            </a:r>
          </a:p>
        </p:txBody>
      </p:sp>
      <p:sp>
        <p:nvSpPr>
          <p:cNvPr id="21533" name="Text Box 60"/>
          <p:cNvSpPr txBox="1">
            <a:spLocks noChangeArrowheads="1"/>
          </p:cNvSpPr>
          <p:nvPr/>
        </p:nvSpPr>
        <p:spPr bwMode="auto">
          <a:xfrm>
            <a:off x="2120900" y="1244600"/>
            <a:ext cx="11080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Accounts</a:t>
            </a:r>
          </a:p>
          <a:p>
            <a:pPr algn="ctr" eaLnBrk="1" hangingPunct="1"/>
            <a:r>
              <a:rPr lang="en-US" sz="1700" b="1">
                <a:solidFill>
                  <a:schemeClr val="bg1"/>
                </a:solidFill>
                <a:latin typeface="Arial Narrow" pitchFamily="34" charset="0"/>
              </a:rPr>
              <a:t>Receivable</a:t>
            </a:r>
          </a:p>
        </p:txBody>
      </p:sp>
      <p:grpSp>
        <p:nvGrpSpPr>
          <p:cNvPr id="21534" name="Group 61"/>
          <p:cNvGrpSpPr>
            <a:grpSpLocks/>
          </p:cNvGrpSpPr>
          <p:nvPr/>
        </p:nvGrpSpPr>
        <p:grpSpPr bwMode="auto">
          <a:xfrm>
            <a:off x="4178300" y="4849813"/>
            <a:ext cx="887413" cy="1027112"/>
            <a:chOff x="2458" y="2060"/>
            <a:chExt cx="534" cy="535"/>
          </a:xfrm>
        </p:grpSpPr>
        <p:sp>
          <p:nvSpPr>
            <p:cNvPr id="21542" name="Oval 62"/>
            <p:cNvSpPr>
              <a:spLocks noChangeArrowheads="1"/>
            </p:cNvSpPr>
            <p:nvPr/>
          </p:nvSpPr>
          <p:spPr bwMode="auto">
            <a:xfrm>
              <a:off x="2458" y="2060"/>
              <a:ext cx="534" cy="535"/>
            </a:xfrm>
            <a:prstGeom prst="ellipse">
              <a:avLst/>
            </a:prstGeom>
            <a:gradFill rotWithShape="1">
              <a:gsLst>
                <a:gs pos="0">
                  <a:schemeClr val="bg1"/>
                </a:gs>
                <a:gs pos="100000">
                  <a:srgbClr val="4A6590"/>
                </a:gs>
              </a:gsLst>
              <a:lin ang="5400000" scaled="1"/>
            </a:gradFill>
            <a:ln w="28575">
              <a:solidFill>
                <a:srgbClr val="A38B27"/>
              </a:solidFill>
              <a:round/>
              <a:headEnd/>
              <a:tailEnd/>
            </a:ln>
          </p:spPr>
          <p:txBody>
            <a:bodyPr wrap="none" anchor="ctr"/>
            <a:lstStyle/>
            <a:p>
              <a:endParaRPr lang="en-AU">
                <a:latin typeface="Avenir 55" pitchFamily="34" charset="0"/>
              </a:endParaRPr>
            </a:p>
          </p:txBody>
        </p:sp>
        <p:pic>
          <p:nvPicPr>
            <p:cNvPr id="21543" name="Picture 63" descr="laptop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2" y="2181"/>
              <a:ext cx="412" cy="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1535" name="Text Box 64"/>
          <p:cNvSpPr txBox="1">
            <a:spLocks noChangeArrowheads="1"/>
          </p:cNvSpPr>
          <p:nvPr/>
        </p:nvSpPr>
        <p:spPr bwMode="auto">
          <a:xfrm>
            <a:off x="5008563" y="5248275"/>
            <a:ext cx="76358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1700" b="1">
                <a:solidFill>
                  <a:schemeClr val="bg1"/>
                </a:solidFill>
                <a:latin typeface="Arial Narrow" pitchFamily="34" charset="0"/>
              </a:rPr>
              <a:t>Fixed</a:t>
            </a:r>
          </a:p>
          <a:p>
            <a:pPr algn="ctr" eaLnBrk="1" hangingPunct="1"/>
            <a:r>
              <a:rPr lang="en-US" sz="1700" b="1">
                <a:solidFill>
                  <a:schemeClr val="bg1"/>
                </a:solidFill>
                <a:latin typeface="Arial Narrow" pitchFamily="34" charset="0"/>
              </a:rPr>
              <a:t>Assets</a:t>
            </a:r>
          </a:p>
        </p:txBody>
      </p:sp>
      <p:pic>
        <p:nvPicPr>
          <p:cNvPr id="21536" name="Picture 65" descr="info_acces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5588" y="3027363"/>
            <a:ext cx="977900" cy="947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1537" name="Group 68"/>
          <p:cNvGrpSpPr>
            <a:grpSpLocks/>
          </p:cNvGrpSpPr>
          <p:nvPr/>
        </p:nvGrpSpPr>
        <p:grpSpPr bwMode="auto">
          <a:xfrm>
            <a:off x="2300288" y="4708525"/>
            <a:ext cx="501650" cy="671513"/>
            <a:chOff x="3648" y="576"/>
            <a:chExt cx="350" cy="468"/>
          </a:xfrm>
        </p:grpSpPr>
        <p:sp>
          <p:nvSpPr>
            <p:cNvPr id="21539" name="Document"/>
            <p:cNvSpPr>
              <a:spLocks noEditPoints="1" noChangeArrowheads="1"/>
            </p:cNvSpPr>
            <p:nvPr/>
          </p:nvSpPr>
          <p:spPr bwMode="auto">
            <a:xfrm rot="10800000">
              <a:off x="3648" y="576"/>
              <a:ext cx="350" cy="46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87 w 21600"/>
                <a:gd name="T25" fmla="*/ 831 h 21600"/>
                <a:gd name="T26" fmla="*/ 20613 w 21600"/>
                <a:gd name="T27" fmla="*/ 1643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21540" name="Text Box 70"/>
            <p:cNvSpPr txBox="1">
              <a:spLocks noChangeArrowheads="1"/>
            </p:cNvSpPr>
            <p:nvPr/>
          </p:nvSpPr>
          <p:spPr bwMode="auto">
            <a:xfrm>
              <a:off x="3648" y="653"/>
              <a:ext cx="288" cy="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AU" sz="2400" b="1">
                  <a:latin typeface="Times New Roman" pitchFamily="18" charset="0"/>
                </a:rPr>
                <a:t>X</a:t>
              </a:r>
            </a:p>
          </p:txBody>
        </p:sp>
        <p:sp>
          <p:nvSpPr>
            <p:cNvPr id="21541" name="Text Box 71"/>
            <p:cNvSpPr txBox="1">
              <a:spLocks noChangeArrowheads="1"/>
            </p:cNvSpPr>
            <p:nvPr/>
          </p:nvSpPr>
          <p:spPr bwMode="auto">
            <a:xfrm>
              <a:off x="3792" y="720"/>
              <a:ext cx="192"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AU" sz="2400" b="1">
                  <a:latin typeface="Times New Roman" pitchFamily="18" charset="0"/>
                </a:rPr>
                <a:t>s</a:t>
              </a:r>
            </a:p>
          </p:txBody>
        </p:sp>
      </p:grpSp>
      <p:pic>
        <p:nvPicPr>
          <p:cNvPr id="21538" name="Picture 72" descr="MCj0433864000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02363" y="4659313"/>
            <a:ext cx="727075" cy="72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284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09389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TotalTime>
  <Words>425</Words>
  <Application>Microsoft Office PowerPoint</Application>
  <PresentationFormat>On-screen Show (4:3)</PresentationFormat>
  <Paragraphs>65</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Concourse</vt:lpstr>
      <vt:lpstr>MBUG 2013 </vt:lpstr>
      <vt:lpstr>Session Rules of Etiquette</vt:lpstr>
      <vt:lpstr>PowerPoint Presentation</vt:lpstr>
      <vt:lpstr>Banner Finance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MBUG 2013</dc:title>
  <dc:creator>Edith</dc:creator>
  <cp:lastModifiedBy>Chris Eby</cp:lastModifiedBy>
  <cp:revision>10</cp:revision>
  <dcterms:created xsi:type="dcterms:W3CDTF">2013-01-30T03:13:35Z</dcterms:created>
  <dcterms:modified xsi:type="dcterms:W3CDTF">2013-09-19T12:16:57Z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-1761332858</vt:i4>
  </property>
  <property fmtid="{D5CDD505-2E9C-101B-9397-08002B2CF9AE}" pid="3" name="_NewReviewCycle">
    <vt:lpwstr/>
  </property>
  <property fmtid="{D5CDD505-2E9C-101B-9397-08002B2CF9AE}" pid="4" name="_EmailSubject">
    <vt:lpwstr>2013 MBUG Conference</vt:lpwstr>
  </property>
  <property fmtid="{D5CDD505-2E9C-101B-9397-08002B2CF9AE}" pid="5" name="_AuthorEmail">
    <vt:lpwstr>Chris.Eby@ellucian.com</vt:lpwstr>
  </property>
  <property fmtid="{D5CDD505-2E9C-101B-9397-08002B2CF9AE}" pid="6" name="_AuthorEmailDisplayName">
    <vt:lpwstr>Eby, Chris</vt:lpwstr>
  </property>
</Properties>
</file>