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17"/>
  </p:notesMasterIdLst>
  <p:handoutMasterIdLst>
    <p:handoutMasterId r:id="rId18"/>
  </p:handoutMasterIdLst>
  <p:sldIdLst>
    <p:sldId id="263" r:id="rId5"/>
    <p:sldId id="274" r:id="rId6"/>
    <p:sldId id="277" r:id="rId7"/>
    <p:sldId id="278" r:id="rId8"/>
    <p:sldId id="280" r:id="rId9"/>
    <p:sldId id="279" r:id="rId10"/>
    <p:sldId id="281" r:id="rId11"/>
    <p:sldId id="282" r:id="rId12"/>
    <p:sldId id="283" r:id="rId13"/>
    <p:sldId id="284" r:id="rId14"/>
    <p:sldId id="285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F4F"/>
    <a:srgbClr val="FBFFFE"/>
    <a:srgbClr val="93124E"/>
    <a:srgbClr val="D2D6D4"/>
    <a:srgbClr val="656565"/>
    <a:srgbClr val="636C7C"/>
    <a:srgbClr val="2C3035"/>
    <a:srgbClr val="A7A9AC"/>
    <a:srgbClr val="3A3A3A"/>
    <a:srgbClr val="4B205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72" autoAdjust="0"/>
    <p:restoredTop sz="94660"/>
  </p:normalViewPr>
  <p:slideViewPr>
    <p:cSldViewPr snapToGrid="0" snapToObjects="1" showGuides="1">
      <p:cViewPr varScale="1">
        <p:scale>
          <a:sx n="86" d="100"/>
          <a:sy n="86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91775-80F8-3443-85A3-C405A4C8997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18D80-6B0D-D440-94C1-179CFA1F20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9498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052E5-ED9F-9548-9367-788498FCD0C7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00346-CCC5-964A-81E4-787A8C9385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9216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464679" y="6323242"/>
            <a:ext cx="5561682" cy="53475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222" y="6318121"/>
            <a:ext cx="800922" cy="545000"/>
          </a:xfrm>
          <a:prstGeom prst="rect">
            <a:avLst/>
          </a:prstGeom>
        </p:spPr>
        <p:txBody>
          <a:bodyPr wrap="none" lIns="91440" tIns="0" rIns="91440" bIns="0" anchor="ctr"/>
          <a:lstStyle>
            <a:lvl1pPr algn="l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146921" y="6313000"/>
            <a:ext cx="2133600" cy="555242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r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279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2337316" y="2675109"/>
            <a:ext cx="6471242" cy="147860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289227" y="2675109"/>
            <a:ext cx="1530539" cy="1478604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7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01</a:t>
            </a:r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2042796" y="2675109"/>
            <a:ext cx="0" cy="147860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035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Colleg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351578"/>
            <a:ext cx="8271164" cy="25054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864" y="666616"/>
            <a:ext cx="2128407" cy="110854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2723980" y="481586"/>
            <a:ext cx="0" cy="147860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3003500" y="481586"/>
            <a:ext cx="6140500" cy="14786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003499" y="481586"/>
            <a:ext cx="2926080" cy="1478604"/>
          </a:xfrm>
          <a:ln>
            <a:noFill/>
          </a:ln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6571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D2D6D4"/>
          </a:solidFill>
          <a:ln w="190500" cap="sq" cmpd="sng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08760"/>
            <a:ext cx="5181600" cy="25054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9572" y="551492"/>
            <a:ext cx="2048000" cy="1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6705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D2D6D4"/>
          </a:solidFill>
          <a:ln w="190500" cap="sq" cmpd="sng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08760"/>
            <a:ext cx="5181600" cy="25054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</a:t>
            </a:r>
            <a:r>
              <a:rPr lang="en-US" smtClean="0"/>
              <a:t>Master title </a:t>
            </a:r>
            <a:r>
              <a:rPr lang="en-US" dirty="0" smtClean="0"/>
              <a:t>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9572" y="551492"/>
            <a:ext cx="2048000" cy="1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5113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D2D6D4"/>
          </a:solidFill>
          <a:ln w="190500" cap="sq" cmpd="sng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08760"/>
            <a:ext cx="5181600" cy="25054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</a:t>
            </a:r>
            <a:r>
              <a:rPr lang="en-US" smtClean="0"/>
              <a:t>Master title </a:t>
            </a:r>
            <a:r>
              <a:rPr lang="en-US" dirty="0" smtClean="0"/>
              <a:t>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9572" y="551492"/>
            <a:ext cx="2048000" cy="1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7403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With Images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509414" y="1600200"/>
            <a:ext cx="640598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28600" y="1600200"/>
            <a:ext cx="2155344" cy="2157449"/>
          </a:xfrm>
          <a:ln>
            <a:solidFill>
              <a:srgbClr val="3E1F4F"/>
            </a:solidFill>
          </a:ln>
          <a:effectLst/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228600" y="3968714"/>
            <a:ext cx="2155344" cy="2157449"/>
          </a:xfrm>
          <a:ln>
            <a:solidFill>
              <a:srgbClr val="3E1F4F"/>
            </a:solidFill>
          </a:ln>
          <a:effectLst/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4679" y="6323242"/>
            <a:ext cx="5561682" cy="534758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ctr">
              <a:defRPr lang="en-US" sz="1200" b="0" i="0" dirty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222" y="6318121"/>
            <a:ext cx="800922" cy="545000"/>
          </a:xfrm>
          <a:prstGeom prst="rect">
            <a:avLst/>
          </a:prstGeom>
        </p:spPr>
        <p:txBody>
          <a:bodyPr wrap="none" lIns="91440" tIns="0" rIns="91440" bIns="0" anchor="ctr"/>
          <a:lstStyle>
            <a:lvl1pPr algn="l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6146921" y="6313000"/>
            <a:ext cx="2133600" cy="555242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r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876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With Images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1600200"/>
            <a:ext cx="6398303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760056" y="1600200"/>
            <a:ext cx="2155344" cy="2157449"/>
          </a:xfrm>
          <a:ln>
            <a:solidFill>
              <a:srgbClr val="3E1F4F"/>
            </a:solidFill>
          </a:ln>
          <a:effectLst/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760056" y="3968714"/>
            <a:ext cx="2155344" cy="2157449"/>
          </a:xfrm>
          <a:ln>
            <a:solidFill>
              <a:srgbClr val="3E1F4F"/>
            </a:solidFill>
          </a:ln>
          <a:effectLst/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4679" y="6323242"/>
            <a:ext cx="5561682" cy="534758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ctr">
              <a:defRPr lang="en-US" sz="1200" b="0" i="0" dirty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222" y="6318121"/>
            <a:ext cx="800922" cy="545000"/>
          </a:xfrm>
          <a:prstGeom prst="rect">
            <a:avLst/>
          </a:prstGeom>
        </p:spPr>
        <p:txBody>
          <a:bodyPr wrap="none" lIns="91440" tIns="0" rIns="91440" bIns="0" anchor="ctr"/>
          <a:lstStyle>
            <a:lvl1pPr algn="l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6146921" y="6313000"/>
            <a:ext cx="2133600" cy="555242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r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321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1600200"/>
            <a:ext cx="423713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4"/>
          </p:nvPr>
        </p:nvSpPr>
        <p:spPr>
          <a:xfrm>
            <a:off x="4678266" y="1600200"/>
            <a:ext cx="423713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4679" y="6323242"/>
            <a:ext cx="5561682" cy="534758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ctr">
              <a:defRPr lang="en-US" sz="1200" b="0" i="0" dirty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222" y="6318121"/>
            <a:ext cx="800922" cy="545000"/>
          </a:xfrm>
          <a:prstGeom prst="rect">
            <a:avLst/>
          </a:prstGeom>
        </p:spPr>
        <p:txBody>
          <a:bodyPr wrap="none" lIns="91440" tIns="0" rIns="91440" bIns="0" anchor="ctr"/>
          <a:lstStyle>
            <a:lvl1pPr algn="l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146921" y="6313000"/>
            <a:ext cx="2133600" cy="555242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r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231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274638"/>
            <a:ext cx="8686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4679" y="6323242"/>
            <a:ext cx="5561682" cy="534758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ctr">
              <a:defRPr lang="en-US" sz="1200" b="0" i="0" dirty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222" y="6318121"/>
            <a:ext cx="800922" cy="545000"/>
          </a:xfrm>
          <a:prstGeom prst="rect">
            <a:avLst/>
          </a:prstGeom>
        </p:spPr>
        <p:txBody>
          <a:bodyPr wrap="none" lIns="91440" tIns="0" rIns="91440" bIns="0" anchor="ctr"/>
          <a:lstStyle>
            <a:lvl1pPr algn="l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146921" y="6313000"/>
            <a:ext cx="2133600" cy="555242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r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265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sp>
        <p:nvSpPr>
          <p:cNvPr id="13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97736" y="778358"/>
            <a:ext cx="8148528" cy="236632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5213760" y="3144679"/>
            <a:ext cx="2926080" cy="2928938"/>
          </a:xfrm>
          <a:ln>
            <a:solidFill>
              <a:srgbClr val="3E1F4F"/>
            </a:solidFill>
          </a:ln>
          <a:effectLst>
            <a:reflection blurRad="6350" stA="52000" endA="300" endPos="20000" dir="5400000" sy="-100000" algn="bl" rotWithShape="0"/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9996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cus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-9144" y="-9144"/>
            <a:ext cx="9162288" cy="6876288"/>
          </a:xfrm>
          <a:solidFill>
            <a:srgbClr val="FBFFFE"/>
          </a:solidFill>
          <a:ln w="190500" cap="sq" cmpd="sng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  <p:txBody>
          <a:bodyPr/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75705" y="367441"/>
            <a:ext cx="5562600" cy="528796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>
                <a:solidFill>
                  <a:srgbClr val="4B205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0696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1194594" y="1448594"/>
            <a:ext cx="6754812" cy="3960813"/>
          </a:xfrm>
          <a:effectLst>
            <a:reflection stA="52000" endPos="20000" dir="5400000" sy="-100000" algn="bl" rotWithShape="0"/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538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5050" y="2200275"/>
            <a:ext cx="4681143" cy="2438095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-9144" y="-8000"/>
            <a:ext cx="9162288" cy="687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001" y="-3429"/>
            <a:ext cx="9152002" cy="68648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5050" y="2200275"/>
            <a:ext cx="4681143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7183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-9144" y="6323242"/>
            <a:ext cx="9162288" cy="545000"/>
          </a:xfrm>
          <a:prstGeom prst="rect">
            <a:avLst/>
          </a:prstGeom>
          <a:gradFill>
            <a:gsLst>
              <a:gs pos="0">
                <a:srgbClr val="3E1F4F"/>
              </a:gs>
              <a:gs pos="100000">
                <a:srgbClr val="93124E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-9144" y="-10238"/>
            <a:ext cx="9162288" cy="133596"/>
          </a:xfrm>
          <a:prstGeom prst="rect">
            <a:avLst/>
          </a:prstGeom>
          <a:gradFill>
            <a:gsLst>
              <a:gs pos="0">
                <a:srgbClr val="3E1F4F"/>
              </a:gs>
              <a:gs pos="100000">
                <a:srgbClr val="93124E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622" y="6324667"/>
            <a:ext cx="1024000" cy="533333"/>
          </a:xfrm>
          <a:prstGeom prst="rect">
            <a:avLst/>
          </a:prstGeom>
        </p:spPr>
      </p:pic>
      <p:sp>
        <p:nvSpPr>
          <p:cNvPr id="27" name="Title Placeholder 2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9144" y="6323242"/>
            <a:ext cx="9162288" cy="545000"/>
          </a:xfrm>
          <a:prstGeom prst="rect">
            <a:avLst/>
          </a:prstGeom>
          <a:gradFill>
            <a:gsLst>
              <a:gs pos="0">
                <a:srgbClr val="3E1F4F"/>
              </a:gs>
              <a:gs pos="100000">
                <a:srgbClr val="93124E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9144" y="-10238"/>
            <a:ext cx="9162288" cy="133596"/>
          </a:xfrm>
          <a:prstGeom prst="rect">
            <a:avLst/>
          </a:prstGeom>
          <a:gradFill>
            <a:gsLst>
              <a:gs pos="0">
                <a:srgbClr val="3E1F4F"/>
              </a:gs>
              <a:gs pos="100000">
                <a:srgbClr val="93124E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622" y="6324667"/>
            <a:ext cx="1024000" cy="533333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4679" y="6323242"/>
            <a:ext cx="5561682" cy="534758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ctr">
              <a:defRPr lang="en-US" sz="1200" b="0" i="0" dirty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222" y="6318121"/>
            <a:ext cx="800922" cy="545000"/>
          </a:xfrm>
          <a:prstGeom prst="rect">
            <a:avLst/>
          </a:prstGeom>
        </p:spPr>
        <p:txBody>
          <a:bodyPr wrap="none" lIns="91440" tIns="0" rIns="91440" bIns="0" anchor="ctr"/>
          <a:lstStyle>
            <a:lvl1pPr algn="l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6146921" y="6313000"/>
            <a:ext cx="2133600" cy="555242"/>
          </a:xfrm>
          <a:prstGeom prst="rect">
            <a:avLst/>
          </a:prstGeom>
        </p:spPr>
        <p:txBody>
          <a:bodyPr vert="horz" wrap="none" lIns="91440" tIns="0" rIns="91440" bIns="0" rtlCol="0" anchor="ctr"/>
          <a:lstStyle>
            <a:lvl1pPr algn="r">
              <a:defRPr sz="1200" b="0" i="0">
                <a:solidFill>
                  <a:srgbClr val="D2D6D4"/>
                </a:solidFill>
                <a:latin typeface="Helvetica Light"/>
                <a:cs typeface="Helvetica Light"/>
              </a:defRPr>
            </a:lvl1pPr>
          </a:lstStyle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8311250" y="6457128"/>
            <a:ext cx="0" cy="266987"/>
          </a:xfrm>
          <a:prstGeom prst="line">
            <a:avLst/>
          </a:prstGeom>
          <a:ln w="12700">
            <a:solidFill>
              <a:srgbClr val="D2D6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8311250" y="6457128"/>
            <a:ext cx="0" cy="266987"/>
          </a:xfrm>
          <a:prstGeom prst="line">
            <a:avLst/>
          </a:prstGeom>
          <a:ln w="12700">
            <a:solidFill>
              <a:srgbClr val="D2D6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265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5" r:id="rId5"/>
    <p:sldLayoutId id="2147483683" r:id="rId6"/>
    <p:sldLayoutId id="2147483682" r:id="rId7"/>
    <p:sldLayoutId id="2147483689" r:id="rId8"/>
    <p:sldLayoutId id="2147483684" r:id="rId9"/>
    <p:sldLayoutId id="2147483681" r:id="rId10"/>
    <p:sldLayoutId id="2147483688" r:id="rId11"/>
    <p:sldLayoutId id="2147483664" r:id="rId12"/>
    <p:sldLayoutId id="2147483686" r:id="rId13"/>
    <p:sldLayoutId id="2147483687" r:id="rId14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338" indent="-287338" algn="l" defTabSz="914400" rtl="0" eaLnBrk="1" latinLnBrk="0" hangingPunct="1">
        <a:spcBef>
          <a:spcPct val="20000"/>
        </a:spcBef>
        <a:buClr>
          <a:srgbClr val="93124E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3124E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3124E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3124E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3124E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65280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Set up review in INB</a:t>
            </a:r>
          </a:p>
          <a:p>
            <a:r>
              <a:rPr lang="en-US" dirty="0" smtClean="0"/>
              <a:t>Download from OPAL</a:t>
            </a:r>
          </a:p>
          <a:p>
            <a:r>
              <a:rPr lang="en-US" dirty="0" smtClean="0"/>
              <a:t>Upload to Budget Development</a:t>
            </a:r>
          </a:p>
          <a:p>
            <a:r>
              <a:rPr lang="en-US" dirty="0" smtClean="0"/>
              <a:t>Quick operating reports</a:t>
            </a:r>
          </a:p>
          <a:p>
            <a:r>
              <a:rPr lang="en-US" dirty="0" smtClean="0"/>
              <a:t>Position budget maybe (?)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???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Answers</a:t>
            </a:r>
          </a:p>
          <a:p>
            <a:pPr algn="ctr">
              <a:buNone/>
            </a:pPr>
            <a:r>
              <a:rPr lang="en-US" dirty="0" smtClean="0"/>
              <a:t>Yes</a:t>
            </a:r>
          </a:p>
          <a:p>
            <a:pPr algn="ctr">
              <a:buNone/>
            </a:pPr>
            <a:r>
              <a:rPr lang="en-US" dirty="0" smtClean="0"/>
              <a:t>No</a:t>
            </a:r>
          </a:p>
          <a:p>
            <a:pPr algn="ctr">
              <a:buNone/>
            </a:pPr>
            <a:r>
              <a:rPr lang="en-US" dirty="0" smtClean="0"/>
              <a:t>Maybe</a:t>
            </a:r>
          </a:p>
          <a:p>
            <a:pPr algn="ctr">
              <a:buNone/>
            </a:pPr>
            <a:r>
              <a:rPr lang="en-US" smtClean="0"/>
              <a:t>Depends</a:t>
            </a:r>
          </a:p>
          <a:p>
            <a:pPr algn="ctr">
              <a:buNone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Questions and Answers</a:t>
            </a:r>
            <a:endParaRPr lang="en-US" dirty="0"/>
          </a:p>
        </p:txBody>
      </p:sp>
      <p:pic>
        <p:nvPicPr>
          <p:cNvPr id="4" name="Picture Placeholder 3" descr="6964540793_299c17a6d8_n.jpg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755" r="167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259584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Spreadsheet Budgeting A-Z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225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14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Font typeface="Wingdings" charset="2"/>
              <a:buAutoNum type="arabicPeriod"/>
            </a:pPr>
            <a:r>
              <a:rPr lang="en-US" dirty="0" smtClean="0"/>
              <a:t>Overview</a:t>
            </a:r>
          </a:p>
          <a:p>
            <a:pPr marL="514350" indent="-514350">
              <a:buFont typeface="Wingdings" charset="2"/>
              <a:buAutoNum type="arabicPeriod"/>
            </a:pPr>
            <a:r>
              <a:rPr lang="en-US" dirty="0" smtClean="0"/>
              <a:t>Basic Set up requirements</a:t>
            </a:r>
          </a:p>
          <a:p>
            <a:pPr marL="514350" indent="-514350">
              <a:buAutoNum type="arabicPeriod"/>
            </a:pPr>
            <a:r>
              <a:rPr lang="en-US" dirty="0" smtClean="0"/>
              <a:t>Extracting/Downloading data</a:t>
            </a:r>
          </a:p>
          <a:p>
            <a:pPr marL="514350" indent="-514350">
              <a:buAutoNum type="arabicPeriod"/>
            </a:pPr>
            <a:r>
              <a:rPr lang="en-US" dirty="0" smtClean="0"/>
              <a:t>Uploading data</a:t>
            </a:r>
          </a:p>
          <a:p>
            <a:pPr marL="514350" indent="-514350">
              <a:buAutoNum type="arabicPeriod"/>
            </a:pPr>
            <a:r>
              <a:rPr lang="en-US" dirty="0" smtClean="0"/>
              <a:t>Demonstration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Questions and Answers??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Supports both Finance and Position budgeting functionality – today review Finance</a:t>
            </a:r>
          </a:p>
          <a:p>
            <a:r>
              <a:rPr lang="en-US" dirty="0" smtClean="0"/>
              <a:t>Provides ability to download data, manipulate the data, upload data to Budget Development module</a:t>
            </a:r>
          </a:p>
          <a:p>
            <a:r>
              <a:rPr lang="en-US" dirty="0" smtClean="0"/>
              <a:t>Download from several sources – Operating ledger, grant ledger, budget development</a:t>
            </a:r>
          </a:p>
          <a:p>
            <a:r>
              <a:rPr lang="en-US" dirty="0" smtClean="0"/>
              <a:t>Many items – such as actual, budget and encumbrances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Set Up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DBA to install ODBC driver and grant rights to tables on Banner database</a:t>
            </a:r>
          </a:p>
          <a:p>
            <a:r>
              <a:rPr lang="en-US" dirty="0" smtClean="0"/>
              <a:t>Technical support to install Oracle client on workstation to enable ODBC drivers for end users</a:t>
            </a:r>
          </a:p>
          <a:p>
            <a:r>
              <a:rPr lang="en-US" dirty="0" smtClean="0"/>
              <a:t>Update excel with Add Ins</a:t>
            </a:r>
          </a:p>
          <a:p>
            <a:r>
              <a:rPr lang="en-US" dirty="0" smtClean="0"/>
              <a:t>Update GORDSEC form for users to enable:</a:t>
            </a:r>
          </a:p>
          <a:p>
            <a:pPr lvl="1"/>
            <a:r>
              <a:rPr lang="en-US" dirty="0" smtClean="0"/>
              <a:t>Download wizard</a:t>
            </a:r>
          </a:p>
          <a:p>
            <a:pPr lvl="1"/>
            <a:r>
              <a:rPr lang="en-US" dirty="0" smtClean="0"/>
              <a:t>Validation wizard</a:t>
            </a:r>
          </a:p>
          <a:p>
            <a:pPr lvl="1"/>
            <a:r>
              <a:rPr lang="en-US" dirty="0" smtClean="0"/>
              <a:t>Upload wizard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Extracting/Downloading data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Open excel spreadsheet, click Add Inn tab</a:t>
            </a:r>
          </a:p>
          <a:p>
            <a:r>
              <a:rPr lang="en-US" dirty="0" smtClean="0"/>
              <a:t>Select connect to database and sign in</a:t>
            </a:r>
          </a:p>
          <a:p>
            <a:r>
              <a:rPr lang="en-US" dirty="0" smtClean="0"/>
              <a:t>Select the download wizard</a:t>
            </a:r>
          </a:p>
          <a:p>
            <a:r>
              <a:rPr lang="en-US" dirty="0" smtClean="0"/>
              <a:t>Select where to download data from</a:t>
            </a:r>
          </a:p>
          <a:p>
            <a:r>
              <a:rPr lang="en-US" dirty="0" smtClean="0"/>
              <a:t>Select the data to download</a:t>
            </a:r>
          </a:p>
          <a:p>
            <a:r>
              <a:rPr lang="en-US" dirty="0" smtClean="0"/>
              <a:t>Fund and organization security is enforced</a:t>
            </a:r>
          </a:p>
          <a:p>
            <a:r>
              <a:rPr lang="en-US" dirty="0" smtClean="0"/>
              <a:t>Select Finish to download data to a spreadsheet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Uploading Data – Tips and Tricks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Only one row of column headers (or none)</a:t>
            </a:r>
          </a:p>
          <a:p>
            <a:r>
              <a:rPr lang="en-US" dirty="0" smtClean="0"/>
              <a:t>No blank rows</a:t>
            </a:r>
          </a:p>
          <a:p>
            <a:r>
              <a:rPr lang="en-US" dirty="0" smtClean="0"/>
              <a:t>No totals in the amt column to be uploaded</a:t>
            </a:r>
          </a:p>
          <a:p>
            <a:r>
              <a:rPr lang="en-US" dirty="0" smtClean="0"/>
              <a:t>Duplicate rows cause entire sheet to be rejected</a:t>
            </a:r>
          </a:p>
          <a:p>
            <a:r>
              <a:rPr lang="en-US" dirty="0" smtClean="0"/>
              <a:t>Do get detailed error spreadsheet</a:t>
            </a:r>
          </a:p>
          <a:p>
            <a:r>
              <a:rPr lang="en-US" dirty="0" smtClean="0"/>
              <a:t>Upload to an empty phase or one that does </a:t>
            </a:r>
            <a:r>
              <a:rPr lang="en-US" dirty="0" err="1" smtClean="0"/>
              <a:t>nto</a:t>
            </a:r>
            <a:r>
              <a:rPr lang="en-US" dirty="0" smtClean="0"/>
              <a:t> contain same rows as in spreadsheet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Uploading data - process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Click on the upload wizard</a:t>
            </a:r>
          </a:p>
          <a:p>
            <a:r>
              <a:rPr lang="en-US" dirty="0" smtClean="0"/>
              <a:t>Map FOAPAL and Amt to spreadsheet columns</a:t>
            </a:r>
          </a:p>
          <a:p>
            <a:pPr lvl="1"/>
            <a:r>
              <a:rPr lang="en-US" dirty="0" smtClean="0"/>
              <a:t>Use values – not descriptions</a:t>
            </a:r>
          </a:p>
          <a:p>
            <a:pPr lvl="1"/>
            <a:r>
              <a:rPr lang="en-US" dirty="0" smtClean="0"/>
              <a:t>Only need FOAP</a:t>
            </a:r>
          </a:p>
          <a:p>
            <a:pPr lvl="1"/>
            <a:r>
              <a:rPr lang="en-US" dirty="0" smtClean="0"/>
              <a:t>Must be done for each upload</a:t>
            </a:r>
          </a:p>
          <a:p>
            <a:pPr lvl="2"/>
            <a:r>
              <a:rPr lang="en-US" dirty="0" smtClean="0"/>
              <a:t>Hint – combine spreadsheets</a:t>
            </a:r>
          </a:p>
          <a:p>
            <a:r>
              <a:rPr lang="en-US" dirty="0" smtClean="0"/>
              <a:t>Review error sheet, correct and upload again</a:t>
            </a:r>
          </a:p>
          <a:p>
            <a:r>
              <a:rPr lang="en-US" dirty="0" smtClean="0"/>
              <a:t>Review results on FGIBUDG or in SSB </a:t>
            </a:r>
          </a:p>
          <a:p>
            <a:pPr lvl="1"/>
            <a:r>
              <a:rPr lang="en-US" dirty="0" smtClean="0"/>
              <a:t>In SSB source/status column will be null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01CDAF-80E4-A64F-AEF4-58B83A57878A}" type="datetime4">
              <a:rPr lang="en-US" smtClean="0"/>
              <a:pPr/>
              <a:t>September 10, 2012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llucian_Template">
  <a:themeElements>
    <a:clrScheme name="Ellucian 2">
      <a:dk1>
        <a:srgbClr val="2C3035"/>
      </a:dk1>
      <a:lt1>
        <a:sysClr val="window" lastClr="FFFFFF"/>
      </a:lt1>
      <a:dk2>
        <a:srgbClr val="2C3035"/>
      </a:dk2>
      <a:lt2>
        <a:srgbClr val="D2D6D4"/>
      </a:lt2>
      <a:accent1>
        <a:srgbClr val="3E1F4F"/>
      </a:accent1>
      <a:accent2>
        <a:srgbClr val="93124E"/>
      </a:accent2>
      <a:accent3>
        <a:srgbClr val="47163F"/>
      </a:accent3>
      <a:accent4>
        <a:srgbClr val="631543"/>
      </a:accent4>
      <a:accent5>
        <a:srgbClr val="2C3035"/>
      </a:accent5>
      <a:accent6>
        <a:srgbClr val="D2D6D4"/>
      </a:accent6>
      <a:hlink>
        <a:srgbClr val="93124E"/>
      </a:hlink>
      <a:folHlink>
        <a:srgbClr val="93124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E6773032A47345A7CE44CC003779B2" ma:contentTypeVersion="2" ma:contentTypeDescription="Create a new document." ma:contentTypeScope="" ma:versionID="a3f3ee012fe613ddb6a25d9ad56282a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97e9365d4a928c0591157444e40863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03B66F-6CA7-4085-9B60-5BCA4C1CA52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DDAE39-0293-4BB7-A1E1-5E64800BD1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C9A7CA-D306-4882-A3DD-86E1EE050E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Ellucian_Template.thmx</Template>
  <TotalTime>2657</TotalTime>
  <Words>326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Ellucian_Template</vt:lpstr>
      <vt:lpstr>Slide 1</vt:lpstr>
      <vt:lpstr>Spreadsheet Budgeting A-Z</vt:lpstr>
      <vt:lpstr>Agenda</vt:lpstr>
      <vt:lpstr>AGENDA</vt:lpstr>
      <vt:lpstr>Overview</vt:lpstr>
      <vt:lpstr>Basic Set Up</vt:lpstr>
      <vt:lpstr>Extracting/Downloading data</vt:lpstr>
      <vt:lpstr>Uploading Data – Tips and Tricks</vt:lpstr>
      <vt:lpstr>Uploading data - process</vt:lpstr>
      <vt:lpstr>Demonstration</vt:lpstr>
      <vt:lpstr>Questions ???</vt:lpstr>
      <vt:lpstr>Slide 12</vt:lpstr>
    </vt:vector>
  </TitlesOfParts>
  <Company>Ellucian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Ellucian</dc:title>
  <dc:creator>Gerry, Richard</dc:creator>
  <cp:lastModifiedBy>ghouck</cp:lastModifiedBy>
  <cp:revision>80</cp:revision>
  <dcterms:created xsi:type="dcterms:W3CDTF">2012-03-28T17:54:03Z</dcterms:created>
  <dcterms:modified xsi:type="dcterms:W3CDTF">2012-09-10T15:04:12Z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0x010100F7E6773032A47345A7CE44CC003779B2</vt:lpwstr>
  </property>
  <property fmtid="{D5CDD505-2E9C-101B-9397-08002B2CF9AE}" pid="3" name="_AdHocReviewCycleID">
    <vt:i4>-419786465</vt:i4>
  </property>
  <property fmtid="{D5CDD505-2E9C-101B-9397-08002B2CF9AE}" pid="4" name="_NewReviewCycle">
    <vt:lpwstr/>
  </property>
  <property fmtid="{D5CDD505-2E9C-101B-9397-08002B2CF9AE}" pid="5" name="_EmailSubject">
    <vt:lpwstr>MBUG presentations</vt:lpwstr>
  </property>
  <property fmtid="{D5CDD505-2E9C-101B-9397-08002B2CF9AE}" pid="6" name="_AuthorEmail">
    <vt:lpwstr>Darren.Penn@ellucian.com</vt:lpwstr>
  </property>
  <property fmtid="{D5CDD505-2E9C-101B-9397-08002B2CF9AE}" pid="7" name="_AuthorEmailDisplayName">
    <vt:lpwstr>Penn, Darren</vt:lpwstr>
  </property>
  <property fmtid="{D5CDD505-2E9C-101B-9397-08002B2CF9AE}" pid="8" name="_PreviousAdHocReviewCycleID">
    <vt:i4>-1582250283</vt:i4>
  </property>
</Properties>
</file>