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5" r:id="rId5"/>
  </p:sldMasterIdLst>
  <p:notesMasterIdLst>
    <p:notesMasterId r:id="rId22"/>
  </p:notesMasterIdLst>
  <p:handoutMasterIdLst>
    <p:handoutMasterId r:id="rId23"/>
  </p:handoutMasterIdLst>
  <p:sldIdLst>
    <p:sldId id="274" r:id="rId6"/>
    <p:sldId id="265" r:id="rId7"/>
    <p:sldId id="277" r:id="rId8"/>
    <p:sldId id="304" r:id="rId9"/>
    <p:sldId id="303" r:id="rId10"/>
    <p:sldId id="307" r:id="rId11"/>
    <p:sldId id="312" r:id="rId12"/>
    <p:sldId id="315" r:id="rId13"/>
    <p:sldId id="316" r:id="rId14"/>
    <p:sldId id="317" r:id="rId15"/>
    <p:sldId id="305" r:id="rId16"/>
    <p:sldId id="310" r:id="rId17"/>
    <p:sldId id="306" r:id="rId18"/>
    <p:sldId id="311" r:id="rId19"/>
    <p:sldId id="314" r:id="rId20"/>
    <p:sldId id="30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65A6"/>
    <a:srgbClr val="BF442D"/>
    <a:srgbClr val="6B6E71"/>
    <a:srgbClr val="CBCFCD"/>
    <a:srgbClr val="E9EAEA"/>
    <a:srgbClr val="D5D5D9"/>
    <a:srgbClr val="9D9DA6"/>
    <a:srgbClr val="DDD8D1"/>
    <a:srgbClr val="F0EEEB"/>
    <a:srgbClr val="D9D6D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4" autoAdjust="0"/>
    <p:restoredTop sz="94660"/>
  </p:normalViewPr>
  <p:slideViewPr>
    <p:cSldViewPr snapToGrid="0" snapToObjects="1" showGuides="1">
      <p:cViewPr varScale="1">
        <p:scale>
          <a:sx n="84" d="100"/>
          <a:sy n="84" d="100"/>
        </p:scale>
        <p:origin x="-102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391775-80F8-3443-85A3-C405A4C89979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618D80-6B0D-D440-94C1-179CFA1F20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694984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E052E5-ED9F-9548-9367-788498FCD0C7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00346-CCC5-964A-81E4-787A8C9385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229216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 userDrawn="1"/>
        </p:nvSpPr>
        <p:spPr>
          <a:xfrm>
            <a:off x="172541" y="161693"/>
            <a:ext cx="8798918" cy="6534615"/>
          </a:xfrm>
          <a:prstGeom prst="roundRect">
            <a:avLst>
              <a:gd name="adj" fmla="val 1865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3540760"/>
            <a:ext cx="5979159" cy="2682240"/>
          </a:xfrm>
          <a:prstGeom prst="rect">
            <a:avLst/>
          </a:prstGeom>
        </p:spPr>
        <p:txBody>
          <a:bodyPr lIns="182880" tIns="0" rIns="182880" bIns="0" anchor="t">
            <a:normAutofit/>
          </a:bodyPr>
          <a:lstStyle>
            <a:lvl1pPr algn="l"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135964" y="3185196"/>
            <a:ext cx="8872072" cy="243805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135965" y="120543"/>
            <a:ext cx="8872071" cy="3064653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434043" y="967069"/>
            <a:ext cx="1371600" cy="1371600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795" y="1548475"/>
            <a:ext cx="942097" cy="20878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16705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 Without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08280" y="1361440"/>
            <a:ext cx="8727005" cy="42672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 userDrawn="1"/>
        </p:nvSpPr>
        <p:spPr>
          <a:xfrm>
            <a:off x="172541" y="161693"/>
            <a:ext cx="8798918" cy="6534615"/>
          </a:xfrm>
          <a:prstGeom prst="roundRect">
            <a:avLst>
              <a:gd name="adj" fmla="val 1865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87920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or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 userDrawn="1"/>
        </p:nvSpPr>
        <p:spPr>
          <a:xfrm>
            <a:off x="172541" y="161693"/>
            <a:ext cx="8798918" cy="6534615"/>
          </a:xfrm>
          <a:prstGeom prst="roundRect">
            <a:avLst>
              <a:gd name="adj" fmla="val 1865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151261" y="120543"/>
            <a:ext cx="5525379" cy="661691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35965" y="120543"/>
            <a:ext cx="2700338" cy="661691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599962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 userDrawn="1"/>
        </p:nvSpPr>
        <p:spPr>
          <a:xfrm>
            <a:off x="172541" y="161693"/>
            <a:ext cx="8798918" cy="6534615"/>
          </a:xfrm>
          <a:prstGeom prst="roundRect">
            <a:avLst>
              <a:gd name="adj" fmla="val 1865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edia Placeholder 2"/>
          <p:cNvSpPr>
            <a:spLocks noGrp="1"/>
          </p:cNvSpPr>
          <p:nvPr>
            <p:ph type="media" sz="quarter" idx="10"/>
          </p:nvPr>
        </p:nvSpPr>
        <p:spPr>
          <a:xfrm>
            <a:off x="1194594" y="1448594"/>
            <a:ext cx="6754812" cy="3960813"/>
          </a:xfrm>
          <a:effectLst>
            <a:reflection stA="52000" endPos="20000" dir="5400000" sy="-100000" algn="bl" rotWithShape="0"/>
          </a:effec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55538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 userDrawn="1"/>
        </p:nvSpPr>
        <p:spPr>
          <a:xfrm>
            <a:off x="172541" y="161693"/>
            <a:ext cx="8798918" cy="6534615"/>
          </a:xfrm>
          <a:prstGeom prst="roundRect">
            <a:avLst>
              <a:gd name="adj" fmla="val 1865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28600" y="3429000"/>
            <a:ext cx="8686800" cy="0"/>
          </a:xfrm>
          <a:prstGeom prst="line">
            <a:avLst/>
          </a:prstGeom>
          <a:ln w="12700" cmpd="sng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3540760"/>
            <a:ext cx="5979159" cy="2682240"/>
          </a:xfrm>
          <a:prstGeom prst="rect">
            <a:avLst/>
          </a:prstGeom>
        </p:spPr>
        <p:txBody>
          <a:bodyPr lIns="182880" tIns="0" rIns="182880" bIns="0" anchor="t">
            <a:normAutofit/>
          </a:bodyPr>
          <a:lstStyle>
            <a:lvl1pPr algn="l"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438388" y="1845709"/>
            <a:ext cx="1307717" cy="1307717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198" y="2395173"/>
            <a:ext cx="942097" cy="20878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90353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College Pre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 userDrawn="1"/>
        </p:nvSpPr>
        <p:spPr>
          <a:xfrm>
            <a:off x="172541" y="161693"/>
            <a:ext cx="8798918" cy="6534615"/>
          </a:xfrm>
          <a:prstGeom prst="roundRect">
            <a:avLst>
              <a:gd name="adj" fmla="val 1865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228600" y="3429000"/>
            <a:ext cx="5979159" cy="0"/>
          </a:xfrm>
          <a:prstGeom prst="line">
            <a:avLst/>
          </a:prstGeom>
          <a:ln w="12700" cmpd="sng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6583680" y="2379473"/>
            <a:ext cx="2225040" cy="2099054"/>
          </a:xfrm>
          <a:solidFill>
            <a:schemeClr val="bg1"/>
          </a:solidFill>
          <a:ln>
            <a:noFill/>
          </a:ln>
          <a:effectLst/>
        </p:spPr>
        <p:txBody>
          <a:bodyPr/>
          <a:lstStyle>
            <a:lvl1pPr>
              <a:defRPr>
                <a:ln>
                  <a:noFill/>
                </a:ln>
              </a:defRPr>
            </a:lvl1pPr>
          </a:lstStyle>
          <a:p>
            <a:endParaRPr lang="en-US" dirty="0"/>
          </a:p>
        </p:txBody>
      </p:sp>
      <p:cxnSp>
        <p:nvCxnSpPr>
          <p:cNvPr id="26" name="Straight Connector 25"/>
          <p:cNvCxnSpPr/>
          <p:nvPr userDrawn="1"/>
        </p:nvCxnSpPr>
        <p:spPr>
          <a:xfrm rot="5400000">
            <a:off x="3378200" y="3429000"/>
            <a:ext cx="5979159" cy="0"/>
          </a:xfrm>
          <a:prstGeom prst="line">
            <a:avLst/>
          </a:prstGeom>
          <a:ln w="12700" cmpd="sng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3540760"/>
            <a:ext cx="5979159" cy="2682240"/>
          </a:xfrm>
          <a:prstGeom prst="rect">
            <a:avLst/>
          </a:prstGeom>
        </p:spPr>
        <p:txBody>
          <a:bodyPr lIns="182880" tIns="0" rIns="182880" bIns="0" anchor="t">
            <a:normAutofit/>
          </a:bodyPr>
          <a:lstStyle>
            <a:lvl1pPr algn="l"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438388" y="1845709"/>
            <a:ext cx="1307717" cy="1307717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198" y="2395173"/>
            <a:ext cx="942097" cy="20878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56571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8282" y="6396548"/>
            <a:ext cx="5561682" cy="226940"/>
          </a:xfrm>
          <a:prstGeom prst="rect">
            <a:avLst/>
          </a:prstGeom>
        </p:spPr>
        <p:txBody>
          <a:bodyPr vert="horz" wrap="none" lIns="91440" tIns="0" rIns="91440" bIns="0" rtlCol="0" anchor="b"/>
          <a:lstStyle>
            <a:lvl1pPr algn="l">
              <a:defRPr lang="en-US" sz="1200" b="0" i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Helvetica Light"/>
              </a:defRPr>
            </a:lvl1pPr>
          </a:lstStyle>
          <a:p>
            <a:r>
              <a:rPr lang="en-US" smtClean="0"/>
              <a:t>© 2012 Ellucian. All Rights Reserved - Confidential &amp; Proprietary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8577" y="5491873"/>
            <a:ext cx="1637028" cy="1032229"/>
          </a:xfrm>
          <a:prstGeom prst="rect">
            <a:avLst/>
          </a:prstGeom>
        </p:spPr>
        <p:txBody>
          <a:bodyPr wrap="none" lIns="91440" tIns="0" rIns="91440" bIns="0" anchor="b"/>
          <a:lstStyle>
            <a:lvl1pPr algn="r">
              <a:defRPr sz="4800" b="1" i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Helvetica Light"/>
              </a:defRPr>
            </a:lvl1pPr>
          </a:lstStyle>
          <a:p>
            <a:fld id="{4723A4D5-ED90-46EA-AEBA-89262A0074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"/>
          </p:nvPr>
        </p:nvSpPr>
        <p:spPr>
          <a:xfrm>
            <a:off x="6815499" y="6211094"/>
            <a:ext cx="2133600" cy="416227"/>
          </a:xfrm>
          <a:prstGeom prst="rect">
            <a:avLst/>
          </a:prstGeom>
        </p:spPr>
        <p:txBody>
          <a:bodyPr vert="horz" wrap="none" lIns="91440" tIns="0" rIns="91440" bIns="0" rtlCol="0" anchor="b"/>
          <a:lstStyle>
            <a:lvl1pPr algn="r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Helvetica Light"/>
              </a:defRPr>
            </a:lvl1pPr>
          </a:lstStyle>
          <a:p>
            <a:r>
              <a:rPr lang="en-US" smtClean="0"/>
              <a:t>September 17, 2012</a:t>
            </a:r>
            <a:endParaRPr lang="en-US" dirty="0"/>
          </a:p>
        </p:txBody>
      </p:sp>
      <p:sp>
        <p:nvSpPr>
          <p:cNvPr id="16" name="Title Placeholder 26"/>
          <p:cNvSpPr>
            <a:spLocks noGrp="1"/>
          </p:cNvSpPr>
          <p:nvPr>
            <p:ph type="title"/>
          </p:nvPr>
        </p:nvSpPr>
        <p:spPr>
          <a:xfrm>
            <a:off x="228600" y="213413"/>
            <a:ext cx="8686800" cy="1009358"/>
          </a:xfrm>
          <a:prstGeom prst="rect">
            <a:avLst/>
          </a:prstGeom>
        </p:spPr>
        <p:txBody>
          <a:bodyPr vert="horz" lIns="182880" tIns="45720" rIns="182880" bIns="45720" rtlCol="0" anchor="b">
            <a:normAutofit/>
          </a:bodyPr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quarter" idx="11"/>
          </p:nvPr>
        </p:nvSpPr>
        <p:spPr>
          <a:xfrm>
            <a:off x="228600" y="1540986"/>
            <a:ext cx="8686800" cy="467010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72792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With Images O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135964" y="1540986"/>
            <a:ext cx="2240280" cy="2240280"/>
          </a:xfrm>
          <a:ln w="3175" cmpd="sng">
            <a:noFill/>
          </a:ln>
          <a:effectLst/>
        </p:spPr>
        <p:txBody>
          <a:bodyPr/>
          <a:lstStyle/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135964" y="3970011"/>
            <a:ext cx="2240280" cy="2240280"/>
          </a:xfrm>
          <a:ln w="3175" cmpd="sng">
            <a:noFill/>
          </a:ln>
          <a:effectLst/>
        </p:spPr>
        <p:txBody>
          <a:bodyPr/>
          <a:lstStyle/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8282" y="6396548"/>
            <a:ext cx="5561682" cy="226940"/>
          </a:xfrm>
          <a:prstGeom prst="rect">
            <a:avLst/>
          </a:prstGeom>
        </p:spPr>
        <p:txBody>
          <a:bodyPr vert="horz" wrap="none" lIns="91440" tIns="0" rIns="91440" bIns="0" rtlCol="0" anchor="b"/>
          <a:lstStyle>
            <a:lvl1pPr algn="l">
              <a:defRPr lang="en-US" sz="1200" b="0" i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Helvetica Light"/>
              </a:defRPr>
            </a:lvl1pPr>
          </a:lstStyle>
          <a:p>
            <a:r>
              <a:rPr lang="en-US" smtClean="0"/>
              <a:t>© 2012 Ellucian. All Rights Reserved - Confidential &amp; Proprietary</a:t>
            </a:r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8577" y="5491873"/>
            <a:ext cx="1637028" cy="1032229"/>
          </a:xfrm>
          <a:prstGeom prst="rect">
            <a:avLst/>
          </a:prstGeom>
        </p:spPr>
        <p:txBody>
          <a:bodyPr wrap="none" lIns="91440" tIns="0" rIns="91440" bIns="0" anchor="b"/>
          <a:lstStyle>
            <a:lvl1pPr algn="r">
              <a:defRPr sz="4800" b="1" i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Helvetica Light"/>
              </a:defRPr>
            </a:lvl1pPr>
          </a:lstStyle>
          <a:p>
            <a:fld id="{4723A4D5-ED90-46EA-AEBA-89262A0074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2"/>
          </p:nvPr>
        </p:nvSpPr>
        <p:spPr>
          <a:xfrm>
            <a:off x="6815499" y="6211094"/>
            <a:ext cx="2133600" cy="416227"/>
          </a:xfrm>
          <a:prstGeom prst="rect">
            <a:avLst/>
          </a:prstGeom>
        </p:spPr>
        <p:txBody>
          <a:bodyPr vert="horz" wrap="none" lIns="91440" tIns="0" rIns="91440" bIns="0" rtlCol="0" anchor="b"/>
          <a:lstStyle>
            <a:lvl1pPr algn="r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Helvetica Light"/>
              </a:defRPr>
            </a:lvl1pPr>
          </a:lstStyle>
          <a:p>
            <a:r>
              <a:rPr lang="en-US" smtClean="0"/>
              <a:t>September 17, 2012</a:t>
            </a:r>
            <a:endParaRPr lang="en-US" dirty="0"/>
          </a:p>
        </p:txBody>
      </p:sp>
      <p:sp>
        <p:nvSpPr>
          <p:cNvPr id="21" name="Title Placeholder 26"/>
          <p:cNvSpPr>
            <a:spLocks noGrp="1"/>
          </p:cNvSpPr>
          <p:nvPr>
            <p:ph type="title"/>
          </p:nvPr>
        </p:nvSpPr>
        <p:spPr>
          <a:xfrm>
            <a:off x="228600" y="224591"/>
            <a:ext cx="8686800" cy="998180"/>
          </a:xfrm>
          <a:prstGeom prst="rect">
            <a:avLst/>
          </a:prstGeom>
        </p:spPr>
        <p:txBody>
          <a:bodyPr vert="horz" lIns="182880" tIns="45720" rIns="18288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quarter" idx="19"/>
          </p:nvPr>
        </p:nvSpPr>
        <p:spPr>
          <a:xfrm>
            <a:off x="2529220" y="1540986"/>
            <a:ext cx="6386180" cy="467010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38764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With Image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8282" y="6396548"/>
            <a:ext cx="5561682" cy="226940"/>
          </a:xfrm>
          <a:prstGeom prst="rect">
            <a:avLst/>
          </a:prstGeom>
        </p:spPr>
        <p:txBody>
          <a:bodyPr vert="horz" wrap="none" lIns="91440" tIns="0" rIns="91440" bIns="0" rtlCol="0" anchor="b"/>
          <a:lstStyle>
            <a:lvl1pPr algn="l">
              <a:defRPr lang="en-US" sz="1200" b="0" i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Helvetica Light"/>
              </a:defRPr>
            </a:lvl1pPr>
          </a:lstStyle>
          <a:p>
            <a:r>
              <a:rPr lang="en-US" smtClean="0"/>
              <a:t>© 2012 Ellucian. All Rights Reserved - Confidential &amp; Proprietary</a:t>
            </a:r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8577" y="5491873"/>
            <a:ext cx="1637028" cy="1032229"/>
          </a:xfrm>
          <a:prstGeom prst="rect">
            <a:avLst/>
          </a:prstGeom>
        </p:spPr>
        <p:txBody>
          <a:bodyPr wrap="none" lIns="91440" tIns="0" rIns="91440" bIns="0" anchor="b"/>
          <a:lstStyle>
            <a:lvl1pPr algn="r">
              <a:defRPr sz="4800" b="1" i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Helvetica Light"/>
              </a:defRPr>
            </a:lvl1pPr>
          </a:lstStyle>
          <a:p>
            <a:fld id="{4723A4D5-ED90-46EA-AEBA-89262A0074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2"/>
          </p:nvPr>
        </p:nvSpPr>
        <p:spPr>
          <a:xfrm>
            <a:off x="6815499" y="6211094"/>
            <a:ext cx="2133600" cy="416227"/>
          </a:xfrm>
          <a:prstGeom prst="rect">
            <a:avLst/>
          </a:prstGeom>
        </p:spPr>
        <p:txBody>
          <a:bodyPr vert="horz" wrap="none" lIns="91440" tIns="0" rIns="91440" bIns="0" rtlCol="0" anchor="b"/>
          <a:lstStyle>
            <a:lvl1pPr algn="r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Helvetica Light"/>
              </a:defRPr>
            </a:lvl1pPr>
          </a:lstStyle>
          <a:p>
            <a:r>
              <a:rPr lang="en-US" smtClean="0"/>
              <a:t>September 17, 2012</a:t>
            </a:r>
            <a:endParaRPr lang="en-US" dirty="0"/>
          </a:p>
        </p:txBody>
      </p:sp>
      <p:sp>
        <p:nvSpPr>
          <p:cNvPr id="21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6825660" y="1540986"/>
            <a:ext cx="2182376" cy="3950887"/>
          </a:xfrm>
          <a:ln w="3175" cmpd="sng">
            <a:noFill/>
          </a:ln>
          <a:effectLst/>
        </p:spPr>
        <p:txBody>
          <a:bodyPr/>
          <a:lstStyle/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quarter" idx="19"/>
          </p:nvPr>
        </p:nvSpPr>
        <p:spPr>
          <a:xfrm>
            <a:off x="228600" y="1540986"/>
            <a:ext cx="6491288" cy="467010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83218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9"/>
          <p:cNvSpPr>
            <a:spLocks noGrp="1"/>
          </p:cNvSpPr>
          <p:nvPr>
            <p:ph sz="quarter" idx="13"/>
          </p:nvPr>
        </p:nvSpPr>
        <p:spPr>
          <a:xfrm>
            <a:off x="228600" y="1540986"/>
            <a:ext cx="4237134" cy="467010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9"/>
          <p:cNvSpPr>
            <a:spLocks noGrp="1"/>
          </p:cNvSpPr>
          <p:nvPr>
            <p:ph sz="quarter" idx="14"/>
          </p:nvPr>
        </p:nvSpPr>
        <p:spPr>
          <a:xfrm>
            <a:off x="4678266" y="1540986"/>
            <a:ext cx="4237134" cy="46701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8282" y="6396548"/>
            <a:ext cx="5561682" cy="226940"/>
          </a:xfrm>
          <a:prstGeom prst="rect">
            <a:avLst/>
          </a:prstGeom>
        </p:spPr>
        <p:txBody>
          <a:bodyPr vert="horz" wrap="none" lIns="91440" tIns="0" rIns="91440" bIns="0" rtlCol="0" anchor="b"/>
          <a:lstStyle>
            <a:lvl1pPr algn="l">
              <a:defRPr lang="en-US" sz="1200" b="0" i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Helvetica Light"/>
              </a:defRPr>
            </a:lvl1pPr>
          </a:lstStyle>
          <a:p>
            <a:r>
              <a:rPr lang="en-US" smtClean="0"/>
              <a:t>© 2012 Ellucian. All Rights Reserved - Confidential &amp; Proprietary</a:t>
            </a: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8577" y="5491873"/>
            <a:ext cx="1637028" cy="1032229"/>
          </a:xfrm>
          <a:prstGeom prst="rect">
            <a:avLst/>
          </a:prstGeom>
        </p:spPr>
        <p:txBody>
          <a:bodyPr wrap="none" lIns="91440" tIns="0" rIns="91440" bIns="0" anchor="b"/>
          <a:lstStyle>
            <a:lvl1pPr algn="r">
              <a:defRPr sz="4800" b="1" i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Helvetica Light"/>
              </a:defRPr>
            </a:lvl1pPr>
          </a:lstStyle>
          <a:p>
            <a:fld id="{4723A4D5-ED90-46EA-AEBA-89262A0074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2"/>
          </p:nvPr>
        </p:nvSpPr>
        <p:spPr>
          <a:xfrm>
            <a:off x="6815499" y="6211094"/>
            <a:ext cx="2133600" cy="416227"/>
          </a:xfrm>
          <a:prstGeom prst="rect">
            <a:avLst/>
          </a:prstGeom>
        </p:spPr>
        <p:txBody>
          <a:bodyPr vert="horz" wrap="none" lIns="91440" tIns="0" rIns="91440" bIns="0" rtlCol="0" anchor="b"/>
          <a:lstStyle>
            <a:lvl1pPr algn="r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Helvetica Light"/>
              </a:defRPr>
            </a:lvl1pPr>
          </a:lstStyle>
          <a:p>
            <a:r>
              <a:rPr lang="en-US" smtClean="0"/>
              <a:t>September 17, 2012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82310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ith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8282" y="6396548"/>
            <a:ext cx="5561682" cy="226940"/>
          </a:xfrm>
          <a:prstGeom prst="rect">
            <a:avLst/>
          </a:prstGeom>
        </p:spPr>
        <p:txBody>
          <a:bodyPr vert="horz" wrap="none" lIns="91440" tIns="0" rIns="91440" bIns="0" rtlCol="0" anchor="b"/>
          <a:lstStyle>
            <a:lvl1pPr algn="l">
              <a:defRPr lang="en-US" sz="1200" b="0" i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Helvetica Light"/>
              </a:defRPr>
            </a:lvl1pPr>
          </a:lstStyle>
          <a:p>
            <a:r>
              <a:rPr lang="en-US" smtClean="0"/>
              <a:t>© 2012 Ellucian. All Rights Reserved - Confidential &amp; Proprietary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8577" y="5491873"/>
            <a:ext cx="1637028" cy="1032229"/>
          </a:xfrm>
          <a:prstGeom prst="rect">
            <a:avLst/>
          </a:prstGeom>
        </p:spPr>
        <p:txBody>
          <a:bodyPr wrap="none" lIns="91440" tIns="0" rIns="91440" bIns="0" anchor="b"/>
          <a:lstStyle>
            <a:lvl1pPr algn="r">
              <a:defRPr sz="4800" b="1" i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Helvetica Light"/>
              </a:defRPr>
            </a:lvl1pPr>
          </a:lstStyle>
          <a:p>
            <a:fld id="{4723A4D5-ED90-46EA-AEBA-89262A0074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"/>
          </p:nvPr>
        </p:nvSpPr>
        <p:spPr>
          <a:xfrm>
            <a:off x="6815499" y="6211094"/>
            <a:ext cx="2133600" cy="416227"/>
          </a:xfrm>
          <a:prstGeom prst="rect">
            <a:avLst/>
          </a:prstGeom>
        </p:spPr>
        <p:txBody>
          <a:bodyPr vert="horz" wrap="none" lIns="91440" tIns="0" rIns="91440" bIns="0" rtlCol="0" anchor="b"/>
          <a:lstStyle>
            <a:lvl1pPr algn="r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Helvetica Light"/>
              </a:defRPr>
            </a:lvl1pPr>
          </a:lstStyle>
          <a:p>
            <a:r>
              <a:rPr lang="en-US" smtClean="0"/>
              <a:t>September 17, 2012</a:t>
            </a:r>
            <a:endParaRPr lang="en-US" dirty="0"/>
          </a:p>
        </p:txBody>
      </p:sp>
      <p:sp>
        <p:nvSpPr>
          <p:cNvPr id="16" name="Title Placeholder 26"/>
          <p:cNvSpPr>
            <a:spLocks noGrp="1"/>
          </p:cNvSpPr>
          <p:nvPr>
            <p:ph type="title"/>
          </p:nvPr>
        </p:nvSpPr>
        <p:spPr>
          <a:xfrm>
            <a:off x="228600" y="213413"/>
            <a:ext cx="8686800" cy="1009358"/>
          </a:xfrm>
          <a:prstGeom prst="rect">
            <a:avLst/>
          </a:prstGeom>
        </p:spPr>
        <p:txBody>
          <a:bodyPr vert="horz" lIns="182880" tIns="45720" rIns="182880" bIns="45720" rtlCol="0" anchor="b">
            <a:normAutofit/>
          </a:bodyPr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03644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ithout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 userDrawn="1"/>
        </p:nvSpPr>
        <p:spPr>
          <a:xfrm>
            <a:off x="172541" y="161693"/>
            <a:ext cx="8798918" cy="6534615"/>
          </a:xfrm>
          <a:prstGeom prst="roundRect">
            <a:avLst>
              <a:gd name="adj" fmla="val 1865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8282" y="6396548"/>
            <a:ext cx="5561682" cy="226940"/>
          </a:xfrm>
          <a:prstGeom prst="rect">
            <a:avLst/>
          </a:prstGeom>
        </p:spPr>
        <p:txBody>
          <a:bodyPr vert="horz" wrap="none" lIns="91440" tIns="0" rIns="91440" bIns="0" rtlCol="0" anchor="b"/>
          <a:lstStyle>
            <a:lvl1pPr algn="l">
              <a:defRPr lang="en-US" sz="1200" b="0" i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Helvetica Light"/>
              </a:defRPr>
            </a:lvl1pPr>
          </a:lstStyle>
          <a:p>
            <a:r>
              <a:rPr lang="en-US" smtClean="0"/>
              <a:t>© 2012 Ellucian. All Rights Reserved - Confidential &amp; Proprietary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8577" y="5491873"/>
            <a:ext cx="1637028" cy="1032229"/>
          </a:xfrm>
          <a:prstGeom prst="rect">
            <a:avLst/>
          </a:prstGeom>
        </p:spPr>
        <p:txBody>
          <a:bodyPr wrap="none" lIns="91440" tIns="0" rIns="91440" bIns="0" anchor="b"/>
          <a:lstStyle>
            <a:lvl1pPr algn="r">
              <a:defRPr sz="4800" b="1" i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Helvetica Light"/>
              </a:defRPr>
            </a:lvl1pPr>
          </a:lstStyle>
          <a:p>
            <a:fld id="{4723A4D5-ED90-46EA-AEBA-89262A0074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"/>
          </p:nvPr>
        </p:nvSpPr>
        <p:spPr>
          <a:xfrm>
            <a:off x="6815499" y="6211094"/>
            <a:ext cx="2133600" cy="416227"/>
          </a:xfrm>
          <a:prstGeom prst="rect">
            <a:avLst/>
          </a:prstGeom>
        </p:spPr>
        <p:txBody>
          <a:bodyPr vert="horz" wrap="none" lIns="91440" tIns="0" rIns="91440" bIns="0" rtlCol="0" anchor="b"/>
          <a:lstStyle>
            <a:lvl1pPr algn="r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Helvetica Light"/>
              </a:defRPr>
            </a:lvl1pPr>
          </a:lstStyle>
          <a:p>
            <a:r>
              <a:rPr lang="en-US" smtClean="0"/>
              <a:t>September 17, 2012</a:t>
            </a:r>
            <a:endParaRPr lang="en-US" dirty="0"/>
          </a:p>
        </p:txBody>
      </p:sp>
      <p:sp>
        <p:nvSpPr>
          <p:cNvPr id="16" name="Title Placeholder 26"/>
          <p:cNvSpPr>
            <a:spLocks noGrp="1"/>
          </p:cNvSpPr>
          <p:nvPr>
            <p:ph type="title"/>
          </p:nvPr>
        </p:nvSpPr>
        <p:spPr>
          <a:xfrm>
            <a:off x="228600" y="213413"/>
            <a:ext cx="8686800" cy="1009358"/>
          </a:xfrm>
          <a:prstGeom prst="rect">
            <a:avLst/>
          </a:prstGeom>
        </p:spPr>
        <p:txBody>
          <a:bodyPr vert="horz" lIns="182880" tIns="45720" rIns="182880" bIns="45720" rtlCol="0" anchor="b">
            <a:normAutofit/>
          </a:bodyPr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94355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With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08280" y="1361440"/>
            <a:ext cx="8727005" cy="42672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9"/>
          <p:cNvSpPr>
            <a:spLocks noGrp="1"/>
          </p:cNvSpPr>
          <p:nvPr>
            <p:ph sz="quarter" idx="13"/>
          </p:nvPr>
        </p:nvSpPr>
        <p:spPr>
          <a:xfrm>
            <a:off x="228600" y="213414"/>
            <a:ext cx="8686800" cy="599768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8282" y="6396548"/>
            <a:ext cx="5561682" cy="226940"/>
          </a:xfrm>
          <a:prstGeom prst="rect">
            <a:avLst/>
          </a:prstGeom>
        </p:spPr>
        <p:txBody>
          <a:bodyPr vert="horz" wrap="none" lIns="91440" tIns="0" rIns="91440" bIns="0" rtlCol="0" anchor="b"/>
          <a:lstStyle>
            <a:lvl1pPr algn="l">
              <a:defRPr lang="en-US" sz="1200" b="0" i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Helvetica Light"/>
              </a:defRPr>
            </a:lvl1pPr>
          </a:lstStyle>
          <a:p>
            <a:r>
              <a:rPr lang="en-US" smtClean="0"/>
              <a:t>© 2012 Ellucian. All Rights Reserved - Confidential &amp; Proprietary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8577" y="5491873"/>
            <a:ext cx="1637028" cy="1032229"/>
          </a:xfrm>
          <a:prstGeom prst="rect">
            <a:avLst/>
          </a:prstGeom>
        </p:spPr>
        <p:txBody>
          <a:bodyPr wrap="none" lIns="91440" tIns="0" rIns="91440" bIns="0" anchor="b"/>
          <a:lstStyle>
            <a:lvl1pPr algn="r">
              <a:defRPr sz="4800" b="1" i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Helvetica Light"/>
              </a:defRPr>
            </a:lvl1pPr>
          </a:lstStyle>
          <a:p>
            <a:fld id="{4723A4D5-ED90-46EA-AEBA-89262A0074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"/>
          </p:nvPr>
        </p:nvSpPr>
        <p:spPr>
          <a:xfrm>
            <a:off x="6815499" y="6211094"/>
            <a:ext cx="2133600" cy="416227"/>
          </a:xfrm>
          <a:prstGeom prst="rect">
            <a:avLst/>
          </a:prstGeom>
        </p:spPr>
        <p:txBody>
          <a:bodyPr vert="horz" wrap="none" lIns="91440" tIns="0" rIns="91440" bIns="0" rtlCol="0" anchor="b"/>
          <a:lstStyle>
            <a:lvl1pPr algn="r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Helvetica Light"/>
              </a:defRPr>
            </a:lvl1pPr>
          </a:lstStyle>
          <a:p>
            <a:r>
              <a:rPr lang="en-US" smtClean="0"/>
              <a:t>September 17, 2012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52657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08280" y="1361440"/>
            <a:ext cx="8727005" cy="42672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8282" y="6396548"/>
            <a:ext cx="5561682" cy="226940"/>
          </a:xfrm>
          <a:prstGeom prst="rect">
            <a:avLst/>
          </a:prstGeom>
        </p:spPr>
        <p:txBody>
          <a:bodyPr vert="horz" wrap="none" lIns="91440" tIns="0" rIns="91440" bIns="0" rtlCol="0" anchor="b"/>
          <a:lstStyle>
            <a:lvl1pPr algn="l">
              <a:defRPr lang="en-US" sz="1200" b="0" i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Helvetica Light"/>
              </a:defRPr>
            </a:lvl1pPr>
          </a:lstStyle>
          <a:p>
            <a:r>
              <a:rPr lang="en-US" smtClean="0"/>
              <a:t>© 2012 Ellucian. All Rights Reserved - Confidential &amp; Proprietary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8577" y="5491873"/>
            <a:ext cx="1637028" cy="1032229"/>
          </a:xfrm>
          <a:prstGeom prst="rect">
            <a:avLst/>
          </a:prstGeom>
        </p:spPr>
        <p:txBody>
          <a:bodyPr wrap="none" lIns="91440" tIns="0" rIns="91440" bIns="0" anchor="b"/>
          <a:lstStyle>
            <a:lvl1pPr algn="r">
              <a:defRPr sz="4800" b="1" i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Helvetica Light"/>
              </a:defRPr>
            </a:lvl1pPr>
          </a:lstStyle>
          <a:p>
            <a:fld id="{4723A4D5-ED90-46EA-AEBA-89262A0074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"/>
          </p:nvPr>
        </p:nvSpPr>
        <p:spPr>
          <a:xfrm>
            <a:off x="6815499" y="6211094"/>
            <a:ext cx="2133600" cy="416227"/>
          </a:xfrm>
          <a:prstGeom prst="rect">
            <a:avLst/>
          </a:prstGeom>
        </p:spPr>
        <p:txBody>
          <a:bodyPr vert="horz" wrap="none" lIns="91440" tIns="0" rIns="91440" bIns="0" rtlCol="0" anchor="b"/>
          <a:lstStyle>
            <a:lvl1pPr algn="r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Helvetica Light"/>
              </a:defRPr>
            </a:lvl1pPr>
          </a:lstStyle>
          <a:p>
            <a:r>
              <a:rPr lang="en-US" smtClean="0"/>
              <a:t>September 17, 2012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33443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 userDrawn="1"/>
        </p:nvSpPr>
        <p:spPr>
          <a:xfrm>
            <a:off x="135964" y="120543"/>
            <a:ext cx="8872072" cy="6616914"/>
          </a:xfrm>
          <a:prstGeom prst="roundRect">
            <a:avLst>
              <a:gd name="adj" fmla="val 1865"/>
            </a:avLst>
          </a:prstGeom>
          <a:solidFill>
            <a:schemeClr val="bg1"/>
          </a:solidFill>
          <a:ln>
            <a:noFill/>
          </a:ln>
          <a:effectLst>
            <a:outerShdw blurRad="593725" sx="101000" sy="101000" algn="ctr" rotWithShape="0">
              <a:prstClr val="black">
                <a:alpha val="27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itle Placeholder 26"/>
          <p:cNvSpPr>
            <a:spLocks noGrp="1"/>
          </p:cNvSpPr>
          <p:nvPr>
            <p:ph type="title"/>
          </p:nvPr>
        </p:nvSpPr>
        <p:spPr>
          <a:xfrm>
            <a:off x="228600" y="213413"/>
            <a:ext cx="8686800" cy="1009358"/>
          </a:xfrm>
          <a:prstGeom prst="rect">
            <a:avLst/>
          </a:prstGeom>
        </p:spPr>
        <p:txBody>
          <a:bodyPr vert="horz" lIns="182880" tIns="45720" rIns="18288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idx="1"/>
          </p:nvPr>
        </p:nvSpPr>
        <p:spPr>
          <a:xfrm>
            <a:off x="228600" y="1540986"/>
            <a:ext cx="8686800" cy="4670107"/>
          </a:xfrm>
          <a:prstGeom prst="rect">
            <a:avLst/>
          </a:prstGeom>
        </p:spPr>
        <p:txBody>
          <a:bodyPr vert="horz" lIns="182880" tIns="45720" rIns="18288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010" y="6380061"/>
            <a:ext cx="1024000" cy="226940"/>
          </a:xfrm>
          <a:prstGeom prst="rect">
            <a:avLst/>
          </a:prstGeom>
        </p:spPr>
      </p:pic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8282" y="6396548"/>
            <a:ext cx="5561682" cy="226940"/>
          </a:xfrm>
          <a:prstGeom prst="rect">
            <a:avLst/>
          </a:prstGeom>
        </p:spPr>
        <p:txBody>
          <a:bodyPr vert="horz" wrap="none" lIns="91440" tIns="0" rIns="91440" bIns="0" rtlCol="0" anchor="b"/>
          <a:lstStyle>
            <a:lvl1pPr algn="l">
              <a:defRPr lang="en-US" sz="1200" b="0" i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Helvetica Light"/>
              </a:defRPr>
            </a:lvl1pPr>
          </a:lstStyle>
          <a:p>
            <a:r>
              <a:rPr lang="en-US" smtClean="0"/>
              <a:t>© 2012 Ellucian. All Rights Reserved - Confidential &amp; Proprietary</a:t>
            </a:r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8577" y="5491873"/>
            <a:ext cx="1637028" cy="1032229"/>
          </a:xfrm>
          <a:prstGeom prst="rect">
            <a:avLst/>
          </a:prstGeom>
        </p:spPr>
        <p:txBody>
          <a:bodyPr wrap="none" lIns="91440" tIns="0" rIns="91440" bIns="0" anchor="b"/>
          <a:lstStyle>
            <a:lvl1pPr algn="r">
              <a:defRPr sz="4800" b="1" i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Helvetica Light"/>
              </a:defRPr>
            </a:lvl1pPr>
          </a:lstStyle>
          <a:p>
            <a:fld id="{4723A4D5-ED90-46EA-AEBA-89262A0074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2"/>
          </p:nvPr>
        </p:nvSpPr>
        <p:spPr>
          <a:xfrm>
            <a:off x="6815499" y="6211094"/>
            <a:ext cx="2133600" cy="416227"/>
          </a:xfrm>
          <a:prstGeom prst="rect">
            <a:avLst/>
          </a:prstGeom>
        </p:spPr>
        <p:txBody>
          <a:bodyPr vert="horz" wrap="none" lIns="91440" tIns="0" rIns="91440" bIns="0" rtlCol="0" anchor="b"/>
          <a:lstStyle>
            <a:lvl1pPr algn="r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Helvetica Light"/>
              </a:defRPr>
            </a:lvl1pPr>
          </a:lstStyle>
          <a:p>
            <a:r>
              <a:rPr lang="en-US" smtClean="0"/>
              <a:t>September 17, 2012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28600" y="1379180"/>
            <a:ext cx="8686800" cy="0"/>
          </a:xfrm>
          <a:prstGeom prst="line">
            <a:avLst/>
          </a:prstGeom>
          <a:ln w="12700" cmpd="sng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852658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76" r:id="rId2"/>
    <p:sldLayoutId id="2147483677" r:id="rId3"/>
    <p:sldLayoutId id="2147483678" r:id="rId4"/>
    <p:sldLayoutId id="2147483679" r:id="rId5"/>
    <p:sldLayoutId id="2147483692" r:id="rId6"/>
    <p:sldLayoutId id="2147483693" r:id="rId7"/>
    <p:sldLayoutId id="2147483685" r:id="rId8"/>
    <p:sldLayoutId id="2147483690" r:id="rId9"/>
    <p:sldLayoutId id="2147483691" r:id="rId10"/>
    <p:sldLayoutId id="2147483683" r:id="rId11"/>
    <p:sldLayoutId id="2147483689" r:id="rId12"/>
    <p:sldLayoutId id="2147483681" r:id="rId13"/>
    <p:sldLayoutId id="2147483688" r:id="rId14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7338" indent="-287338" algn="l" defTabSz="914400" rtl="0" eaLnBrk="1" latinLnBrk="0" hangingPunct="1">
        <a:spcBef>
          <a:spcPct val="20000"/>
        </a:spcBef>
        <a:buClr>
          <a:schemeClr val="tx1"/>
        </a:buClr>
        <a:buFont typeface="Wingdings" charset="2"/>
        <a:buChar char="§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1"/>
        </a:buClr>
        <a:buFont typeface="Wingdings" charset="2"/>
        <a:buChar char="§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1"/>
        </a:buClr>
        <a:buFont typeface="Wingdings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1"/>
        </a:buClr>
        <a:buFont typeface="Wingdings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1"/>
        </a:buClr>
        <a:buFont typeface="Wingdings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kimberly.saving-sherman@ellucian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540760"/>
            <a:ext cx="5979159" cy="3006570"/>
          </a:xfrm>
        </p:spPr>
        <p:txBody>
          <a:bodyPr>
            <a:normAutofit/>
          </a:bodyPr>
          <a:lstStyle/>
          <a:p>
            <a:r>
              <a:rPr lang="en-US" dirty="0" smtClean="0"/>
              <a:t>Gainful Employment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Kimberly </a:t>
            </a:r>
            <a:r>
              <a:rPr lang="en-US" sz="2400" dirty="0" smtClean="0"/>
              <a:t>A Saving-Sherman</a:t>
            </a:r>
            <a:br>
              <a:rPr lang="en-US" sz="2400" dirty="0" smtClean="0"/>
            </a:br>
            <a:r>
              <a:rPr lang="en-US" sz="2400" dirty="0" smtClean="0">
                <a:hlinkClick r:id="rId2"/>
              </a:rPr>
              <a:t>kimberly.saving-sherman@ellucian.com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r>
              <a:rPr lang="en-US" sz="2400" dirty="0" smtClean="0"/>
              <a:t>Ellucian</a:t>
            </a:r>
            <a:endParaRPr lang="en-US" sz="2400" dirty="0"/>
          </a:p>
        </p:txBody>
      </p:sp>
      <p:pic>
        <p:nvPicPr>
          <p:cNvPr id="15" name="Picture Placeholder 14" descr="Screen shot 2012-07-23 at 9.51.33 AM.png"/>
          <p:cNvPicPr>
            <a:picLocks noGrp="1" noChangeAspect="1"/>
          </p:cNvPicPr>
          <p:nvPr>
            <p:ph type="pic" sz="quarter" idx="1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66" b="66"/>
          <a:stretch>
            <a:fillRect/>
          </a:stretch>
        </p:blipFill>
        <p:spPr/>
      </p:pic>
    </p:spTree>
    <p:extLst>
      <p:ext uri="{BB962C8B-B14F-4D97-AF65-F5344CB8AC3E}">
        <p14:creationId xmlns="" xmlns:p14="http://schemas.microsoft.com/office/powerpoint/2010/main" val="425225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723A4D5-ED90-46EA-AEBA-89262A007473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September 17, 2012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to </a:t>
            </a:r>
            <a:r>
              <a:rPr lang="en-US" dirty="0" smtClean="0"/>
              <a:t>Implement </a:t>
            </a:r>
            <a:r>
              <a:rPr lang="en-US" dirty="0" smtClean="0"/>
              <a:t>the Gainful Employment Report </a:t>
            </a:r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2012 Ellucian. All Rights Reserved - Confidential &amp; Proprietary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77500" lnSpcReduction="20000"/>
          </a:bodyPr>
          <a:lstStyle/>
          <a:p>
            <a:pPr>
              <a:spcAft>
                <a:spcPts val="1100"/>
              </a:spcAft>
            </a:pPr>
            <a:r>
              <a:rPr lang="en-US" sz="3100" dirty="0" smtClean="0"/>
              <a:t>Examine </a:t>
            </a:r>
            <a:r>
              <a:rPr lang="en-US" sz="3100" dirty="0" smtClean="0"/>
              <a:t>the existing data in your tables that is needed to comply with the data </a:t>
            </a:r>
            <a:r>
              <a:rPr lang="en-US" sz="3100" dirty="0" smtClean="0"/>
              <a:t>submittal</a:t>
            </a:r>
          </a:p>
          <a:p>
            <a:pPr lvl="1">
              <a:spcAft>
                <a:spcPts val="800"/>
              </a:spcAft>
            </a:pPr>
            <a:r>
              <a:rPr lang="en-US" sz="2600" dirty="0" smtClean="0"/>
              <a:t>Credential </a:t>
            </a:r>
            <a:r>
              <a:rPr lang="en-US" sz="2600" dirty="0" smtClean="0"/>
              <a:t>Levels have been defined by the NSLDS and are not exactly the same as those used by </a:t>
            </a:r>
            <a:r>
              <a:rPr lang="en-US" sz="2600" dirty="0" smtClean="0"/>
              <a:t>IPEDS, which may require you to create additional degree codes on STVDEGC.</a:t>
            </a:r>
          </a:p>
          <a:p>
            <a:pPr lvl="1">
              <a:spcAft>
                <a:spcPts val="800"/>
              </a:spcAft>
            </a:pPr>
            <a:r>
              <a:rPr lang="en-US" sz="2600" dirty="0" smtClean="0"/>
              <a:t>NSLDS </a:t>
            </a:r>
            <a:r>
              <a:rPr lang="en-US" sz="2600" dirty="0" smtClean="0"/>
              <a:t>requires a CIP code for every program </a:t>
            </a:r>
            <a:r>
              <a:rPr lang="en-US" sz="2600" dirty="0" smtClean="0"/>
              <a:t>on STVMAJR.</a:t>
            </a:r>
          </a:p>
          <a:p>
            <a:pPr lvl="1">
              <a:spcAft>
                <a:spcPts val="800"/>
              </a:spcAft>
            </a:pPr>
            <a:r>
              <a:rPr lang="en-US" sz="2600" dirty="0" smtClean="0"/>
              <a:t>Students </a:t>
            </a:r>
            <a:r>
              <a:rPr lang="en-US" sz="2600" dirty="0" smtClean="0"/>
              <a:t>who do not have </a:t>
            </a:r>
            <a:r>
              <a:rPr lang="en-US" sz="2600" dirty="0" smtClean="0"/>
              <a:t>SSN’s or have incorrect SSN’s </a:t>
            </a:r>
            <a:r>
              <a:rPr lang="en-US" sz="2600" dirty="0" smtClean="0"/>
              <a:t>will not be picked up for reporting. </a:t>
            </a:r>
            <a:endParaRPr lang="en-US" sz="2600" dirty="0" smtClean="0"/>
          </a:p>
          <a:p>
            <a:pPr lvl="1">
              <a:spcAft>
                <a:spcPts val="800"/>
              </a:spcAft>
            </a:pPr>
            <a:r>
              <a:rPr lang="en-US" sz="2600" dirty="0" smtClean="0"/>
              <a:t>Students in </a:t>
            </a:r>
            <a:r>
              <a:rPr lang="en-US" sz="2600" dirty="0" smtClean="0"/>
              <a:t>Medical or Dental Internship or Residency programs, </a:t>
            </a:r>
            <a:r>
              <a:rPr lang="en-US" sz="2600" dirty="0" smtClean="0"/>
              <a:t>(programs </a:t>
            </a:r>
            <a:r>
              <a:rPr lang="en-US" sz="2600" dirty="0" smtClean="0"/>
              <a:t>offered to individuals who </a:t>
            </a:r>
            <a:r>
              <a:rPr lang="en-US" sz="2600" dirty="0" smtClean="0"/>
              <a:t>have </a:t>
            </a:r>
            <a:r>
              <a:rPr lang="en-US" sz="2600" dirty="0" smtClean="0"/>
              <a:t>a medical or dental degree), you will need to </a:t>
            </a:r>
            <a:r>
              <a:rPr lang="en-US" sz="2600" dirty="0" smtClean="0"/>
              <a:t>assign </a:t>
            </a:r>
            <a:r>
              <a:rPr lang="en-US" sz="2600" dirty="0" smtClean="0"/>
              <a:t>a Student Attribute code </a:t>
            </a:r>
            <a:r>
              <a:rPr lang="en-US" sz="2600" dirty="0" smtClean="0"/>
              <a:t>to them effective </a:t>
            </a:r>
            <a:r>
              <a:rPr lang="en-US" sz="2600" dirty="0" smtClean="0"/>
              <a:t>from the </a:t>
            </a:r>
            <a:r>
              <a:rPr lang="en-US" sz="2600" dirty="0" smtClean="0"/>
              <a:t>term </a:t>
            </a:r>
            <a:r>
              <a:rPr lang="en-US" sz="2600" dirty="0" smtClean="0"/>
              <a:t>when the student enrolled in that program. </a:t>
            </a:r>
          </a:p>
          <a:p>
            <a:pPr lvl="1">
              <a:spcAft>
                <a:spcPts val="800"/>
              </a:spcAft>
            </a:pPr>
            <a:r>
              <a:rPr lang="en-US" sz="2600" dirty="0" smtClean="0"/>
              <a:t>STVTERM </a:t>
            </a:r>
            <a:r>
              <a:rPr lang="en-US" sz="2600" dirty="0" smtClean="0"/>
              <a:t>is being used to define the Award Year to be </a:t>
            </a:r>
            <a:r>
              <a:rPr lang="en-US" sz="2600" dirty="0" smtClean="0"/>
              <a:t>reported.</a:t>
            </a:r>
            <a:endParaRPr lang="en-US" sz="26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89541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3540760"/>
            <a:ext cx="6465711" cy="2682240"/>
          </a:xfrm>
        </p:spPr>
        <p:txBody>
          <a:bodyPr/>
          <a:lstStyle/>
          <a:p>
            <a:r>
              <a:rPr lang="en-US" dirty="0" smtClean="0"/>
              <a:t>New Rules Forms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17149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723A4D5-ED90-46EA-AEBA-89262A007473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September 17, 2012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Rules Forms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SFAGECR </a:t>
            </a:r>
            <a:r>
              <a:rPr lang="en-US" dirty="0" smtClean="0"/>
              <a:t>– Gainful Employment Curriculum Rules - Determines by the Major, Level, Degree and/or Program whether a student is enrolled in a Gainful Employment Curriculum </a:t>
            </a:r>
          </a:p>
          <a:p>
            <a:r>
              <a:rPr lang="en-US" dirty="0" smtClean="0"/>
              <a:t>SFAGEDR – Gainful Employment Detail Code Rules - Defines what detail codes </a:t>
            </a:r>
            <a:r>
              <a:rPr lang="en-US" dirty="0" smtClean="0"/>
              <a:t>that </a:t>
            </a:r>
            <a:r>
              <a:rPr lang="en-US" dirty="0" smtClean="0"/>
              <a:t>mean the student received FFEL/Direct Loans, Private Loans or has outstanding Institutional Financing/Payment Plan obligations to the institution </a:t>
            </a:r>
            <a:r>
              <a:rPr lang="en-US" dirty="0" smtClean="0"/>
              <a:t>while </a:t>
            </a:r>
            <a:r>
              <a:rPr lang="en-US" dirty="0" smtClean="0"/>
              <a:t>the student was enrolled in a GE </a:t>
            </a:r>
            <a:r>
              <a:rPr lang="en-US" dirty="0" smtClean="0"/>
              <a:t>Program</a:t>
            </a:r>
            <a:endParaRPr lang="en-US" dirty="0" smtClean="0"/>
          </a:p>
          <a:p>
            <a:r>
              <a:rPr lang="en-US" dirty="0" smtClean="0"/>
              <a:t>SFAGEOR – Gainful Employment OPEID Rules - Defines OPEID for each student in the Gainful </a:t>
            </a:r>
            <a:r>
              <a:rPr lang="en-US" dirty="0" smtClean="0"/>
              <a:t>Employment </a:t>
            </a:r>
            <a:r>
              <a:rPr lang="en-US" dirty="0" smtClean="0"/>
              <a:t>report 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2012 Ellucian. All Rights Reserved - Confidential &amp; Proprietary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9541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540760"/>
            <a:ext cx="8486422" cy="2682240"/>
          </a:xfrm>
        </p:spPr>
        <p:txBody>
          <a:bodyPr/>
          <a:lstStyle/>
          <a:p>
            <a:r>
              <a:rPr lang="en-US" dirty="0" smtClean="0"/>
              <a:t>SFRGEED – Gainful Employment Submittal Report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17149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723A4D5-ED90-46EA-AEBA-89262A007473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September 17, 2012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28600" y="213413"/>
            <a:ext cx="8915400" cy="1009358"/>
          </a:xfrm>
        </p:spPr>
        <p:txBody>
          <a:bodyPr>
            <a:normAutofit/>
          </a:bodyPr>
          <a:lstStyle/>
          <a:p>
            <a:r>
              <a:rPr lang="en-US" sz="2900" dirty="0" smtClean="0"/>
              <a:t>SFRGEED </a:t>
            </a:r>
            <a:r>
              <a:rPr lang="en-US" sz="2900" dirty="0" smtClean="0"/>
              <a:t>– Gainful </a:t>
            </a:r>
            <a:r>
              <a:rPr lang="en-US" sz="2900" dirty="0" smtClean="0"/>
              <a:t>Employment Submittal Report</a:t>
            </a:r>
            <a:endParaRPr lang="en-US" sz="290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Report </a:t>
            </a:r>
            <a:r>
              <a:rPr lang="en-US" sz="2600" dirty="0" smtClean="0"/>
              <a:t>to gather all the student data and create a submittal </a:t>
            </a:r>
            <a:r>
              <a:rPr lang="en-US" sz="2600" dirty="0" smtClean="0"/>
              <a:t>file.</a:t>
            </a:r>
          </a:p>
          <a:p>
            <a:r>
              <a:rPr lang="en-US" sz="2600" dirty="0" smtClean="0"/>
              <a:t>The </a:t>
            </a:r>
            <a:r>
              <a:rPr lang="en-US" sz="2600" dirty="0" smtClean="0"/>
              <a:t>report will gather records for students who were enrolled in a Gainful Employment program, as defined by the rules in SFAGECR for an Award </a:t>
            </a:r>
            <a:r>
              <a:rPr lang="en-US" sz="2600" dirty="0" smtClean="0"/>
              <a:t>Year.</a:t>
            </a:r>
          </a:p>
          <a:p>
            <a:r>
              <a:rPr lang="en-US" sz="2600" dirty="0" smtClean="0"/>
              <a:t>The </a:t>
            </a:r>
            <a:r>
              <a:rPr lang="en-US" sz="2600" dirty="0" smtClean="0"/>
              <a:t>process will report the data fields required by the NSLDS User Guide and output the data into either a Comma Separated Variable file or Fixed Width file.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2012 Ellucian. All Rights Reserved - Confidential &amp; Proprietary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9541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723A4D5-ED90-46EA-AEBA-89262A007473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September 17, 2012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28600" y="213413"/>
            <a:ext cx="8915400" cy="1009358"/>
          </a:xfrm>
        </p:spPr>
        <p:txBody>
          <a:bodyPr>
            <a:normAutofit/>
          </a:bodyPr>
          <a:lstStyle/>
          <a:p>
            <a:r>
              <a:rPr lang="en-US" sz="2900" dirty="0" smtClean="0"/>
              <a:t>SFRGEED </a:t>
            </a:r>
            <a:r>
              <a:rPr lang="en-US" sz="2900" dirty="0" smtClean="0"/>
              <a:t>– Gainful </a:t>
            </a:r>
            <a:r>
              <a:rPr lang="en-US" sz="2900" dirty="0" smtClean="0"/>
              <a:t>Employment Submittal Report</a:t>
            </a:r>
            <a:endParaRPr lang="en-US" sz="290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en-US" sz="2600" dirty="0" smtClean="0"/>
              <a:t>The report has 16 job submission </a:t>
            </a:r>
            <a:r>
              <a:rPr lang="en-US" sz="2600" dirty="0" smtClean="0"/>
              <a:t>parameters.</a:t>
            </a:r>
            <a:endParaRPr lang="en-US" sz="2600" dirty="0" smtClean="0"/>
          </a:p>
          <a:p>
            <a:r>
              <a:rPr lang="en-US" sz="2600" dirty="0" smtClean="0"/>
              <a:t>Parameters 4-10: Defines the translation from Banner Degree </a:t>
            </a:r>
            <a:r>
              <a:rPr lang="en-US" sz="2600" dirty="0" smtClean="0"/>
              <a:t>Level </a:t>
            </a:r>
            <a:r>
              <a:rPr lang="en-US" sz="2600" dirty="0" smtClean="0"/>
              <a:t>to NSLDS Credential Levels for and can have multiple entries </a:t>
            </a:r>
          </a:p>
          <a:p>
            <a:r>
              <a:rPr lang="en-US" sz="2600" dirty="0" smtClean="0"/>
              <a:t>Parameter 11: Defines the student attribute(s) that mean the student was in a Medical or Dental Residency Program and also allows multiple </a:t>
            </a:r>
            <a:r>
              <a:rPr lang="en-US" sz="2600" dirty="0" smtClean="0"/>
              <a:t>entries</a:t>
            </a:r>
          </a:p>
          <a:p>
            <a:r>
              <a:rPr lang="en-US" sz="2600" dirty="0" smtClean="0"/>
              <a:t>Parameters 12-15: Population Selection Identifiers</a:t>
            </a:r>
          </a:p>
          <a:p>
            <a:r>
              <a:rPr lang="en-US" sz="2600" dirty="0" smtClean="0"/>
              <a:t>Parameter 16: Defines the </a:t>
            </a:r>
            <a:r>
              <a:rPr lang="en-US" sz="2400" dirty="0" smtClean="0"/>
              <a:t>OPEID </a:t>
            </a:r>
            <a:r>
              <a:rPr lang="en-US" sz="2400" dirty="0" smtClean="0"/>
              <a:t>or Third Party Code </a:t>
            </a:r>
            <a:r>
              <a:rPr lang="en-US" sz="2400" dirty="0" smtClean="0"/>
              <a:t>- Required </a:t>
            </a:r>
            <a:r>
              <a:rPr lang="en-US" sz="2400" dirty="0" smtClean="0"/>
              <a:t>when submitting files to the National Student </a:t>
            </a:r>
            <a:r>
              <a:rPr lang="en-US" sz="2400" dirty="0" smtClean="0"/>
              <a:t>Clearinghouse</a:t>
            </a:r>
            <a:endParaRPr lang="en-US" sz="2400" dirty="0" smtClean="0"/>
          </a:p>
          <a:p>
            <a:endParaRPr lang="en-US" sz="260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2012 Ellucian. All Rights Reserved - Confidential &amp; Proprietary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9541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540760"/>
            <a:ext cx="5979159" cy="2682240"/>
          </a:xfrm>
        </p:spPr>
        <p:txBody>
          <a:bodyPr/>
          <a:lstStyle/>
          <a:p>
            <a:r>
              <a:rPr lang="en-US" dirty="0" smtClean="0"/>
              <a:t>Questions?</a:t>
            </a:r>
          </a:p>
        </p:txBody>
      </p:sp>
    </p:spTree>
    <p:extLst>
      <p:ext uri="{BB962C8B-B14F-4D97-AF65-F5344CB8AC3E}">
        <p14:creationId xmlns="" xmlns:p14="http://schemas.microsoft.com/office/powerpoint/2010/main" val="217149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723A4D5-ED90-46EA-AEBA-89262A00747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September 17, 2012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Overview</a:t>
            </a:r>
          </a:p>
          <a:p>
            <a:r>
              <a:rPr lang="en-US" dirty="0" smtClean="0"/>
              <a:t>Preparing to Implement </a:t>
            </a:r>
            <a:r>
              <a:rPr lang="en-US" dirty="0" smtClean="0"/>
              <a:t>the Gainful Employment Report </a:t>
            </a:r>
            <a:r>
              <a:rPr lang="en-US" dirty="0" smtClean="0"/>
              <a:t>Process </a:t>
            </a:r>
            <a:endParaRPr lang="en-US" dirty="0" smtClean="0"/>
          </a:p>
          <a:p>
            <a:r>
              <a:rPr lang="en-US" dirty="0" smtClean="0"/>
              <a:t>New Rules Forms</a:t>
            </a:r>
          </a:p>
          <a:p>
            <a:r>
              <a:rPr lang="en-US" dirty="0" smtClean="0"/>
              <a:t>SFRGEED – Gainful Employment Submittal </a:t>
            </a:r>
            <a:r>
              <a:rPr lang="en-US" dirty="0" smtClean="0"/>
              <a:t>Report</a:t>
            </a:r>
          </a:p>
          <a:p>
            <a:r>
              <a:rPr lang="en-US" dirty="0" smtClean="0"/>
              <a:t>Questions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2012 Ellucian. All Rights Reserved - Confidential &amp; Proprietary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9541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540760"/>
            <a:ext cx="5979159" cy="268224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7149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540760"/>
            <a:ext cx="5979159" cy="268224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7149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723A4D5-ED90-46EA-AEBA-89262A00747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September 17, 2012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 all institutions need to configure the gainful employment functionality</a:t>
            </a:r>
          </a:p>
          <a:p>
            <a:r>
              <a:rPr lang="en-US" dirty="0" smtClean="0"/>
              <a:t>3 new forms and 1 new job</a:t>
            </a:r>
          </a:p>
          <a:p>
            <a:r>
              <a:rPr lang="en-US" dirty="0" smtClean="0"/>
              <a:t>Banner Student 8.5.2 – optional release – apply before or after any Banner Student version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2012 Ellucian. All Rights Reserved - Confidential &amp; Proprietary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9541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540760"/>
            <a:ext cx="5979159" cy="2682240"/>
          </a:xfrm>
        </p:spPr>
        <p:txBody>
          <a:bodyPr/>
          <a:lstStyle/>
          <a:p>
            <a:r>
              <a:rPr lang="en-US" dirty="0" smtClean="0"/>
              <a:t>Preparing to implement the Gainful Employment Report process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17149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723A4D5-ED90-46EA-AEBA-89262A00747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September 17, 2012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to </a:t>
            </a:r>
            <a:r>
              <a:rPr lang="en-US" dirty="0" smtClean="0"/>
              <a:t>Implement </a:t>
            </a:r>
            <a:r>
              <a:rPr lang="en-US" dirty="0" smtClean="0"/>
              <a:t>the Gainful Employment Report </a:t>
            </a:r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2012 Ellucian. All Rights Reserved - Confidential &amp; Proprietary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Understand the curriculum values used for your Gainful </a:t>
            </a:r>
            <a:r>
              <a:rPr lang="en-US" dirty="0" smtClean="0"/>
              <a:t>Employment </a:t>
            </a:r>
            <a:r>
              <a:rPr lang="en-US" dirty="0" smtClean="0"/>
              <a:t>Programs.</a:t>
            </a:r>
          </a:p>
          <a:p>
            <a:pPr lvl="1"/>
            <a:r>
              <a:rPr lang="en-US" dirty="0" smtClean="0"/>
              <a:t>You </a:t>
            </a:r>
            <a:r>
              <a:rPr lang="en-US" dirty="0" smtClean="0"/>
              <a:t>may use any combination of Major, Level, Program or Degree. 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report will examine only the primary curriculum and primary </a:t>
            </a:r>
            <a:r>
              <a:rPr lang="en-US" dirty="0" smtClean="0"/>
              <a:t>major.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89541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723A4D5-ED90-46EA-AEBA-89262A007473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September 17, 2012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to </a:t>
            </a:r>
            <a:r>
              <a:rPr lang="en-US" dirty="0" smtClean="0"/>
              <a:t>Implement </a:t>
            </a:r>
            <a:r>
              <a:rPr lang="en-US" dirty="0" smtClean="0"/>
              <a:t>the Gainful Employment Report </a:t>
            </a:r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2012 Ellucian. All Rights Reserved - Confidential &amp; Proprietary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Know which </a:t>
            </a:r>
            <a:r>
              <a:rPr lang="en-US" dirty="0" smtClean="0"/>
              <a:t>Detail codes are used to represent the three categories of financial data NSLDS </a:t>
            </a:r>
            <a:r>
              <a:rPr lang="en-US" dirty="0" smtClean="0"/>
              <a:t>requires that a student received while in a GE program</a:t>
            </a:r>
          </a:p>
          <a:p>
            <a:pPr lvl="1"/>
            <a:r>
              <a:rPr lang="en-US" dirty="0" smtClean="0"/>
              <a:t>Private </a:t>
            </a:r>
            <a:r>
              <a:rPr lang="en-US" dirty="0" smtClean="0"/>
              <a:t>Loans (P) </a:t>
            </a:r>
          </a:p>
          <a:p>
            <a:pPr lvl="1"/>
            <a:r>
              <a:rPr lang="en-US" dirty="0" smtClean="0"/>
              <a:t>FFEL or Direct Loans D) </a:t>
            </a:r>
          </a:p>
          <a:p>
            <a:pPr lvl="1"/>
            <a:r>
              <a:rPr lang="en-US" dirty="0" smtClean="0"/>
              <a:t>Institutional Financing and Payment Plans (I) </a:t>
            </a:r>
            <a:endParaRPr lang="en-US" dirty="0" smtClean="0"/>
          </a:p>
          <a:p>
            <a:r>
              <a:rPr lang="en-US" dirty="0" smtClean="0"/>
              <a:t>Read </a:t>
            </a:r>
            <a:r>
              <a:rPr lang="en-US" dirty="0" smtClean="0"/>
              <a:t>the IFAP website </a:t>
            </a:r>
            <a:r>
              <a:rPr lang="en-US" dirty="0" smtClean="0"/>
              <a:t>for an expanded </a:t>
            </a:r>
            <a:r>
              <a:rPr lang="en-US" dirty="0" smtClean="0"/>
              <a:t>explanation of what is meant by Institutional Financing and Payment Plans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9541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723A4D5-ED90-46EA-AEBA-89262A007473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September 17, 2012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to </a:t>
            </a:r>
            <a:r>
              <a:rPr lang="en-US" dirty="0" smtClean="0"/>
              <a:t>Implement </a:t>
            </a:r>
            <a:r>
              <a:rPr lang="en-US" dirty="0" smtClean="0"/>
              <a:t>the Gainful Employment Report </a:t>
            </a:r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2012 Ellucian. All Rights Reserved - Confidential &amp; Proprietary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Assigning </a:t>
            </a:r>
            <a:r>
              <a:rPr lang="en-US" dirty="0" smtClean="0"/>
              <a:t>OPEID values based on campus codes and/or a default </a:t>
            </a:r>
            <a:r>
              <a:rPr lang="en-US" dirty="0" smtClean="0"/>
              <a:t>value</a:t>
            </a:r>
          </a:p>
          <a:p>
            <a:pPr lvl="1"/>
            <a:r>
              <a:rPr lang="en-US" dirty="0" smtClean="0"/>
              <a:t>OPEID’s </a:t>
            </a:r>
            <a:r>
              <a:rPr lang="en-US" dirty="0" smtClean="0"/>
              <a:t>must be transmitted in every record to NSLDS for this report. </a:t>
            </a:r>
            <a:r>
              <a:rPr lang="en-US" dirty="0" smtClean="0"/>
              <a:t>Since </a:t>
            </a:r>
            <a:r>
              <a:rPr lang="en-US" dirty="0" smtClean="0"/>
              <a:t>this release is intended not to be dependent upon having Banner Financial Aid installed</a:t>
            </a:r>
            <a:r>
              <a:rPr lang="en-US" dirty="0" smtClean="0"/>
              <a:t>, </a:t>
            </a:r>
            <a:r>
              <a:rPr lang="en-US" dirty="0" smtClean="0"/>
              <a:t>you will need to </a:t>
            </a:r>
            <a:r>
              <a:rPr lang="en-US" dirty="0" smtClean="0"/>
              <a:t>set up this information in the </a:t>
            </a:r>
            <a:r>
              <a:rPr lang="en-US" dirty="0" smtClean="0"/>
              <a:t>new </a:t>
            </a:r>
            <a:r>
              <a:rPr lang="en-US" dirty="0" smtClean="0"/>
              <a:t>form.</a:t>
            </a:r>
          </a:p>
          <a:p>
            <a:pPr lvl="1"/>
            <a:r>
              <a:rPr lang="en-US" dirty="0" smtClean="0"/>
              <a:t>A </a:t>
            </a:r>
            <a:r>
              <a:rPr lang="en-US" dirty="0" smtClean="0"/>
              <a:t>default OPEID rule can be defined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89541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llucian_Template">
  <a:themeElements>
    <a:clrScheme name="Ellucian Vivid 1">
      <a:dk1>
        <a:srgbClr val="000000"/>
      </a:dk1>
      <a:lt1>
        <a:sysClr val="window" lastClr="FFFFFF"/>
      </a:lt1>
      <a:dk2>
        <a:srgbClr val="7D7D7D"/>
      </a:dk2>
      <a:lt2>
        <a:srgbClr val="D9D9D9"/>
      </a:lt2>
      <a:accent1>
        <a:srgbClr val="4B205E"/>
      </a:accent1>
      <a:accent2>
        <a:srgbClr val="A91D65"/>
      </a:accent2>
      <a:accent3>
        <a:srgbClr val="18617E"/>
      </a:accent3>
      <a:accent4>
        <a:srgbClr val="BF442D"/>
      </a:accent4>
      <a:accent5>
        <a:srgbClr val="1B65A6"/>
      </a:accent5>
      <a:accent6>
        <a:srgbClr val="4A6B1A"/>
      </a:accent6>
      <a:hlink>
        <a:srgbClr val="A91D65"/>
      </a:hlink>
      <a:folHlink>
        <a:srgbClr val="A91D6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ams Parent CT" ma:contentTypeID="0x010100938E71BBAD429F4F8A1FAE97CE4754E000451DFCC379069D4387620F1EC3843E60" ma:contentTypeVersion="36" ma:contentTypeDescription="" ma:contentTypeScope="" ma:versionID="14f9a5d63d5d9b981474e35ad25cddb0">
  <xsd:schema xmlns:xsd="http://www.w3.org/2001/XMLSchema" xmlns:p="http://schemas.microsoft.com/office/2006/metadata/properties" xmlns:ns1="7be039b1-20f8-464e-8556-d914b9abbd01" xmlns:ns2="http://schemas.microsoft.com/sharepoint/v3" xmlns:ns3="a98a893f-76d6-4677-9242-745bba61234d" targetNamespace="http://schemas.microsoft.com/office/2006/metadata/properties" ma:root="true" ma:fieldsID="e028878d22d41d0f7cd69c6d2ec3086e" ns1:_="" ns2:_="" ns3:_="">
    <xsd:import namespace="7be039b1-20f8-464e-8556-d914b9abbd01"/>
    <xsd:import namespace="http://schemas.microsoft.com/sharepoint/v3"/>
    <xsd:import namespace="a98a893f-76d6-4677-9242-745bba61234d"/>
    <xsd:element name="properties">
      <xsd:complexType>
        <xsd:sequence>
          <xsd:element name="documentManagement">
            <xsd:complexType>
              <xsd:all>
                <xsd:element ref="ns1:Community"/>
                <xsd:element ref="ns1:File_x0020_Description"/>
                <xsd:element ref="ns1:Type_x0020_Of_x0020_Content"/>
                <xsd:element ref="ns3:Available_x0020_Use"/>
                <xsd:element ref="ns1:Document_x0020_Type"/>
                <xsd:element ref="ns1:Audience1"/>
                <xsd:element ref="ns1:Tags"/>
                <xsd:element ref="ns3:Institution_x0020_Type" minOccurs="0"/>
                <xsd:element ref="ns3:Geography"/>
                <xsd:element ref="ns3:Language_x0020_Type"/>
                <xsd:element ref="ns3:Product_x0020_Name" minOccurs="0"/>
                <xsd:element ref="ns1:TotalAlerts" minOccurs="0"/>
                <xsd:element ref="ns1:TotalComments" minOccurs="0"/>
                <xsd:element ref="ns1:Rating"/>
                <xsd:element ref="ns1:TotalRating" minOccurs="0"/>
                <xsd:element ref="ns3:LiteratureRequestId" minOccurs="0"/>
                <xsd:element ref="ns3:LRFStatus" minOccurs="0"/>
                <xsd:element ref="ns2:PublishingRollupImag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7be039b1-20f8-464e-8556-d914b9abbd01" elementFormDefault="qualified">
    <xsd:import namespace="http://schemas.microsoft.com/office/2006/documentManagement/types"/>
    <xsd:element name="Community" ma:index="0" ma:displayName="Community" ma:internalName="Community" ma:readOnly="false">
      <xsd:simpleType>
        <xsd:restriction base="dms:Unknown"/>
      </xsd:simpleType>
    </xsd:element>
    <xsd:element name="File_x0020_Description" ma:index="3" ma:displayName="File Description" ma:internalName="File_x0020_Description" ma:readOnly="false">
      <xsd:simpleType>
        <xsd:restriction base="dms:Text">
          <xsd:maxLength value="255"/>
        </xsd:restriction>
      </xsd:simpleType>
    </xsd:element>
    <xsd:element name="Type_x0020_Of_x0020_Content" ma:index="4" ma:displayName="Type Of Content" ma:internalName="Type_x0020_Of_x0020_Content" ma:readOnly="false">
      <xsd:simpleType>
        <xsd:restriction base="dms:Unknown"/>
      </xsd:simpleType>
    </xsd:element>
    <xsd:element name="Document_x0020_Type" ma:index="6" ma:displayName="Document Type" ma:internalName="Document_x0020_Type" ma:readOnly="false">
      <xsd:simpleType>
        <xsd:restriction base="dms:Unknown"/>
      </xsd:simpleType>
    </xsd:element>
    <xsd:element name="Audience1" ma:index="7" ma:displayName="Audience" ma:internalName="Audience1" ma:readOnly="false">
      <xsd:simpleType>
        <xsd:restriction base="dms:Unknown"/>
      </xsd:simpleType>
    </xsd:element>
    <xsd:element name="Tags" ma:index="8" ma:displayName="Tags" ma:description="Tags should be separated by a comma" ma:internalName="Tags" ma:readOnly="false">
      <xsd:simpleType>
        <xsd:restriction base="dms:Text">
          <xsd:maxLength value="255"/>
        </xsd:restriction>
      </xsd:simpleType>
    </xsd:element>
    <xsd:element name="TotalAlerts" ma:index="13" nillable="true" ma:displayName="TotalAlerts" ma:internalName="TotalAlerts">
      <xsd:simpleType>
        <xsd:restriction base="dms:Text">
          <xsd:maxLength value="255"/>
        </xsd:restriction>
      </xsd:simpleType>
    </xsd:element>
    <xsd:element name="TotalComments" ma:index="14" nillable="true" ma:displayName="TotalComments" ma:internalName="TotalComments">
      <xsd:simpleType>
        <xsd:restriction base="dms:Text">
          <xsd:maxLength value="255"/>
        </xsd:restriction>
      </xsd:simpleType>
    </xsd:element>
    <xsd:element name="Rating" ma:index="15" ma:displayName="Rating" ma:internalName="Rating" ma:readOnly="false">
      <xsd:simpleType>
        <xsd:restriction base="dms:Unknown"/>
      </xsd:simpleType>
    </xsd:element>
    <xsd:element name="TotalRating" ma:index="16" nillable="true" ma:displayName="TotalRating" ma:internalName="TotalRating">
      <xsd:simpleType>
        <xsd:restriction base="dms:Text">
          <xsd:maxLength value="255"/>
        </xsd:restriction>
      </xsd:simple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RollupImage" ma:index="25" nillable="true" ma:displayName="Rollup Image" ma:description="" ma:hidden="true" ma:internalName="PublishingRollupImage" ma:readOnly="false">
      <xsd:simpleType>
        <xsd:restriction base="dms:Unknown"/>
      </xsd:simpleType>
    </xsd:element>
  </xsd:schema>
  <xsd:schema xmlns:xsd="http://www.w3.org/2001/XMLSchema" xmlns:dms="http://schemas.microsoft.com/office/2006/documentManagement/types" targetNamespace="a98a893f-76d6-4677-9242-745bba61234d" elementFormDefault="qualified">
    <xsd:import namespace="http://schemas.microsoft.com/office/2006/documentManagement/types"/>
    <xsd:element name="Available_x0020_Use" ma:index="5" ma:displayName="Available Use" ma:internalName="Available_x0020_Use" ma:readOnly="false">
      <xsd:simpleType>
        <xsd:restriction base="dms:Unknown"/>
      </xsd:simpleType>
    </xsd:element>
    <xsd:element name="Institution_x0020_Type" ma:index="9" nillable="true" ma:displayName="Institution Type" ma:internalName="Institution_x0020_Type">
      <xsd:simpleType>
        <xsd:restriction base="dms:Unknown"/>
      </xsd:simpleType>
    </xsd:element>
    <xsd:element name="Geography" ma:index="10" ma:displayName="Geography" ma:internalName="Geography" ma:readOnly="false">
      <xsd:simpleType>
        <xsd:restriction base="dms:Unknown"/>
      </xsd:simpleType>
    </xsd:element>
    <xsd:element name="Language_x0020_Type" ma:index="11" ma:displayName="Language Type" ma:internalName="Language_x0020_Type" ma:readOnly="false">
      <xsd:simpleType>
        <xsd:restriction base="dms:Unknown"/>
      </xsd:simpleType>
    </xsd:element>
    <xsd:element name="Product_x0020_Name" ma:index="12" nillable="true" ma:displayName="Product Name" ma:internalName="Product_x0020_Name">
      <xsd:simpleType>
        <xsd:restriction base="dms:Unknown"/>
      </xsd:simpleType>
    </xsd:element>
    <xsd:element name="LiteratureRequestId" ma:index="23" nillable="true" ma:displayName="LiteratureRequestId" ma:internalName="LiteratureRequestId">
      <xsd:simpleType>
        <xsd:restriction base="dms:Unknown"/>
      </xsd:simpleType>
    </xsd:element>
    <xsd:element name="LRFStatus" ma:index="24" nillable="true" ma:displayName="LRFStatus" ma:internalName="LRFStatus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Content Type"/>
        <xsd:element ref="dc:title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Community xmlns="7be039b1-20f8-464e-8556-d914b9abbd01">Marketing</Community>
    <Product_x0020_Name xmlns="a98a893f-76d6-4677-9242-745bba61234d">&lt;select Product&gt;</Product_x0020_Name>
    <Type_x0020_Of_x0020_Content xmlns="7be039b1-20f8-464e-8556-d914b9abbd01">Branding / Naming</Type_x0020_Of_x0020_Content>
    <PublishingRollupImage xmlns="http://schemas.microsoft.com/sharepoint/v3" xsi:nil="true"/>
    <TotalRating xmlns="7be039b1-20f8-464e-8556-d914b9abbd01" xsi:nil="true"/>
    <File_x0020_Description xmlns="7be039b1-20f8-464e-8556-d914b9abbd01">IDN - Ellucian PowerPoint Template</File_x0020_Description>
    <Rating xmlns="7be039b1-20f8-464e-8556-d914b9abbd01">0</Rating>
    <Tags xmlns="7be039b1-20f8-464e-8556-d914b9abbd01">template</Tags>
    <TotalComments xmlns="7be039b1-20f8-464e-8556-d914b9abbd01" xsi:nil="true"/>
    <Audience1 xmlns="7be039b1-20f8-464e-8556-d914b9abbd01">All Employees</Audience1>
    <Language_x0020_Type xmlns="a98a893f-76d6-4677-9242-745bba61234d">English</Language_x0020_Type>
    <Institution_x0020_Type xmlns="a98a893f-76d6-4677-9242-745bba61234d">&lt;select Institution Type&gt;</Institution_x0020_Type>
    <Document_x0020_Type xmlns="7be039b1-20f8-464e-8556-d914b9abbd01">Microsoft PowerPoint</Document_x0020_Type>
    <TotalAlerts xmlns="7be039b1-20f8-464e-8556-d914b9abbd01" xsi:nil="true"/>
    <Geography xmlns="a98a893f-76d6-4677-9242-745bba61234d">USA</Geography>
    <Available_x0020_Use xmlns="a98a893f-76d6-4677-9242-745bba61234d">Internal</Available_x0020_Use>
    <LiteratureRequestId xmlns="a98a893f-76d6-4677-9242-745bba61234d" xsi:nil="true"/>
    <LRFStatus xmlns="a98a893f-76d6-4677-9242-745bba61234d" xsi:nil="true"/>
  </documentManagement>
</p:properties>
</file>

<file path=customXml/item4.xml><?xml version="1.0" encoding="utf-8"?>
<?mso-contentType ?>
<DocAve xmlns="http://www.AvePoint.com/sharepoint2007/v5/contenttype/list" CTID="0x010100938E71BBAD429F4F8A1FAE97CE4754E000451DFCC379069D4387620F1EC3843E60"/>
</file>

<file path=customXml/itemProps1.xml><?xml version="1.0" encoding="utf-8"?>
<ds:datastoreItem xmlns:ds="http://schemas.openxmlformats.org/officeDocument/2006/customXml" ds:itemID="{1162295F-5036-4DC0-B5E9-1733D91609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be039b1-20f8-464e-8556-d914b9abbd01"/>
    <ds:schemaRef ds:uri="http://schemas.microsoft.com/sharepoint/v3"/>
    <ds:schemaRef ds:uri="a98a893f-76d6-4677-9242-745bba61234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E631E25A-A8BA-4C3F-B50A-0AF53A6EE52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8C8095-B4D5-42CC-9DB3-DC50AF6FE5B8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7be039b1-20f8-464e-8556-d914b9abbd01"/>
    <ds:schemaRef ds:uri="http://schemas.microsoft.com/sharepoint/v3"/>
    <ds:schemaRef ds:uri="a98a893f-76d6-4677-9242-745bba61234d"/>
    <ds:schemaRef ds:uri="http://schemas.openxmlformats.org/package/2006/metadata/core-properties"/>
  </ds:schemaRefs>
</ds:datastoreItem>
</file>

<file path=customXml/itemProps4.xml><?xml version="1.0" encoding="utf-8"?>
<ds:datastoreItem xmlns:ds="http://schemas.openxmlformats.org/officeDocument/2006/customXml" ds:itemID="{23AD9563-87D8-45E6-B823-CE2914059387}">
  <ds:schemaRefs>
    <ds:schemaRef ds:uri="http://www.AvePoint.com/sharepoint2007/v5/contenttype/list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Ellucian_Template.thmx</Template>
  <TotalTime>3569</TotalTime>
  <Words>799</Words>
  <Application>Microsoft Office PowerPoint</Application>
  <PresentationFormat>On-screen Show (4:3)</PresentationFormat>
  <Paragraphs>80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Ellucian_Template</vt:lpstr>
      <vt:lpstr>Gainful Employment  Kimberly A Saving-Sherman kimberly.saving-sherman@ellucian.com  Ellucian</vt:lpstr>
      <vt:lpstr>Agenda</vt:lpstr>
      <vt:lpstr>Introduction</vt:lpstr>
      <vt:lpstr>Overview</vt:lpstr>
      <vt:lpstr>Overview</vt:lpstr>
      <vt:lpstr>Preparing to implement the Gainful Employment Report process</vt:lpstr>
      <vt:lpstr>Preparing to Implement the Gainful Employment Report Process</vt:lpstr>
      <vt:lpstr>Preparing to Implement the Gainful Employment Report Process</vt:lpstr>
      <vt:lpstr>Preparing to Implement the Gainful Employment Report Process</vt:lpstr>
      <vt:lpstr>Preparing to Implement the Gainful Employment Report Process</vt:lpstr>
      <vt:lpstr>New Rules Forms</vt:lpstr>
      <vt:lpstr>New Rules Forms</vt:lpstr>
      <vt:lpstr>SFRGEED – Gainful Employment Submittal Report</vt:lpstr>
      <vt:lpstr>SFRGEED – Gainful Employment Submittal Report</vt:lpstr>
      <vt:lpstr>SFRGEED – Gainful Employment Submittal Report</vt:lpstr>
      <vt:lpstr>Questions?</vt:lpstr>
    </vt:vector>
  </TitlesOfParts>
  <Company>Ellucian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IDN - Ellucian PowerPoint Template</dc:title>
  <dc:creator>Saving-Sherman, Kimberly</dc:creator>
  <cp:lastModifiedBy>ksaving</cp:lastModifiedBy>
  <cp:revision>185</cp:revision>
  <dcterms:created xsi:type="dcterms:W3CDTF">2012-03-28T17:54:03Z</dcterms:created>
  <dcterms:modified xsi:type="dcterms:W3CDTF">2012-09-18T04:42:07Z</dcterms:modified>
  <cp:contentType>Teams Uploads CT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0x010100938E71BBAD429F4F8A1FAE97CE4754E000451DFCC379069D4387620F1EC3843E60</vt:lpwstr>
  </property>
  <property fmtid="{D5CDD505-2E9C-101B-9397-08002B2CF9AE}" pid="3" name="_AdHocReviewCycleID">
    <vt:i4>271453619</vt:i4>
  </property>
  <property fmtid="{D5CDD505-2E9C-101B-9397-08002B2CF9AE}" pid="4" name="_NewReviewCycle">
    <vt:lpwstr/>
  </property>
  <property fmtid="{D5CDD505-2E9C-101B-9397-08002B2CF9AE}" pid="5" name="_EmailSubject">
    <vt:lpwstr>My Presentations</vt:lpwstr>
  </property>
  <property fmtid="{D5CDD505-2E9C-101B-9397-08002B2CF9AE}" pid="6" name="_AuthorEmail">
    <vt:lpwstr>Kimberly.Saving-Sherman@ellucian.com</vt:lpwstr>
  </property>
  <property fmtid="{D5CDD505-2E9C-101B-9397-08002B2CF9AE}" pid="7" name="_AuthorEmailDisplayName">
    <vt:lpwstr>Saving-Sherman, Kimberly</vt:lpwstr>
  </property>
</Properties>
</file>