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46"/>
  </p:notesMasterIdLst>
  <p:handoutMasterIdLst>
    <p:handoutMasterId r:id="rId47"/>
  </p:handoutMasterIdLst>
  <p:sldIdLst>
    <p:sldId id="263" r:id="rId5"/>
    <p:sldId id="274" r:id="rId6"/>
    <p:sldId id="275" r:id="rId7"/>
    <p:sldId id="276" r:id="rId8"/>
    <p:sldId id="304" r:id="rId9"/>
    <p:sldId id="305" r:id="rId10"/>
    <p:sldId id="284" r:id="rId11"/>
    <p:sldId id="285" r:id="rId12"/>
    <p:sldId id="281" r:id="rId13"/>
    <p:sldId id="278" r:id="rId14"/>
    <p:sldId id="287" r:id="rId15"/>
    <p:sldId id="282" r:id="rId16"/>
    <p:sldId id="279" r:id="rId17"/>
    <p:sldId id="288" r:id="rId18"/>
    <p:sldId id="289" r:id="rId19"/>
    <p:sldId id="317" r:id="rId20"/>
    <p:sldId id="318" r:id="rId21"/>
    <p:sldId id="316" r:id="rId22"/>
    <p:sldId id="311" r:id="rId23"/>
    <p:sldId id="312" r:id="rId24"/>
    <p:sldId id="313" r:id="rId25"/>
    <p:sldId id="314" r:id="rId26"/>
    <p:sldId id="306" r:id="rId27"/>
    <p:sldId id="307" r:id="rId28"/>
    <p:sldId id="309" r:id="rId29"/>
    <p:sldId id="310" r:id="rId30"/>
    <p:sldId id="308" r:id="rId31"/>
    <p:sldId id="319" r:id="rId32"/>
    <p:sldId id="290" r:id="rId33"/>
    <p:sldId id="292" r:id="rId34"/>
    <p:sldId id="293" r:id="rId35"/>
    <p:sldId id="294" r:id="rId36"/>
    <p:sldId id="295" r:id="rId37"/>
    <p:sldId id="296" r:id="rId38"/>
    <p:sldId id="297" r:id="rId39"/>
    <p:sldId id="298" r:id="rId40"/>
    <p:sldId id="301" r:id="rId41"/>
    <p:sldId id="299" r:id="rId42"/>
    <p:sldId id="302" r:id="rId43"/>
    <p:sldId id="300"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B6E71"/>
    <a:srgbClr val="CBCFCD"/>
    <a:srgbClr val="E9EAEA"/>
    <a:srgbClr val="D5D5D9"/>
    <a:srgbClr val="9D9DA6"/>
    <a:srgbClr val="DDD8D1"/>
    <a:srgbClr val="F0EEEB"/>
    <a:srgbClr val="D9D6D6"/>
    <a:srgbClr val="A7A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2318" autoAdjust="0"/>
  </p:normalViewPr>
  <p:slideViewPr>
    <p:cSldViewPr snapToGrid="0" snapToObjects="1" showGuides="1">
      <p:cViewPr varScale="1">
        <p:scale>
          <a:sx n="89" d="100"/>
          <a:sy n="89" d="100"/>
        </p:scale>
        <p:origin x="-105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391775-80F8-3443-85A3-C405A4C89979}" type="datetimeFigureOut">
              <a:rPr lang="en-US" smtClean="0"/>
              <a:pPr/>
              <a:t>9/19/2012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618D80-6B0D-D440-94C1-179CFA1F208F}" type="slidenum">
              <a:rPr lang="en-US" smtClean="0"/>
              <a:pPr/>
              <a:t>‹#›</a:t>
            </a:fld>
            <a:endParaRPr lang="en-US" dirty="0"/>
          </a:p>
        </p:txBody>
      </p:sp>
    </p:spTree>
    <p:extLst>
      <p:ext uri="{BB962C8B-B14F-4D97-AF65-F5344CB8AC3E}">
        <p14:creationId xmlns:p14="http://schemas.microsoft.com/office/powerpoint/2010/main" xmlns="" val="869498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052E5-ED9F-9548-9367-788498FCD0C7}" type="datetimeFigureOut">
              <a:rPr lang="en-US" smtClean="0"/>
              <a:pPr/>
              <a:t>9/19/2012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00346-CCC5-964A-81E4-787A8C93854B}" type="slidenum">
              <a:rPr lang="en-US" smtClean="0"/>
              <a:pPr/>
              <a:t>‹#›</a:t>
            </a:fld>
            <a:endParaRPr lang="en-US" dirty="0"/>
          </a:p>
        </p:txBody>
      </p:sp>
    </p:spTree>
    <p:extLst>
      <p:ext uri="{BB962C8B-B14F-4D97-AF65-F5344CB8AC3E}">
        <p14:creationId xmlns:p14="http://schemas.microsoft.com/office/powerpoint/2010/main" xmlns="" val="4222921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Repetition</a:t>
            </a:r>
            <a:r>
              <a:rPr lang="en-US" baseline="0" dirty="0" smtClean="0"/>
              <a:t> passed courses when failing other coursework in lock step program, you still cannot get paid if you pass 1 course and fail 3, you will not get paid for the 1 course. This is a manual review of this situation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rule code is delivered with the release as system and mimic’s current functionality and cannot be updated.  The REPEAT rule code is delivered and loaded with the release if you have ROAINST checked to use repeat processing.</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sp>
        <p:nvSpPr>
          <p:cNvPr id="7" name="Rectangle 6"/>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5050" y="2200275"/>
            <a:ext cx="4681143" cy="2438095"/>
          </a:xfrm>
          <a:prstGeom prst="rect">
            <a:avLst/>
          </a:prstGeom>
        </p:spPr>
      </p:pic>
      <p:sp>
        <p:nvSpPr>
          <p:cNvPr id="5" name="Rectangle 4"/>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05050" y="2200275"/>
            <a:ext cx="4681143" cy="2438095"/>
          </a:xfrm>
          <a:prstGeom prst="rect">
            <a:avLst/>
          </a:prstGeom>
        </p:spPr>
      </p:pic>
    </p:spTree>
    <p:extLst>
      <p:ext uri="{BB962C8B-B14F-4D97-AF65-F5344CB8AC3E}">
        <p14:creationId xmlns:p14="http://schemas.microsoft.com/office/powerpoint/2010/main" xmlns="" val="7071834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2" name="Rectangle 11"/>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14" name="Title 10"/>
          <p:cNvSpPr>
            <a:spLocks noGrp="1"/>
          </p:cNvSpPr>
          <p:nvPr>
            <p:ph type="title"/>
          </p:nvPr>
        </p:nvSpPr>
        <p:spPr>
          <a:xfrm>
            <a:off x="2337316" y="2675109"/>
            <a:ext cx="6471242" cy="1478604"/>
          </a:xfrm>
          <a:prstGeom prst="rect">
            <a:avLst/>
          </a:prstGeom>
        </p:spPr>
        <p:txBody>
          <a:bodyPr anchor="ct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6" name="Text Placeholder 14"/>
          <p:cNvSpPr>
            <a:spLocks noGrp="1"/>
          </p:cNvSpPr>
          <p:nvPr>
            <p:ph type="body" sz="quarter" idx="10" hasCustomPrompt="1"/>
          </p:nvPr>
        </p:nvSpPr>
        <p:spPr>
          <a:xfrm>
            <a:off x="289227" y="2675109"/>
            <a:ext cx="1530539" cy="1478604"/>
          </a:xfrm>
          <a:prstGeom prst="rect">
            <a:avLst/>
          </a:prstGeom>
        </p:spPr>
        <p:txBody>
          <a:bodyPr anchor="ctr"/>
          <a:lstStyle>
            <a:lvl1pPr marL="0" indent="0" algn="r">
              <a:buNone/>
              <a:defRPr sz="7200">
                <a:solidFill>
                  <a:schemeClr val="bg1"/>
                </a:solidFill>
                <a:latin typeface="Arial" pitchFamily="34" charset="0"/>
                <a:cs typeface="Arial" pitchFamily="34" charset="0"/>
              </a:defRPr>
            </a:lvl1pPr>
          </a:lstStyle>
          <a:p>
            <a:pPr lvl="0"/>
            <a:r>
              <a:rPr lang="en-US" dirty="0" smtClean="0"/>
              <a:t>01</a:t>
            </a:r>
            <a:endParaRPr lang="en-US" dirty="0"/>
          </a:p>
        </p:txBody>
      </p:sp>
      <p:cxnSp>
        <p:nvCxnSpPr>
          <p:cNvPr id="17" name="Straight Connector 16"/>
          <p:cNvCxnSpPr/>
          <p:nvPr userDrawn="1"/>
        </p:nvCxnSpPr>
        <p:spPr>
          <a:xfrm>
            <a:off x="2042796" y="2675109"/>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03536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llege Presentation">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7" name="Title 6"/>
          <p:cNvSpPr>
            <a:spLocks noGrp="1"/>
          </p:cNvSpPr>
          <p:nvPr>
            <p:ph type="title"/>
          </p:nvPr>
        </p:nvSpPr>
        <p:spPr>
          <a:xfrm>
            <a:off x="457200" y="2351578"/>
            <a:ext cx="8271164"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2723980" y="481586"/>
            <a:ext cx="0" cy="147860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03500" y="481586"/>
            <a:ext cx="614050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4"/>
          <p:cNvSpPr>
            <a:spLocks noGrp="1"/>
          </p:cNvSpPr>
          <p:nvPr>
            <p:ph type="pic" sz="quarter" idx="16"/>
          </p:nvPr>
        </p:nvSpPr>
        <p:spPr>
          <a:xfrm>
            <a:off x="3003499" y="481586"/>
            <a:ext cx="2926080" cy="1478604"/>
          </a:xfrm>
          <a:ln>
            <a:noFill/>
          </a:ln>
          <a:effectLst/>
        </p:spPr>
        <p:txBody>
          <a:bodyPr/>
          <a:lstStyle>
            <a:lvl1pPr>
              <a:defRPr>
                <a:ln>
                  <a:noFill/>
                </a:ln>
              </a:defRPr>
            </a:lvl1pPr>
          </a:lstStyle>
          <a:p>
            <a:endParaRPr lang="en-US" dirty="0"/>
          </a:p>
        </p:txBody>
      </p:sp>
      <p:sp>
        <p:nvSpPr>
          <p:cNvPr id="9" name="Rectangle 8"/>
          <p:cNvSpPr/>
          <p:nvPr userDrawn="1"/>
        </p:nvSpPr>
        <p:spPr>
          <a:xfrm>
            <a:off x="-9144" y="481586"/>
            <a:ext cx="2514510" cy="14786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41028" y="687555"/>
            <a:ext cx="2048000" cy="1066667"/>
          </a:xfrm>
          <a:prstGeom prst="rect">
            <a:avLst/>
          </a:prstGeom>
        </p:spPr>
      </p:pic>
    </p:spTree>
    <p:extLst>
      <p:ext uri="{BB962C8B-B14F-4D97-AF65-F5344CB8AC3E}">
        <p14:creationId xmlns:p14="http://schemas.microsoft.com/office/powerpoint/2010/main" xmlns="" val="2156571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Option 1">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2916705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Option 2">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a:t>
            </a:r>
            <a:r>
              <a:rPr lang="en-US" smtClean="0"/>
              <a:t>Master title </a:t>
            </a:r>
            <a:r>
              <a:rPr lang="en-US" dirty="0" smtClean="0"/>
              <a:t>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25551135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Option 3">
    <p:spTree>
      <p:nvGrpSpPr>
        <p:cNvPr id="1" name=""/>
        <p:cNvGrpSpPr/>
        <p:nvPr/>
      </p:nvGrpSpPr>
      <p:grpSpPr>
        <a:xfrm>
          <a:off x="0" y="0"/>
          <a:ext cx="0" cy="0"/>
          <a:chOff x="0" y="0"/>
          <a:chExt cx="0" cy="0"/>
        </a:xfrm>
      </p:grpSpPr>
      <p:sp>
        <p:nvSpPr>
          <p:cNvPr id="10" name="Rectangle 9"/>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solidFill>
            <a:srgbClr val="D2D6D4"/>
          </a:solidFill>
          <a:ln w="190500" cap="sq" cmpd="sng">
            <a:noFill/>
            <a:miter lim="800000"/>
          </a:ln>
          <a:effectLst/>
          <a:scene3d>
            <a:camera prst="orthographicFront"/>
            <a:lightRig rig="twoPt" dir="t">
              <a:rot lat="0" lon="0" rev="7200000"/>
            </a:lightRig>
          </a:scene3d>
          <a:sp3d>
            <a:contourClr>
              <a:srgbClr val="FFFFFF"/>
            </a:contourClr>
          </a:sp3d>
        </p:spPr>
      </p:pic>
      <p:sp>
        <p:nvSpPr>
          <p:cNvPr id="7" name="Title 6"/>
          <p:cNvSpPr>
            <a:spLocks noGrp="1"/>
          </p:cNvSpPr>
          <p:nvPr>
            <p:ph type="title"/>
          </p:nvPr>
        </p:nvSpPr>
        <p:spPr>
          <a:xfrm>
            <a:off x="457200" y="1508760"/>
            <a:ext cx="5181600" cy="2505456"/>
          </a:xfrm>
          <a:prstGeom prst="rect">
            <a:avLst/>
          </a:prstGeom>
        </p:spPr>
        <p:txBody>
          <a:bodyPr>
            <a:normAutofit/>
          </a:bodyPr>
          <a:lstStyle>
            <a:lvl1pPr algn="l">
              <a:defRPr sz="4000">
                <a:solidFill>
                  <a:schemeClr val="bg1"/>
                </a:solidFill>
                <a:latin typeface="Arial" pitchFamily="34" charset="0"/>
                <a:cs typeface="Arial" pitchFamily="34" charset="0"/>
              </a:defRPr>
            </a:lvl1pPr>
          </a:lstStyle>
          <a:p>
            <a:r>
              <a:rPr lang="en-US" dirty="0" smtClean="0"/>
              <a:t>Click to edit </a:t>
            </a:r>
            <a:r>
              <a:rPr lang="en-US" smtClean="0"/>
              <a:t>Master title </a:t>
            </a:r>
            <a:r>
              <a:rPr lang="en-US" dirty="0" smtClean="0"/>
              <a:t>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79572" y="551492"/>
            <a:ext cx="2048000" cy="1066667"/>
          </a:xfrm>
          <a:prstGeom prst="rect">
            <a:avLst/>
          </a:prstGeom>
        </p:spPr>
      </p:pic>
    </p:spTree>
    <p:extLst>
      <p:ext uri="{BB962C8B-B14F-4D97-AF65-F5344CB8AC3E}">
        <p14:creationId xmlns:p14="http://schemas.microsoft.com/office/powerpoint/2010/main" xmlns="" val="877403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2"/>
          </p:nvPr>
        </p:nvSpPr>
        <p:spPr>
          <a:xfrm>
            <a:off x="1464679" y="6323242"/>
            <a:ext cx="5561682" cy="534758"/>
          </a:xfrm>
          <a:prstGeom prst="rect">
            <a:avLst/>
          </a:prstGeom>
        </p:spPr>
        <p:txBody>
          <a:bodyPr/>
          <a:lstStyle/>
          <a:p>
            <a:endParaRPr lang="en-US" dirty="0"/>
          </a:p>
        </p:txBody>
      </p:sp>
      <p:sp>
        <p:nvSpPr>
          <p:cNvPr id="11" name="Content Placeholder 9"/>
          <p:cNvSpPr>
            <a:spLocks noGrp="1"/>
          </p:cNvSpPr>
          <p:nvPr>
            <p:ph sz="quarter" idx="13"/>
          </p:nvPr>
        </p:nvSpPr>
        <p:spPr>
          <a:xfrm>
            <a:off x="228600" y="1600200"/>
            <a:ext cx="8686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spTree>
    <p:extLst>
      <p:ext uri="{BB962C8B-B14F-4D97-AF65-F5344CB8AC3E}">
        <p14:creationId xmlns:p14="http://schemas.microsoft.com/office/powerpoint/2010/main" xmlns="" val="29727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asic With Images On Lef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509414" y="1600200"/>
            <a:ext cx="640598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icture Placeholder 4"/>
          <p:cNvSpPr>
            <a:spLocks noGrp="1"/>
          </p:cNvSpPr>
          <p:nvPr>
            <p:ph type="pic" sz="quarter" idx="16"/>
          </p:nvPr>
        </p:nvSpPr>
        <p:spPr>
          <a:xfrm>
            <a:off x="228600" y="1600200"/>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3" name="Picture Placeholder 4"/>
          <p:cNvSpPr>
            <a:spLocks noGrp="1"/>
          </p:cNvSpPr>
          <p:nvPr>
            <p:ph type="pic" sz="quarter" idx="17"/>
          </p:nvPr>
        </p:nvSpPr>
        <p:spPr>
          <a:xfrm>
            <a:off x="228600" y="3968714"/>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spTree>
    <p:extLst>
      <p:ext uri="{BB962C8B-B14F-4D97-AF65-F5344CB8AC3E}">
        <p14:creationId xmlns:p14="http://schemas.microsoft.com/office/powerpoint/2010/main" xmlns="" val="28387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With Images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28600" y="1600200"/>
            <a:ext cx="639830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icture Placeholder 4"/>
          <p:cNvSpPr>
            <a:spLocks noGrp="1"/>
          </p:cNvSpPr>
          <p:nvPr>
            <p:ph type="pic" sz="quarter" idx="16"/>
          </p:nvPr>
        </p:nvSpPr>
        <p:spPr>
          <a:xfrm>
            <a:off x="6760056" y="1600200"/>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3" name="Picture Placeholder 4"/>
          <p:cNvSpPr>
            <a:spLocks noGrp="1"/>
          </p:cNvSpPr>
          <p:nvPr>
            <p:ph type="pic" sz="quarter" idx="17"/>
          </p:nvPr>
        </p:nvSpPr>
        <p:spPr>
          <a:xfrm>
            <a:off x="6760056" y="3968714"/>
            <a:ext cx="2155344" cy="2157449"/>
          </a:xfrm>
          <a:ln>
            <a:solidFill>
              <a:srgbClr val="3E1F4F"/>
            </a:solidFill>
          </a:ln>
          <a:effectLst/>
        </p:spPr>
        <p:txBody>
          <a:bodyPr/>
          <a:lstStyle/>
          <a:p>
            <a:r>
              <a:rPr lang="en-US" dirty="0" smtClean="0"/>
              <a:t>Drag picture to placeholder or click icon to add</a:t>
            </a:r>
            <a:endParaRPr lang="en-US" dirty="0"/>
          </a:p>
        </p:txBody>
      </p:sp>
      <p:sp>
        <p:nvSpPr>
          <p:cNvPr id="15"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6"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7"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spTree>
    <p:extLst>
      <p:ext uri="{BB962C8B-B14F-4D97-AF65-F5344CB8AC3E}">
        <p14:creationId xmlns:p14="http://schemas.microsoft.com/office/powerpoint/2010/main" xmlns="" val="37832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9"/>
          <p:cNvSpPr>
            <a:spLocks noGrp="1"/>
          </p:cNvSpPr>
          <p:nvPr>
            <p:ph sz="quarter" idx="13"/>
          </p:nvPr>
        </p:nvSpPr>
        <p:spPr>
          <a:xfrm>
            <a:off x="228600" y="1600200"/>
            <a:ext cx="423713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4"/>
          </p:nvPr>
        </p:nvSpPr>
        <p:spPr>
          <a:xfrm>
            <a:off x="4678266" y="1600200"/>
            <a:ext cx="423713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0"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12"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spTree>
    <p:extLst>
      <p:ext uri="{BB962C8B-B14F-4D97-AF65-F5344CB8AC3E}">
        <p14:creationId xmlns:p14="http://schemas.microsoft.com/office/powerpoint/2010/main" xmlns="" val="388231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With No Title">
    <p:spTree>
      <p:nvGrpSpPr>
        <p:cNvPr id="1" name=""/>
        <p:cNvGrpSpPr/>
        <p:nvPr/>
      </p:nvGrpSpPr>
      <p:grpSpPr>
        <a:xfrm>
          <a:off x="0" y="0"/>
          <a:ext cx="0" cy="0"/>
          <a:chOff x="0" y="0"/>
          <a:chExt cx="0" cy="0"/>
        </a:xfrm>
      </p:grpSpPr>
      <p:sp>
        <p:nvSpPr>
          <p:cNvPr id="11" name="Content Placeholder 9"/>
          <p:cNvSpPr>
            <a:spLocks noGrp="1"/>
          </p:cNvSpPr>
          <p:nvPr>
            <p:ph sz="quarter" idx="13"/>
          </p:nvPr>
        </p:nvSpPr>
        <p:spPr>
          <a:xfrm>
            <a:off x="228600" y="274638"/>
            <a:ext cx="8686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7"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8"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spTree>
    <p:extLst>
      <p:ext uri="{BB962C8B-B14F-4D97-AF65-F5344CB8AC3E}">
        <p14:creationId xmlns:p14="http://schemas.microsoft.com/office/powerpoint/2010/main" xmlns="" val="34526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cus Image With Text">
    <p:spTree>
      <p:nvGrpSpPr>
        <p:cNvPr id="1" name=""/>
        <p:cNvGrpSpPr/>
        <p:nvPr/>
      </p:nvGrpSpPr>
      <p:grpSpPr>
        <a:xfrm>
          <a:off x="0" y="0"/>
          <a:ext cx="0" cy="0"/>
          <a:chOff x="0" y="0"/>
          <a:chExt cx="0" cy="0"/>
        </a:xfrm>
      </p:grpSpPr>
      <p:sp>
        <p:nvSpPr>
          <p:cNvPr id="11" name="Rectangle 10"/>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4"/>
          <p:cNvSpPr>
            <a:spLocks noGrp="1"/>
          </p:cNvSpPr>
          <p:nvPr>
            <p:ph type="pic" sz="quarter" idx="10"/>
          </p:nvPr>
        </p:nvSpPr>
        <p:spPr>
          <a:xfrm>
            <a:off x="-9144" y="-9144"/>
            <a:ext cx="9162288" cy="6876288"/>
          </a:xfrm>
          <a:solidFill>
            <a:srgbClr val="FBFFFE"/>
          </a:solidFill>
          <a:ln w="190500" cap="sq" cmpd="sng">
            <a:noFill/>
            <a:miter lim="800000"/>
          </a:ln>
          <a:effectLst/>
          <a:scene3d>
            <a:camera prst="orthographicFront"/>
            <a:lightRig rig="twoPt" dir="t">
              <a:rot lat="0" lon="0" rev="7200000"/>
            </a:lightRig>
          </a:scene3d>
          <a:sp3d>
            <a:contourClr>
              <a:srgbClr val="FFFFFF"/>
            </a:contourClr>
          </a:sp3d>
        </p:spPr>
        <p:txBody>
          <a:bodyPr/>
          <a:lstStyle/>
          <a:p>
            <a:endParaRPr lang="en-US" dirty="0"/>
          </a:p>
        </p:txBody>
      </p:sp>
      <p:sp>
        <p:nvSpPr>
          <p:cNvPr id="13" name="Title 1"/>
          <p:cNvSpPr>
            <a:spLocks noGrp="1"/>
          </p:cNvSpPr>
          <p:nvPr>
            <p:ph type="title" hasCustomPrompt="1"/>
          </p:nvPr>
        </p:nvSpPr>
        <p:spPr>
          <a:xfrm>
            <a:off x="375705" y="367441"/>
            <a:ext cx="5562600" cy="5287962"/>
          </a:xfrm>
          <a:prstGeom prst="rect">
            <a:avLst/>
          </a:prstGeom>
        </p:spPr>
        <p:txBody>
          <a:bodyPr anchor="t">
            <a:normAutofit/>
          </a:bodyPr>
          <a:lstStyle>
            <a:lvl1pPr algn="l">
              <a:defRPr sz="3600">
                <a:solidFill>
                  <a:srgbClr val="4B205E"/>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0106966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Callout">
    <p:spTree>
      <p:nvGrpSpPr>
        <p:cNvPr id="1" name=""/>
        <p:cNvGrpSpPr/>
        <p:nvPr/>
      </p:nvGrpSpPr>
      <p:grpSpPr>
        <a:xfrm>
          <a:off x="0" y="0"/>
          <a:ext cx="0" cy="0"/>
          <a:chOff x="0" y="0"/>
          <a:chExt cx="0" cy="0"/>
        </a:xfrm>
      </p:grpSpPr>
      <p:sp>
        <p:nvSpPr>
          <p:cNvPr id="8" name="Rectangle 7"/>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13" name="Text Placeholder 9"/>
          <p:cNvSpPr>
            <a:spLocks noGrp="1"/>
          </p:cNvSpPr>
          <p:nvPr>
            <p:ph type="body" sz="quarter" idx="15" hasCustomPrompt="1"/>
          </p:nvPr>
        </p:nvSpPr>
        <p:spPr>
          <a:xfrm>
            <a:off x="497736" y="778358"/>
            <a:ext cx="8148528" cy="2366321"/>
          </a:xfrm>
          <a:prstGeom prst="rect">
            <a:avLst/>
          </a:prstGeom>
        </p:spPr>
        <p:txBody>
          <a:bodyPr anchor="ctr">
            <a:noAutofit/>
          </a:bodyPr>
          <a:lstStyle>
            <a:lvl1pPr marL="0" indent="0">
              <a:buNone/>
              <a:defRPr sz="2400">
                <a:solidFill>
                  <a:schemeClr val="bg1"/>
                </a:solidFill>
                <a:latin typeface="Arial" pitchFamily="34" charset="0"/>
                <a:cs typeface="Arial" pitchFamily="34" charset="0"/>
              </a:defRPr>
            </a:lvl1pPr>
            <a:lvl2pPr marL="457200" indent="0">
              <a:buNone/>
              <a:defRPr sz="2400">
                <a:solidFill>
                  <a:schemeClr val="bg1"/>
                </a:solidFill>
                <a:latin typeface="Arial" pitchFamily="34" charset="0"/>
                <a:cs typeface="Arial" pitchFamily="34" charset="0"/>
              </a:defRPr>
            </a:lvl2pPr>
            <a:lvl3pPr marL="914400" indent="0">
              <a:buNone/>
              <a:defRPr sz="2400">
                <a:solidFill>
                  <a:schemeClr val="bg1"/>
                </a:solidFill>
                <a:latin typeface="Arial" pitchFamily="34" charset="0"/>
                <a:cs typeface="Arial" pitchFamily="34" charset="0"/>
              </a:defRPr>
            </a:lvl3pPr>
            <a:lvl4pPr marL="1371600" indent="0">
              <a:buNone/>
              <a:defRPr sz="2400">
                <a:solidFill>
                  <a:schemeClr val="bg1"/>
                </a:solidFill>
                <a:latin typeface="Arial" pitchFamily="34" charset="0"/>
                <a:cs typeface="Arial" pitchFamily="34" charset="0"/>
              </a:defRPr>
            </a:lvl4pPr>
            <a:lvl5pPr marL="1828800" indent="0">
              <a:buNone/>
              <a:defRPr sz="2400">
                <a:solidFill>
                  <a:schemeClr val="bg1"/>
                </a:solidFill>
                <a:latin typeface="Arial" pitchFamily="34" charset="0"/>
                <a:cs typeface="Arial" pitchFamily="34" charset="0"/>
              </a:defRPr>
            </a:lvl5pPr>
          </a:lstStyle>
          <a:p>
            <a:pPr lvl="0"/>
            <a:r>
              <a:rPr lang="en-US" dirty="0" smtClean="0"/>
              <a:t>Click to edit text styles</a:t>
            </a:r>
            <a:endParaRPr lang="en-US" dirty="0"/>
          </a:p>
        </p:txBody>
      </p:sp>
    </p:spTree>
    <p:extLst>
      <p:ext uri="{BB962C8B-B14F-4D97-AF65-F5344CB8AC3E}">
        <p14:creationId xmlns:p14="http://schemas.microsoft.com/office/powerpoint/2010/main" xmlns="" val="24599962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Rectangle 7"/>
          <p:cNvSpPr/>
          <p:nvPr/>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6" name="Rectangle 5"/>
          <p:cNvSpPr/>
          <p:nvPr userDrawn="1"/>
        </p:nvSpPr>
        <p:spPr>
          <a:xfrm>
            <a:off x="-9144" y="-8000"/>
            <a:ext cx="9162288" cy="6874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01" y="-3429"/>
            <a:ext cx="9152002" cy="6864859"/>
          </a:xfrm>
          <a:prstGeom prst="rect">
            <a:avLst/>
          </a:prstGeom>
        </p:spPr>
      </p:pic>
      <p:sp>
        <p:nvSpPr>
          <p:cNvPr id="3" name="Media Placeholder 2"/>
          <p:cNvSpPr>
            <a:spLocks noGrp="1"/>
          </p:cNvSpPr>
          <p:nvPr>
            <p:ph type="media" sz="quarter" idx="10"/>
          </p:nvPr>
        </p:nvSpPr>
        <p:spPr>
          <a:xfrm>
            <a:off x="1194594" y="1448594"/>
            <a:ext cx="6754812" cy="3960813"/>
          </a:xfrm>
          <a:effectLst>
            <a:reflection stA="52000" endPos="20000" dir="5400000" sy="-100000" algn="bl" rotWithShape="0"/>
          </a:effectLst>
        </p:spPr>
        <p:txBody>
          <a:bodyPr/>
          <a:lstStyle/>
          <a:p>
            <a:endParaRPr lang="en-US" dirty="0"/>
          </a:p>
        </p:txBody>
      </p:sp>
    </p:spTree>
    <p:extLst>
      <p:ext uri="{BB962C8B-B14F-4D97-AF65-F5344CB8AC3E}">
        <p14:creationId xmlns:p14="http://schemas.microsoft.com/office/powerpoint/2010/main" xmlns="" val="455538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23622" y="6324667"/>
            <a:ext cx="1024000" cy="533333"/>
          </a:xfrm>
          <a:prstGeom prst="rect">
            <a:avLst/>
          </a:prstGeom>
        </p:spPr>
      </p:pic>
      <p:sp>
        <p:nvSpPr>
          <p:cNvPr id="27" name="Title Placeholder 26"/>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28" name="Text Placeholder 27"/>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9144" y="6323242"/>
            <a:ext cx="9162288" cy="545000"/>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44" y="-10238"/>
            <a:ext cx="9162288" cy="133596"/>
          </a:xfrm>
          <a:prstGeom prst="rect">
            <a:avLst/>
          </a:prstGeom>
          <a:gradFill>
            <a:gsLst>
              <a:gs pos="0">
                <a:srgbClr val="3E1F4F"/>
              </a:gs>
              <a:gs pos="100000">
                <a:srgbClr val="93124E"/>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323622" y="6324667"/>
            <a:ext cx="1024000" cy="533333"/>
          </a:xfrm>
          <a:prstGeom prst="rect">
            <a:avLst/>
          </a:prstGeom>
        </p:spPr>
      </p:pic>
      <p:sp>
        <p:nvSpPr>
          <p:cNvPr id="18" name="Footer Placeholder 4"/>
          <p:cNvSpPr>
            <a:spLocks noGrp="1"/>
          </p:cNvSpPr>
          <p:nvPr>
            <p:ph type="ftr" sz="quarter" idx="3"/>
          </p:nvPr>
        </p:nvSpPr>
        <p:spPr>
          <a:xfrm>
            <a:off x="1464679" y="6323242"/>
            <a:ext cx="5561682" cy="534758"/>
          </a:xfrm>
          <a:prstGeom prst="rect">
            <a:avLst/>
          </a:prstGeom>
        </p:spPr>
        <p:txBody>
          <a:bodyPr vert="horz" wrap="none" lIns="91440" tIns="0" rIns="91440" bIns="0" rtlCol="0" anchor="ctr"/>
          <a:lstStyle>
            <a:lvl1pPr algn="ctr">
              <a:defRPr lang="en-US" sz="1200" b="0" i="0" dirty="0">
                <a:solidFill>
                  <a:srgbClr val="D2D6D4"/>
                </a:solidFill>
                <a:latin typeface="Helvetica Light"/>
                <a:cs typeface="Helvetica Light"/>
              </a:defRPr>
            </a:lvl1pPr>
          </a:lstStyle>
          <a:p>
            <a:endParaRPr lang="en-US" dirty="0"/>
          </a:p>
        </p:txBody>
      </p:sp>
      <p:sp>
        <p:nvSpPr>
          <p:cNvPr id="19" name="Slide Number Placeholder 5"/>
          <p:cNvSpPr>
            <a:spLocks noGrp="1"/>
          </p:cNvSpPr>
          <p:nvPr>
            <p:ph type="sldNum" sz="quarter" idx="4"/>
          </p:nvPr>
        </p:nvSpPr>
        <p:spPr>
          <a:xfrm>
            <a:off x="8352222" y="6318121"/>
            <a:ext cx="800922" cy="545000"/>
          </a:xfrm>
          <a:prstGeom prst="rect">
            <a:avLst/>
          </a:prstGeom>
        </p:spPr>
        <p:txBody>
          <a:bodyPr wrap="none" lIns="91440" tIns="0" rIns="91440" bIns="0" anchor="ctr"/>
          <a:lstStyle>
            <a:lvl1pPr algn="l">
              <a:defRPr sz="1200" b="0" i="0">
                <a:solidFill>
                  <a:srgbClr val="D2D6D4"/>
                </a:solidFill>
                <a:latin typeface="Helvetica Light"/>
                <a:cs typeface="Helvetica Light"/>
              </a:defRPr>
            </a:lvl1pPr>
          </a:lstStyle>
          <a:p>
            <a:fld id="{4723A4D5-ED90-46EA-AEBA-89262A007473}" type="slidenum">
              <a:rPr lang="en-US" smtClean="0"/>
              <a:pPr/>
              <a:t>‹#›</a:t>
            </a:fld>
            <a:endParaRPr lang="en-US" dirty="0"/>
          </a:p>
        </p:txBody>
      </p:sp>
      <p:sp>
        <p:nvSpPr>
          <p:cNvPr id="20" name="Date Placeholder 3"/>
          <p:cNvSpPr>
            <a:spLocks noGrp="1"/>
          </p:cNvSpPr>
          <p:nvPr>
            <p:ph type="dt" sz="half" idx="2"/>
          </p:nvPr>
        </p:nvSpPr>
        <p:spPr>
          <a:xfrm>
            <a:off x="6146921" y="6313000"/>
            <a:ext cx="2133600" cy="555242"/>
          </a:xfrm>
          <a:prstGeom prst="rect">
            <a:avLst/>
          </a:prstGeom>
        </p:spPr>
        <p:txBody>
          <a:bodyPr vert="horz" wrap="none" lIns="91440" tIns="0" rIns="91440" bIns="0" rtlCol="0" anchor="ctr"/>
          <a:lstStyle>
            <a:lvl1pPr algn="r">
              <a:defRPr sz="1200" b="0" i="0">
                <a:solidFill>
                  <a:srgbClr val="D2D6D4"/>
                </a:solidFill>
                <a:latin typeface="Helvetica Light"/>
                <a:cs typeface="Helvetica Light"/>
              </a:defRPr>
            </a:lvl1pPr>
          </a:lstStyle>
          <a:p>
            <a:fld id="{E401CDAF-80E4-A64F-AEF4-58B83A57878A}" type="datetime4">
              <a:rPr lang="en-US" smtClean="0"/>
              <a:pPr/>
              <a:t>September 19, 2012</a:t>
            </a:fld>
            <a:endParaRPr lang="en-US" dirty="0"/>
          </a:p>
        </p:txBody>
      </p:sp>
      <p:cxnSp>
        <p:nvCxnSpPr>
          <p:cNvPr id="14" name="Straight Connector 13"/>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311250" y="6457128"/>
            <a:ext cx="0" cy="266987"/>
          </a:xfrm>
          <a:prstGeom prst="line">
            <a:avLst/>
          </a:prstGeom>
          <a:ln w="12700">
            <a:solidFill>
              <a:srgbClr val="D2D6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2658693"/>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677" r:id="rId3"/>
    <p:sldLayoutId id="2147483678" r:id="rId4"/>
    <p:sldLayoutId id="2147483679" r:id="rId5"/>
    <p:sldLayoutId id="2147483685" r:id="rId6"/>
    <p:sldLayoutId id="2147483682" r:id="rId7"/>
    <p:sldLayoutId id="2147483683" r:id="rId8"/>
    <p:sldLayoutId id="2147483689" r:id="rId9"/>
    <p:sldLayoutId id="2147483681" r:id="rId10"/>
    <p:sldLayoutId id="2147483688" r:id="rId11"/>
    <p:sldLayoutId id="2147483664" r:id="rId12"/>
    <p:sldLayoutId id="2147483686" r:id="rId13"/>
    <p:sldLayoutId id="2147483687" r:id="rId14"/>
  </p:sldLayoutIdLst>
  <p:timing>
    <p:tnLst>
      <p:par>
        <p:cTn id="1" dur="indefinite" restart="never" nodeType="tmRoot"/>
      </p:par>
    </p:tnLst>
  </p:timing>
  <p:hf hdr="0" ft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87338" indent="-287338" algn="l" defTabSz="914400" rtl="0" eaLnBrk="1" latinLnBrk="0" hangingPunct="1">
        <a:spcBef>
          <a:spcPct val="20000"/>
        </a:spcBef>
        <a:buClr>
          <a:srgbClr val="93124E"/>
        </a:buClr>
        <a:buFont typeface="Wingdings"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3124E"/>
        </a:buClr>
        <a:buFont typeface="Wingdings"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93124E"/>
        </a:buClr>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93124E"/>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3124E"/>
        </a:buClr>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1835" y="4206240"/>
            <a:ext cx="4270786" cy="369332"/>
          </a:xfrm>
          <a:prstGeom prst="rect">
            <a:avLst/>
          </a:prstGeom>
          <a:noFill/>
        </p:spPr>
        <p:txBody>
          <a:bodyPr wrap="square" rtlCol="0">
            <a:spAutoFit/>
          </a:bodyPr>
          <a:lstStyle/>
          <a:p>
            <a:pPr algn="ctr"/>
            <a:r>
              <a:rPr lang="en-US" dirty="0" smtClean="0">
                <a:solidFill>
                  <a:schemeClr val="bg1"/>
                </a:solidFill>
              </a:rPr>
              <a:t>Financial Aid and Repeat Courses</a:t>
            </a:r>
            <a:endParaRPr lang="en-US" dirty="0">
              <a:solidFill>
                <a:schemeClr val="bg1"/>
              </a:solidFill>
            </a:endParaRPr>
          </a:p>
        </p:txBody>
      </p:sp>
    </p:spTree>
    <p:extLst>
      <p:ext uri="{BB962C8B-B14F-4D97-AF65-F5344CB8AC3E}">
        <p14:creationId xmlns:p14="http://schemas.microsoft.com/office/powerpoint/2010/main" xmlns="" val="176528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31674"/>
          </a:xfrm>
        </p:spPr>
        <p:txBody>
          <a:bodyPr>
            <a:normAutofit fontScale="90000"/>
          </a:bodyPr>
          <a:lstStyle/>
          <a:p>
            <a:pPr algn="ctr"/>
            <a:r>
              <a:rPr lang="en-US" b="1" dirty="0" smtClean="0"/>
              <a:t>RORENRR - Count Withdrawal Status </a:t>
            </a:r>
            <a:br>
              <a:rPr lang="en-US" b="1" dirty="0" smtClean="0"/>
            </a:br>
            <a:r>
              <a:rPr lang="en-US" b="1" dirty="0" smtClean="0"/>
              <a:t>as Repeat Attempt</a:t>
            </a:r>
            <a:endParaRPr lang="en-US" b="1" dirty="0"/>
          </a:p>
        </p:txBody>
      </p:sp>
      <p:sp>
        <p:nvSpPr>
          <p:cNvPr id="3" name="Content Placeholder 2"/>
          <p:cNvSpPr>
            <a:spLocks noGrp="1"/>
          </p:cNvSpPr>
          <p:nvPr>
            <p:ph sz="quarter" idx="13"/>
          </p:nvPr>
        </p:nvSpPr>
        <p:spPr>
          <a:xfrm>
            <a:off x="228600" y="1293148"/>
            <a:ext cx="8686800" cy="5019852"/>
          </a:xfrm>
        </p:spPr>
        <p:txBody>
          <a:bodyPr>
            <a:normAutofit/>
          </a:bodyPr>
          <a:lstStyle/>
          <a:p>
            <a:r>
              <a:rPr lang="en-US" dirty="0" smtClean="0"/>
              <a:t>This indicator allows the school to determine whether they want their withdrawn status codes to be counted as an attempted repeat in their Repeat Coursework processing.</a:t>
            </a:r>
          </a:p>
          <a:p>
            <a:r>
              <a:rPr lang="en-US" dirty="0" smtClean="0"/>
              <a:t>All Status Codes from the Course Registration Status Code Validation (STVRSTS) form that have the </a:t>
            </a:r>
            <a:r>
              <a:rPr lang="en-US" b="1" dirty="0" smtClean="0"/>
              <a:t>Withdrawal Indicator checked (STVRSTS_WITHDRAW_IND = </a:t>
            </a:r>
            <a:r>
              <a:rPr lang="en-US" b="1" i="1" dirty="0" smtClean="0"/>
              <a:t>Y) will be </a:t>
            </a:r>
            <a:r>
              <a:rPr lang="en-US" dirty="0" smtClean="0"/>
              <a:t>considered when the Repeat Coursework logic determines if the course is considered a repeat.</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10</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11</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5124" name="Picture 4"/>
          <p:cNvPicPr>
            <a:picLocks noGrp="1" noChangeAspect="1" noChangeArrowheads="1"/>
          </p:cNvPicPr>
          <p:nvPr>
            <p:ph sz="quarter" idx="13"/>
          </p:nvPr>
        </p:nvPicPr>
        <p:blipFill>
          <a:blip r:embed="rId2" cstate="print"/>
          <a:srcRect/>
          <a:stretch>
            <a:fillRect/>
          </a:stretch>
        </p:blipFill>
        <p:spPr bwMode="auto">
          <a:xfrm>
            <a:off x="578469" y="279759"/>
            <a:ext cx="7987062" cy="6038362"/>
          </a:xfrm>
          <a:prstGeom prst="rect">
            <a:avLst/>
          </a:prstGeom>
          <a:noFill/>
          <a:ln w="9525">
            <a:noFill/>
            <a:miter lim="800000"/>
            <a:headEnd/>
            <a:tailEnd/>
          </a:ln>
        </p:spPr>
      </p:pic>
      <p:sp>
        <p:nvSpPr>
          <p:cNvPr id="9" name="TextBox 8"/>
          <p:cNvSpPr txBox="1"/>
          <p:nvPr/>
        </p:nvSpPr>
        <p:spPr>
          <a:xfrm>
            <a:off x="6146921" y="1384490"/>
            <a:ext cx="1518235" cy="369332"/>
          </a:xfrm>
          <a:prstGeom prst="rect">
            <a:avLst/>
          </a:prstGeom>
          <a:solidFill>
            <a:schemeClr val="bg1">
              <a:lumMod val="95000"/>
            </a:schemeClr>
          </a:solidFill>
          <a:ln w="19050">
            <a:solidFill>
              <a:schemeClr val="tx1"/>
            </a:solidFill>
          </a:ln>
        </p:spPr>
        <p:txBody>
          <a:bodyPr wrap="square" rtlCol="0">
            <a:spAutoFit/>
          </a:bodyPr>
          <a:lstStyle/>
          <a:p>
            <a:r>
              <a:rPr lang="en-US" dirty="0" smtClean="0"/>
              <a:t>Future Use</a:t>
            </a:r>
            <a:endParaRPr lang="en-US" dirty="0"/>
          </a:p>
        </p:txBody>
      </p:sp>
      <p:cxnSp>
        <p:nvCxnSpPr>
          <p:cNvPr id="13" name="Straight Arrow Connector 12"/>
          <p:cNvCxnSpPr/>
          <p:nvPr/>
        </p:nvCxnSpPr>
        <p:spPr>
          <a:xfrm>
            <a:off x="5633156" y="1896533"/>
            <a:ext cx="51376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3156" y="2077156"/>
            <a:ext cx="513765" cy="11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32089" y="3070578"/>
            <a:ext cx="462844" cy="1241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38578" y="5000978"/>
            <a:ext cx="7563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12</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2051" name="Picture 3"/>
          <p:cNvPicPr>
            <a:picLocks noGrp="1" noChangeAspect="1" noChangeArrowheads="1"/>
          </p:cNvPicPr>
          <p:nvPr>
            <p:ph sz="quarter" idx="13"/>
          </p:nvPr>
        </p:nvPicPr>
        <p:blipFill>
          <a:blip r:embed="rId3" cstate="print"/>
          <a:srcRect/>
          <a:stretch>
            <a:fillRect/>
          </a:stretch>
        </p:blipFill>
        <p:spPr bwMode="auto">
          <a:xfrm>
            <a:off x="374704" y="242188"/>
            <a:ext cx="8368661" cy="6075933"/>
          </a:xfrm>
          <a:prstGeom prst="rect">
            <a:avLst/>
          </a:prstGeom>
          <a:solidFill>
            <a:srgbClr val="FFFF99"/>
          </a:solidFill>
          <a:ln>
            <a:headEnd/>
            <a:tailEnd/>
          </a:ln>
        </p:spPr>
        <p:style>
          <a:lnRef idx="1">
            <a:schemeClr val="dk1"/>
          </a:lnRef>
          <a:fillRef idx="2">
            <a:schemeClr val="dk1"/>
          </a:fillRef>
          <a:effectRef idx="1">
            <a:schemeClr val="dk1"/>
          </a:effectRef>
          <a:fontRef idx="minor">
            <a:schemeClr val="dk1"/>
          </a:fontRef>
        </p:style>
      </p:pic>
      <p:cxnSp>
        <p:nvCxnSpPr>
          <p:cNvPr id="14" name="Straight Arrow Connector 13"/>
          <p:cNvCxnSpPr/>
          <p:nvPr/>
        </p:nvCxnSpPr>
        <p:spPr>
          <a:xfrm>
            <a:off x="1625600" y="3714044"/>
            <a:ext cx="23142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03111" y="5091289"/>
            <a:ext cx="7145867" cy="369332"/>
          </a:xfrm>
          <a:prstGeom prst="rect">
            <a:avLst/>
          </a:prstGeom>
          <a:noFill/>
          <a:ln w="28575">
            <a:solidFill>
              <a:schemeClr val="tx1"/>
            </a:solidFill>
          </a:ln>
        </p:spPr>
        <p:txBody>
          <a:bodyPr wrap="square" rtlCol="0">
            <a:spAutoFit/>
          </a:bodyPr>
          <a:lstStyle/>
          <a:p>
            <a:r>
              <a:rPr lang="en-US" dirty="0" smtClean="0"/>
              <a:t>Enter this per fund or use the RFRENRR to update multiple funds.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8784"/>
          </a:xfrm>
        </p:spPr>
        <p:txBody>
          <a:bodyPr/>
          <a:lstStyle/>
          <a:p>
            <a:pPr algn="ctr"/>
            <a:r>
              <a:rPr lang="en-US" b="1" dirty="0" smtClean="0"/>
              <a:t>RFRENRR</a:t>
            </a:r>
            <a:r>
              <a:rPr lang="en-US" dirty="0" smtClean="0"/>
              <a:t> </a:t>
            </a:r>
            <a:r>
              <a:rPr lang="en-US" b="1" dirty="0" smtClean="0"/>
              <a:t>Fund Enrollment Rules</a:t>
            </a:r>
          </a:p>
        </p:txBody>
      </p:sp>
      <p:sp>
        <p:nvSpPr>
          <p:cNvPr id="3" name="Content Placeholder 2"/>
          <p:cNvSpPr>
            <a:spLocks noGrp="1"/>
          </p:cNvSpPr>
          <p:nvPr>
            <p:ph sz="quarter" idx="13"/>
          </p:nvPr>
        </p:nvSpPr>
        <p:spPr>
          <a:xfrm>
            <a:off x="228600" y="1207912"/>
            <a:ext cx="8686800" cy="4918252"/>
          </a:xfrm>
        </p:spPr>
        <p:txBody>
          <a:bodyPr>
            <a:normAutofit/>
          </a:bodyPr>
          <a:lstStyle/>
          <a:p>
            <a:r>
              <a:rPr lang="en-US" dirty="0" smtClean="0"/>
              <a:t>This new form allows you to apply Enrollment rules to multiple fund codes rather than doing it individually on RFRMGMT or ROAMGMT forms.</a:t>
            </a:r>
          </a:p>
          <a:p>
            <a:pPr lvl="1"/>
            <a:r>
              <a:rPr lang="en-US" sz="2200" dirty="0" smtClean="0"/>
              <a:t>Query on the specific fund source, fund type, federal fund ID and/or enrollment rule and go to the </a:t>
            </a:r>
            <a:r>
              <a:rPr lang="en-US" sz="2200" b="1" dirty="0" smtClean="0"/>
              <a:t>Update Using Enrollment Rule field and select the enrollment rule </a:t>
            </a:r>
            <a:r>
              <a:rPr lang="en-US" sz="2200" dirty="0" smtClean="0"/>
              <a:t>you want applied to those funds and then click the </a:t>
            </a:r>
            <a:r>
              <a:rPr lang="en-US" sz="2200" b="1" dirty="0" smtClean="0"/>
              <a:t>Update Enrollment Rules button</a:t>
            </a:r>
          </a:p>
          <a:p>
            <a:pPr lvl="1"/>
            <a:r>
              <a:rPr lang="en-US" sz="2200" dirty="0" smtClean="0"/>
              <a:t>Prior to doing a query on the specific fund source, fund type, federal fund ID and/or enrollment rule, you can select the Enrollment and go to the Fund block and do your query and then click the </a:t>
            </a:r>
            <a:r>
              <a:rPr lang="en-US" sz="2200" b="1" dirty="0" smtClean="0"/>
              <a:t>Update Enrollment Rules button.</a:t>
            </a:r>
            <a:endParaRPr lang="en-US" sz="2200"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13</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14</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6148" name="Picture 4"/>
          <p:cNvPicPr>
            <a:picLocks noGrp="1" noChangeAspect="1" noChangeArrowheads="1"/>
          </p:cNvPicPr>
          <p:nvPr>
            <p:ph sz="quarter" idx="13"/>
          </p:nvPr>
        </p:nvPicPr>
        <p:blipFill>
          <a:blip r:embed="rId2" cstate="print"/>
          <a:srcRect/>
          <a:stretch>
            <a:fillRect/>
          </a:stretch>
        </p:blipFill>
        <p:spPr bwMode="auto">
          <a:xfrm>
            <a:off x="578469" y="274638"/>
            <a:ext cx="7987062" cy="5851525"/>
          </a:xfrm>
          <a:prstGeom prst="rect">
            <a:avLst/>
          </a:prstGeom>
          <a:noFill/>
          <a:ln w="9525">
            <a:noFill/>
            <a:miter lim="800000"/>
            <a:headEnd/>
            <a:tailEnd/>
          </a:ln>
        </p:spPr>
      </p:pic>
      <p:cxnSp>
        <p:nvCxnSpPr>
          <p:cNvPr id="11" name="Straight Arrow Connector 10"/>
          <p:cNvCxnSpPr/>
          <p:nvPr/>
        </p:nvCxnSpPr>
        <p:spPr>
          <a:xfrm flipV="1">
            <a:off x="2754489" y="1998133"/>
            <a:ext cx="0" cy="5531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15</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7170" name="Picture 2"/>
          <p:cNvPicPr>
            <a:picLocks noGrp="1" noChangeAspect="1" noChangeArrowheads="1"/>
          </p:cNvPicPr>
          <p:nvPr>
            <p:ph sz="quarter" idx="13"/>
          </p:nvPr>
        </p:nvPicPr>
        <p:blipFill>
          <a:blip r:embed="rId2" cstate="print"/>
          <a:srcRect/>
          <a:stretch>
            <a:fillRect/>
          </a:stretch>
        </p:blipFill>
        <p:spPr bwMode="auto">
          <a:xfrm>
            <a:off x="578469" y="274638"/>
            <a:ext cx="7987062" cy="5851525"/>
          </a:xfrm>
          <a:prstGeom prst="rect">
            <a:avLst/>
          </a:prstGeom>
          <a:noFill/>
          <a:ln w="9525">
            <a:noFill/>
            <a:miter lim="800000"/>
            <a:headEnd/>
            <a:tailEnd/>
          </a:ln>
        </p:spPr>
      </p:pic>
      <p:cxnSp>
        <p:nvCxnSpPr>
          <p:cNvPr id="7" name="Straight Arrow Connector 6"/>
          <p:cNvCxnSpPr/>
          <p:nvPr/>
        </p:nvCxnSpPr>
        <p:spPr>
          <a:xfrm flipH="1">
            <a:off x="6863645" y="4662312"/>
            <a:ext cx="66604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Repeat Logic</a:t>
            </a:r>
            <a:endParaRPr lang="en-US" dirty="0"/>
          </a:p>
        </p:txBody>
      </p:sp>
    </p:spTree>
    <p:extLst>
      <p:ext uri="{BB962C8B-B14F-4D97-AF65-F5344CB8AC3E}">
        <p14:creationId xmlns:p14="http://schemas.microsoft.com/office/powerpoint/2010/main" xmlns="" val="425225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Banner Logic Will Look At…</a:t>
            </a:r>
            <a:endParaRPr lang="en-US" b="1" dirty="0"/>
          </a:p>
        </p:txBody>
      </p:sp>
      <p:sp>
        <p:nvSpPr>
          <p:cNvPr id="3" name="Content Placeholder 2"/>
          <p:cNvSpPr>
            <a:spLocks noGrp="1"/>
          </p:cNvSpPr>
          <p:nvPr>
            <p:ph sz="quarter" idx="13"/>
          </p:nvPr>
        </p:nvSpPr>
        <p:spPr/>
        <p:txBody>
          <a:bodyPr>
            <a:normAutofit fontScale="92500" lnSpcReduction="20000"/>
          </a:bodyPr>
          <a:lstStyle/>
          <a:p>
            <a:r>
              <a:rPr lang="en-US" dirty="0" smtClean="0"/>
              <a:t>Courses not graded, not rolled to academic history</a:t>
            </a:r>
          </a:p>
          <a:p>
            <a:pPr lvl="1"/>
            <a:r>
              <a:rPr lang="en-US" dirty="0" smtClean="0"/>
              <a:t>From student’s registration, both previous and current</a:t>
            </a:r>
          </a:p>
          <a:p>
            <a:r>
              <a:rPr lang="en-US" dirty="0" smtClean="0"/>
              <a:t>Courses graded, not rolled to academic history</a:t>
            </a:r>
          </a:p>
          <a:p>
            <a:r>
              <a:rPr lang="en-US" dirty="0" smtClean="0"/>
              <a:t>Courses rolled to academic history</a:t>
            </a:r>
          </a:p>
          <a:p>
            <a:r>
              <a:rPr lang="en-US" dirty="0" smtClean="0"/>
              <a:t>Transfer courses and their equivalencies</a:t>
            </a:r>
          </a:p>
          <a:p>
            <a:pPr>
              <a:buNone/>
            </a:pPr>
            <a:endParaRPr lang="en-US" dirty="0" smtClean="0"/>
          </a:p>
          <a:p>
            <a:pPr>
              <a:buNone/>
            </a:pPr>
            <a:endParaRPr lang="en-US" dirty="0" smtClean="0"/>
          </a:p>
          <a:p>
            <a:pPr>
              <a:buNone/>
            </a:pPr>
            <a:endParaRPr lang="en-US" dirty="0" smtClean="0"/>
          </a:p>
          <a:p>
            <a:r>
              <a:rPr lang="en-US" dirty="0" smtClean="0"/>
              <a:t>For those interested in code location, the logic for determining repeats is the Financial Aid Repeat Course (ROKRPTS) package.</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17</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b="1" dirty="0" smtClean="0"/>
              <a:t>STVRSTS Course Registration Status Code Validation</a:t>
            </a:r>
            <a:endParaRPr lang="en-US" b="1" dirty="0"/>
          </a:p>
        </p:txBody>
      </p:sp>
      <p:sp>
        <p:nvSpPr>
          <p:cNvPr id="3" name="Content Placeholder 2"/>
          <p:cNvSpPr>
            <a:spLocks noGrp="1"/>
          </p:cNvSpPr>
          <p:nvPr>
            <p:ph sz="quarter" idx="13"/>
          </p:nvPr>
        </p:nvSpPr>
        <p:spPr>
          <a:xfrm>
            <a:off x="228600" y="1275644"/>
            <a:ext cx="8686800" cy="4850519"/>
          </a:xfrm>
        </p:spPr>
        <p:txBody>
          <a:bodyPr/>
          <a:lstStyle/>
          <a:p>
            <a:r>
              <a:rPr lang="en-US" sz="2400" dirty="0" smtClean="0"/>
              <a:t>Status Code must be checked to </a:t>
            </a:r>
            <a:r>
              <a:rPr lang="en-US" sz="2400" b="1" u="sng" dirty="0" smtClean="0"/>
              <a:t>Count in Enrollment</a:t>
            </a:r>
          </a:p>
          <a:p>
            <a:pPr lvl="1"/>
            <a:r>
              <a:rPr lang="en-US" dirty="0" smtClean="0"/>
              <a:t>True for repeat coursework and total hours calculations</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18</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6" name="Picture 2"/>
          <p:cNvPicPr>
            <a:picLocks noChangeAspect="1" noChangeArrowheads="1"/>
          </p:cNvPicPr>
          <p:nvPr/>
        </p:nvPicPr>
        <p:blipFill>
          <a:blip r:embed="rId2" cstate="print"/>
          <a:srcRect l="787" t="9678" r="29831" b="47589"/>
          <a:stretch>
            <a:fillRect/>
          </a:stretch>
        </p:blipFill>
        <p:spPr bwMode="auto">
          <a:xfrm>
            <a:off x="0" y="2133366"/>
            <a:ext cx="9144000" cy="3992797"/>
          </a:xfrm>
          <a:prstGeom prst="rect">
            <a:avLst/>
          </a:prstGeom>
          <a:noFill/>
          <a:ln w="9525">
            <a:noFill/>
            <a:miter lim="800000"/>
            <a:headEnd/>
            <a:tailEnd/>
          </a:ln>
        </p:spPr>
      </p:pic>
      <p:cxnSp>
        <p:nvCxnSpPr>
          <p:cNvPr id="8" name="Straight Arrow Connector 7"/>
          <p:cNvCxnSpPr/>
          <p:nvPr/>
        </p:nvCxnSpPr>
        <p:spPr>
          <a:xfrm>
            <a:off x="5475111" y="2314222"/>
            <a:ext cx="11289" cy="4854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SHAGRDE Grade Code Maintenance</a:t>
            </a:r>
          </a:p>
        </p:txBody>
      </p:sp>
      <p:sp>
        <p:nvSpPr>
          <p:cNvPr id="3" name="Content Placeholder 2"/>
          <p:cNvSpPr>
            <a:spLocks noGrp="1"/>
          </p:cNvSpPr>
          <p:nvPr>
            <p:ph sz="quarter" idx="13"/>
          </p:nvPr>
        </p:nvSpPr>
        <p:spPr>
          <a:xfrm>
            <a:off x="228600" y="1207912"/>
            <a:ext cx="8686800" cy="4918252"/>
          </a:xfrm>
        </p:spPr>
        <p:txBody>
          <a:bodyPr/>
          <a:lstStyle/>
          <a:p>
            <a:pPr lvl="1"/>
            <a:r>
              <a:rPr lang="en-US" dirty="0" smtClean="0"/>
              <a:t>Repeat Indicator</a:t>
            </a:r>
          </a:p>
          <a:p>
            <a:pPr lvl="2"/>
            <a:r>
              <a:rPr lang="en-US" dirty="0" smtClean="0"/>
              <a:t>Must be checked to use in repeat course checking</a:t>
            </a:r>
          </a:p>
          <a:p>
            <a:pPr lvl="3"/>
            <a:r>
              <a:rPr lang="en-US" dirty="0" smtClean="0"/>
              <a:t>Gives school additional control for which Grade Codes to use and which not to use</a:t>
            </a:r>
          </a:p>
          <a:p>
            <a:pPr lvl="2"/>
            <a:r>
              <a:rPr lang="en-US" dirty="0" smtClean="0"/>
              <a:t>If indicator is changed at any time, the repeat calculation may be affected</a:t>
            </a:r>
          </a:p>
          <a:p>
            <a:pPr lvl="1"/>
            <a:r>
              <a:rPr lang="en-US" dirty="0" smtClean="0"/>
              <a:t>Count in Passed Indicator</a:t>
            </a:r>
          </a:p>
          <a:p>
            <a:pPr lvl="2"/>
            <a:r>
              <a:rPr lang="en-US" dirty="0" smtClean="0"/>
              <a:t>Must be checked for Grade Code to be considered as a “Passing Grade”</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19</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 Repeat Course Set Up</a:t>
            </a:r>
            <a:endParaRPr lang="en-US" dirty="0"/>
          </a:p>
        </p:txBody>
      </p:sp>
    </p:spTree>
    <p:extLst>
      <p:ext uri="{BB962C8B-B14F-4D97-AF65-F5344CB8AC3E}">
        <p14:creationId xmlns:p14="http://schemas.microsoft.com/office/powerpoint/2010/main" xmlns="" val="425225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20</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5" name="Picture 2"/>
          <p:cNvPicPr>
            <a:picLocks noGrp="1" noChangeAspect="1" noChangeArrowheads="1"/>
          </p:cNvPicPr>
          <p:nvPr>
            <p:ph sz="quarter" idx="13"/>
          </p:nvPr>
        </p:nvPicPr>
        <p:blipFill>
          <a:blip r:embed="rId2" cstate="print"/>
          <a:srcRect l="570" t="9926" r="30093" b="32053"/>
          <a:stretch>
            <a:fillRect/>
          </a:stretch>
        </p:blipFill>
        <p:spPr bwMode="auto">
          <a:xfrm>
            <a:off x="228600" y="496711"/>
            <a:ext cx="8686800" cy="4124890"/>
          </a:xfrm>
          <a:prstGeom prst="rect">
            <a:avLst/>
          </a:prstGeom>
          <a:noFill/>
          <a:ln w="9525">
            <a:noFill/>
            <a:miter lim="800000"/>
            <a:headEnd/>
            <a:tailEnd/>
          </a:ln>
        </p:spPr>
      </p:pic>
      <p:cxnSp>
        <p:nvCxnSpPr>
          <p:cNvPr id="7" name="Straight Arrow Connector 6"/>
          <p:cNvCxnSpPr/>
          <p:nvPr/>
        </p:nvCxnSpPr>
        <p:spPr>
          <a:xfrm>
            <a:off x="4380089" y="745067"/>
            <a:ext cx="0" cy="1128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52222" y="745067"/>
            <a:ext cx="0" cy="8579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63940"/>
          </a:xfrm>
        </p:spPr>
        <p:txBody>
          <a:bodyPr/>
          <a:lstStyle/>
          <a:p>
            <a:r>
              <a:rPr lang="en-US" b="1" dirty="0" smtClean="0"/>
              <a:t>SHATRNS Transfer Course</a:t>
            </a:r>
            <a:endParaRPr lang="en-US" b="1" dirty="0"/>
          </a:p>
        </p:txBody>
      </p:sp>
      <p:sp>
        <p:nvSpPr>
          <p:cNvPr id="3" name="Content Placeholder 2"/>
          <p:cNvSpPr>
            <a:spLocks noGrp="1"/>
          </p:cNvSpPr>
          <p:nvPr>
            <p:ph sz="quarter" idx="13"/>
          </p:nvPr>
        </p:nvSpPr>
        <p:spPr>
          <a:xfrm>
            <a:off x="228600" y="1196622"/>
            <a:ext cx="8686800" cy="4820356"/>
          </a:xfrm>
        </p:spPr>
        <p:txBody>
          <a:bodyPr>
            <a:normAutofit fontScale="92500" lnSpcReduction="10000"/>
          </a:bodyPr>
          <a:lstStyle/>
          <a:p>
            <a:r>
              <a:rPr lang="en-US" dirty="0" smtClean="0"/>
              <a:t>Regulation</a:t>
            </a:r>
          </a:p>
          <a:p>
            <a:pPr lvl="1"/>
            <a:r>
              <a:rPr lang="en-US" dirty="0" smtClean="0"/>
              <a:t>Transfer coursework accepted towards program of study must be included in repeat calculation</a:t>
            </a:r>
          </a:p>
          <a:p>
            <a:r>
              <a:rPr lang="en-US" dirty="0" smtClean="0"/>
              <a:t>Banner Logic</a:t>
            </a:r>
          </a:p>
          <a:p>
            <a:pPr lvl="1"/>
            <a:r>
              <a:rPr lang="en-US" dirty="0" smtClean="0"/>
              <a:t>Transfer course must have Equivalency Detail completed, if applicable</a:t>
            </a:r>
          </a:p>
          <a:p>
            <a:pPr lvl="1"/>
            <a:r>
              <a:rPr lang="en-US" dirty="0" smtClean="0"/>
              <a:t>Count in GPA indicator checked</a:t>
            </a:r>
          </a:p>
          <a:p>
            <a:pPr lvl="1"/>
            <a:r>
              <a:rPr lang="en-US" dirty="0" smtClean="0"/>
              <a:t>Must have Transfer indicator checked on SHARPTR</a:t>
            </a:r>
          </a:p>
          <a:p>
            <a:pPr lvl="1"/>
            <a:r>
              <a:rPr lang="en-US" dirty="0" smtClean="0"/>
              <a:t>Repeat indicator on SHAGRDE checked</a:t>
            </a:r>
          </a:p>
          <a:p>
            <a:r>
              <a:rPr lang="en-US" dirty="0" smtClean="0"/>
              <a:t>Repeat coursework calculation works with transfer courses entered manually on SHATRNS or via the Transfer Articulation module in Banner Student</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21</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22</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5" name="Picture 2"/>
          <p:cNvPicPr>
            <a:picLocks noChangeAspect="1" noChangeArrowheads="1"/>
          </p:cNvPicPr>
          <p:nvPr/>
        </p:nvPicPr>
        <p:blipFill>
          <a:blip r:embed="rId2" cstate="print"/>
          <a:srcRect l="447" t="9542" r="21027" b="6766"/>
          <a:stretch>
            <a:fillRect/>
          </a:stretch>
        </p:blipFill>
        <p:spPr bwMode="auto">
          <a:xfrm>
            <a:off x="0" y="0"/>
            <a:ext cx="9150993" cy="5534407"/>
          </a:xfrm>
          <a:prstGeom prst="rect">
            <a:avLst/>
          </a:prstGeom>
          <a:noFill/>
          <a:ln w="9525">
            <a:noFill/>
            <a:miter lim="800000"/>
            <a:headEnd/>
            <a:tailEnd/>
          </a:ln>
        </p:spPr>
      </p:pic>
      <p:cxnSp>
        <p:nvCxnSpPr>
          <p:cNvPr id="7" name="Straight Arrow Connector 6"/>
          <p:cNvCxnSpPr/>
          <p:nvPr/>
        </p:nvCxnSpPr>
        <p:spPr>
          <a:xfrm flipH="1">
            <a:off x="2133600" y="2619022"/>
            <a:ext cx="1422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SHARPTR Repeat/Multiple Course Rules</a:t>
            </a:r>
          </a:p>
        </p:txBody>
      </p:sp>
      <p:sp>
        <p:nvSpPr>
          <p:cNvPr id="3" name="Content Placeholder 2"/>
          <p:cNvSpPr>
            <a:spLocks noGrp="1"/>
          </p:cNvSpPr>
          <p:nvPr>
            <p:ph sz="quarter" idx="13"/>
          </p:nvPr>
        </p:nvSpPr>
        <p:spPr>
          <a:xfrm>
            <a:off x="228600" y="1230490"/>
            <a:ext cx="8686800" cy="4895674"/>
          </a:xfrm>
        </p:spPr>
        <p:txBody>
          <a:bodyPr>
            <a:normAutofit/>
          </a:bodyPr>
          <a:lstStyle/>
          <a:p>
            <a:pPr lvl="1"/>
            <a:r>
              <a:rPr lang="en-US" dirty="0" smtClean="0"/>
              <a:t>Financial Aid repeat course checking only uses the:</a:t>
            </a:r>
          </a:p>
          <a:p>
            <a:pPr lvl="2"/>
            <a:r>
              <a:rPr lang="en-US" dirty="0" smtClean="0"/>
              <a:t>Level Indicator</a:t>
            </a:r>
          </a:p>
          <a:p>
            <a:pPr lvl="2"/>
            <a:r>
              <a:rPr lang="en-US" dirty="0" smtClean="0"/>
              <a:t>Title Indicator</a:t>
            </a:r>
          </a:p>
          <a:p>
            <a:pPr lvl="2"/>
            <a:r>
              <a:rPr lang="en-US" dirty="0" smtClean="0"/>
              <a:t>Schedule Type Indicator</a:t>
            </a:r>
          </a:p>
          <a:p>
            <a:pPr lvl="2"/>
            <a:r>
              <a:rPr lang="en-US" dirty="0" smtClean="0"/>
              <a:t>Transfer Course Indicator</a:t>
            </a:r>
          </a:p>
          <a:p>
            <a:pPr lvl="1"/>
            <a:r>
              <a:rPr lang="en-US" dirty="0" smtClean="0"/>
              <a:t>No other fields are used from this form</a:t>
            </a:r>
          </a:p>
          <a:p>
            <a:pPr lvl="1"/>
            <a:r>
              <a:rPr lang="en-US" b="1" u="sng" dirty="0" smtClean="0"/>
              <a:t>Financial Aid office must coordinate with Registrars office to ensure indicators are set according to both institutional policy and repeat coursework regulations</a:t>
            </a:r>
            <a:r>
              <a:rPr lang="en-US" dirty="0" smtClean="0"/>
              <a:t>.</a:t>
            </a:r>
          </a:p>
          <a:p>
            <a:endParaRPr lang="en-US" dirty="0" smtClean="0"/>
          </a:p>
        </p:txBody>
      </p:sp>
      <p:sp>
        <p:nvSpPr>
          <p:cNvPr id="4" name="Slide Number Placeholder 3"/>
          <p:cNvSpPr>
            <a:spLocks noGrp="1"/>
          </p:cNvSpPr>
          <p:nvPr>
            <p:ph type="sldNum" sz="quarter" idx="4"/>
          </p:nvPr>
        </p:nvSpPr>
        <p:spPr/>
        <p:txBody>
          <a:bodyPr/>
          <a:lstStyle/>
          <a:p>
            <a:fld id="{4723A4D5-ED90-46EA-AEBA-89262A007473}" type="slidenum">
              <a:rPr lang="en-US" smtClean="0"/>
              <a:pPr/>
              <a:t>23</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24</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1" name="Picture 2"/>
          <p:cNvPicPr>
            <a:picLocks noGrp="1" noChangeAspect="1" noChangeArrowheads="1"/>
          </p:cNvPicPr>
          <p:nvPr>
            <p:ph sz="quarter" idx="13"/>
          </p:nvPr>
        </p:nvPicPr>
        <p:blipFill>
          <a:blip r:embed="rId2" cstate="print"/>
          <a:srcRect l="580" t="9745" r="1619" b="7275"/>
          <a:stretch>
            <a:fillRect/>
          </a:stretch>
        </p:blipFill>
        <p:spPr bwMode="auto">
          <a:xfrm>
            <a:off x="342900" y="592816"/>
            <a:ext cx="8686800" cy="5725305"/>
          </a:xfrm>
          <a:prstGeom prst="rect">
            <a:avLst/>
          </a:prstGeom>
          <a:noFill/>
          <a:ln w="9525">
            <a:noFill/>
            <a:miter lim="800000"/>
            <a:headEnd/>
            <a:tailEnd/>
          </a:ln>
        </p:spPr>
      </p:pic>
      <p:cxnSp>
        <p:nvCxnSpPr>
          <p:cNvPr id="13" name="Straight Arrow Connector 12"/>
          <p:cNvCxnSpPr/>
          <p:nvPr/>
        </p:nvCxnSpPr>
        <p:spPr>
          <a:xfrm>
            <a:off x="0" y="1275644"/>
            <a:ext cx="551744" cy="112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52651"/>
          </a:xfrm>
        </p:spPr>
        <p:txBody>
          <a:bodyPr/>
          <a:lstStyle/>
          <a:p>
            <a:r>
              <a:rPr lang="en-US" b="1" dirty="0" smtClean="0"/>
              <a:t>SCADETL Course Detail Information</a:t>
            </a:r>
            <a:endParaRPr lang="en-US" b="1" dirty="0"/>
          </a:p>
        </p:txBody>
      </p:sp>
      <p:sp>
        <p:nvSpPr>
          <p:cNvPr id="3" name="Content Placeholder 2"/>
          <p:cNvSpPr>
            <a:spLocks noGrp="1"/>
          </p:cNvSpPr>
          <p:nvPr>
            <p:ph sz="quarter" idx="13"/>
          </p:nvPr>
        </p:nvSpPr>
        <p:spPr>
          <a:xfrm>
            <a:off x="228600" y="1185334"/>
            <a:ext cx="8686800" cy="4940830"/>
          </a:xfrm>
        </p:spPr>
        <p:txBody>
          <a:bodyPr>
            <a:normAutofit fontScale="92500"/>
          </a:bodyPr>
          <a:lstStyle/>
          <a:p>
            <a:r>
              <a:rPr lang="en-US" dirty="0" smtClean="0"/>
              <a:t>Used to indicate course equivalencies or “course inclusion”</a:t>
            </a:r>
          </a:p>
          <a:p>
            <a:r>
              <a:rPr lang="en-US" dirty="0" smtClean="0"/>
              <a:t>Course equivalencies may already be defined by institutional policy or course expiration</a:t>
            </a:r>
          </a:p>
          <a:p>
            <a:pPr lvl="1"/>
            <a:r>
              <a:rPr lang="en-US" dirty="0" smtClean="0"/>
              <a:t>Financial Aid and Registrar office should coordinate to ensure all applicable courses are properly defined as equivalencies</a:t>
            </a:r>
          </a:p>
          <a:p>
            <a:pPr lvl="1"/>
            <a:r>
              <a:rPr lang="en-US" dirty="0" smtClean="0"/>
              <a:t>Examples:</a:t>
            </a:r>
          </a:p>
          <a:p>
            <a:pPr lvl="2"/>
            <a:r>
              <a:rPr lang="en-US" dirty="0" smtClean="0"/>
              <a:t>Institution has ENG 101 for freshman, ENG 201 for sophomore.  The student can take it at either level, but not both</a:t>
            </a:r>
          </a:p>
          <a:p>
            <a:pPr lvl="2"/>
            <a:r>
              <a:rPr lang="en-US" dirty="0" smtClean="0"/>
              <a:t>Course HIST 500 is now called HIST 600, but course is the same</a:t>
            </a:r>
          </a:p>
          <a:p>
            <a:r>
              <a:rPr lang="en-US" dirty="0" smtClean="0"/>
              <a:t>Refer to Student User Guide for additional form setup detail</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25</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26</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5" name="Picture 2"/>
          <p:cNvPicPr>
            <a:picLocks noGrp="1" noChangeAspect="1" noChangeArrowheads="1"/>
          </p:cNvPicPr>
          <p:nvPr>
            <p:ph sz="quarter" idx="13"/>
          </p:nvPr>
        </p:nvPicPr>
        <p:blipFill>
          <a:blip r:embed="rId2" cstate="print"/>
          <a:srcRect l="630" t="9570" r="1540" b="6926"/>
          <a:stretch>
            <a:fillRect/>
          </a:stretch>
        </p:blipFill>
        <p:spPr bwMode="auto">
          <a:xfrm>
            <a:off x="228600" y="571975"/>
            <a:ext cx="8686800" cy="5256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27</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3074" name="Picture 2"/>
          <p:cNvPicPr>
            <a:picLocks noGrp="1" noChangeAspect="1" noChangeArrowheads="1"/>
          </p:cNvPicPr>
          <p:nvPr>
            <p:ph sz="quarter" idx="13"/>
          </p:nvPr>
        </p:nvPicPr>
        <p:blipFill>
          <a:blip r:embed="rId2" cstate="print"/>
          <a:srcRect/>
          <a:stretch>
            <a:fillRect/>
          </a:stretch>
        </p:blipFill>
        <p:spPr bwMode="auto">
          <a:xfrm>
            <a:off x="512405" y="274638"/>
            <a:ext cx="8119189" cy="5851525"/>
          </a:xfrm>
          <a:prstGeom prst="rect">
            <a:avLst/>
          </a:prstGeom>
          <a:noFill/>
          <a:ln w="9525">
            <a:noFill/>
            <a:miter lim="800000"/>
            <a:headEnd/>
            <a:tailEnd/>
          </a:ln>
        </p:spPr>
      </p:pic>
      <p:cxnSp>
        <p:nvCxnSpPr>
          <p:cNvPr id="7" name="Straight Arrow Connector 6"/>
          <p:cNvCxnSpPr/>
          <p:nvPr/>
        </p:nvCxnSpPr>
        <p:spPr>
          <a:xfrm flipV="1">
            <a:off x="5260622" y="5192889"/>
            <a:ext cx="0" cy="5757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 Changes</a:t>
            </a:r>
            <a:endParaRPr lang="en-US" dirty="0"/>
          </a:p>
        </p:txBody>
      </p:sp>
    </p:spTree>
    <p:extLst>
      <p:ext uri="{BB962C8B-B14F-4D97-AF65-F5344CB8AC3E}">
        <p14:creationId xmlns:p14="http://schemas.microsoft.com/office/powerpoint/2010/main" xmlns="" val="425225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ROAENRL Financial Aid Enrollment Changes</a:t>
            </a:r>
            <a:endParaRPr lang="en-US" b="1" dirty="0"/>
          </a:p>
        </p:txBody>
      </p:sp>
      <p:sp>
        <p:nvSpPr>
          <p:cNvPr id="3" name="Content Placeholder 2"/>
          <p:cNvSpPr>
            <a:spLocks noGrp="1"/>
          </p:cNvSpPr>
          <p:nvPr>
            <p:ph sz="quarter" idx="13"/>
          </p:nvPr>
        </p:nvSpPr>
        <p:spPr/>
        <p:txBody>
          <a:bodyPr/>
          <a:lstStyle/>
          <a:p>
            <a:r>
              <a:rPr lang="en-US" dirty="0" smtClean="0"/>
              <a:t>Removed the Repeat Coursework Calculation fields (Credit, Bill and Adjusted hour) and add the Enrollment Rule field.</a:t>
            </a:r>
          </a:p>
          <a:p>
            <a:r>
              <a:rPr lang="en-US" dirty="0" smtClean="0"/>
              <a:t>Allows you to view and update the enrollment load for each enrollment rule defined on the RORENRR form.</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29</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Federal Regulations</a:t>
            </a:r>
            <a:endParaRPr lang="en-US" dirty="0"/>
          </a:p>
        </p:txBody>
      </p:sp>
      <p:sp>
        <p:nvSpPr>
          <p:cNvPr id="3" name="Content Placeholder 2"/>
          <p:cNvSpPr>
            <a:spLocks noGrp="1"/>
          </p:cNvSpPr>
          <p:nvPr>
            <p:ph sz="quarter" idx="13"/>
          </p:nvPr>
        </p:nvSpPr>
        <p:spPr/>
        <p:txBody>
          <a:bodyPr/>
          <a:lstStyle/>
          <a:p>
            <a:r>
              <a:rPr lang="en-US" dirty="0" smtClean="0"/>
              <a:t>Effective July 1, 2011</a:t>
            </a:r>
          </a:p>
          <a:p>
            <a:r>
              <a:rPr lang="en-US" dirty="0" smtClean="0"/>
              <a:t>Allows disbursement for 1 repeat of a previously passed course</a:t>
            </a:r>
          </a:p>
          <a:p>
            <a:r>
              <a:rPr lang="en-US" dirty="0" smtClean="0"/>
              <a:t>Allows disbursement if all attempts are failures</a:t>
            </a:r>
          </a:p>
          <a:p>
            <a:pPr lvl="1"/>
            <a:r>
              <a:rPr lang="en-US" dirty="0" smtClean="0"/>
              <a:t>Once student finally passes, allows for 1 repeat of the previously passed course</a:t>
            </a:r>
          </a:p>
          <a:p>
            <a:r>
              <a:rPr lang="en-US" dirty="0" smtClean="0"/>
              <a:t>Prevents disbursement for repetition of previously passed course due to failure of other coursework</a:t>
            </a:r>
          </a:p>
          <a:p>
            <a:pPr lvl="1"/>
            <a:r>
              <a:rPr lang="en-US" dirty="0" smtClean="0"/>
              <a:t>Common in Health Professions and Law programs</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3</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30</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9218" name="Picture 2"/>
          <p:cNvPicPr>
            <a:picLocks noGrp="1" noChangeAspect="1" noChangeArrowheads="1"/>
          </p:cNvPicPr>
          <p:nvPr>
            <p:ph sz="quarter" idx="13"/>
          </p:nvPr>
        </p:nvPicPr>
        <p:blipFill>
          <a:blip r:embed="rId2" cstate="print"/>
          <a:srcRect/>
          <a:stretch>
            <a:fillRect/>
          </a:stretch>
        </p:blipFill>
        <p:spPr bwMode="auto">
          <a:xfrm>
            <a:off x="228600" y="556777"/>
            <a:ext cx="8686800" cy="528724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31</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0242" name="Picture 2"/>
          <p:cNvPicPr>
            <a:picLocks noGrp="1" noChangeAspect="1" noChangeArrowheads="1"/>
          </p:cNvPicPr>
          <p:nvPr>
            <p:ph sz="quarter" idx="13"/>
          </p:nvPr>
        </p:nvPicPr>
        <p:blipFill>
          <a:blip r:embed="rId2" cstate="print"/>
          <a:srcRect/>
          <a:stretch>
            <a:fillRect/>
          </a:stretch>
        </p:blipFill>
        <p:spPr bwMode="auto">
          <a:xfrm>
            <a:off x="228600" y="801511"/>
            <a:ext cx="8686800" cy="5287246"/>
          </a:xfrm>
          <a:prstGeom prst="rect">
            <a:avLst/>
          </a:prstGeom>
          <a:noFill/>
          <a:ln w="9525">
            <a:noFill/>
            <a:miter lim="800000"/>
            <a:headEnd/>
            <a:tailEnd/>
          </a:ln>
        </p:spPr>
      </p:pic>
      <p:sp>
        <p:nvSpPr>
          <p:cNvPr id="6" name="TextBox 5"/>
          <p:cNvSpPr txBox="1"/>
          <p:nvPr/>
        </p:nvSpPr>
        <p:spPr>
          <a:xfrm>
            <a:off x="677333" y="417689"/>
            <a:ext cx="7603188" cy="383822"/>
          </a:xfrm>
          <a:prstGeom prst="rect">
            <a:avLst/>
          </a:prstGeom>
          <a:noFill/>
        </p:spPr>
        <p:txBody>
          <a:bodyPr wrap="square" rtlCol="0">
            <a:spAutoFit/>
          </a:bodyPr>
          <a:lstStyle/>
          <a:p>
            <a:pPr algn="ctr"/>
            <a:r>
              <a:rPr lang="en-US" b="1" dirty="0" smtClean="0"/>
              <a:t>Financial Aid Enrollment by Date</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32</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1266" name="Picture 2"/>
          <p:cNvPicPr>
            <a:picLocks noGrp="1" noChangeAspect="1" noChangeArrowheads="1"/>
          </p:cNvPicPr>
          <p:nvPr>
            <p:ph sz="quarter" idx="13"/>
          </p:nvPr>
        </p:nvPicPr>
        <p:blipFill>
          <a:blip r:embed="rId2" cstate="print"/>
          <a:srcRect/>
          <a:stretch>
            <a:fillRect/>
          </a:stretch>
        </p:blipFill>
        <p:spPr bwMode="auto">
          <a:xfrm>
            <a:off x="228600" y="880533"/>
            <a:ext cx="8686800" cy="5287246"/>
          </a:xfrm>
          <a:prstGeom prst="rect">
            <a:avLst/>
          </a:prstGeom>
          <a:noFill/>
          <a:ln w="9525">
            <a:noFill/>
            <a:miter lim="800000"/>
            <a:headEnd/>
            <a:tailEnd/>
          </a:ln>
        </p:spPr>
      </p:pic>
      <p:sp>
        <p:nvSpPr>
          <p:cNvPr id="6" name="TextBox 5"/>
          <p:cNvSpPr txBox="1"/>
          <p:nvPr/>
        </p:nvSpPr>
        <p:spPr>
          <a:xfrm>
            <a:off x="778933" y="406400"/>
            <a:ext cx="7947378" cy="369332"/>
          </a:xfrm>
          <a:prstGeom prst="rect">
            <a:avLst/>
          </a:prstGeom>
          <a:noFill/>
        </p:spPr>
        <p:txBody>
          <a:bodyPr wrap="square" rtlCol="0">
            <a:spAutoFit/>
          </a:bodyPr>
          <a:lstStyle/>
          <a:p>
            <a:pPr algn="ctr"/>
            <a:r>
              <a:rPr lang="en-US" b="1" dirty="0" smtClean="0"/>
              <a:t>Financial Aid Enrollment by Period</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33</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2290" name="Picture 2"/>
          <p:cNvPicPr>
            <a:picLocks noGrp="1" noChangeAspect="1" noChangeArrowheads="1"/>
          </p:cNvPicPr>
          <p:nvPr>
            <p:ph sz="quarter" idx="13"/>
          </p:nvPr>
        </p:nvPicPr>
        <p:blipFill>
          <a:blip r:embed="rId2" cstate="print"/>
          <a:srcRect/>
          <a:stretch>
            <a:fillRect/>
          </a:stretch>
        </p:blipFill>
        <p:spPr bwMode="auto">
          <a:xfrm>
            <a:off x="174978" y="1025754"/>
            <a:ext cx="8686800" cy="5287246"/>
          </a:xfrm>
          <a:prstGeom prst="rect">
            <a:avLst/>
          </a:prstGeom>
          <a:noFill/>
          <a:ln w="9525">
            <a:noFill/>
            <a:miter lim="800000"/>
            <a:headEnd/>
            <a:tailEnd/>
          </a:ln>
        </p:spPr>
      </p:pic>
      <p:sp>
        <p:nvSpPr>
          <p:cNvPr id="6" name="TextBox 5"/>
          <p:cNvSpPr txBox="1"/>
          <p:nvPr/>
        </p:nvSpPr>
        <p:spPr>
          <a:xfrm>
            <a:off x="733778" y="440267"/>
            <a:ext cx="7546743" cy="369332"/>
          </a:xfrm>
          <a:prstGeom prst="rect">
            <a:avLst/>
          </a:prstGeom>
          <a:noFill/>
        </p:spPr>
        <p:txBody>
          <a:bodyPr wrap="square" rtlCol="0">
            <a:spAutoFit/>
          </a:bodyPr>
          <a:lstStyle/>
          <a:p>
            <a:pPr algn="ctr"/>
            <a:r>
              <a:rPr lang="en-US" b="1" dirty="0" smtClean="0"/>
              <a:t>Current Enrollment by Date (Student)</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34</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3314" name="Picture 2"/>
          <p:cNvPicPr>
            <a:picLocks noGrp="1" noChangeAspect="1" noChangeArrowheads="1"/>
          </p:cNvPicPr>
          <p:nvPr>
            <p:ph sz="quarter" idx="13"/>
          </p:nvPr>
        </p:nvPicPr>
        <p:blipFill>
          <a:blip r:embed="rId2" cstate="print"/>
          <a:srcRect/>
          <a:stretch>
            <a:fillRect/>
          </a:stretch>
        </p:blipFill>
        <p:spPr bwMode="auto">
          <a:xfrm>
            <a:off x="228600" y="1025754"/>
            <a:ext cx="8686800" cy="5287246"/>
          </a:xfrm>
          <a:prstGeom prst="rect">
            <a:avLst/>
          </a:prstGeom>
          <a:noFill/>
          <a:ln w="9525">
            <a:noFill/>
            <a:miter lim="800000"/>
            <a:headEnd/>
            <a:tailEnd/>
          </a:ln>
        </p:spPr>
      </p:pic>
      <p:sp>
        <p:nvSpPr>
          <p:cNvPr id="6" name="TextBox 5"/>
          <p:cNvSpPr txBox="1"/>
          <p:nvPr/>
        </p:nvSpPr>
        <p:spPr>
          <a:xfrm>
            <a:off x="722489" y="462844"/>
            <a:ext cx="7558032" cy="369332"/>
          </a:xfrm>
          <a:prstGeom prst="rect">
            <a:avLst/>
          </a:prstGeom>
          <a:noFill/>
        </p:spPr>
        <p:txBody>
          <a:bodyPr wrap="square" rtlCol="0">
            <a:spAutoFit/>
          </a:bodyPr>
          <a:lstStyle/>
          <a:p>
            <a:pPr algn="ctr"/>
            <a:r>
              <a:rPr lang="en-US" b="1" dirty="0" smtClean="0"/>
              <a:t>Current Hours By Period (Student)</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35</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4338" name="Picture 2"/>
          <p:cNvPicPr>
            <a:picLocks noGrp="1" noChangeAspect="1" noChangeArrowheads="1"/>
          </p:cNvPicPr>
          <p:nvPr>
            <p:ph sz="quarter" idx="13"/>
          </p:nvPr>
        </p:nvPicPr>
        <p:blipFill>
          <a:blip r:embed="rId2" cstate="print"/>
          <a:srcRect/>
          <a:stretch>
            <a:fillRect/>
          </a:stretch>
        </p:blipFill>
        <p:spPr bwMode="auto">
          <a:xfrm>
            <a:off x="228600" y="857956"/>
            <a:ext cx="8686800" cy="5287246"/>
          </a:xfrm>
          <a:prstGeom prst="rect">
            <a:avLst/>
          </a:prstGeom>
          <a:noFill/>
          <a:ln w="9525">
            <a:noFill/>
            <a:miter lim="800000"/>
            <a:headEnd/>
            <a:tailEnd/>
          </a:ln>
        </p:spPr>
      </p:pic>
      <p:sp>
        <p:nvSpPr>
          <p:cNvPr id="6" name="TextBox 5"/>
          <p:cNvSpPr txBox="1"/>
          <p:nvPr/>
        </p:nvSpPr>
        <p:spPr>
          <a:xfrm>
            <a:off x="722489" y="428978"/>
            <a:ext cx="7629733" cy="369332"/>
          </a:xfrm>
          <a:prstGeom prst="rect">
            <a:avLst/>
          </a:prstGeom>
          <a:noFill/>
        </p:spPr>
        <p:txBody>
          <a:bodyPr wrap="square" rtlCol="0">
            <a:spAutoFit/>
          </a:bodyPr>
          <a:lstStyle/>
          <a:p>
            <a:pPr algn="ctr"/>
            <a:r>
              <a:rPr lang="en-US" b="1" dirty="0" smtClean="0"/>
              <a:t>Current Hours Schedule – Enrollment by Course</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04295"/>
          </a:xfrm>
        </p:spPr>
        <p:txBody>
          <a:bodyPr>
            <a:normAutofit fontScale="90000"/>
          </a:bodyPr>
          <a:lstStyle/>
          <a:p>
            <a:pPr algn="ctr"/>
            <a:r>
              <a:rPr lang="en-US" b="1" dirty="0" smtClean="0"/>
              <a:t>Changed Processes</a:t>
            </a:r>
            <a:endParaRPr lang="en-US" b="1" dirty="0"/>
          </a:p>
        </p:txBody>
      </p:sp>
      <p:sp>
        <p:nvSpPr>
          <p:cNvPr id="3" name="Content Placeholder 2"/>
          <p:cNvSpPr>
            <a:spLocks noGrp="1"/>
          </p:cNvSpPr>
          <p:nvPr>
            <p:ph sz="quarter" idx="13"/>
          </p:nvPr>
        </p:nvSpPr>
        <p:spPr>
          <a:xfrm>
            <a:off x="228600" y="1027288"/>
            <a:ext cx="8686800" cy="5098875"/>
          </a:xfrm>
        </p:spPr>
        <p:txBody>
          <a:bodyPr>
            <a:noAutofit/>
          </a:bodyPr>
          <a:lstStyle/>
          <a:p>
            <a:r>
              <a:rPr lang="en-US" sz="2400" b="1" dirty="0" smtClean="0"/>
              <a:t>Fund Description Report (RFRFUND)</a:t>
            </a:r>
          </a:p>
          <a:p>
            <a:pPr lvl="1">
              <a:buNone/>
            </a:pPr>
            <a:r>
              <a:rPr lang="en-US" dirty="0" smtClean="0"/>
              <a:t>• Add the Enrollment Rule field/value.</a:t>
            </a:r>
          </a:p>
          <a:p>
            <a:pPr lvl="1">
              <a:buNone/>
            </a:pPr>
            <a:r>
              <a:rPr lang="en-US" dirty="0" smtClean="0"/>
              <a:t>• Remove the Use Repeat Course Checking field/value.</a:t>
            </a:r>
          </a:p>
          <a:p>
            <a:r>
              <a:rPr lang="en-US" sz="2400" b="1" dirty="0" smtClean="0"/>
              <a:t>FA New Year Roll Process (ROPROLL)</a:t>
            </a:r>
          </a:p>
          <a:p>
            <a:pPr lvl="1">
              <a:buNone/>
            </a:pPr>
            <a:r>
              <a:rPr lang="en-US" b="1" dirty="0" smtClean="0"/>
              <a:t>• </a:t>
            </a:r>
            <a:r>
              <a:rPr lang="en-US" dirty="0" smtClean="0"/>
              <a:t>Add the Enrollment Rule field/values as part of the fund data roll.</a:t>
            </a:r>
          </a:p>
          <a:p>
            <a:r>
              <a:rPr lang="en-US" sz="2400" b="1" dirty="0" smtClean="0"/>
              <a:t>Grade Exception Report (RORGRDE)</a:t>
            </a:r>
          </a:p>
          <a:p>
            <a:pPr lvl="1"/>
            <a:r>
              <a:rPr lang="en-US" dirty="0" smtClean="0"/>
              <a:t>Remove the </a:t>
            </a:r>
            <a:r>
              <a:rPr lang="en-US" b="1" dirty="0" smtClean="0"/>
              <a:t>Excluded Repeat Course field/value.</a:t>
            </a:r>
          </a:p>
        </p:txBody>
      </p:sp>
      <p:sp>
        <p:nvSpPr>
          <p:cNvPr id="4" name="Slide Number Placeholder 3"/>
          <p:cNvSpPr>
            <a:spLocks noGrp="1"/>
          </p:cNvSpPr>
          <p:nvPr>
            <p:ph type="sldNum" sz="quarter" idx="4"/>
          </p:nvPr>
        </p:nvSpPr>
        <p:spPr/>
        <p:txBody>
          <a:bodyPr/>
          <a:lstStyle/>
          <a:p>
            <a:fld id="{4723A4D5-ED90-46EA-AEBA-89262A007473}" type="slidenum">
              <a:rPr lang="en-US" smtClean="0"/>
              <a:pPr/>
              <a:t>36</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b="1" dirty="0" smtClean="0"/>
              <a:t>Financial Aid Reg. Report (RORREGS)</a:t>
            </a:r>
          </a:p>
          <a:p>
            <a:pPr lvl="1"/>
            <a:r>
              <a:rPr lang="en-US" dirty="0" smtClean="0"/>
              <a:t>This program’s logic and output have been to modified to consider the values of two existing parameters (Registration Report Type and Period). </a:t>
            </a:r>
          </a:p>
          <a:p>
            <a:pPr lvl="1"/>
            <a:r>
              <a:rPr lang="en-US" dirty="0" smtClean="0"/>
              <a:t>When Parameter 03 - Registration Report Type = </a:t>
            </a:r>
            <a:r>
              <a:rPr lang="en-US" i="1" dirty="0" smtClean="0"/>
              <a:t>A and Parameter 10 - Period is NOT NULL, the process will </a:t>
            </a:r>
            <a:r>
              <a:rPr lang="en-US" dirty="0" smtClean="0"/>
              <a:t>find and return all records which have an aid period that contains the period defined in Parameter 10 - Period.</a:t>
            </a:r>
          </a:p>
          <a:p>
            <a:pPr lvl="1"/>
            <a:r>
              <a:rPr lang="en-US" dirty="0" smtClean="0"/>
              <a:t> The output will then list the credit, billing, and adjusted hours by enrollment rule for the terms within the each period.</a:t>
            </a:r>
          </a:p>
          <a:p>
            <a:pPr lvl="1"/>
            <a:r>
              <a:rPr lang="en-US" dirty="0" smtClean="0"/>
              <a:t>Processing for all other parameter combinations will remain unchanged, except that only the courses will be displayed on the report. Hours will not be calculated and will not be displayed. </a:t>
            </a:r>
          </a:p>
        </p:txBody>
      </p:sp>
      <p:sp>
        <p:nvSpPr>
          <p:cNvPr id="3" name="Slide Number Placeholder 2"/>
          <p:cNvSpPr>
            <a:spLocks noGrp="1"/>
          </p:cNvSpPr>
          <p:nvPr>
            <p:ph type="sldNum" sz="quarter" idx="4"/>
          </p:nvPr>
        </p:nvSpPr>
        <p:spPr/>
        <p:txBody>
          <a:bodyPr/>
          <a:lstStyle/>
          <a:p>
            <a:fld id="{4723A4D5-ED90-46EA-AEBA-89262A007473}" type="slidenum">
              <a:rPr lang="en-US" smtClean="0"/>
              <a:pPr/>
              <a:t>37</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62500" lnSpcReduction="20000"/>
          </a:bodyPr>
          <a:lstStyle/>
          <a:p>
            <a:r>
              <a:rPr lang="en-US" sz="4400" b="1" dirty="0" smtClean="0"/>
              <a:t>CLM Disbursement Feed (RPBLMID)</a:t>
            </a:r>
          </a:p>
          <a:p>
            <a:pPr lvl="1"/>
            <a:r>
              <a:rPr lang="en-US" sz="4400" dirty="0" smtClean="0"/>
              <a:t>The RPBLMID process has been modified to use the Enrollment Rule of </a:t>
            </a:r>
            <a:r>
              <a:rPr lang="en-US" sz="4400" i="1" dirty="0" smtClean="0"/>
              <a:t>STANDARD </a:t>
            </a:r>
            <a:r>
              <a:rPr lang="en-US" sz="4400" dirty="0" smtClean="0"/>
              <a:t>when reporting the enrollment load for the student.</a:t>
            </a:r>
          </a:p>
          <a:p>
            <a:pPr lvl="1"/>
            <a:r>
              <a:rPr lang="en-US" sz="4400" dirty="0" smtClean="0"/>
              <a:t>Enrollment Calculation - Functional</a:t>
            </a:r>
          </a:p>
          <a:p>
            <a:r>
              <a:rPr lang="en-US" sz="4400" b="1" dirty="0" smtClean="0"/>
              <a:t>Disbursement Process (RPEDISB)</a:t>
            </a:r>
          </a:p>
          <a:p>
            <a:pPr lvl="1"/>
            <a:r>
              <a:rPr lang="en-US" sz="4400" dirty="0" smtClean="0"/>
              <a:t>The RPEDISB program has been modified to use the Enrollment Rule associated with the fund being disbursed.</a:t>
            </a:r>
          </a:p>
          <a:p>
            <a:r>
              <a:rPr lang="en-US" sz="4400" b="1" dirty="0" smtClean="0"/>
              <a:t>Packaging Process (RPEPCKG)</a:t>
            </a:r>
          </a:p>
          <a:p>
            <a:pPr lvl="1"/>
            <a:r>
              <a:rPr lang="en-US" sz="4400" dirty="0" smtClean="0"/>
              <a:t>The RPEPCKG has been modified to use the Enrollment Rule defined for the fund when awarding TEACH Grants using Billing or Adjusted hours.</a:t>
            </a:r>
          </a:p>
          <a:p>
            <a:endParaRPr lang="en-US" sz="4400" dirty="0" smtClean="0"/>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38</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b="1" dirty="0" smtClean="0"/>
              <a:t>Pell Calculation Process (RPEPELL)</a:t>
            </a:r>
          </a:p>
          <a:p>
            <a:pPr lvl="1"/>
            <a:r>
              <a:rPr lang="en-US" dirty="0" smtClean="0"/>
              <a:t>The RPEPELL program has been modified to use the Enrollment Rule associated with the Pell fund when calculating the Pell load.</a:t>
            </a:r>
          </a:p>
          <a:p>
            <a:r>
              <a:rPr lang="en-US" sz="2400" b="1" dirty="0" smtClean="0"/>
              <a:t>Grant Calculation Process (RPRGRNT)</a:t>
            </a:r>
          </a:p>
          <a:p>
            <a:pPr lvl="1"/>
            <a:r>
              <a:rPr lang="en-US" dirty="0" smtClean="0"/>
              <a:t>The RPRGRNT has been modified to use the Enrollment Rule defined for the fund when awarding TEACH Grants using Billing or Adjusted hours.</a:t>
            </a:r>
          </a:p>
          <a:p>
            <a:r>
              <a:rPr lang="en-US" sz="2400" b="1" dirty="0" smtClean="0"/>
              <a:t>Disbursement Validation Report (RPRVDIS)</a:t>
            </a:r>
          </a:p>
          <a:p>
            <a:pPr lvl="1"/>
            <a:r>
              <a:rPr lang="en-US" dirty="0" smtClean="0"/>
              <a:t>The RPRVDIS program has been modified to use the enrollment rule code associated with the fund for the Load Calculation (UCLRTN).</a:t>
            </a:r>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39</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41362"/>
          </a:xfrm>
        </p:spPr>
        <p:txBody>
          <a:bodyPr/>
          <a:lstStyle/>
          <a:p>
            <a:pPr algn="ctr"/>
            <a:r>
              <a:rPr lang="en-US" b="1" dirty="0" smtClean="0"/>
              <a:t>Repeat Coursework Processing Setup</a:t>
            </a:r>
            <a:endParaRPr lang="en-US" b="1" dirty="0"/>
          </a:p>
        </p:txBody>
      </p:sp>
      <p:sp>
        <p:nvSpPr>
          <p:cNvPr id="3" name="Content Placeholder 2"/>
          <p:cNvSpPr>
            <a:spLocks noGrp="1"/>
          </p:cNvSpPr>
          <p:nvPr>
            <p:ph sz="quarter" idx="13"/>
          </p:nvPr>
        </p:nvSpPr>
        <p:spPr>
          <a:xfrm>
            <a:off x="228600" y="1174044"/>
            <a:ext cx="8686800" cy="4888089"/>
          </a:xfrm>
        </p:spPr>
        <p:txBody>
          <a:bodyPr>
            <a:normAutofit fontScale="92500" lnSpcReduction="20000"/>
          </a:bodyPr>
          <a:lstStyle/>
          <a:p>
            <a:r>
              <a:rPr lang="en-US" dirty="0" smtClean="0"/>
              <a:t>Pre 8.14.2 Install</a:t>
            </a:r>
          </a:p>
          <a:p>
            <a:pPr lvl="1"/>
            <a:r>
              <a:rPr lang="en-US" b="1" dirty="0" smtClean="0"/>
              <a:t>ROAINST</a:t>
            </a:r>
            <a:r>
              <a:rPr lang="en-US" dirty="0" smtClean="0"/>
              <a:t> – setup is to check to Allow Use of Repeat Course Checking for aid year and has to be checked to update RFRMGMT funds for repeats.</a:t>
            </a:r>
          </a:p>
          <a:p>
            <a:pPr lvl="1"/>
            <a:r>
              <a:rPr lang="en-US" b="1" dirty="0" smtClean="0"/>
              <a:t>RFRMGMT/ROAMGMT</a:t>
            </a:r>
            <a:r>
              <a:rPr lang="en-US" dirty="0" smtClean="0"/>
              <a:t> – Use Repeat Course</a:t>
            </a:r>
          </a:p>
          <a:p>
            <a:pPr lvl="1"/>
            <a:r>
              <a:rPr lang="en-US" b="1" dirty="0" smtClean="0"/>
              <a:t>RFRRPCC</a:t>
            </a:r>
            <a:r>
              <a:rPr lang="en-US" dirty="0" smtClean="0"/>
              <a:t> Financial Aid Repeat Course Checking used to check if funds were using repeat course checking</a:t>
            </a:r>
          </a:p>
          <a:p>
            <a:r>
              <a:rPr lang="en-US" dirty="0" smtClean="0"/>
              <a:t>Post 8.14.2 Install</a:t>
            </a:r>
          </a:p>
          <a:p>
            <a:pPr lvl="1"/>
            <a:r>
              <a:rPr lang="en-US" b="1" dirty="0" smtClean="0"/>
              <a:t>ROAINST </a:t>
            </a:r>
            <a:r>
              <a:rPr lang="en-US" dirty="0" smtClean="0"/>
              <a:t>– Allow Use of Repeat Course  flag has been removed and replace with Enrollment Rules.</a:t>
            </a:r>
          </a:p>
          <a:p>
            <a:pPr lvl="1"/>
            <a:r>
              <a:rPr lang="en-US" b="1" dirty="0" smtClean="0"/>
              <a:t>RFRMGMT/ROAMGMT</a:t>
            </a:r>
            <a:r>
              <a:rPr lang="en-US" dirty="0" smtClean="0"/>
              <a:t> changed form to use Enrollment Rules</a:t>
            </a:r>
          </a:p>
          <a:p>
            <a:pPr lvl="1"/>
            <a:r>
              <a:rPr lang="en-US" b="1" dirty="0" smtClean="0"/>
              <a:t>RFRRPCC</a:t>
            </a:r>
            <a:r>
              <a:rPr lang="en-US" dirty="0" smtClean="0"/>
              <a:t> Financial Aid Repeat Course Checking is made obsolete with the new form </a:t>
            </a:r>
            <a:r>
              <a:rPr lang="en-US" b="1" dirty="0" smtClean="0"/>
              <a:t>RFRENRR</a:t>
            </a:r>
            <a:r>
              <a:rPr lang="en-US" dirty="0" smtClean="0"/>
              <a:t> Fund Enrollment Rules form.</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4</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b="1" dirty="0" smtClean="0"/>
              <a:t>Applicant Requirements Report (RRRAREQ)</a:t>
            </a:r>
          </a:p>
          <a:p>
            <a:pPr lvl="1"/>
            <a:r>
              <a:rPr lang="en-US" dirty="0" smtClean="0"/>
              <a:t>The RRRAREQ program has been modified to remove all logic used to display and calculate enrollment status. The process has been updated for budget group processing to display the period budget group. </a:t>
            </a:r>
          </a:p>
          <a:p>
            <a:r>
              <a:rPr lang="en-US" b="1" dirty="0" smtClean="0"/>
              <a:t>Exit Interview Requirements (RRREXIT)</a:t>
            </a:r>
          </a:p>
          <a:p>
            <a:pPr lvl="1"/>
            <a:r>
              <a:rPr lang="en-US" dirty="0" smtClean="0"/>
              <a:t>The RRREXIT process has been modified to use the Enrollment Rule of </a:t>
            </a:r>
            <a:r>
              <a:rPr lang="en-US" i="1" dirty="0" smtClean="0"/>
              <a:t>STANDARD </a:t>
            </a:r>
            <a:r>
              <a:rPr lang="en-US" dirty="0" smtClean="0"/>
              <a:t>when evaluating the student’s enrollment or when the </a:t>
            </a:r>
            <a:r>
              <a:rPr lang="en-US" b="1" dirty="0" smtClean="0"/>
              <a:t>Consortium indicator has been </a:t>
            </a:r>
            <a:r>
              <a:rPr lang="en-US" dirty="0" smtClean="0"/>
              <a:t>checked and Financial Aid Hours are used.</a:t>
            </a:r>
          </a:p>
        </p:txBody>
      </p:sp>
      <p:sp>
        <p:nvSpPr>
          <p:cNvPr id="3" name="Slide Number Placeholder 2"/>
          <p:cNvSpPr>
            <a:spLocks noGrp="1"/>
          </p:cNvSpPr>
          <p:nvPr>
            <p:ph type="sldNum" sz="quarter" idx="4"/>
          </p:nvPr>
        </p:nvSpPr>
        <p:spPr/>
        <p:txBody>
          <a:bodyPr/>
          <a:lstStyle/>
          <a:p>
            <a:fld id="{4723A4D5-ED90-46EA-AEBA-89262A007473}" type="slidenum">
              <a:rPr lang="en-US" smtClean="0"/>
              <a:pPr/>
              <a:t>40</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sz="3100" b="1" dirty="0" smtClean="0"/>
              <a:t>Financial Aid Enrollment Hours (RSRENRL)</a:t>
            </a:r>
          </a:p>
          <a:p>
            <a:r>
              <a:rPr lang="en-US" sz="3100" dirty="0" smtClean="0"/>
              <a:t>The RSRENRL process has been modified to calculate the Credit, Billing, and Adjusted hours for each Enrollment Rule defined for the aid year. The Financial Aid Hours and Attending hours in the RORENRL and RORATND tables will be inserted/updated for each Enrollment Rule based on your parameter selection.</a:t>
            </a:r>
          </a:p>
          <a:p>
            <a:r>
              <a:rPr lang="en-US" sz="3100" dirty="0" smtClean="0"/>
              <a:t>A new parameter has also been added to insert/update Financial Aid hours and Attending hours for a specific Enrollment Rule. If this new parameter is left blank, all enrollment rules will be addressed by the process. If a specific enrollment rule is entered for this parameter, then that enrollment rule will be processed.</a:t>
            </a:r>
          </a:p>
          <a:p>
            <a:pPr lvl="1"/>
            <a:r>
              <a:rPr lang="en-US" sz="2700" b="1" dirty="0" smtClean="0"/>
              <a:t>Parameter Descriptions</a:t>
            </a:r>
          </a:p>
          <a:p>
            <a:pPr lvl="2"/>
            <a:r>
              <a:rPr lang="en-US" sz="2700" dirty="0" smtClean="0"/>
              <a:t>10  Enrollment Rule Code</a:t>
            </a:r>
          </a:p>
          <a:p>
            <a:endParaRPr lang="en-US" dirty="0"/>
          </a:p>
        </p:txBody>
      </p:sp>
      <p:sp>
        <p:nvSpPr>
          <p:cNvPr id="3" name="Slide Number Placeholder 2"/>
          <p:cNvSpPr>
            <a:spLocks noGrp="1"/>
          </p:cNvSpPr>
          <p:nvPr>
            <p:ph type="sldNum" sz="quarter" idx="4"/>
          </p:nvPr>
        </p:nvSpPr>
        <p:spPr/>
        <p:txBody>
          <a:bodyPr/>
          <a:lstStyle/>
          <a:p>
            <a:fld id="{4723A4D5-ED90-46EA-AEBA-89262A007473}" type="slidenum">
              <a:rPr lang="en-US" smtClean="0"/>
              <a:pPr/>
              <a:t>41</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RORRPCX Financial Aid Repeat Course Exclusion</a:t>
            </a:r>
            <a:br>
              <a:rPr lang="en-US" b="1" dirty="0" smtClean="0"/>
            </a:br>
            <a:endParaRPr lang="en-US" b="1" dirty="0"/>
          </a:p>
        </p:txBody>
      </p:sp>
      <p:sp>
        <p:nvSpPr>
          <p:cNvPr id="3" name="Content Placeholder 2"/>
          <p:cNvSpPr>
            <a:spLocks noGrp="1"/>
          </p:cNvSpPr>
          <p:nvPr>
            <p:ph sz="quarter" idx="13"/>
          </p:nvPr>
        </p:nvSpPr>
        <p:spPr>
          <a:xfrm>
            <a:off x="228600" y="1185333"/>
            <a:ext cx="8686800" cy="4525963"/>
          </a:xfrm>
        </p:spPr>
        <p:txBody>
          <a:bodyPr>
            <a:normAutofit/>
          </a:bodyPr>
          <a:lstStyle/>
          <a:p>
            <a:r>
              <a:rPr lang="en-US" dirty="0" smtClean="0"/>
              <a:t>Use this form to </a:t>
            </a:r>
            <a:r>
              <a:rPr lang="en-US" u="sng" dirty="0" smtClean="0"/>
              <a:t>enter Subject and Course numbers </a:t>
            </a:r>
            <a:r>
              <a:rPr lang="en-US" dirty="0" smtClean="0"/>
              <a:t>for courses to be </a:t>
            </a:r>
            <a:r>
              <a:rPr lang="en-US" u="sng" dirty="0" smtClean="0"/>
              <a:t>excluded </a:t>
            </a:r>
            <a:r>
              <a:rPr lang="en-US" dirty="0" smtClean="0"/>
              <a:t>from Financial Aid Repeat Course enrollment calculation</a:t>
            </a:r>
          </a:p>
          <a:p>
            <a:r>
              <a:rPr lang="en-US" u="sng" dirty="0" smtClean="0"/>
              <a:t>Identical courses </a:t>
            </a:r>
            <a:r>
              <a:rPr lang="en-US" dirty="0" smtClean="0"/>
              <a:t>may be entered in this form, providing their </a:t>
            </a:r>
            <a:r>
              <a:rPr lang="en-US" u="sng" dirty="0" smtClean="0"/>
              <a:t>term ranges do not coincide</a:t>
            </a:r>
            <a:r>
              <a:rPr lang="en-US" dirty="0" smtClean="0"/>
              <a:t> nor do they exist in a previously established term range for an existing row matching the same Subject and Course. Also, there is no stipulation on length of the term range; it can be as short as one term and as long as infinity.</a:t>
            </a:r>
          </a:p>
          <a:p>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5</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6</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1026" name="Picture 2"/>
          <p:cNvPicPr>
            <a:picLocks noGrp="1" noChangeAspect="1" noChangeArrowheads="1"/>
          </p:cNvPicPr>
          <p:nvPr>
            <p:ph sz="quarter" idx="13"/>
          </p:nvPr>
        </p:nvPicPr>
        <p:blipFill>
          <a:blip r:embed="rId2" cstate="print"/>
          <a:srcRect/>
          <a:stretch>
            <a:fillRect/>
          </a:stretch>
        </p:blipFill>
        <p:spPr bwMode="auto">
          <a:xfrm>
            <a:off x="512405" y="274638"/>
            <a:ext cx="8119189" cy="5851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RTVENRR Enrollment Rule Validation</a:t>
            </a:r>
            <a:endParaRPr lang="en-US" b="1" dirty="0"/>
          </a:p>
        </p:txBody>
      </p:sp>
      <p:sp>
        <p:nvSpPr>
          <p:cNvPr id="3" name="Content Placeholder 2"/>
          <p:cNvSpPr>
            <a:spLocks noGrp="1"/>
          </p:cNvSpPr>
          <p:nvPr>
            <p:ph sz="quarter" idx="13"/>
          </p:nvPr>
        </p:nvSpPr>
        <p:spPr>
          <a:xfrm>
            <a:off x="228600" y="1417638"/>
            <a:ext cx="8686800" cy="4525963"/>
          </a:xfrm>
        </p:spPr>
        <p:txBody>
          <a:bodyPr/>
          <a:lstStyle/>
          <a:p>
            <a:r>
              <a:rPr lang="en-US" dirty="0" smtClean="0"/>
              <a:t>This  new form allows you to define Enrollment Rule Codes and Descriptions.</a:t>
            </a:r>
          </a:p>
          <a:p>
            <a:r>
              <a:rPr lang="en-US" dirty="0" smtClean="0"/>
              <a:t>An Enrollment Rule is then created for the aid year and assigned to a fund for determining the criteria that is to be used when calculating the enrollment load.</a:t>
            </a:r>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7</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723A4D5-ED90-46EA-AEBA-89262A007473}" type="slidenum">
              <a:rPr lang="en-US" smtClean="0"/>
              <a:pPr/>
              <a:t>8</a:t>
            </a:fld>
            <a:endParaRPr lang="en-US" dirty="0"/>
          </a:p>
        </p:txBody>
      </p:sp>
      <p:sp>
        <p:nvSpPr>
          <p:cNvPr id="4" name="Date Placeholder 3"/>
          <p:cNvSpPr>
            <a:spLocks noGrp="1"/>
          </p:cNvSpPr>
          <p:nvPr>
            <p:ph type="dt" sz="half" idx="2"/>
          </p:nvPr>
        </p:nvSpPr>
        <p:spPr/>
        <p:txBody>
          <a:bodyPr/>
          <a:lstStyle/>
          <a:p>
            <a:fld id="{E401CDAF-80E4-A64F-AEF4-58B83A57878A}" type="datetime4">
              <a:rPr lang="en-US" smtClean="0"/>
              <a:pPr/>
              <a:t>September 19, 2012</a:t>
            </a:fld>
            <a:endParaRPr lang="en-US" dirty="0"/>
          </a:p>
        </p:txBody>
      </p:sp>
      <p:pic>
        <p:nvPicPr>
          <p:cNvPr id="3075" name="Picture 3"/>
          <p:cNvPicPr>
            <a:picLocks noGrp="1" noChangeAspect="1" noChangeArrowheads="1"/>
          </p:cNvPicPr>
          <p:nvPr>
            <p:ph sz="quarter" idx="13"/>
          </p:nvPr>
        </p:nvPicPr>
        <p:blipFill>
          <a:blip r:embed="rId2" cstate="print"/>
          <a:srcRect/>
          <a:stretch>
            <a:fillRect/>
          </a:stretch>
        </p:blipFill>
        <p:spPr bwMode="auto">
          <a:xfrm>
            <a:off x="228600" y="361245"/>
            <a:ext cx="8686800" cy="595175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7806"/>
          </a:xfrm>
        </p:spPr>
        <p:txBody>
          <a:bodyPr/>
          <a:lstStyle/>
          <a:p>
            <a:pPr algn="ctr"/>
            <a:r>
              <a:rPr lang="en-US" b="1" dirty="0" smtClean="0"/>
              <a:t>RORENRR Enrollment Rules</a:t>
            </a:r>
            <a:endParaRPr lang="en-US" b="1" dirty="0"/>
          </a:p>
        </p:txBody>
      </p:sp>
      <p:sp>
        <p:nvSpPr>
          <p:cNvPr id="3" name="Content Placeholder 2"/>
          <p:cNvSpPr>
            <a:spLocks noGrp="1"/>
          </p:cNvSpPr>
          <p:nvPr>
            <p:ph sz="quarter" idx="13"/>
          </p:nvPr>
        </p:nvSpPr>
        <p:spPr>
          <a:xfrm>
            <a:off x="228600" y="1219200"/>
            <a:ext cx="8686800" cy="4955822"/>
          </a:xfrm>
        </p:spPr>
        <p:txBody>
          <a:bodyPr/>
          <a:lstStyle/>
          <a:p>
            <a:r>
              <a:rPr lang="en-US" dirty="0" smtClean="0"/>
              <a:t>This new form is used to setup the rule name and criteria for determining if a course should be included in the calculation of a student’s credit, billing and adjusted hours</a:t>
            </a:r>
          </a:p>
          <a:p>
            <a:pPr lvl="1"/>
            <a:r>
              <a:rPr lang="en-US" u="sng" dirty="0" smtClean="0"/>
              <a:t>Exclude Remedial Courses </a:t>
            </a:r>
            <a:r>
              <a:rPr lang="en-US" dirty="0" smtClean="0"/>
              <a:t>and </a:t>
            </a:r>
            <a:r>
              <a:rPr lang="en-US" u="sng" dirty="0" smtClean="0"/>
              <a:t>Use Only Courses In Program </a:t>
            </a:r>
            <a:r>
              <a:rPr lang="en-US" dirty="0" smtClean="0"/>
              <a:t>are delivered for future use and cannot be updated at this time</a:t>
            </a:r>
          </a:p>
          <a:p>
            <a:pPr lvl="1"/>
            <a:r>
              <a:rPr lang="en-US" u="sng" dirty="0" smtClean="0"/>
              <a:t>Attendance Must be Verified </a:t>
            </a:r>
            <a:r>
              <a:rPr lang="en-US" dirty="0" smtClean="0"/>
              <a:t>indicator allows you to count courses as repeats only if attendance in the course has been verified. Verification is completed on the student form </a:t>
            </a:r>
            <a:r>
              <a:rPr lang="en-US" b="1" dirty="0" smtClean="0"/>
              <a:t>SFAALST</a:t>
            </a:r>
            <a:r>
              <a:rPr lang="en-US" dirty="0" smtClean="0"/>
              <a:t> manually.</a:t>
            </a:r>
            <a:endParaRPr lang="en-US" u="sng" dirty="0" smtClean="0"/>
          </a:p>
          <a:p>
            <a:pPr lvl="1"/>
            <a:endParaRPr lang="en-US" dirty="0"/>
          </a:p>
        </p:txBody>
      </p:sp>
      <p:sp>
        <p:nvSpPr>
          <p:cNvPr id="4" name="Slide Number Placeholder 3"/>
          <p:cNvSpPr>
            <a:spLocks noGrp="1"/>
          </p:cNvSpPr>
          <p:nvPr>
            <p:ph type="sldNum" sz="quarter" idx="4"/>
          </p:nvPr>
        </p:nvSpPr>
        <p:spPr/>
        <p:txBody>
          <a:bodyPr/>
          <a:lstStyle/>
          <a:p>
            <a:fld id="{4723A4D5-ED90-46EA-AEBA-89262A007473}" type="slidenum">
              <a:rPr lang="en-US" smtClean="0"/>
              <a:pPr/>
              <a:t>9</a:t>
            </a:fld>
            <a:endParaRPr lang="en-US" dirty="0"/>
          </a:p>
        </p:txBody>
      </p:sp>
      <p:sp>
        <p:nvSpPr>
          <p:cNvPr id="5" name="Date Placeholder 4"/>
          <p:cNvSpPr>
            <a:spLocks noGrp="1"/>
          </p:cNvSpPr>
          <p:nvPr>
            <p:ph type="dt" sz="half" idx="2"/>
          </p:nvPr>
        </p:nvSpPr>
        <p:spPr/>
        <p:txBody>
          <a:bodyPr/>
          <a:lstStyle/>
          <a:p>
            <a:fld id="{E401CDAF-80E4-A64F-AEF4-58B83A57878A}" type="datetime4">
              <a:rPr lang="en-US" smtClean="0"/>
              <a:pPr/>
              <a:t>September 19, 2012</a:t>
            </a:fld>
            <a:endParaRPr lang="en-US" dirty="0"/>
          </a:p>
        </p:txBody>
      </p:sp>
    </p:spTree>
  </p:cSld>
  <p:clrMapOvr>
    <a:masterClrMapping/>
  </p:clrMapOvr>
</p:sld>
</file>

<file path=ppt/theme/theme1.xml><?xml version="1.0" encoding="utf-8"?>
<a:theme xmlns:a="http://schemas.openxmlformats.org/drawingml/2006/main" name="Ellucian_Template">
  <a:themeElements>
    <a:clrScheme name="Ellucian">
      <a:dk1>
        <a:srgbClr val="2C3035"/>
      </a:dk1>
      <a:lt1>
        <a:sysClr val="window" lastClr="FFFFFF"/>
      </a:lt1>
      <a:dk2>
        <a:srgbClr val="2C3035"/>
      </a:dk2>
      <a:lt2>
        <a:srgbClr val="D2D6D4"/>
      </a:lt2>
      <a:accent1>
        <a:srgbClr val="4B205E"/>
      </a:accent1>
      <a:accent2>
        <a:srgbClr val="A91D65"/>
      </a:accent2>
      <a:accent3>
        <a:srgbClr val="B5BAB8"/>
      </a:accent3>
      <a:accent4>
        <a:srgbClr val="737380"/>
      </a:accent4>
      <a:accent5>
        <a:srgbClr val="CEC7BE"/>
      </a:accent5>
      <a:accent6>
        <a:srgbClr val="827778"/>
      </a:accent6>
      <a:hlink>
        <a:srgbClr val="A91D65"/>
      </a:hlink>
      <a:folHlink>
        <a:srgbClr val="A91D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E6773032A47345A7CE44CC003779B2" ma:contentTypeVersion="2" ma:contentTypeDescription="Create a new document." ma:contentTypeScope="" ma:versionID="a3f3ee012fe613ddb6a25d9ad56282a4">
  <xsd:schema xmlns:xsd="http://www.w3.org/2001/XMLSchema" xmlns:xs="http://www.w3.org/2001/XMLSchema" xmlns:p="http://schemas.microsoft.com/office/2006/metadata/properties" xmlns:ns1="http://schemas.microsoft.com/sharepoint/v3" targetNamespace="http://schemas.microsoft.com/office/2006/metadata/properties" ma:root="true" ma:fieldsID="e97e9365d4a928c0591157444e40863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286F9A6E-FDF3-49C4-ABE8-A14324BBDC7C}">
  <ds:schemaRefs>
    <ds:schemaRef ds:uri="http://schemas.microsoft.com/sharepoint/v3/contenttype/forms"/>
  </ds:schemaRefs>
</ds:datastoreItem>
</file>

<file path=customXml/itemProps2.xml><?xml version="1.0" encoding="utf-8"?>
<ds:datastoreItem xmlns:ds="http://schemas.openxmlformats.org/officeDocument/2006/customXml" ds:itemID="{C01C8DBF-9ED6-4BB1-9537-10FF28DCF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76C18E-12DB-42B4-8929-8FE92A33C70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Ellucian_Template.thmx</Template>
  <TotalTime>3272</TotalTime>
  <Words>1776</Words>
  <Application>Microsoft Office PowerPoint</Application>
  <PresentationFormat>On-screen Show (4:3)</PresentationFormat>
  <Paragraphs>206</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Ellucian_Template</vt:lpstr>
      <vt:lpstr>Slide 1</vt:lpstr>
      <vt:lpstr>Financial Aid Repeat Course Set Up</vt:lpstr>
      <vt:lpstr>US Federal Regulations</vt:lpstr>
      <vt:lpstr>Repeat Coursework Processing Setup</vt:lpstr>
      <vt:lpstr>RORRPCX Financial Aid Repeat Course Exclusion </vt:lpstr>
      <vt:lpstr>Slide 6</vt:lpstr>
      <vt:lpstr>RTVENRR Enrollment Rule Validation</vt:lpstr>
      <vt:lpstr>Slide 8</vt:lpstr>
      <vt:lpstr>RORENRR Enrollment Rules</vt:lpstr>
      <vt:lpstr>RORENRR - Count Withdrawal Status  as Repeat Attempt</vt:lpstr>
      <vt:lpstr>Slide 11</vt:lpstr>
      <vt:lpstr>Slide 12</vt:lpstr>
      <vt:lpstr>RFRENRR Fund Enrollment Rules</vt:lpstr>
      <vt:lpstr>Slide 14</vt:lpstr>
      <vt:lpstr>Slide 15</vt:lpstr>
      <vt:lpstr>Banner Repeat Logic</vt:lpstr>
      <vt:lpstr>Banner Logic Will Look At…</vt:lpstr>
      <vt:lpstr>STVRSTS Course Registration Status Code Validation</vt:lpstr>
      <vt:lpstr>SHAGRDE Grade Code Maintenance</vt:lpstr>
      <vt:lpstr>Slide 20</vt:lpstr>
      <vt:lpstr>SHATRNS Transfer Course</vt:lpstr>
      <vt:lpstr>Slide 22</vt:lpstr>
      <vt:lpstr>SHARPTR Repeat/Multiple Course Rules</vt:lpstr>
      <vt:lpstr>Slide 24</vt:lpstr>
      <vt:lpstr>SCADETL Course Detail Information</vt:lpstr>
      <vt:lpstr>Slide 26</vt:lpstr>
      <vt:lpstr>Slide 27</vt:lpstr>
      <vt:lpstr>Financial Aid Changes</vt:lpstr>
      <vt:lpstr>ROAENRL Financial Aid Enrollment Changes</vt:lpstr>
      <vt:lpstr>Slide 30</vt:lpstr>
      <vt:lpstr>Slide 31</vt:lpstr>
      <vt:lpstr>Slide 32</vt:lpstr>
      <vt:lpstr>Slide 33</vt:lpstr>
      <vt:lpstr>Slide 34</vt:lpstr>
      <vt:lpstr>Slide 35</vt:lpstr>
      <vt:lpstr>Changed Processes</vt:lpstr>
      <vt:lpstr>Slide 37</vt:lpstr>
      <vt:lpstr>Slide 38</vt:lpstr>
      <vt:lpstr>Slide 39</vt:lpstr>
      <vt:lpstr>Slide 40</vt:lpstr>
      <vt:lpstr>Slide 41</vt:lpstr>
    </vt:vector>
  </TitlesOfParts>
  <Company>Ellucian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Ellucian</dc:title>
  <dc:creator>Coughlin, Vickie</dc:creator>
  <cp:lastModifiedBy>vcoughli</cp:lastModifiedBy>
  <cp:revision>164</cp:revision>
  <dcterms:created xsi:type="dcterms:W3CDTF">2012-03-28T17:54:03Z</dcterms:created>
  <dcterms:modified xsi:type="dcterms:W3CDTF">2012-09-19T17:45:58Z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0x010100F7E6773032A47345A7CE44CC003779B2</vt:lpwstr>
  </property>
  <property fmtid="{D5CDD505-2E9C-101B-9397-08002B2CF9AE}" pid="3" name="_AdHocReviewCycleID">
    <vt:i4>1923796654</vt:i4>
  </property>
  <property fmtid="{D5CDD505-2E9C-101B-9397-08002B2CF9AE}" pid="4" name="_NewReviewCycle">
    <vt:lpwstr/>
  </property>
  <property fmtid="{D5CDD505-2E9C-101B-9397-08002B2CF9AE}" pid="5" name="_EmailSubject">
    <vt:lpwstr>Ellucian PowerPoint's needed for MBUG Conf Presentations</vt:lpwstr>
  </property>
  <property fmtid="{D5CDD505-2E9C-101B-9397-08002B2CF9AE}" pid="6" name="_AuthorEmail">
    <vt:lpwstr>Linda.Neel@ellucian.com</vt:lpwstr>
  </property>
  <property fmtid="{D5CDD505-2E9C-101B-9397-08002B2CF9AE}" pid="7" name="_AuthorEmailDisplayName">
    <vt:lpwstr>Neel, Linda</vt:lpwstr>
  </property>
</Properties>
</file>