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9"/>
  </p:notesMasterIdLst>
  <p:handoutMasterIdLst>
    <p:handoutMasterId r:id="rId30"/>
  </p:handoutMasterIdLst>
  <p:sldIdLst>
    <p:sldId id="263" r:id="rId5"/>
    <p:sldId id="274" r:id="rId6"/>
    <p:sldId id="286" r:id="rId7"/>
    <p:sldId id="275" r:id="rId8"/>
    <p:sldId id="291" r:id="rId9"/>
    <p:sldId id="294" r:id="rId10"/>
    <p:sldId id="292" r:id="rId11"/>
    <p:sldId id="293" r:id="rId12"/>
    <p:sldId id="276" r:id="rId13"/>
    <p:sldId id="265" r:id="rId14"/>
    <p:sldId id="290" r:id="rId15"/>
    <p:sldId id="288" r:id="rId16"/>
    <p:sldId id="289" r:id="rId17"/>
    <p:sldId id="287" r:id="rId18"/>
    <p:sldId id="295" r:id="rId19"/>
    <p:sldId id="296" r:id="rId20"/>
    <p:sldId id="297" r:id="rId21"/>
    <p:sldId id="300" r:id="rId22"/>
    <p:sldId id="301" r:id="rId23"/>
    <p:sldId id="298" r:id="rId24"/>
    <p:sldId id="299" r:id="rId25"/>
    <p:sldId id="302" r:id="rId26"/>
    <p:sldId id="303" r:id="rId27"/>
    <p:sldId id="30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E71"/>
    <a:srgbClr val="CBCFCD"/>
    <a:srgbClr val="E9EAEA"/>
    <a:srgbClr val="D5D5D9"/>
    <a:srgbClr val="9D9DA6"/>
    <a:srgbClr val="DDD8D1"/>
    <a:srgbClr val="F0EEEB"/>
    <a:srgbClr val="D9D6D6"/>
    <a:srgbClr val="A7A0A0"/>
    <a:srgbClr val="4B6E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 snapToGrid="0" snapToObjects="1" showGuides="1">
      <p:cViewPr varScale="1">
        <p:scale>
          <a:sx n="91" d="100"/>
          <a:sy n="91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91775-80F8-3443-85A3-C405A4C8997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18D80-6B0D-D440-94C1-179CFA1F20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9498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052E5-ED9F-9548-9367-788498FCD0C7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00346-CCC5-964A-81E4-787A8C938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2921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ROAMOFF form can be used to accept awards that are already posted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200275"/>
            <a:ext cx="4681143" cy="243809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200275"/>
            <a:ext cx="4681143" cy="2438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71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2337316" y="2675109"/>
            <a:ext cx="6471242" cy="14786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89227" y="2675109"/>
            <a:ext cx="1530539" cy="14786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042796" y="2675109"/>
            <a:ext cx="0" cy="14786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035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lleg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51578"/>
            <a:ext cx="8271164" cy="25054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23980" y="481586"/>
            <a:ext cx="0" cy="14786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003500" y="481586"/>
            <a:ext cx="6140500" cy="1478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003499" y="481586"/>
            <a:ext cx="2926080" cy="1478604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9144" y="481586"/>
            <a:ext cx="2514510" cy="1478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8" y="687555"/>
            <a:ext cx="2048000" cy="1066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657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D2D6D4"/>
          </a:solidFill>
          <a:ln w="190500" cap="sq" cmpd="sng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08760"/>
            <a:ext cx="5181600" cy="25054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" y="551492"/>
            <a:ext cx="2048000" cy="1066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670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D2D6D4"/>
          </a:solidFill>
          <a:ln w="190500" cap="sq" cmpd="sng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08760"/>
            <a:ext cx="5181600" cy="25054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smtClean="0"/>
              <a:t>Master 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" y="551492"/>
            <a:ext cx="2048000" cy="1066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511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D2D6D4"/>
          </a:solidFill>
          <a:ln w="190500" cap="sq" cmpd="sng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08760"/>
            <a:ext cx="5181600" cy="25054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smtClean="0"/>
              <a:t>Master 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" y="551492"/>
            <a:ext cx="2048000" cy="1066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740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27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With Image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509414" y="1600200"/>
            <a:ext cx="640598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28600" y="1600200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8600" y="3968714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ctr">
              <a:defRPr lang="en-US" sz="1200" b="0" i="0" dirty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876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With Image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639830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60056" y="1600200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760056" y="3968714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ctr">
              <a:defRPr lang="en-US" sz="1200" b="0" i="0" dirty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321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423713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4"/>
          </p:nvPr>
        </p:nvSpPr>
        <p:spPr>
          <a:xfrm>
            <a:off x="4678266" y="1600200"/>
            <a:ext cx="423713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ctr">
              <a:defRPr lang="en-US" sz="1200" b="0" i="0" dirty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231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274638"/>
            <a:ext cx="8686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ctr">
              <a:defRPr lang="en-US" sz="1200" b="0" i="0" dirty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265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144" y="-9144"/>
            <a:ext cx="9162288" cy="6876288"/>
          </a:xfrm>
          <a:solidFill>
            <a:srgbClr val="FBFFFE"/>
          </a:solidFill>
          <a:ln w="190500" cap="sq" cmpd="sng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75705" y="367441"/>
            <a:ext cx="5562600" cy="5287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rgbClr val="4B20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069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97736" y="778358"/>
            <a:ext cx="8148528" cy="23663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999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1194594" y="1448594"/>
            <a:ext cx="6754812" cy="3960813"/>
          </a:xfrm>
          <a:effectLst>
            <a:reflection stA="52000" endPos="20000" dir="5400000" sy="-100000" algn="bl" rotWithShape="0"/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553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9144" y="6323242"/>
            <a:ext cx="9162288" cy="545000"/>
          </a:xfrm>
          <a:prstGeom prst="rect">
            <a:avLst/>
          </a:prstGeom>
          <a:gradFill>
            <a:gsLst>
              <a:gs pos="0">
                <a:srgbClr val="3E1F4F"/>
              </a:gs>
              <a:gs pos="100000">
                <a:srgbClr val="93124E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-9144" y="-10238"/>
            <a:ext cx="9162288" cy="133596"/>
          </a:xfrm>
          <a:prstGeom prst="rect">
            <a:avLst/>
          </a:prstGeom>
          <a:gradFill>
            <a:gsLst>
              <a:gs pos="0">
                <a:srgbClr val="3E1F4F"/>
              </a:gs>
              <a:gs pos="100000">
                <a:srgbClr val="93124E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2" y="6324667"/>
            <a:ext cx="1024000" cy="533333"/>
          </a:xfrm>
          <a:prstGeom prst="rect">
            <a:avLst/>
          </a:prstGeom>
        </p:spPr>
      </p:pic>
      <p:sp>
        <p:nvSpPr>
          <p:cNvPr id="27" name="Title Placeholder 26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9144" y="6323242"/>
            <a:ext cx="9162288" cy="545000"/>
          </a:xfrm>
          <a:prstGeom prst="rect">
            <a:avLst/>
          </a:prstGeom>
          <a:gradFill>
            <a:gsLst>
              <a:gs pos="0">
                <a:srgbClr val="3E1F4F"/>
              </a:gs>
              <a:gs pos="100000">
                <a:srgbClr val="93124E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9144" y="-10238"/>
            <a:ext cx="9162288" cy="133596"/>
          </a:xfrm>
          <a:prstGeom prst="rect">
            <a:avLst/>
          </a:prstGeom>
          <a:gradFill>
            <a:gsLst>
              <a:gs pos="0">
                <a:srgbClr val="3E1F4F"/>
              </a:gs>
              <a:gs pos="100000">
                <a:srgbClr val="93124E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2" y="6324667"/>
            <a:ext cx="1024000" cy="533333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ctr">
              <a:defRPr lang="en-US" sz="1200" b="0" i="0" dirty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11250" y="6457128"/>
            <a:ext cx="0" cy="266987"/>
          </a:xfrm>
          <a:prstGeom prst="line">
            <a:avLst/>
          </a:prstGeom>
          <a:ln w="12700">
            <a:solidFill>
              <a:srgbClr val="D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311250" y="6457128"/>
            <a:ext cx="0" cy="266987"/>
          </a:xfrm>
          <a:prstGeom prst="line">
            <a:avLst/>
          </a:prstGeom>
          <a:ln w="12700">
            <a:solidFill>
              <a:srgbClr val="D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5265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2" r:id="rId7"/>
    <p:sldLayoutId id="2147483683" r:id="rId8"/>
    <p:sldLayoutId id="2147483689" r:id="rId9"/>
    <p:sldLayoutId id="2147483681" r:id="rId10"/>
    <p:sldLayoutId id="2147483688" r:id="rId11"/>
    <p:sldLayoutId id="2147483664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spcBef>
          <a:spcPct val="20000"/>
        </a:spcBef>
        <a:buClr>
          <a:srgbClr val="93124E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3124E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3124E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3124E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3124E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207" y="4288221"/>
            <a:ext cx="628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Financial Aid Packaging Aid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Disbursement                           Enrollment Freeze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28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Packaging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1282262"/>
            <a:ext cx="8686800" cy="4843901"/>
          </a:xfrm>
        </p:spPr>
        <p:txBody>
          <a:bodyPr>
            <a:normAutofit/>
          </a:bodyPr>
          <a:lstStyle/>
          <a:p>
            <a:r>
              <a:rPr lang="en-US" dirty="0" smtClean="0"/>
              <a:t>A Set of rules are created and can then be assigned to a fund listed on a packaging group. </a:t>
            </a:r>
          </a:p>
          <a:p>
            <a:r>
              <a:rPr lang="en-US" b="1" dirty="0" smtClean="0"/>
              <a:t>RORRULE</a:t>
            </a:r>
            <a:r>
              <a:rPr lang="en-US" dirty="0" smtClean="0"/>
              <a:t> Fund Awarding Rules indicate </a:t>
            </a:r>
            <a:r>
              <a:rPr lang="en-US" b="1" u="sng" dirty="0" smtClean="0"/>
              <a:t>WHO</a:t>
            </a:r>
            <a:r>
              <a:rPr lang="en-US" dirty="0" smtClean="0"/>
              <a:t> should get a fund and </a:t>
            </a:r>
            <a:r>
              <a:rPr lang="en-US" b="1" dirty="0" smtClean="0"/>
              <a:t>RPRALGR</a:t>
            </a:r>
            <a:r>
              <a:rPr lang="en-US" dirty="0" smtClean="0"/>
              <a:t> – Algorithmic Packaging Rules tell you </a:t>
            </a:r>
            <a:r>
              <a:rPr lang="en-US" b="1" u="sng" dirty="0" smtClean="0"/>
              <a:t>HOW MUCH </a:t>
            </a:r>
            <a:r>
              <a:rPr lang="en-US" dirty="0" smtClean="0"/>
              <a:t>they can get.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4758FD-8A0F-EE47-AB31-14ADC68D8B3D}" type="datetime4">
              <a:rPr lang="en-US" smtClean="0"/>
              <a:pPr/>
              <a:t>September 20, 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54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Algorithmic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35117"/>
            <a:ext cx="8686800" cy="50029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Awarding one fund as a percentage of another fund </a:t>
            </a:r>
          </a:p>
          <a:p>
            <a:pPr lvl="1"/>
            <a:r>
              <a:rPr lang="en-US" b="1" dirty="0" smtClean="0"/>
              <a:t>XYZ Scholarship is awarded 25% of ABC Scholarship</a:t>
            </a:r>
          </a:p>
          <a:p>
            <a:r>
              <a:rPr lang="en-US" dirty="0" smtClean="0"/>
              <a:t>Awarding specific amount according to EFC</a:t>
            </a:r>
          </a:p>
          <a:p>
            <a:pPr lvl="1"/>
            <a:r>
              <a:rPr lang="en-US" b="1" dirty="0" smtClean="0"/>
              <a:t>Sequence 1 SEOG is awarded $1,000 if EFC = 0</a:t>
            </a:r>
          </a:p>
          <a:p>
            <a:pPr lvl="1"/>
            <a:r>
              <a:rPr lang="en-US" b="1" dirty="0" smtClean="0"/>
              <a:t>Sequence 2 SEOG is awarded $800 if EFC  is between 1 – 2000</a:t>
            </a:r>
          </a:p>
          <a:p>
            <a:r>
              <a:rPr lang="en-US" dirty="0" smtClean="0"/>
              <a:t>Awarding based on Banner fields, </a:t>
            </a:r>
          </a:p>
          <a:p>
            <a:pPr lvl="1"/>
            <a:r>
              <a:rPr lang="en-US" b="1" dirty="0" smtClean="0"/>
              <a:t>Sequence 1 rule is looking to award $9500 where  a specific Test Score is &gt;= 27 and High School GPA is &gt;= 3.5</a:t>
            </a:r>
          </a:p>
          <a:p>
            <a:pPr lvl="1"/>
            <a:r>
              <a:rPr lang="en-US" b="1" dirty="0" smtClean="0"/>
              <a:t>Sequence 2 rule is looking to award $7500 where a specific test score is between 25 and 26 and High School GPA is &gt;= 3.0  </a:t>
            </a:r>
            <a:endParaRPr lang="en-US" dirty="0" smtClean="0"/>
          </a:p>
          <a:p>
            <a:r>
              <a:rPr lang="en-US" dirty="0" smtClean="0"/>
              <a:t>Award based on having other fund amounts</a:t>
            </a:r>
          </a:p>
          <a:p>
            <a:pPr lvl="1"/>
            <a:r>
              <a:rPr lang="en-US" b="1" dirty="0" smtClean="0"/>
              <a:t>Mississippi State Grant is based on a static amount, less the students Pell Grant, less the PC (dependent) or SC (independent)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7417"/>
          </a:xfrm>
        </p:spPr>
        <p:txBody>
          <a:bodyPr/>
          <a:lstStyle/>
          <a:p>
            <a:r>
              <a:rPr lang="en-US" dirty="0" smtClean="0"/>
              <a:t>Forms Used in Algorithmic Packaging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1279519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Only 4 forms are used with this setup</a:t>
            </a:r>
          </a:p>
          <a:p>
            <a:pPr>
              <a:lnSpc>
                <a:spcPct val="130000"/>
              </a:lnSpc>
            </a:pPr>
            <a:r>
              <a:rPr lang="en-US" sz="3200" b="1" dirty="0" smtClean="0"/>
              <a:t>RTVALGR </a:t>
            </a:r>
            <a:r>
              <a:rPr lang="en-US" sz="3200" dirty="0" smtClean="0"/>
              <a:t>– Define Algorithmic Rule Codes</a:t>
            </a:r>
          </a:p>
          <a:p>
            <a:pPr lvl="1"/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585545"/>
            <a:ext cx="8686800" cy="3219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RPRALGR – Build Algorithmic Rule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59" y="1177160"/>
            <a:ext cx="7945819" cy="494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Award List from Excel Spreadsheet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728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List of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will need technical assistance to set this up</a:t>
            </a:r>
          </a:p>
          <a:p>
            <a:r>
              <a:rPr lang="en-US" dirty="0" smtClean="0"/>
              <a:t>You will populate a manual population selection from GLAEXTR from excel spreadsheet and then run posting to award the funds. </a:t>
            </a:r>
          </a:p>
          <a:p>
            <a:r>
              <a:rPr lang="en-US" dirty="0" smtClean="0"/>
              <a:t>Some examples of how you can get the list in Banner I have collected from Banner List Serve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588579"/>
            <a:ext cx="8686800" cy="553758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Edit/copy the list of PIDMS from the spreadsheet and paste into a new file on UNIX. </a:t>
            </a:r>
          </a:p>
          <a:p>
            <a:r>
              <a:rPr lang="en-US" dirty="0" smtClean="0"/>
              <a:t>Create a temp table called sytpidm with one column for PIDM that is sqlldr with from the new flat file</a:t>
            </a:r>
          </a:p>
          <a:p>
            <a:r>
              <a:rPr lang="en-US" dirty="0" smtClean="0"/>
              <a:t>LOAD DATA</a:t>
            </a:r>
          </a:p>
          <a:p>
            <a:pPr>
              <a:buNone/>
            </a:pPr>
            <a:r>
              <a:rPr lang="en-US" dirty="0" smtClean="0"/>
              <a:t>		INFILE 'pidms.txt'</a:t>
            </a:r>
          </a:p>
          <a:p>
            <a:pPr>
              <a:buNone/>
            </a:pPr>
            <a:r>
              <a:rPr lang="en-US" dirty="0" smtClean="0"/>
              <a:t>		REPLACE INTO TABLE SYTPIDM</a:t>
            </a:r>
          </a:p>
          <a:p>
            <a:pPr>
              <a:buNone/>
            </a:pPr>
            <a:r>
              <a:rPr lang="en-US" dirty="0" smtClean="0"/>
              <a:t>		 (PIDM            POSITION (1:8))</a:t>
            </a:r>
          </a:p>
          <a:p>
            <a:r>
              <a:rPr lang="en-US" dirty="0" smtClean="0"/>
              <a:t>Then using the PIDMS in that table load glbextr</a:t>
            </a:r>
          </a:p>
          <a:p>
            <a:r>
              <a:rPr lang="en-US" dirty="0" smtClean="0"/>
              <a:t>delete from glbextr</a:t>
            </a:r>
          </a:p>
          <a:p>
            <a:r>
              <a:rPr lang="en-US" dirty="0" smtClean="0"/>
              <a:t>where glbextr_user_id = 'USERID'</a:t>
            </a:r>
          </a:p>
          <a:p>
            <a:r>
              <a:rPr lang="en-US" dirty="0" smtClean="0"/>
              <a:t>and glbextr_selection = 'SELECTION_ID'</a:t>
            </a:r>
          </a:p>
          <a:p>
            <a:r>
              <a:rPr lang="en-US" dirty="0" smtClean="0"/>
              <a:t>and glbextr_application='FINAID'</a:t>
            </a:r>
          </a:p>
          <a:p>
            <a:r>
              <a:rPr lang="en-US" dirty="0" smtClean="0"/>
              <a:t>/</a:t>
            </a:r>
          </a:p>
          <a:p>
            <a:r>
              <a:rPr lang="en-US" dirty="0" smtClean="0"/>
              <a:t>insert into glbextr</a:t>
            </a:r>
          </a:p>
          <a:p>
            <a:r>
              <a:rPr lang="en-US" dirty="0" smtClean="0"/>
              <a:t>select distinct 'FINAID','SELECTION_ID','USERID','USERID',pidm,sysdate,</a:t>
            </a:r>
          </a:p>
          <a:p>
            <a:r>
              <a:rPr lang="en-US" dirty="0" smtClean="0"/>
              <a:t>'M',null</a:t>
            </a:r>
          </a:p>
          <a:p>
            <a:r>
              <a:rPr lang="en-US" dirty="0" smtClean="0"/>
              <a:t>from sytpidm</a:t>
            </a:r>
          </a:p>
          <a:p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created a csv file with the following columns relating to glbextr...</a:t>
            </a:r>
          </a:p>
          <a:p>
            <a:r>
              <a:rPr lang="en-US" dirty="0" smtClean="0"/>
              <a:t>_key, _User_Id, _Creator_ID, _Selection, _Application, Sys_Ind, _Activity_Date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Each contained values such: (where &lt;&gt; denotes actual values to replace)</a:t>
            </a:r>
          </a:p>
          <a:p>
            <a:r>
              <a:rPr lang="en-US" dirty="0" smtClean="0"/>
              <a:t>&lt;9 dig PIDM&gt;, &lt;USER_ID&gt;, &lt;USER_ID&gt;, &lt;MAN_SELECT&gt;, &lt;BAN_APP&gt;, &lt;M&gt;, &lt;16-APR-2003&gt;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The csv file was then edited to have the following control statement preceding all data elements:</a:t>
            </a:r>
          </a:p>
          <a:p>
            <a:r>
              <a:rPr lang="en-US" dirty="0" smtClean="0"/>
              <a:t>LOAD DATA</a:t>
            </a:r>
          </a:p>
          <a:p>
            <a:r>
              <a:rPr lang="en-US" dirty="0" smtClean="0"/>
              <a:t>INFILE *</a:t>
            </a:r>
          </a:p>
          <a:p>
            <a:r>
              <a:rPr lang="en-US" dirty="0" smtClean="0"/>
              <a:t>APPEND</a:t>
            </a:r>
          </a:p>
          <a:p>
            <a:r>
              <a:rPr lang="en-US" dirty="0" smtClean="0"/>
              <a:t>INTO TABLE Glbextr</a:t>
            </a:r>
          </a:p>
          <a:p>
            <a:r>
              <a:rPr lang="en-US" dirty="0" smtClean="0"/>
              <a:t>FIELDS TERMINATED BY ','</a:t>
            </a:r>
          </a:p>
          <a:p>
            <a:r>
              <a:rPr lang="en-US" dirty="0" smtClean="0"/>
              <a:t>  (Glbextr_Key, Glbextr_User_Id, Glbextr_Creator_ID,</a:t>
            </a:r>
          </a:p>
          <a:p>
            <a:r>
              <a:rPr lang="en-US" dirty="0" smtClean="0"/>
              <a:t>   Glbextr_Selection, Glbextr_Application, Glbextr_Sys_Ind,</a:t>
            </a:r>
          </a:p>
          <a:p>
            <a:r>
              <a:rPr lang="en-US" dirty="0" smtClean="0"/>
              <a:t>   Glbextr_Activity_Date)</a:t>
            </a:r>
          </a:p>
          <a:p>
            <a:r>
              <a:rPr lang="en-US" dirty="0" smtClean="0"/>
              <a:t>BEGINDATA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Moved into the database by invoking the sql loader app...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.../user&gt; sqlldr &lt;userid&gt;/&lt;pswd&gt; control=&lt;data_loader.csv&gt;</a:t>
            </a:r>
          </a:p>
          <a:p>
            <a:r>
              <a:rPr lang="en-US" dirty="0" smtClean="0"/>
              <a:t>log=&lt;data_loader.log&gt; bad=&lt;data_loader.bad&gt; discard=&lt;data_loader.dis&gt;</a:t>
            </a:r>
          </a:p>
          <a:p>
            <a:r>
              <a:rPr lang="en-US" dirty="0" smtClean="0"/>
              <a:t>errors=&lt;6000&gt;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note: errors defaults to 50 and we chose a number that wouldn't prevent the entire file from loading completely...of about 5400 pidms, about 400 were dupes and didn't load and were reported in the .bad file...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Freeze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728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 Student Hours to Financial Aid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77160"/>
            <a:ext cx="8686800" cy="4949004"/>
          </a:xfrm>
        </p:spPr>
        <p:txBody>
          <a:bodyPr>
            <a:normAutofit/>
          </a:bodyPr>
          <a:lstStyle/>
          <a:p>
            <a:r>
              <a:rPr lang="en-US" dirty="0" smtClean="0"/>
              <a:t>Freezing allows Banner to disburse on those hours that were frozen at a specified time. </a:t>
            </a:r>
          </a:p>
          <a:p>
            <a:r>
              <a:rPr lang="en-US" dirty="0" smtClean="0"/>
              <a:t>Decisions that need to be made:</a:t>
            </a:r>
          </a:p>
          <a:p>
            <a:pPr lvl="1"/>
            <a:r>
              <a:rPr lang="en-US" dirty="0" smtClean="0"/>
              <a:t>When to run the process</a:t>
            </a:r>
          </a:p>
          <a:p>
            <a:pPr lvl="1"/>
            <a:r>
              <a:rPr lang="en-US" dirty="0" smtClean="0"/>
              <a:t>What population will you include (population selection)</a:t>
            </a:r>
          </a:p>
          <a:p>
            <a:pPr lvl="1"/>
            <a:r>
              <a:rPr lang="en-US" dirty="0" smtClean="0"/>
              <a:t>Will you update if students enroll in parts of term after the initial freeze process, if yes you will need to run for those that withdraw during the term also</a:t>
            </a:r>
          </a:p>
          <a:p>
            <a:pPr lvl="1"/>
            <a:r>
              <a:rPr lang="en-US" dirty="0" smtClean="0"/>
              <a:t>Will you also freeze attending hours</a:t>
            </a:r>
          </a:p>
          <a:p>
            <a:pPr lvl="1"/>
            <a:r>
              <a:rPr lang="en-US" dirty="0" smtClean="0"/>
              <a:t>Will you use a Repeat Enrollment Rule or the Standard Enrollment Rule (8.14.2)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Aid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25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Disbursement Rules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7280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RORRULE Fund Disbursement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9627"/>
            <a:ext cx="8686800" cy="4222387"/>
          </a:xfrm>
        </p:spPr>
        <p:txBody>
          <a:bodyPr/>
          <a:lstStyle/>
          <a:p>
            <a:r>
              <a:rPr lang="en-US" dirty="0" smtClean="0"/>
              <a:t>Fund Disbursement rules are reviewed when you run disbursement RPEDISB or from ROAIMMP</a:t>
            </a:r>
          </a:p>
          <a:p>
            <a:r>
              <a:rPr lang="en-US" dirty="0" smtClean="0"/>
              <a:t>The most popular disbursement rules are:</a:t>
            </a:r>
          </a:p>
          <a:p>
            <a:pPr lvl="1"/>
            <a:r>
              <a:rPr lang="en-US" dirty="0" smtClean="0"/>
              <a:t>checking enrollment </a:t>
            </a:r>
          </a:p>
          <a:p>
            <a:r>
              <a:rPr lang="en-US" dirty="0" smtClean="0"/>
              <a:t>Overriding the disbursement rule can be accomplished by setting up a user defined field and adding that to your fund disbursement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Process and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7280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63455" cy="786907"/>
          </a:xfrm>
        </p:spPr>
        <p:txBody>
          <a:bodyPr>
            <a:normAutofit/>
          </a:bodyPr>
          <a:lstStyle/>
          <a:p>
            <a:r>
              <a:rPr lang="en-US" b="1" dirty="0" smtClean="0"/>
              <a:t>RPRVAWD Validate Award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61546"/>
            <a:ext cx="8686800" cy="5064618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 smtClean="0"/>
              <a:t>process validates all awards within an applicant’s package to ensure that no changes made to the applicant, </a:t>
            </a:r>
            <a:r>
              <a:rPr lang="en-US" dirty="0" smtClean="0"/>
              <a:t>or the </a:t>
            </a:r>
            <a:r>
              <a:rPr lang="en-US" dirty="0" smtClean="0"/>
              <a:t>funds, invalidated the awards.</a:t>
            </a:r>
          </a:p>
          <a:p>
            <a:r>
              <a:rPr lang="en-US" dirty="0" smtClean="0"/>
              <a:t>A report is generated with: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applicants </a:t>
            </a:r>
            <a:r>
              <a:rPr lang="en-US" dirty="0" smtClean="0"/>
              <a:t>processed</a:t>
            </a:r>
            <a:endParaRPr lang="en-US" dirty="0" smtClean="0"/>
          </a:p>
          <a:p>
            <a:pPr lvl="1"/>
            <a:r>
              <a:rPr lang="en-US" dirty="0" smtClean="0"/>
              <a:t>summary </a:t>
            </a:r>
            <a:r>
              <a:rPr lang="en-US" dirty="0" smtClean="0"/>
              <a:t>information regarding the applicant’s aid period and cost of </a:t>
            </a:r>
            <a:r>
              <a:rPr lang="en-US" dirty="0" smtClean="0"/>
              <a:t>attendance</a:t>
            </a:r>
            <a:endParaRPr lang="en-US" dirty="0" smtClean="0"/>
          </a:p>
          <a:p>
            <a:pPr lvl="1"/>
            <a:r>
              <a:rPr lang="en-US" dirty="0" smtClean="0"/>
              <a:t>awards </a:t>
            </a:r>
            <a:r>
              <a:rPr lang="en-US" dirty="0" smtClean="0"/>
              <a:t>and amounts offered and/or </a:t>
            </a:r>
            <a:r>
              <a:rPr lang="en-US" dirty="0" smtClean="0"/>
              <a:t>accepted</a:t>
            </a:r>
            <a:endParaRPr lang="en-US" dirty="0" smtClean="0"/>
          </a:p>
          <a:p>
            <a:pPr lvl="1"/>
            <a:r>
              <a:rPr lang="en-US" u="sng" dirty="0" smtClean="0"/>
              <a:t>the </a:t>
            </a:r>
            <a:r>
              <a:rPr lang="en-US" u="sng" dirty="0" smtClean="0"/>
              <a:t>appropriate reject message when an award is no longer </a:t>
            </a:r>
            <a:r>
              <a:rPr lang="en-US" u="sng" dirty="0" smtClean="0"/>
              <a:t>valid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7928"/>
          </a:xfrm>
        </p:spPr>
        <p:txBody>
          <a:bodyPr/>
          <a:lstStyle/>
          <a:p>
            <a:r>
              <a:rPr lang="en-US" b="1" dirty="0" smtClean="0"/>
              <a:t>RPRVDIS Disbursement Validation Report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40221"/>
            <a:ext cx="8686800" cy="4885942"/>
          </a:xfrm>
        </p:spPr>
        <p:txBody>
          <a:bodyPr>
            <a:normAutofit/>
          </a:bodyPr>
          <a:lstStyle/>
          <a:p>
            <a:r>
              <a:rPr lang="en-US" dirty="0" smtClean="0"/>
              <a:t>This process validates all disbursements for all awards within an applicant’s package to ensure that no </a:t>
            </a:r>
            <a:r>
              <a:rPr lang="en-US" dirty="0" smtClean="0"/>
              <a:t>changes made </a:t>
            </a:r>
            <a:r>
              <a:rPr lang="en-US" dirty="0" smtClean="0"/>
              <a:t>to the applicant or the funds invalidated the disbursements.</a:t>
            </a:r>
          </a:p>
          <a:p>
            <a:r>
              <a:rPr lang="en-US" dirty="0" smtClean="0"/>
              <a:t>A report is generated with: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 smtClean="0"/>
              <a:t>applicants </a:t>
            </a:r>
            <a:r>
              <a:rPr lang="en-US" b="1" dirty="0" smtClean="0"/>
              <a:t>processed</a:t>
            </a:r>
            <a:endParaRPr lang="en-US" b="1" dirty="0" smtClean="0"/>
          </a:p>
          <a:p>
            <a:pPr lvl="1"/>
            <a:r>
              <a:rPr lang="en-US" b="1" dirty="0" smtClean="0"/>
              <a:t>awards</a:t>
            </a:r>
            <a:r>
              <a:rPr lang="en-US" b="1" dirty="0" smtClean="0"/>
              <a:t>, accepted </a:t>
            </a:r>
            <a:r>
              <a:rPr lang="en-US" b="1" dirty="0" smtClean="0"/>
              <a:t>amounts</a:t>
            </a:r>
            <a:endParaRPr lang="en-US" b="1" dirty="0" smtClean="0"/>
          </a:p>
          <a:p>
            <a:pPr lvl="1"/>
            <a:r>
              <a:rPr lang="en-US" b="1" dirty="0" smtClean="0"/>
              <a:t>any </a:t>
            </a:r>
            <a:r>
              <a:rPr lang="en-US" b="1" dirty="0" smtClean="0"/>
              <a:t>memoed, authorized or paid </a:t>
            </a:r>
            <a:r>
              <a:rPr lang="en-US" b="1" dirty="0" smtClean="0"/>
              <a:t>amounts</a:t>
            </a:r>
            <a:endParaRPr lang="en-US" b="1" dirty="0" smtClean="0"/>
          </a:p>
          <a:p>
            <a:pPr lvl="1"/>
            <a:r>
              <a:rPr lang="en-US" b="1" u="sng" dirty="0" smtClean="0"/>
              <a:t>the </a:t>
            </a:r>
            <a:r>
              <a:rPr lang="en-US" b="1" u="sng" dirty="0" smtClean="0"/>
              <a:t>appropriate reject message when a disbursement is no longer valid.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Ways of Packaging Aid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Enter Awards Manually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Use Mass Offer Form to Enter Awards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Run Auto-Packaging Using Algorithmic Rules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Load List from an Excel Spreadsheet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Awards Manually or Use Mass Offer Form to Enter Awards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37145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79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RPAAWRD Award Maintenance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07" y="861849"/>
            <a:ext cx="8400393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RPAAPMT Package 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34" y="1135118"/>
            <a:ext cx="8208580" cy="499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RPAMOFF – Award Offer Mass Entry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60" y="1600200"/>
            <a:ext cx="81034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RPAMACC Award Accept Mass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20, 2012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46" y="1417638"/>
            <a:ext cx="8463454" cy="470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Auto-Packaging Using Algorithmic Rules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7280526"/>
      </p:ext>
    </p:extLst>
  </p:cSld>
  <p:clrMapOvr>
    <a:masterClrMapping/>
  </p:clrMapOvr>
</p:sld>
</file>

<file path=ppt/theme/theme1.xml><?xml version="1.0" encoding="utf-8"?>
<a:theme xmlns:a="http://schemas.openxmlformats.org/drawingml/2006/main" name="Ellucian_Template">
  <a:themeElements>
    <a:clrScheme name="Ellucian">
      <a:dk1>
        <a:srgbClr val="2C3035"/>
      </a:dk1>
      <a:lt1>
        <a:sysClr val="window" lastClr="FFFFFF"/>
      </a:lt1>
      <a:dk2>
        <a:srgbClr val="2C3035"/>
      </a:dk2>
      <a:lt2>
        <a:srgbClr val="D2D6D4"/>
      </a:lt2>
      <a:accent1>
        <a:srgbClr val="4B205E"/>
      </a:accent1>
      <a:accent2>
        <a:srgbClr val="A91D65"/>
      </a:accent2>
      <a:accent3>
        <a:srgbClr val="B5BAB8"/>
      </a:accent3>
      <a:accent4>
        <a:srgbClr val="737380"/>
      </a:accent4>
      <a:accent5>
        <a:srgbClr val="CEC7BE"/>
      </a:accent5>
      <a:accent6>
        <a:srgbClr val="827778"/>
      </a:accent6>
      <a:hlink>
        <a:srgbClr val="A91D65"/>
      </a:hlink>
      <a:folHlink>
        <a:srgbClr val="A91D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6773032A47345A7CE44CC003779B2" ma:contentTypeVersion="2" ma:contentTypeDescription="Create a new document." ma:contentTypeScope="" ma:versionID="a3f3ee012fe613ddb6a25d9ad56282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97e9365d4a928c0591157444e40863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76C18E-12DB-42B4-8929-8FE92A33C70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01C8DBF-9ED6-4BB1-9537-10FF28DCF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6F9A6E-FDF3-49C4-ABE8-A14324BBD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Ellucian_Template.thmx</Template>
  <TotalTime>2969</TotalTime>
  <Words>738</Words>
  <Application>Microsoft Office PowerPoint</Application>
  <PresentationFormat>On-screen Show (4:3)</PresentationFormat>
  <Paragraphs>146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Ellucian_Template</vt:lpstr>
      <vt:lpstr>Slide 1</vt:lpstr>
      <vt:lpstr>Packaging Aid </vt:lpstr>
      <vt:lpstr>Ways of Packaging Aid</vt:lpstr>
      <vt:lpstr>Enter Awards Manually or Use Mass Offer Form to Enter Awards </vt:lpstr>
      <vt:lpstr>RPAAWRD Award Maintenance </vt:lpstr>
      <vt:lpstr>RPAAPMT Package Maintenance</vt:lpstr>
      <vt:lpstr>RPAMOFF – Award Offer Mass Entry</vt:lpstr>
      <vt:lpstr>RPAMACC Award Accept Mass Entry</vt:lpstr>
      <vt:lpstr>Run Auto-Packaging Using Algorithmic Rules</vt:lpstr>
      <vt:lpstr>Algorithmic Packaging</vt:lpstr>
      <vt:lpstr>Examples of Algorithmic Rules</vt:lpstr>
      <vt:lpstr>Forms Used in Algorithmic Packaging</vt:lpstr>
      <vt:lpstr>RPRALGR – Build Algorithmic Rule Logic</vt:lpstr>
      <vt:lpstr>Load Award List from Excel Spreadsheet</vt:lpstr>
      <vt:lpstr>Loading List of Awards</vt:lpstr>
      <vt:lpstr>Slide 16</vt:lpstr>
      <vt:lpstr>Slide 17</vt:lpstr>
      <vt:lpstr>Enrollment Freeze</vt:lpstr>
      <vt:lpstr>Freezing Student Hours to Financial Aid Hours</vt:lpstr>
      <vt:lpstr>Disbursement Rules</vt:lpstr>
      <vt:lpstr>RORRULE Fund Disbursement</vt:lpstr>
      <vt:lpstr>Validation Process and Report</vt:lpstr>
      <vt:lpstr>RPRVAWD Validate Award Process</vt:lpstr>
      <vt:lpstr>RPRVDIS Disbursement Validation Report</vt:lpstr>
    </vt:vector>
  </TitlesOfParts>
  <Company>Ellucian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Ellucian</dc:title>
  <dc:creator>Coughlin, Vickie</dc:creator>
  <cp:lastModifiedBy>vcoughli</cp:lastModifiedBy>
  <cp:revision>124</cp:revision>
  <dcterms:created xsi:type="dcterms:W3CDTF">2012-03-28T17:54:03Z</dcterms:created>
  <dcterms:modified xsi:type="dcterms:W3CDTF">2012-09-20T13:08:11Z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0x010100F7E6773032A47345A7CE44CC003779B2</vt:lpwstr>
  </property>
  <property fmtid="{D5CDD505-2E9C-101B-9397-08002B2CF9AE}" pid="3" name="_AdHocReviewCycleID">
    <vt:i4>1923796654</vt:i4>
  </property>
  <property fmtid="{D5CDD505-2E9C-101B-9397-08002B2CF9AE}" pid="4" name="_NewReviewCycle">
    <vt:lpwstr/>
  </property>
  <property fmtid="{D5CDD505-2E9C-101B-9397-08002B2CF9AE}" pid="5" name="_EmailSubject">
    <vt:lpwstr>Ellucian PowerPoint's needed for MBUG Conf Presentations</vt:lpwstr>
  </property>
  <property fmtid="{D5CDD505-2E9C-101B-9397-08002B2CF9AE}" pid="6" name="_AuthorEmail">
    <vt:lpwstr>Linda.Neel@ellucian.com</vt:lpwstr>
  </property>
  <property fmtid="{D5CDD505-2E9C-101B-9397-08002B2CF9AE}" pid="7" name="_AuthorEmailDisplayName">
    <vt:lpwstr>Neel, Linda</vt:lpwstr>
  </property>
</Properties>
</file>