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</p:sldMasterIdLst>
  <p:notesMasterIdLst>
    <p:notesMasterId r:id="rId23"/>
  </p:notesMasterIdLst>
  <p:handoutMasterIdLst>
    <p:handoutMasterId r:id="rId24"/>
  </p:handoutMasterIdLst>
  <p:sldIdLst>
    <p:sldId id="274" r:id="rId6"/>
    <p:sldId id="265" r:id="rId7"/>
    <p:sldId id="277" r:id="rId8"/>
    <p:sldId id="304" r:id="rId9"/>
    <p:sldId id="303" r:id="rId10"/>
    <p:sldId id="305" r:id="rId11"/>
    <p:sldId id="310" r:id="rId12"/>
    <p:sldId id="316" r:id="rId13"/>
    <p:sldId id="315" r:id="rId14"/>
    <p:sldId id="314" r:id="rId15"/>
    <p:sldId id="306" r:id="rId16"/>
    <p:sldId id="311" r:id="rId17"/>
    <p:sldId id="307" r:id="rId18"/>
    <p:sldId id="312" r:id="rId19"/>
    <p:sldId id="308" r:id="rId20"/>
    <p:sldId id="313" r:id="rId21"/>
    <p:sldId id="30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5A6"/>
    <a:srgbClr val="BF442D"/>
    <a:srgbClr val="6B6E71"/>
    <a:srgbClr val="CBCFCD"/>
    <a:srgbClr val="E9EAEA"/>
    <a:srgbClr val="D5D5D9"/>
    <a:srgbClr val="9D9DA6"/>
    <a:srgbClr val="DDD8D1"/>
    <a:srgbClr val="F0EEEB"/>
    <a:srgbClr val="D9D6D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-102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91775-80F8-3443-85A3-C405A4C89979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18D80-6B0D-D440-94C1-179CFA1F20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498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E052E5-ED9F-9548-9367-788498FCD0C7}" type="datetimeFigureOut">
              <a:rPr lang="en-US" smtClean="0"/>
              <a:pPr/>
              <a:t>9/16/2012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00346-CCC5-964A-81E4-787A8C938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9216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35964" y="3185196"/>
            <a:ext cx="8872072" cy="243805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35965" y="120543"/>
            <a:ext cx="8872071" cy="3064653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34043" y="967069"/>
            <a:ext cx="1371600" cy="13716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8795" y="1548475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6705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792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151261" y="120543"/>
            <a:ext cx="5525379" cy="6616914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35965" y="120543"/>
            <a:ext cx="2700338" cy="661691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9996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quarter" idx="10"/>
          </p:nvPr>
        </p:nvSpPr>
        <p:spPr>
          <a:xfrm>
            <a:off x="1194594" y="1448594"/>
            <a:ext cx="6754812" cy="3960813"/>
          </a:xfrm>
          <a:effectLst>
            <a:reflection stA="52000" endPos="20000" dir="5400000" sy="-100000" algn="bl" rotWithShape="0"/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5538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28600" y="3429000"/>
            <a:ext cx="8686800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38388" y="1845709"/>
            <a:ext cx="1307717" cy="130771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198" y="2395173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035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Colleg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228600" y="3429000"/>
            <a:ext cx="5979159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583680" y="2379473"/>
            <a:ext cx="2225040" cy="2099054"/>
          </a:xfrm>
          <a:solidFill>
            <a:schemeClr val="bg1"/>
          </a:solidFill>
          <a:ln>
            <a:noFill/>
          </a:ln>
          <a:effectLst/>
        </p:spPr>
        <p:txBody>
          <a:bodyPr/>
          <a:lstStyle>
            <a:lvl1pPr>
              <a:defRPr>
                <a:ln>
                  <a:noFill/>
                </a:ln>
              </a:defRPr>
            </a:lvl1pPr>
          </a:lstStyle>
          <a:p>
            <a:endParaRPr lang="en-US" dirty="0"/>
          </a:p>
        </p:txBody>
      </p:sp>
      <p:cxnSp>
        <p:nvCxnSpPr>
          <p:cNvPr id="26" name="Straight Connector 25"/>
          <p:cNvCxnSpPr/>
          <p:nvPr userDrawn="1"/>
        </p:nvCxnSpPr>
        <p:spPr>
          <a:xfrm rot="5400000">
            <a:off x="3378200" y="3429000"/>
            <a:ext cx="5979159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3540760"/>
            <a:ext cx="5979159" cy="2682240"/>
          </a:xfrm>
          <a:prstGeom prst="rect">
            <a:avLst/>
          </a:prstGeom>
        </p:spPr>
        <p:txBody>
          <a:bodyPr lIns="182880" tIns="0" rIns="182880" bIns="0" anchor="t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38388" y="1845709"/>
            <a:ext cx="1307717" cy="130771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198" y="2395173"/>
            <a:ext cx="942097" cy="20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657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11"/>
          </p:nvPr>
        </p:nvSpPr>
        <p:spPr>
          <a:xfrm>
            <a:off x="228600" y="1540986"/>
            <a:ext cx="8686800" cy="46701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79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Images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135964" y="1540986"/>
            <a:ext cx="2240280" cy="2240280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135964" y="3970011"/>
            <a:ext cx="2240280" cy="2240280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21" name="Title Placeholder 26"/>
          <p:cNvSpPr>
            <a:spLocks noGrp="1"/>
          </p:cNvSpPr>
          <p:nvPr>
            <p:ph type="title"/>
          </p:nvPr>
        </p:nvSpPr>
        <p:spPr>
          <a:xfrm>
            <a:off x="228600" y="224591"/>
            <a:ext cx="8686800" cy="998180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9"/>
          </p:nvPr>
        </p:nvSpPr>
        <p:spPr>
          <a:xfrm>
            <a:off x="2529220" y="1540986"/>
            <a:ext cx="6386180" cy="467010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3876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6825660" y="1540986"/>
            <a:ext cx="2182376" cy="3950887"/>
          </a:xfrm>
          <a:ln w="3175" cmpd="sng">
            <a:noFill/>
          </a:ln>
          <a:effectLst/>
        </p:spPr>
        <p:txBody>
          <a:bodyPr/>
          <a:lstStyle/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9"/>
          </p:nvPr>
        </p:nvSpPr>
        <p:spPr>
          <a:xfrm>
            <a:off x="228600" y="1540986"/>
            <a:ext cx="6491288" cy="467010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321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1540986"/>
            <a:ext cx="4237134" cy="46701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9"/>
          <p:cNvSpPr>
            <a:spLocks noGrp="1"/>
          </p:cNvSpPr>
          <p:nvPr>
            <p:ph sz="quarter" idx="14"/>
          </p:nvPr>
        </p:nvSpPr>
        <p:spPr>
          <a:xfrm>
            <a:off x="4678266" y="1540986"/>
            <a:ext cx="4237134" cy="46701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231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364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out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 userDrawn="1"/>
        </p:nvSpPr>
        <p:spPr>
          <a:xfrm>
            <a:off x="172541" y="161693"/>
            <a:ext cx="8798918" cy="6534615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16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435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3"/>
          </p:nvPr>
        </p:nvSpPr>
        <p:spPr>
          <a:xfrm>
            <a:off x="228600" y="213414"/>
            <a:ext cx="8686800" cy="59976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26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08280" y="1361440"/>
            <a:ext cx="8727005" cy="42672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344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135964" y="120543"/>
            <a:ext cx="8872072" cy="6616914"/>
          </a:xfrm>
          <a:prstGeom prst="roundRect">
            <a:avLst>
              <a:gd name="adj" fmla="val 1865"/>
            </a:avLst>
          </a:prstGeom>
          <a:solidFill>
            <a:schemeClr val="bg1"/>
          </a:solidFill>
          <a:ln>
            <a:noFill/>
          </a:ln>
          <a:effectLst>
            <a:outerShdw blurRad="593725" sx="101000" sy="101000" algn="ctr" rotWithShape="0">
              <a:prstClr val="black">
                <a:alpha val="27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Placeholder 26"/>
          <p:cNvSpPr>
            <a:spLocks noGrp="1"/>
          </p:cNvSpPr>
          <p:nvPr>
            <p:ph type="title"/>
          </p:nvPr>
        </p:nvSpPr>
        <p:spPr>
          <a:xfrm>
            <a:off x="228600" y="213413"/>
            <a:ext cx="8686800" cy="1009358"/>
          </a:xfrm>
          <a:prstGeom prst="rect">
            <a:avLst/>
          </a:prstGeom>
        </p:spPr>
        <p:txBody>
          <a:bodyPr vert="horz" lIns="182880" tIns="45720" rIns="18288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idx="1"/>
          </p:nvPr>
        </p:nvSpPr>
        <p:spPr>
          <a:xfrm>
            <a:off x="228600" y="1540986"/>
            <a:ext cx="8686800" cy="4670107"/>
          </a:xfrm>
          <a:prstGeom prst="rect">
            <a:avLst/>
          </a:prstGeom>
        </p:spPr>
        <p:txBody>
          <a:bodyPr vert="horz" lIns="182880" tIns="45720" rIns="18288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010" y="6380061"/>
            <a:ext cx="1024000" cy="226940"/>
          </a:xfrm>
          <a:prstGeom prst="rect">
            <a:avLst/>
          </a:prstGeom>
        </p:spPr>
      </p:pic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8282" y="6396548"/>
            <a:ext cx="5561682" cy="226940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l">
              <a:defRPr lang="en-US" sz="12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8577" y="5491873"/>
            <a:ext cx="1637028" cy="1032229"/>
          </a:xfrm>
          <a:prstGeom prst="rect">
            <a:avLst/>
          </a:prstGeom>
        </p:spPr>
        <p:txBody>
          <a:bodyPr wrap="none" lIns="91440" tIns="0" rIns="91440" bIns="0" anchor="b"/>
          <a:lstStyle>
            <a:lvl1pPr algn="r">
              <a:defRPr sz="4800" b="1" i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Helvetica Light"/>
              </a:defRPr>
            </a:lvl1pPr>
          </a:lstStyle>
          <a:p>
            <a:fld id="{4723A4D5-ED90-46EA-AEBA-89262A00747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6815499" y="6211094"/>
            <a:ext cx="2133600" cy="416227"/>
          </a:xfrm>
          <a:prstGeom prst="rect">
            <a:avLst/>
          </a:prstGeom>
        </p:spPr>
        <p:txBody>
          <a:bodyPr vert="horz" wrap="none" lIns="91440" tIns="0" rIns="91440" bIns="0" rtlCol="0" anchor="b"/>
          <a:lstStyle>
            <a:lvl1pPr algn="r">
              <a:defRPr sz="10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Helvetica Light"/>
              </a:defRPr>
            </a:lvl1pPr>
          </a:lstStyle>
          <a:p>
            <a:r>
              <a:rPr lang="en-US" smtClean="0"/>
              <a:t>September 16, 2012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1379180"/>
            <a:ext cx="8686800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26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77" r:id="rId3"/>
    <p:sldLayoutId id="2147483678" r:id="rId4"/>
    <p:sldLayoutId id="2147483679" r:id="rId5"/>
    <p:sldLayoutId id="2147483692" r:id="rId6"/>
    <p:sldLayoutId id="2147483693" r:id="rId7"/>
    <p:sldLayoutId id="2147483685" r:id="rId8"/>
    <p:sldLayoutId id="2147483690" r:id="rId9"/>
    <p:sldLayoutId id="2147483691" r:id="rId10"/>
    <p:sldLayoutId id="2147483683" r:id="rId11"/>
    <p:sldLayoutId id="2147483689" r:id="rId12"/>
    <p:sldLayoutId id="2147483681" r:id="rId13"/>
    <p:sldLayoutId id="2147483688" r:id="rId1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7338" indent="-287338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Wingdings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kimberly.saving-sherman@ellucian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3006570"/>
          </a:xfrm>
        </p:spPr>
        <p:txBody>
          <a:bodyPr>
            <a:normAutofit/>
          </a:bodyPr>
          <a:lstStyle/>
          <a:p>
            <a:r>
              <a:rPr lang="en-US" dirty="0" smtClean="0"/>
              <a:t>SFRFASC</a:t>
            </a:r>
            <a:br>
              <a:rPr lang="en-US" dirty="0" smtClean="0"/>
            </a:br>
            <a:r>
              <a:rPr lang="en-US" dirty="0" smtClean="0"/>
              <a:t>Batch Fee Assessment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Kimberly A Saving-Sherman</a:t>
            </a:r>
            <a:br>
              <a:rPr lang="en-US" sz="2400" dirty="0" smtClean="0"/>
            </a:br>
            <a:r>
              <a:rPr lang="en-US" sz="2400" dirty="0" smtClean="0">
                <a:hlinkClick r:id="rId2"/>
              </a:rPr>
              <a:t>kimberly.saving-sherman@ellucian.com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Ellucian</a:t>
            </a:r>
            <a:endParaRPr lang="en-US" sz="2400" dirty="0"/>
          </a:p>
        </p:txBody>
      </p:sp>
      <p:pic>
        <p:nvPicPr>
          <p:cNvPr id="15" name="Picture Placeholder 14" descr="Screen shot 2012-07-23 at 9.51.33 AM.pn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6" b="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425225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Explanation of SFRFASC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Assessment Date:</a:t>
            </a:r>
          </a:p>
          <a:p>
            <a:r>
              <a:rPr lang="en-US" dirty="0" smtClean="0"/>
              <a:t>Hierarchy used to assign </a:t>
            </a:r>
            <a:r>
              <a:rPr lang="en-US" dirty="0" smtClean="0"/>
              <a:t>the effective date</a:t>
            </a:r>
            <a:r>
              <a:rPr lang="en-US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date in the </a:t>
            </a:r>
            <a:r>
              <a:rPr lang="en-US" dirty="0" smtClean="0">
                <a:solidFill>
                  <a:srgbClr val="A91D65"/>
                </a:solidFill>
              </a:rPr>
              <a:t>Registration Fee Assessment Effective Date</a:t>
            </a:r>
            <a:r>
              <a:rPr lang="en-US" sz="2500" dirty="0" smtClean="0">
                <a:solidFill>
                  <a:srgbClr val="A91D65"/>
                </a:solidFill>
              </a:rPr>
              <a:t> </a:t>
            </a:r>
            <a:r>
              <a:rPr lang="en-US" dirty="0" smtClean="0"/>
              <a:t>field </a:t>
            </a:r>
            <a:r>
              <a:rPr lang="en-US" dirty="0" smtClean="0"/>
              <a:t>on </a:t>
            </a:r>
            <a:r>
              <a:rPr lang="en-US" dirty="0" smtClean="0"/>
              <a:t>SOATERM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date in this </a:t>
            </a:r>
            <a:r>
              <a:rPr lang="en-US" dirty="0" smtClean="0"/>
              <a:t>parameter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smtClean="0"/>
              <a:t>Banner system </a:t>
            </a:r>
            <a:r>
              <a:rPr lang="en-US" dirty="0" smtClean="0"/>
              <a:t>date</a:t>
            </a:r>
            <a:endParaRPr lang="en-US" dirty="0" smtClean="0"/>
          </a:p>
          <a:p>
            <a:r>
              <a:rPr lang="en-US" dirty="0" smtClean="0"/>
              <a:t>Additional settings that affect the assigning of the effective date:</a:t>
            </a:r>
            <a:endParaRPr lang="en-US" b="1" i="1" dirty="0" smtClean="0"/>
          </a:p>
          <a:p>
            <a:pPr marL="801688" lvl="1" indent="-338138">
              <a:buFont typeface="+mj-lt"/>
              <a:buAutoNum type="arabicPeriod"/>
            </a:pPr>
            <a:r>
              <a:rPr lang="en-US" dirty="0" smtClean="0">
                <a:solidFill>
                  <a:srgbClr val="A91D65"/>
                </a:solidFill>
              </a:rPr>
              <a:t>When the Effective Date field on TSACTRL is set to Date of Charges</a:t>
            </a:r>
            <a:r>
              <a:rPr lang="en-US" dirty="0" smtClean="0"/>
              <a:t>, </a:t>
            </a:r>
            <a:r>
              <a:rPr lang="en-US" dirty="0" smtClean="0"/>
              <a:t>and a future date exists in SOATERM or in this parameter, the future date will always be </a:t>
            </a:r>
            <a:r>
              <a:rPr lang="en-US" dirty="0" smtClean="0"/>
              <a:t>used.</a:t>
            </a:r>
          </a:p>
          <a:p>
            <a:pPr marL="801688" lvl="1" indent="-338138">
              <a:buFont typeface="+mj-lt"/>
              <a:buAutoNum type="arabicPeriod"/>
            </a:pPr>
            <a:r>
              <a:rPr lang="en-US" dirty="0" smtClean="0"/>
              <a:t>I</a:t>
            </a:r>
            <a:r>
              <a:rPr lang="en-US" dirty="0" smtClean="0"/>
              <a:t>f the </a:t>
            </a:r>
            <a:r>
              <a:rPr lang="en-US" dirty="0" smtClean="0">
                <a:solidFill>
                  <a:srgbClr val="A91D65"/>
                </a:solidFill>
              </a:rPr>
              <a:t>Effective Date field on TSACTRL is set to Current Date</a:t>
            </a:r>
            <a:r>
              <a:rPr lang="en-US" dirty="0" smtClean="0"/>
              <a:t>, and this parameter is set to a future date or a future date exists on </a:t>
            </a:r>
            <a:r>
              <a:rPr lang="en-US" dirty="0" smtClean="0"/>
              <a:t>SOATERM, </a:t>
            </a:r>
            <a:r>
              <a:rPr lang="en-US" dirty="0" smtClean="0">
                <a:solidFill>
                  <a:srgbClr val="A91D65"/>
                </a:solidFill>
              </a:rPr>
              <a:t>and the </a:t>
            </a:r>
            <a:r>
              <a:rPr lang="en-US" dirty="0" smtClean="0">
                <a:solidFill>
                  <a:srgbClr val="A91D65"/>
                </a:solidFill>
              </a:rPr>
              <a:t>Accept Charges (Indicator) </a:t>
            </a:r>
            <a:r>
              <a:rPr lang="en-US" dirty="0" smtClean="0">
                <a:solidFill>
                  <a:srgbClr val="A91D65"/>
                </a:solidFill>
              </a:rPr>
              <a:t>is set to Y</a:t>
            </a:r>
            <a:r>
              <a:rPr lang="en-US" dirty="0" smtClean="0"/>
              <a:t>, the system </a:t>
            </a:r>
            <a:r>
              <a:rPr lang="en-US" dirty="0" smtClean="0"/>
              <a:t>date will be </a:t>
            </a:r>
            <a:r>
              <a:rPr lang="en-US" dirty="0" smtClean="0"/>
              <a:t>used.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What is Used by SFRFASC</a:t>
            </a:r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Used by SFRFASC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SFARGFE – Registration Fee Assessment Rules</a:t>
            </a:r>
          </a:p>
          <a:p>
            <a:r>
              <a:rPr lang="en-US" dirty="0" smtClean="0"/>
              <a:t>SSADETL – Schedule Detail Form</a:t>
            </a:r>
          </a:p>
          <a:p>
            <a:r>
              <a:rPr lang="en-US" dirty="0" smtClean="0"/>
              <a:t>SFAEFEE – Registration Additional Fees Form</a:t>
            </a:r>
          </a:p>
          <a:p>
            <a:r>
              <a:rPr lang="en-US" dirty="0" smtClean="0"/>
              <a:t>SFAFMAX – Registration Fees Min/Max Charge Control Form</a:t>
            </a:r>
          </a:p>
          <a:p>
            <a:r>
              <a:rPr lang="en-US" dirty="0" smtClean="0"/>
              <a:t>SFARSTS – Course Registration Status Form</a:t>
            </a:r>
          </a:p>
          <a:p>
            <a:r>
              <a:rPr lang="en-US" dirty="0" smtClean="0"/>
              <a:t>SFAESTS – Enrollment Status Control Form</a:t>
            </a:r>
          </a:p>
          <a:p>
            <a:r>
              <a:rPr lang="en-US" dirty="0" smtClean="0"/>
              <a:t>SFARFND – Registration Fee Assessment Refund by Total Rules Form</a:t>
            </a:r>
          </a:p>
          <a:p>
            <a:r>
              <a:rPr lang="en-US" dirty="0" smtClean="0"/>
              <a:t>SSARULE – Schedule Processing Rules Form</a:t>
            </a:r>
          </a:p>
          <a:p>
            <a:r>
              <a:rPr lang="en-US" dirty="0" smtClean="0"/>
              <a:t>SOATERM – Term Control Form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Known Fee Assessment Misunderstandings</a:t>
            </a:r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Fee Assessment Misunderstandings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Flat Rate fields on SFARGFE should not be used for flat fees</a:t>
            </a:r>
          </a:p>
          <a:p>
            <a:r>
              <a:rPr lang="en-US" dirty="0" smtClean="0"/>
              <a:t>Full and part time assessment rules must be built separately</a:t>
            </a:r>
          </a:p>
          <a:p>
            <a:r>
              <a:rPr lang="en-US" dirty="0" smtClean="0"/>
              <a:t>SFAFMAX is not used for section fees (SSADETL) when Track by CRN is checked on SOATERM</a:t>
            </a:r>
          </a:p>
          <a:p>
            <a:r>
              <a:rPr lang="en-US" dirty="0" smtClean="0"/>
              <a:t>You cannot check Track by CRN if you have already fee assessed anyone for the term</a:t>
            </a:r>
          </a:p>
          <a:p>
            <a:r>
              <a:rPr lang="en-US" dirty="0" smtClean="0"/>
              <a:t>You cannot use refund rules on SFARSTS and SFAESTS at the same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How to Troubleshoot Fee Assessment Issues</a:t>
            </a:r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Troubleshoot Fee Assessment Issues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SFAFAUD to find the type of rule and the sequence number of the rule that caused the transaction</a:t>
            </a:r>
          </a:p>
          <a:p>
            <a:r>
              <a:rPr lang="en-US" dirty="0" smtClean="0"/>
              <a:t>Match the transaction number on TSAAREV to the transaction number on SFAFAUD to find the records that caused the AR transaction</a:t>
            </a:r>
          </a:p>
          <a:p>
            <a:r>
              <a:rPr lang="en-US" dirty="0" smtClean="0"/>
              <a:t>Did you run fee assessment and then check Track by CRN?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Overview</a:t>
            </a:r>
          </a:p>
          <a:p>
            <a:r>
              <a:rPr lang="en-US" dirty="0" smtClean="0"/>
              <a:t>An Explanation of SFRFASC</a:t>
            </a:r>
            <a:endParaRPr lang="en-US" dirty="0" smtClean="0"/>
          </a:p>
          <a:p>
            <a:r>
              <a:rPr lang="en-US" dirty="0" smtClean="0"/>
              <a:t>What is Used by SFRFASC</a:t>
            </a:r>
          </a:p>
          <a:p>
            <a:r>
              <a:rPr lang="en-US" dirty="0" smtClean="0"/>
              <a:t>Known Fee Assessment Misunderstandings</a:t>
            </a:r>
            <a:endParaRPr lang="en-US" dirty="0" smtClean="0"/>
          </a:p>
          <a:p>
            <a:r>
              <a:rPr lang="en-US" dirty="0" smtClean="0"/>
              <a:t>How to Troubleshoot Fee Assessment Issues</a:t>
            </a:r>
          </a:p>
          <a:p>
            <a:r>
              <a:rPr lang="en-US" dirty="0" smtClean="0"/>
              <a:t>Questions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40760"/>
            <a:ext cx="5979159" cy="268224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 Assessment was rewritten in version 6.x</a:t>
            </a:r>
          </a:p>
          <a:p>
            <a:r>
              <a:rPr lang="en-US" dirty="0" smtClean="0"/>
              <a:t>All areas of Banner call the same program</a:t>
            </a:r>
          </a:p>
          <a:p>
            <a:r>
              <a:rPr lang="en-US" dirty="0" smtClean="0"/>
              <a:t>Plateau amount was removed and flat rate added</a:t>
            </a:r>
          </a:p>
          <a:p>
            <a:r>
              <a:rPr lang="en-US" dirty="0" smtClean="0"/>
              <a:t>Many additional fields added over the years</a:t>
            </a:r>
          </a:p>
          <a:p>
            <a:r>
              <a:rPr lang="en-US" dirty="0" smtClean="0"/>
              <a:t>Audit trail added for troubleshooting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3540760"/>
            <a:ext cx="6465711" cy="2682240"/>
          </a:xfrm>
        </p:spPr>
        <p:txBody>
          <a:bodyPr/>
          <a:lstStyle/>
          <a:p>
            <a:r>
              <a:rPr lang="en-US" dirty="0" smtClean="0"/>
              <a:t>An Explanation of SFRFASC</a:t>
            </a:r>
          </a:p>
        </p:txBody>
      </p:sp>
    </p:spTree>
    <p:extLst>
      <p:ext uri="{BB962C8B-B14F-4D97-AF65-F5344CB8AC3E}">
        <p14:creationId xmlns:p14="http://schemas.microsoft.com/office/powerpoint/2010/main" xmlns="" val="21714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Explanation of SFRFASC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be run by population selection, collector table (</a:t>
            </a:r>
            <a:r>
              <a:rPr lang="en-US" dirty="0" smtClean="0"/>
              <a:t>SFRBTCH)</a:t>
            </a:r>
            <a:r>
              <a:rPr lang="en-US" dirty="0" smtClean="0"/>
              <a:t>, enrollment status (SFBETRM), or for a single student</a:t>
            </a:r>
          </a:p>
          <a:p>
            <a:r>
              <a:rPr lang="en-US" dirty="0" smtClean="0"/>
              <a:t>Choices are for Regular or Pre-Bill rules</a:t>
            </a:r>
          </a:p>
          <a:p>
            <a:r>
              <a:rPr lang="en-US" dirty="0" smtClean="0"/>
              <a:t>Choose if you want a record inserted into invoice collector table (TBRCBRQ) including the printer</a:t>
            </a:r>
          </a:p>
          <a:p>
            <a:r>
              <a:rPr lang="en-US" dirty="0" smtClean="0"/>
              <a:t>Accounting Detail to Print and Report Type</a:t>
            </a:r>
          </a:p>
          <a:p>
            <a:r>
              <a:rPr lang="en-US" dirty="0" smtClean="0"/>
              <a:t>Create Accounting Records – Set Always to Y</a:t>
            </a:r>
          </a:p>
          <a:p>
            <a:r>
              <a:rPr lang="en-US" dirty="0" smtClean="0"/>
              <a:t>Sort – Name or ID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Explanation of SFRFASC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Accounting Records – Set Always to Y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476" y="2160986"/>
            <a:ext cx="8083213" cy="389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723A4D5-ED90-46EA-AEBA-89262A00747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September 16, 2012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Explanation of SFRFASC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Refund by Total Date is for percentage selection</a:t>
            </a:r>
          </a:p>
          <a:p>
            <a:r>
              <a:rPr lang="en-US" dirty="0" smtClean="0"/>
              <a:t>Term</a:t>
            </a:r>
          </a:p>
          <a:p>
            <a:r>
              <a:rPr lang="en-US" dirty="0" smtClean="0"/>
              <a:t>Run Mode</a:t>
            </a:r>
          </a:p>
          <a:p>
            <a:r>
              <a:rPr lang="en-US" dirty="0" smtClean="0"/>
              <a:t>Full or Part Time Indicator – not controlled by registration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 Ellucian. All Rights Reserved - Confidential &amp;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54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lucian_Template">
  <a:themeElements>
    <a:clrScheme name="Ellucian Vivid 1">
      <a:dk1>
        <a:srgbClr val="000000"/>
      </a:dk1>
      <a:lt1>
        <a:sysClr val="window" lastClr="FFFFFF"/>
      </a:lt1>
      <a:dk2>
        <a:srgbClr val="7D7D7D"/>
      </a:dk2>
      <a:lt2>
        <a:srgbClr val="D9D9D9"/>
      </a:lt2>
      <a:accent1>
        <a:srgbClr val="4B205E"/>
      </a:accent1>
      <a:accent2>
        <a:srgbClr val="A91D65"/>
      </a:accent2>
      <a:accent3>
        <a:srgbClr val="18617E"/>
      </a:accent3>
      <a:accent4>
        <a:srgbClr val="BF442D"/>
      </a:accent4>
      <a:accent5>
        <a:srgbClr val="1B65A6"/>
      </a:accent5>
      <a:accent6>
        <a:srgbClr val="4A6B1A"/>
      </a:accent6>
      <a:hlink>
        <a:srgbClr val="A91D65"/>
      </a:hlink>
      <a:folHlink>
        <a:srgbClr val="A91D6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Community xmlns="7be039b1-20f8-464e-8556-d914b9abbd01">Marketing</Community>
    <Product_x0020_Name xmlns="a98a893f-76d6-4677-9242-745bba61234d">&lt;select Product&gt;</Product_x0020_Name>
    <Type_x0020_Of_x0020_Content xmlns="7be039b1-20f8-464e-8556-d914b9abbd01">Branding / Naming</Type_x0020_Of_x0020_Content>
    <PublishingRollupImage xmlns="http://schemas.microsoft.com/sharepoint/v3" xsi:nil="true"/>
    <TotalRating xmlns="7be039b1-20f8-464e-8556-d914b9abbd01" xsi:nil="true"/>
    <File_x0020_Description xmlns="7be039b1-20f8-464e-8556-d914b9abbd01">IDN - Ellucian PowerPoint Template</File_x0020_Description>
    <Rating xmlns="7be039b1-20f8-464e-8556-d914b9abbd01">0</Rating>
    <Tags xmlns="7be039b1-20f8-464e-8556-d914b9abbd01">template</Tags>
    <TotalComments xmlns="7be039b1-20f8-464e-8556-d914b9abbd01" xsi:nil="true"/>
    <Audience1 xmlns="7be039b1-20f8-464e-8556-d914b9abbd01">All Employees</Audience1>
    <Language_x0020_Type xmlns="a98a893f-76d6-4677-9242-745bba61234d">English</Language_x0020_Type>
    <Institution_x0020_Type xmlns="a98a893f-76d6-4677-9242-745bba61234d">&lt;select Institution Type&gt;</Institution_x0020_Type>
    <Document_x0020_Type xmlns="7be039b1-20f8-464e-8556-d914b9abbd01">Microsoft PowerPoint</Document_x0020_Type>
    <TotalAlerts xmlns="7be039b1-20f8-464e-8556-d914b9abbd01" xsi:nil="true"/>
    <Geography xmlns="a98a893f-76d6-4677-9242-745bba61234d">USA</Geography>
    <Available_x0020_Use xmlns="a98a893f-76d6-4677-9242-745bba61234d">Internal</Available_x0020_Use>
    <LiteratureRequestId xmlns="a98a893f-76d6-4677-9242-745bba61234d" xsi:nil="true"/>
    <LRFStatus xmlns="a98a893f-76d6-4677-9242-745bba6123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ams Parent CT" ma:contentTypeID="0x010100938E71BBAD429F4F8A1FAE97CE4754E000451DFCC379069D4387620F1EC3843E60" ma:contentTypeVersion="36" ma:contentTypeDescription="" ma:contentTypeScope="" ma:versionID="14f9a5d63d5d9b981474e35ad25cddb0">
  <xsd:schema xmlns:xsd="http://www.w3.org/2001/XMLSchema" xmlns:p="http://schemas.microsoft.com/office/2006/metadata/properties" xmlns:ns1="7be039b1-20f8-464e-8556-d914b9abbd01" xmlns:ns2="http://schemas.microsoft.com/sharepoint/v3" xmlns:ns3="a98a893f-76d6-4677-9242-745bba61234d" targetNamespace="http://schemas.microsoft.com/office/2006/metadata/properties" ma:root="true" ma:fieldsID="e028878d22d41d0f7cd69c6d2ec3086e" ns1:_="" ns2:_="" ns3:_="">
    <xsd:import namespace="7be039b1-20f8-464e-8556-d914b9abbd01"/>
    <xsd:import namespace="http://schemas.microsoft.com/sharepoint/v3"/>
    <xsd:import namespace="a98a893f-76d6-4677-9242-745bba61234d"/>
    <xsd:element name="properties">
      <xsd:complexType>
        <xsd:sequence>
          <xsd:element name="documentManagement">
            <xsd:complexType>
              <xsd:all>
                <xsd:element ref="ns1:Community"/>
                <xsd:element ref="ns1:File_x0020_Description"/>
                <xsd:element ref="ns1:Type_x0020_Of_x0020_Content"/>
                <xsd:element ref="ns3:Available_x0020_Use"/>
                <xsd:element ref="ns1:Document_x0020_Type"/>
                <xsd:element ref="ns1:Audience1"/>
                <xsd:element ref="ns1:Tags"/>
                <xsd:element ref="ns3:Institution_x0020_Type" minOccurs="0"/>
                <xsd:element ref="ns3:Geography"/>
                <xsd:element ref="ns3:Language_x0020_Type"/>
                <xsd:element ref="ns3:Product_x0020_Name" minOccurs="0"/>
                <xsd:element ref="ns1:TotalAlerts" minOccurs="0"/>
                <xsd:element ref="ns1:TotalComments" minOccurs="0"/>
                <xsd:element ref="ns1:Rating"/>
                <xsd:element ref="ns1:TotalRating" minOccurs="0"/>
                <xsd:element ref="ns3:LiteratureRequestId" minOccurs="0"/>
                <xsd:element ref="ns3:LRFStatus" minOccurs="0"/>
                <xsd:element ref="ns2:PublishingRollupIm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7be039b1-20f8-464e-8556-d914b9abbd01" elementFormDefault="qualified">
    <xsd:import namespace="http://schemas.microsoft.com/office/2006/documentManagement/types"/>
    <xsd:element name="Community" ma:index="0" ma:displayName="Community" ma:internalName="Community" ma:readOnly="false">
      <xsd:simpleType>
        <xsd:restriction base="dms:Unknown"/>
      </xsd:simpleType>
    </xsd:element>
    <xsd:element name="File_x0020_Description" ma:index="3" ma:displayName="File Description" ma:internalName="File_x0020_Description" ma:readOnly="false">
      <xsd:simpleType>
        <xsd:restriction base="dms:Text">
          <xsd:maxLength value="255"/>
        </xsd:restriction>
      </xsd:simpleType>
    </xsd:element>
    <xsd:element name="Type_x0020_Of_x0020_Content" ma:index="4" ma:displayName="Type Of Content" ma:internalName="Type_x0020_Of_x0020_Content" ma:readOnly="false">
      <xsd:simpleType>
        <xsd:restriction base="dms:Unknown"/>
      </xsd:simpleType>
    </xsd:element>
    <xsd:element name="Document_x0020_Type" ma:index="6" ma:displayName="Document Type" ma:internalName="Document_x0020_Type" ma:readOnly="false">
      <xsd:simpleType>
        <xsd:restriction base="dms:Unknown"/>
      </xsd:simpleType>
    </xsd:element>
    <xsd:element name="Audience1" ma:index="7" ma:displayName="Audience" ma:internalName="Audience1" ma:readOnly="false">
      <xsd:simpleType>
        <xsd:restriction base="dms:Unknown"/>
      </xsd:simpleType>
    </xsd:element>
    <xsd:element name="Tags" ma:index="8" ma:displayName="Tags" ma:description="Tags should be separated by a comma" ma:internalName="Tags" ma:readOnly="false">
      <xsd:simpleType>
        <xsd:restriction base="dms:Text">
          <xsd:maxLength value="255"/>
        </xsd:restriction>
      </xsd:simpleType>
    </xsd:element>
    <xsd:element name="TotalAlerts" ma:index="13" nillable="true" ma:displayName="TotalAlerts" ma:internalName="TotalAlerts">
      <xsd:simpleType>
        <xsd:restriction base="dms:Text">
          <xsd:maxLength value="255"/>
        </xsd:restriction>
      </xsd:simpleType>
    </xsd:element>
    <xsd:element name="TotalComments" ma:index="14" nillable="true" ma:displayName="TotalComments" ma:internalName="TotalComments">
      <xsd:simpleType>
        <xsd:restriction base="dms:Text">
          <xsd:maxLength value="255"/>
        </xsd:restriction>
      </xsd:simpleType>
    </xsd:element>
    <xsd:element name="Rating" ma:index="15" ma:displayName="Rating" ma:internalName="Rating" ma:readOnly="false">
      <xsd:simpleType>
        <xsd:restriction base="dms:Unknown"/>
      </xsd:simpleType>
    </xsd:element>
    <xsd:element name="TotalRating" ma:index="16" nillable="true" ma:displayName="TotalRating" ma:internalName="TotalRating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RollupImage" ma:index="25" nillable="true" ma:displayName="Rollup Image" ma:description="" ma:hidden="true" ma:internalName="PublishingRollupImage" ma:readOnly="fals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a98a893f-76d6-4677-9242-745bba61234d" elementFormDefault="qualified">
    <xsd:import namespace="http://schemas.microsoft.com/office/2006/documentManagement/types"/>
    <xsd:element name="Available_x0020_Use" ma:index="5" ma:displayName="Available Use" ma:internalName="Available_x0020_Use" ma:readOnly="false">
      <xsd:simpleType>
        <xsd:restriction base="dms:Unknown"/>
      </xsd:simpleType>
    </xsd:element>
    <xsd:element name="Institution_x0020_Type" ma:index="9" nillable="true" ma:displayName="Institution Type" ma:internalName="Institution_x0020_Type">
      <xsd:simpleType>
        <xsd:restriction base="dms:Unknown"/>
      </xsd:simpleType>
    </xsd:element>
    <xsd:element name="Geography" ma:index="10" ma:displayName="Geography" ma:internalName="Geography" ma:readOnly="false">
      <xsd:simpleType>
        <xsd:restriction base="dms:Unknown"/>
      </xsd:simpleType>
    </xsd:element>
    <xsd:element name="Language_x0020_Type" ma:index="11" ma:displayName="Language Type" ma:internalName="Language_x0020_Type" ma:readOnly="false">
      <xsd:simpleType>
        <xsd:restriction base="dms:Unknown"/>
      </xsd:simpleType>
    </xsd:element>
    <xsd:element name="Product_x0020_Name" ma:index="12" nillable="true" ma:displayName="Product Name" ma:internalName="Product_x0020_Name">
      <xsd:simpleType>
        <xsd:restriction base="dms:Unknown"/>
      </xsd:simpleType>
    </xsd:element>
    <xsd:element name="LiteratureRequestId" ma:index="23" nillable="true" ma:displayName="LiteratureRequestId" ma:internalName="LiteratureRequestId">
      <xsd:simpleType>
        <xsd:restriction base="dms:Unknown"/>
      </xsd:simpleType>
    </xsd:element>
    <xsd:element name="LRFStatus" ma:index="24" nillable="true" ma:displayName="LRFStatus" ma:internalName="LRFStatu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DocAve xmlns="http://www.AvePoint.com/sharepoint2007/v5/contenttype/list" CTID="0x010100938E71BBAD429F4F8A1FAE97CE4754E000451DFCC379069D4387620F1EC3843E60"/>
</file>

<file path=customXml/itemProps1.xml><?xml version="1.0" encoding="utf-8"?>
<ds:datastoreItem xmlns:ds="http://schemas.openxmlformats.org/officeDocument/2006/customXml" ds:itemID="{378C8095-B4D5-42CC-9DB3-DC50AF6FE5B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7be039b1-20f8-464e-8556-d914b9abbd01"/>
    <ds:schemaRef ds:uri="http://schemas.microsoft.com/sharepoint/v3"/>
    <ds:schemaRef ds:uri="a98a893f-76d6-4677-9242-745bba61234d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631E25A-A8BA-4C3F-B50A-0AF53A6EE5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62295F-5036-4DC0-B5E9-1733D9160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e039b1-20f8-464e-8556-d914b9abbd01"/>
    <ds:schemaRef ds:uri="http://schemas.microsoft.com/sharepoint/v3"/>
    <ds:schemaRef ds:uri="a98a893f-76d6-4677-9242-745bba61234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23AD9563-87D8-45E6-B823-CE2914059387}">
  <ds:schemaRefs>
    <ds:schemaRef ds:uri="http://www.AvePoint.com/sharepoint2007/v5/contenttype/list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Ellucian_Template.thmx</Template>
  <TotalTime>3496</TotalTime>
  <Words>658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Ellucian_Template</vt:lpstr>
      <vt:lpstr>SFRFASC Batch Fee Assessment  Kimberly A Saving-Sherman kimberly.saving-sherman@ellucian.com  Ellucian</vt:lpstr>
      <vt:lpstr>Agenda</vt:lpstr>
      <vt:lpstr>Introduction</vt:lpstr>
      <vt:lpstr>Overview</vt:lpstr>
      <vt:lpstr>Overview</vt:lpstr>
      <vt:lpstr>An Explanation of SFRFASC</vt:lpstr>
      <vt:lpstr>An Explanation of SFRFASC</vt:lpstr>
      <vt:lpstr>An Explanation of SFRFASC</vt:lpstr>
      <vt:lpstr>An Explanation of SFRFASC</vt:lpstr>
      <vt:lpstr>An Explanation of SFRFASC</vt:lpstr>
      <vt:lpstr>What is Used by SFRFASC</vt:lpstr>
      <vt:lpstr>What is Used by SFRFASC</vt:lpstr>
      <vt:lpstr>Known Fee Assessment Misunderstandings</vt:lpstr>
      <vt:lpstr>Known Fee Assessment Misunderstandings</vt:lpstr>
      <vt:lpstr>How to Troubleshoot Fee Assessment Issues</vt:lpstr>
      <vt:lpstr>How to Troubleshoot Fee Assessment Issues</vt:lpstr>
      <vt:lpstr>Questions?</vt:lpstr>
    </vt:vector>
  </TitlesOfParts>
  <Company>Ellucian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IDN - Ellucian PowerPoint Template</dc:title>
  <dc:creator>Saving-Sherman, Kimberly</dc:creator>
  <cp:lastModifiedBy>ksaving</cp:lastModifiedBy>
  <cp:revision>173</cp:revision>
  <dcterms:created xsi:type="dcterms:W3CDTF">2012-03-28T17:54:03Z</dcterms:created>
  <dcterms:modified xsi:type="dcterms:W3CDTF">2012-09-17T04:33:22Z</dcterms:modified>
  <cp:contentType>Teams Uploads CT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0x010100938E71BBAD429F4F8A1FAE97CE4754E000451DFCC379069D4387620F1EC3843E60</vt:lpwstr>
  </property>
  <property fmtid="{D5CDD505-2E9C-101B-9397-08002B2CF9AE}" pid="3" name="_AdHocReviewCycleID">
    <vt:i4>395779998</vt:i4>
  </property>
  <property fmtid="{D5CDD505-2E9C-101B-9397-08002B2CF9AE}" pid="4" name="_NewReviewCycle">
    <vt:lpwstr/>
  </property>
  <property fmtid="{D5CDD505-2E9C-101B-9397-08002B2CF9AE}" pid="5" name="_EmailSubject">
    <vt:lpwstr>My Presentations</vt:lpwstr>
  </property>
  <property fmtid="{D5CDD505-2E9C-101B-9397-08002B2CF9AE}" pid="6" name="_AuthorEmail">
    <vt:lpwstr>Kimberly.Saving-Sherman@ellucian.com</vt:lpwstr>
  </property>
  <property fmtid="{D5CDD505-2E9C-101B-9397-08002B2CF9AE}" pid="7" name="_AuthorEmailDisplayName">
    <vt:lpwstr>Saving-Sherman, Kimberly</vt:lpwstr>
  </property>
</Properties>
</file>