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42"/>
  </p:notesMasterIdLst>
  <p:handoutMasterIdLst>
    <p:handoutMasterId r:id="rId43"/>
  </p:handoutMasterIdLst>
  <p:sldIdLst>
    <p:sldId id="299" r:id="rId6"/>
    <p:sldId id="265" r:id="rId7"/>
    <p:sldId id="303" r:id="rId8"/>
    <p:sldId id="325" r:id="rId9"/>
    <p:sldId id="329" r:id="rId10"/>
    <p:sldId id="326" r:id="rId11"/>
    <p:sldId id="327" r:id="rId12"/>
    <p:sldId id="330" r:id="rId13"/>
    <p:sldId id="331" r:id="rId14"/>
    <p:sldId id="328" r:id="rId15"/>
    <p:sldId id="272" r:id="rId16"/>
    <p:sldId id="304" r:id="rId17"/>
    <p:sldId id="305" r:id="rId18"/>
    <p:sldId id="318" r:id="rId19"/>
    <p:sldId id="306" r:id="rId20"/>
    <p:sldId id="307" r:id="rId21"/>
    <p:sldId id="308" r:id="rId22"/>
    <p:sldId id="309" r:id="rId23"/>
    <p:sldId id="338" r:id="rId24"/>
    <p:sldId id="310" r:id="rId25"/>
    <p:sldId id="311" r:id="rId26"/>
    <p:sldId id="314" r:id="rId27"/>
    <p:sldId id="313" r:id="rId28"/>
    <p:sldId id="315" r:id="rId29"/>
    <p:sldId id="319" r:id="rId30"/>
    <p:sldId id="320" r:id="rId31"/>
    <p:sldId id="316" r:id="rId32"/>
    <p:sldId id="317" r:id="rId33"/>
    <p:sldId id="332" r:id="rId34"/>
    <p:sldId id="324" r:id="rId35"/>
    <p:sldId id="333" r:id="rId36"/>
    <p:sldId id="271" r:id="rId37"/>
    <p:sldId id="334" r:id="rId38"/>
    <p:sldId id="335" r:id="rId39"/>
    <p:sldId id="336" r:id="rId40"/>
    <p:sldId id="33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5A6"/>
    <a:srgbClr val="BF442D"/>
    <a:srgbClr val="6B6E71"/>
    <a:srgbClr val="CBCFCD"/>
    <a:srgbClr val="E9EAEA"/>
    <a:srgbClr val="D5D5D9"/>
    <a:srgbClr val="9D9DA6"/>
    <a:srgbClr val="DDD8D1"/>
    <a:srgbClr val="F0EEEB"/>
    <a:srgbClr val="D9D6D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snapToGrid="0" snapToObjects="1" showGuides="1">
      <p:cViewPr varScale="1">
        <p:scale>
          <a:sx n="68" d="100"/>
          <a:sy n="68"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391775-80F8-3443-85A3-C405A4C89979}" type="datetimeFigureOut">
              <a:rPr lang="en-US" smtClean="0"/>
              <a:pPr/>
              <a:t>9/15/2012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618D80-6B0D-D440-94C1-179CFA1F208F}" type="slidenum">
              <a:rPr lang="en-US" smtClean="0"/>
              <a:pPr/>
              <a:t>‹#›</a:t>
            </a:fld>
            <a:endParaRPr lang="en-US" dirty="0"/>
          </a:p>
        </p:txBody>
      </p:sp>
    </p:spTree>
    <p:extLst>
      <p:ext uri="{BB962C8B-B14F-4D97-AF65-F5344CB8AC3E}">
        <p14:creationId xmlns="" xmlns:p14="http://schemas.microsoft.com/office/powerpoint/2010/main" val="869498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052E5-ED9F-9548-9367-788498FCD0C7}" type="datetimeFigureOut">
              <a:rPr lang="en-US" smtClean="0"/>
              <a:pPr/>
              <a:t>9/15/2012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00346-CCC5-964A-81E4-787A8C93854B}" type="slidenum">
              <a:rPr lang="en-US" smtClean="0"/>
              <a:pPr/>
              <a:t>‹#›</a:t>
            </a:fld>
            <a:endParaRPr lang="en-US" dirty="0"/>
          </a:p>
        </p:txBody>
      </p:sp>
    </p:spTree>
    <p:extLst>
      <p:ext uri="{BB962C8B-B14F-4D97-AF65-F5344CB8AC3E}">
        <p14:creationId xmlns="" xmlns:p14="http://schemas.microsoft.com/office/powerpoint/2010/main" val="4222921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56233646@N02/se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56233646@N02/se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lickr.com/photos/56233646@N02/se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lickr.com/photos/56233646@N02/se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Replacement images can be found on the Ellucian Brand Page on</a:t>
            </a:r>
            <a:r>
              <a:rPr lang="en-US" sz="1200" baseline="0" dirty="0" smtClean="0"/>
              <a:t> the intranet</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a:t>
            </a:fld>
            <a:endParaRPr lang="en-US" dirty="0"/>
          </a:p>
        </p:txBody>
      </p:sp>
    </p:spTree>
    <p:extLst>
      <p:ext uri="{BB962C8B-B14F-4D97-AF65-F5344CB8AC3E}">
        <p14:creationId xmlns="" xmlns:p14="http://schemas.microsoft.com/office/powerpoint/2010/main" val="310648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Alternate</a:t>
            </a:r>
            <a:r>
              <a:rPr lang="en-US" sz="1200" baseline="0" dirty="0" smtClean="0"/>
              <a:t> </a:t>
            </a:r>
            <a:r>
              <a:rPr lang="en-US" sz="1200" dirty="0" smtClean="0"/>
              <a:t>images that</a:t>
            </a:r>
            <a:r>
              <a:rPr lang="en-US" sz="1200" baseline="0" dirty="0" smtClean="0"/>
              <a:t> match the Ellucian photography style</a:t>
            </a:r>
            <a:r>
              <a:rPr lang="en-US" sz="1200" dirty="0" smtClean="0"/>
              <a:t> can be found on the </a:t>
            </a:r>
            <a:r>
              <a:rPr lang="en-US" sz="1200" dirty="0" smtClean="0">
                <a:hlinkClick r:id="rId3"/>
              </a:rPr>
              <a:t>Ellucian Flickr site</a:t>
            </a:r>
            <a:r>
              <a:rPr lang="en-US" sz="1200" dirty="0" smtClean="0"/>
              <a:t>.  If</a:t>
            </a:r>
            <a:r>
              <a:rPr lang="en-US" sz="1200" baseline="0" dirty="0" smtClean="0"/>
              <a:t> you need access to the site, set up a flickr account and email your username to tiffany.johnson@ellucian.com.</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11</a:t>
            </a:fld>
            <a:endParaRPr lang="en-US" dirty="0"/>
          </a:p>
        </p:txBody>
      </p:sp>
    </p:spTree>
    <p:extLst>
      <p:ext uri="{BB962C8B-B14F-4D97-AF65-F5344CB8AC3E}">
        <p14:creationId xmlns="" xmlns:p14="http://schemas.microsoft.com/office/powerpoint/2010/main" val="256882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Alternate</a:t>
            </a:r>
            <a:r>
              <a:rPr lang="en-US" sz="1200" baseline="0" dirty="0" smtClean="0"/>
              <a:t> </a:t>
            </a:r>
            <a:r>
              <a:rPr lang="en-US" sz="1200" dirty="0" smtClean="0"/>
              <a:t>images that</a:t>
            </a:r>
            <a:r>
              <a:rPr lang="en-US" sz="1200" baseline="0" dirty="0" smtClean="0"/>
              <a:t> match the Ellucian photography style</a:t>
            </a:r>
            <a:r>
              <a:rPr lang="en-US" sz="1200" dirty="0" smtClean="0"/>
              <a:t> can be found on the </a:t>
            </a:r>
            <a:r>
              <a:rPr lang="en-US" sz="1200" dirty="0" smtClean="0">
                <a:hlinkClick r:id="rId3"/>
              </a:rPr>
              <a:t>Ellucian Flickr site</a:t>
            </a:r>
            <a:r>
              <a:rPr lang="en-US" sz="1200" dirty="0" smtClean="0"/>
              <a:t>.  If</a:t>
            </a:r>
            <a:r>
              <a:rPr lang="en-US" sz="1200" baseline="0" dirty="0" smtClean="0"/>
              <a:t> you need access to the site, set up a flickr account and email your username to tiffany.johnson@ellucian.com.</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15</a:t>
            </a:fld>
            <a:endParaRPr lang="en-US" dirty="0"/>
          </a:p>
        </p:txBody>
      </p:sp>
    </p:spTree>
    <p:extLst>
      <p:ext uri="{BB962C8B-B14F-4D97-AF65-F5344CB8AC3E}">
        <p14:creationId xmlns="" xmlns:p14="http://schemas.microsoft.com/office/powerpoint/2010/main" val="256882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Alternate</a:t>
            </a:r>
            <a:r>
              <a:rPr lang="en-US" sz="1200" baseline="0" dirty="0" smtClean="0"/>
              <a:t> </a:t>
            </a:r>
            <a:r>
              <a:rPr lang="en-US" sz="1200" dirty="0" smtClean="0"/>
              <a:t>images that</a:t>
            </a:r>
            <a:r>
              <a:rPr lang="en-US" sz="1200" baseline="0" dirty="0" smtClean="0"/>
              <a:t> match the Ellucian photography style</a:t>
            </a:r>
            <a:r>
              <a:rPr lang="en-US" sz="1200" dirty="0" smtClean="0"/>
              <a:t> can be found on the </a:t>
            </a:r>
            <a:r>
              <a:rPr lang="en-US" sz="1200" dirty="0" smtClean="0">
                <a:hlinkClick r:id="rId3"/>
              </a:rPr>
              <a:t>Ellucian Flickr site</a:t>
            </a:r>
            <a:r>
              <a:rPr lang="en-US" sz="1200" dirty="0" smtClean="0"/>
              <a:t>.  If</a:t>
            </a:r>
            <a:r>
              <a:rPr lang="en-US" sz="1200" baseline="0" dirty="0" smtClean="0"/>
              <a:t> you need access to the site, set up a flickr account and email your username to tiffany.johnson@ellucian.com.</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32</a:t>
            </a:fld>
            <a:endParaRPr lang="en-US" dirty="0"/>
          </a:p>
        </p:txBody>
      </p:sp>
    </p:spTree>
    <p:extLst>
      <p:ext uri="{BB962C8B-B14F-4D97-AF65-F5344CB8AC3E}">
        <p14:creationId xmlns="" xmlns:p14="http://schemas.microsoft.com/office/powerpoint/2010/main" val="338862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Alternate</a:t>
            </a:r>
            <a:r>
              <a:rPr lang="en-US" sz="1200" baseline="0" dirty="0" smtClean="0"/>
              <a:t> </a:t>
            </a:r>
            <a:r>
              <a:rPr lang="en-US" sz="1200" dirty="0" smtClean="0"/>
              <a:t>images that</a:t>
            </a:r>
            <a:r>
              <a:rPr lang="en-US" sz="1200" baseline="0" dirty="0" smtClean="0"/>
              <a:t> match the Ellucian photography style</a:t>
            </a:r>
            <a:r>
              <a:rPr lang="en-US" sz="1200" dirty="0" smtClean="0"/>
              <a:t> can be found on the </a:t>
            </a:r>
            <a:r>
              <a:rPr lang="en-US" sz="1200" dirty="0" smtClean="0">
                <a:hlinkClick r:id="rId3"/>
              </a:rPr>
              <a:t>Ellucian Flickr site</a:t>
            </a:r>
            <a:r>
              <a:rPr lang="en-US" sz="1200" dirty="0" smtClean="0"/>
              <a:t>.  If</a:t>
            </a:r>
            <a:r>
              <a:rPr lang="en-US" sz="1200" baseline="0" dirty="0" smtClean="0"/>
              <a:t> you need access to the site, set up a flickr account and email your username to tiffany.johnson@ellucian.com.</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34</a:t>
            </a:fld>
            <a:endParaRPr lang="en-US" dirty="0"/>
          </a:p>
        </p:txBody>
      </p:sp>
    </p:spTree>
    <p:extLst>
      <p:ext uri="{BB962C8B-B14F-4D97-AF65-F5344CB8AC3E}">
        <p14:creationId xmlns:p14="http://schemas.microsoft.com/office/powerpoint/2010/main" xmlns="" val="256882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Replacement images can be found on the Ellucian Brand Page on</a:t>
            </a:r>
            <a:r>
              <a:rPr lang="en-US" sz="1200" baseline="0" dirty="0" smtClean="0"/>
              <a:t> the intranet</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35</a:t>
            </a:fld>
            <a:endParaRPr lang="en-US" dirty="0"/>
          </a:p>
        </p:txBody>
      </p:sp>
    </p:spTree>
    <p:extLst>
      <p:ext uri="{BB962C8B-B14F-4D97-AF65-F5344CB8AC3E}">
        <p14:creationId xmlns:p14="http://schemas.microsoft.com/office/powerpoint/2010/main" xmlns="" val="374598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t>
            </a:r>
            <a:br>
              <a:rPr lang="en-US" sz="1200" dirty="0" smtClean="0"/>
            </a:br>
            <a:r>
              <a:rPr lang="en-US" sz="1200" dirty="0" smtClean="0"/>
              <a:t>Replacement images can be found on the Ellucian Brand Page on</a:t>
            </a:r>
            <a:r>
              <a:rPr lang="en-US" sz="1200" baseline="0" dirty="0" smtClean="0"/>
              <a:t> the intranet</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36</a:t>
            </a:fld>
            <a:endParaRPr lang="en-US" dirty="0"/>
          </a:p>
        </p:txBody>
      </p:sp>
    </p:spTree>
    <p:extLst>
      <p:ext uri="{BB962C8B-B14F-4D97-AF65-F5344CB8AC3E}">
        <p14:creationId xmlns:p14="http://schemas.microsoft.com/office/powerpoint/2010/main" xmlns="" val="3106485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ounded Rectangle 5"/>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228600" y="3540760"/>
            <a:ext cx="5979159" cy="2682240"/>
          </a:xfrm>
          <a:prstGeom prst="rect">
            <a:avLst/>
          </a:prstGeom>
        </p:spPr>
        <p:txBody>
          <a:bodyPr lIns="182880" tIns="0" rIns="182880" bIns="0" anchor="t">
            <a:normAutofit/>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1" name="Rectangle 10"/>
          <p:cNvSpPr/>
          <p:nvPr userDrawn="1"/>
        </p:nvSpPr>
        <p:spPr>
          <a:xfrm>
            <a:off x="135964" y="3185196"/>
            <a:ext cx="8872072" cy="243805"/>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Picture Placeholder 2"/>
          <p:cNvSpPr>
            <a:spLocks noGrp="1"/>
          </p:cNvSpPr>
          <p:nvPr>
            <p:ph type="pic" sz="quarter" idx="11"/>
          </p:nvPr>
        </p:nvSpPr>
        <p:spPr>
          <a:xfrm>
            <a:off x="135965" y="120543"/>
            <a:ext cx="8872071" cy="3064653"/>
          </a:xfrm>
        </p:spPr>
        <p:txBody>
          <a:bodyPr/>
          <a:lstStyle/>
          <a:p>
            <a:endParaRPr lang="en-US" dirty="0"/>
          </a:p>
        </p:txBody>
      </p:sp>
      <p:sp>
        <p:nvSpPr>
          <p:cNvPr id="10" name="Rectangle 9"/>
          <p:cNvSpPr/>
          <p:nvPr userDrawn="1"/>
        </p:nvSpPr>
        <p:spPr>
          <a:xfrm>
            <a:off x="434043" y="967069"/>
            <a:ext cx="1371600" cy="13716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795" y="1548475"/>
            <a:ext cx="942097" cy="208789"/>
          </a:xfrm>
          <a:prstGeom prst="rect">
            <a:avLst/>
          </a:prstGeom>
        </p:spPr>
      </p:pic>
    </p:spTree>
    <p:extLst>
      <p:ext uri="{BB962C8B-B14F-4D97-AF65-F5344CB8AC3E}">
        <p14:creationId xmlns="" xmlns:p14="http://schemas.microsoft.com/office/powerpoint/2010/main" val="2916705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spTree>
      <p:nvGrpSpPr>
        <p:cNvPr id="1" name=""/>
        <p:cNvGrpSpPr/>
        <p:nvPr/>
      </p:nvGrpSpPr>
      <p:grpSpPr>
        <a:xfrm>
          <a:off x="0" y="0"/>
          <a:ext cx="0" cy="0"/>
          <a:chOff x="0" y="0"/>
          <a:chExt cx="0" cy="0"/>
        </a:xfrm>
      </p:grpSpPr>
      <p:sp>
        <p:nvSpPr>
          <p:cNvPr id="2" name="Rectangle 1"/>
          <p:cNvSpPr/>
          <p:nvPr userDrawn="1"/>
        </p:nvSpPr>
        <p:spPr>
          <a:xfrm>
            <a:off x="208280" y="1361440"/>
            <a:ext cx="8727005" cy="42672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08792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r Callout">
    <p:spTree>
      <p:nvGrpSpPr>
        <p:cNvPr id="1" name=""/>
        <p:cNvGrpSpPr/>
        <p:nvPr/>
      </p:nvGrpSpPr>
      <p:grpSpPr>
        <a:xfrm>
          <a:off x="0" y="0"/>
          <a:ext cx="0" cy="0"/>
          <a:chOff x="0" y="0"/>
          <a:chExt cx="0" cy="0"/>
        </a:xfrm>
      </p:grpSpPr>
      <p:sp>
        <p:nvSpPr>
          <p:cNvPr id="17" name="Rounded Rectangle 16"/>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151261" y="120543"/>
            <a:ext cx="5525379" cy="6616914"/>
          </a:xfrm>
          <a:prstGeom prst="rect">
            <a:avLst/>
          </a:prstGeom>
        </p:spPr>
        <p:txBody>
          <a:bodyPr anchor="ctr">
            <a:normAutofit/>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135965" y="120543"/>
            <a:ext cx="2700338" cy="6616914"/>
          </a:xfrm>
        </p:spPr>
        <p:txBody>
          <a:bodyPr/>
          <a:lstStyle/>
          <a:p>
            <a:endParaRPr lang="en-US" dirty="0"/>
          </a:p>
        </p:txBody>
      </p:sp>
    </p:spTree>
    <p:extLst>
      <p:ext uri="{BB962C8B-B14F-4D97-AF65-F5344CB8AC3E}">
        <p14:creationId xmlns="" xmlns:p14="http://schemas.microsoft.com/office/powerpoint/2010/main" val="24599962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9" name="Rounded Rectangle 8"/>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Media Placeholder 2"/>
          <p:cNvSpPr>
            <a:spLocks noGrp="1"/>
          </p:cNvSpPr>
          <p:nvPr>
            <p:ph type="media" sz="quarter" idx="10"/>
          </p:nvPr>
        </p:nvSpPr>
        <p:spPr>
          <a:xfrm>
            <a:off x="1194594" y="1448594"/>
            <a:ext cx="6754812" cy="3960813"/>
          </a:xfrm>
          <a:effectLst>
            <a:reflection stA="52000" endPos="20000" dir="5400000" sy="-100000" algn="bl" rotWithShape="0"/>
          </a:effectLst>
        </p:spPr>
        <p:txBody>
          <a:bodyPr/>
          <a:lstStyle/>
          <a:p>
            <a:endParaRPr lang="en-US" dirty="0"/>
          </a:p>
        </p:txBody>
      </p:sp>
    </p:spTree>
    <p:extLst>
      <p:ext uri="{BB962C8B-B14F-4D97-AF65-F5344CB8AC3E}">
        <p14:creationId xmlns="" xmlns:p14="http://schemas.microsoft.com/office/powerpoint/2010/main" val="455538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5" name="Rounded Rectangle 14"/>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228600" y="3429000"/>
            <a:ext cx="86868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228600" y="3540760"/>
            <a:ext cx="5979159" cy="2682240"/>
          </a:xfrm>
          <a:prstGeom prst="rect">
            <a:avLst/>
          </a:prstGeom>
        </p:spPr>
        <p:txBody>
          <a:bodyPr lIns="182880" tIns="0" rIns="182880" bIns="0" anchor="t">
            <a:normAutofit/>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9"/>
          <p:cNvSpPr/>
          <p:nvPr userDrawn="1"/>
        </p:nvSpPr>
        <p:spPr>
          <a:xfrm>
            <a:off x="438388" y="1845709"/>
            <a:ext cx="1307717" cy="1307717"/>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21198" y="2395173"/>
            <a:ext cx="942097" cy="208789"/>
          </a:xfrm>
          <a:prstGeom prst="rect">
            <a:avLst/>
          </a:prstGeom>
        </p:spPr>
      </p:pic>
    </p:spTree>
    <p:extLst>
      <p:ext uri="{BB962C8B-B14F-4D97-AF65-F5344CB8AC3E}">
        <p14:creationId xmlns="" xmlns:p14="http://schemas.microsoft.com/office/powerpoint/2010/main" val="35903536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llege Presentation">
    <p:spTree>
      <p:nvGrpSpPr>
        <p:cNvPr id="1" name=""/>
        <p:cNvGrpSpPr/>
        <p:nvPr/>
      </p:nvGrpSpPr>
      <p:grpSpPr>
        <a:xfrm>
          <a:off x="0" y="0"/>
          <a:ext cx="0" cy="0"/>
          <a:chOff x="0" y="0"/>
          <a:chExt cx="0" cy="0"/>
        </a:xfrm>
      </p:grpSpPr>
      <p:sp>
        <p:nvSpPr>
          <p:cNvPr id="15" name="Rounded Rectangle 14"/>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228600" y="3429000"/>
            <a:ext cx="5979159"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Picture Placeholder 4"/>
          <p:cNvSpPr>
            <a:spLocks noGrp="1"/>
          </p:cNvSpPr>
          <p:nvPr>
            <p:ph type="pic" sz="quarter" idx="16"/>
          </p:nvPr>
        </p:nvSpPr>
        <p:spPr>
          <a:xfrm>
            <a:off x="6583680" y="2379473"/>
            <a:ext cx="2225040" cy="2099054"/>
          </a:xfrm>
          <a:solidFill>
            <a:schemeClr val="bg1"/>
          </a:solidFill>
          <a:ln>
            <a:noFill/>
          </a:ln>
          <a:effectLst/>
        </p:spPr>
        <p:txBody>
          <a:bodyPr/>
          <a:lstStyle>
            <a:lvl1pPr>
              <a:defRPr>
                <a:ln>
                  <a:noFill/>
                </a:ln>
              </a:defRPr>
            </a:lvl1pPr>
          </a:lstStyle>
          <a:p>
            <a:endParaRPr lang="en-US" dirty="0"/>
          </a:p>
        </p:txBody>
      </p:sp>
      <p:cxnSp>
        <p:nvCxnSpPr>
          <p:cNvPr id="26" name="Straight Connector 25"/>
          <p:cNvCxnSpPr/>
          <p:nvPr userDrawn="1"/>
        </p:nvCxnSpPr>
        <p:spPr>
          <a:xfrm rot="5400000">
            <a:off x="3378200" y="3429000"/>
            <a:ext cx="5979159"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228600" y="3540760"/>
            <a:ext cx="5979159" cy="2682240"/>
          </a:xfrm>
          <a:prstGeom prst="rect">
            <a:avLst/>
          </a:prstGeom>
        </p:spPr>
        <p:txBody>
          <a:bodyPr lIns="182880" tIns="0" rIns="182880" bIns="0" anchor="t">
            <a:normAutofit/>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9"/>
          <p:cNvSpPr/>
          <p:nvPr userDrawn="1"/>
        </p:nvSpPr>
        <p:spPr>
          <a:xfrm>
            <a:off x="438388" y="1845709"/>
            <a:ext cx="1307717" cy="1307717"/>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21198" y="2395173"/>
            <a:ext cx="942097" cy="208789"/>
          </a:xfrm>
          <a:prstGeom prst="rect">
            <a:avLst/>
          </a:prstGeom>
        </p:spPr>
      </p:pic>
    </p:spTree>
    <p:extLst>
      <p:ext uri="{BB962C8B-B14F-4D97-AF65-F5344CB8AC3E}">
        <p14:creationId xmlns="" xmlns:p14="http://schemas.microsoft.com/office/powerpoint/2010/main" val="2156571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04E9E104-0579-534A-B233-06B48E6F45FC}" type="datetime4">
              <a:rPr lang="en-US" smtClean="0"/>
              <a:pPr/>
              <a:t>September 15, 2012</a:t>
            </a:fld>
            <a:endParaRPr lang="en-US" dirty="0"/>
          </a:p>
        </p:txBody>
      </p:sp>
      <p:sp>
        <p:nvSpPr>
          <p:cNvPr id="16" name="Title Placeholder 26"/>
          <p:cNvSpPr>
            <a:spLocks noGrp="1"/>
          </p:cNvSpPr>
          <p:nvPr>
            <p:ph type="title"/>
          </p:nvPr>
        </p:nvSpPr>
        <p:spPr>
          <a:xfrm>
            <a:off x="228600" y="213413"/>
            <a:ext cx="8686800" cy="1009358"/>
          </a:xfrm>
          <a:prstGeom prst="rect">
            <a:avLst/>
          </a:prstGeom>
        </p:spPr>
        <p:txBody>
          <a:bodyPr vert="horz" lIns="182880" tIns="45720" rIns="182880" bIns="45720" rtlCol="0" anchor="b">
            <a:normAutofit/>
          </a:bodyPr>
          <a:lstStyle>
            <a:lvl1pPr>
              <a:defRPr/>
            </a:lvl1pPr>
          </a:lstStyle>
          <a:p>
            <a:endParaRPr lang="en-US" dirty="0"/>
          </a:p>
        </p:txBody>
      </p:sp>
      <p:sp>
        <p:nvSpPr>
          <p:cNvPr id="9" name="Content Placeholder 2"/>
          <p:cNvSpPr>
            <a:spLocks noGrp="1"/>
          </p:cNvSpPr>
          <p:nvPr>
            <p:ph sz="quarter" idx="11"/>
          </p:nvPr>
        </p:nvSpPr>
        <p:spPr>
          <a:xfrm>
            <a:off x="228600" y="1540986"/>
            <a:ext cx="8686800" cy="46701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727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With Images On Left">
    <p:spTree>
      <p:nvGrpSpPr>
        <p:cNvPr id="1" name=""/>
        <p:cNvGrpSpPr/>
        <p:nvPr/>
      </p:nvGrpSpPr>
      <p:grpSpPr>
        <a:xfrm>
          <a:off x="0" y="0"/>
          <a:ext cx="0" cy="0"/>
          <a:chOff x="0" y="0"/>
          <a:chExt cx="0" cy="0"/>
        </a:xfrm>
      </p:grpSpPr>
      <p:sp>
        <p:nvSpPr>
          <p:cNvPr id="12" name="Picture Placeholder 4"/>
          <p:cNvSpPr>
            <a:spLocks noGrp="1"/>
          </p:cNvSpPr>
          <p:nvPr>
            <p:ph type="pic" sz="quarter" idx="16"/>
          </p:nvPr>
        </p:nvSpPr>
        <p:spPr>
          <a:xfrm>
            <a:off x="135964" y="1540986"/>
            <a:ext cx="2240280" cy="2240280"/>
          </a:xfrm>
          <a:ln w="3175" cmpd="sng">
            <a:noFill/>
          </a:ln>
          <a:effectLst/>
        </p:spPr>
        <p:txBody>
          <a:bodyPr/>
          <a:lstStyle/>
          <a:p>
            <a:r>
              <a:rPr lang="en-US" dirty="0" smtClean="0"/>
              <a:t>Drag picture to placeholder or click icon to add</a:t>
            </a:r>
            <a:endParaRPr lang="en-US" dirty="0"/>
          </a:p>
        </p:txBody>
      </p:sp>
      <p:sp>
        <p:nvSpPr>
          <p:cNvPr id="13" name="Picture Placeholder 4"/>
          <p:cNvSpPr>
            <a:spLocks noGrp="1"/>
          </p:cNvSpPr>
          <p:nvPr>
            <p:ph type="pic" sz="quarter" idx="17"/>
          </p:nvPr>
        </p:nvSpPr>
        <p:spPr>
          <a:xfrm>
            <a:off x="135964" y="3970011"/>
            <a:ext cx="2240280" cy="2240280"/>
          </a:xfrm>
          <a:ln w="3175" cmpd="sng">
            <a:noFill/>
          </a:ln>
          <a:effectLst/>
        </p:spPr>
        <p:txBody>
          <a:bodyPr/>
          <a:lstStyle/>
          <a:p>
            <a:r>
              <a:rPr lang="en-US" dirty="0" smtClean="0"/>
              <a:t>Drag picture to placeholder or click icon to add</a:t>
            </a:r>
            <a:endParaRPr lang="en-US" dirty="0"/>
          </a:p>
        </p:txBody>
      </p:sp>
      <p:sp>
        <p:nvSpPr>
          <p:cNvPr id="18"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9"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D9A12AD7-F2A5-5149-AA0B-3EC1366FA71C}" type="datetime4">
              <a:rPr lang="en-US" smtClean="0"/>
              <a:pPr/>
              <a:t>September 15, 2012</a:t>
            </a:fld>
            <a:endParaRPr lang="en-US" dirty="0"/>
          </a:p>
        </p:txBody>
      </p:sp>
      <p:sp>
        <p:nvSpPr>
          <p:cNvPr id="21" name="Title Placeholder 26"/>
          <p:cNvSpPr>
            <a:spLocks noGrp="1"/>
          </p:cNvSpPr>
          <p:nvPr>
            <p:ph type="title"/>
          </p:nvPr>
        </p:nvSpPr>
        <p:spPr>
          <a:xfrm>
            <a:off x="228600" y="224591"/>
            <a:ext cx="8686800" cy="998180"/>
          </a:xfrm>
          <a:prstGeom prst="rect">
            <a:avLst/>
          </a:prstGeom>
        </p:spPr>
        <p:txBody>
          <a:bodyPr vert="horz" lIns="182880" tIns="45720" rIns="182880" bIns="45720" rtlCol="0" anchor="b">
            <a:normAutofit/>
          </a:bodyPr>
          <a:lstStyle/>
          <a:p>
            <a:r>
              <a:rPr lang="en-US" dirty="0" smtClean="0"/>
              <a:t>Click to edit Master title style</a:t>
            </a:r>
            <a:endParaRPr lang="en-US" dirty="0"/>
          </a:p>
        </p:txBody>
      </p:sp>
      <p:sp>
        <p:nvSpPr>
          <p:cNvPr id="11" name="Content Placeholder 2"/>
          <p:cNvSpPr>
            <a:spLocks noGrp="1"/>
          </p:cNvSpPr>
          <p:nvPr>
            <p:ph sz="quarter" idx="19"/>
          </p:nvPr>
        </p:nvSpPr>
        <p:spPr>
          <a:xfrm>
            <a:off x="2529220" y="1540986"/>
            <a:ext cx="6386180" cy="4670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8387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With Image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8"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9"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88105413-D47D-1C4D-978A-F25B8A420ADC}" type="datetime4">
              <a:rPr lang="en-US" smtClean="0"/>
              <a:pPr/>
              <a:t>September 15, 2012</a:t>
            </a:fld>
            <a:endParaRPr lang="en-US" dirty="0"/>
          </a:p>
        </p:txBody>
      </p:sp>
      <p:sp>
        <p:nvSpPr>
          <p:cNvPr id="21" name="Picture Placeholder 4"/>
          <p:cNvSpPr>
            <a:spLocks noGrp="1"/>
          </p:cNvSpPr>
          <p:nvPr>
            <p:ph type="pic" sz="quarter" idx="16"/>
          </p:nvPr>
        </p:nvSpPr>
        <p:spPr>
          <a:xfrm>
            <a:off x="6825660" y="1540986"/>
            <a:ext cx="2182376" cy="3950887"/>
          </a:xfrm>
          <a:ln w="3175" cmpd="sng">
            <a:noFill/>
          </a:ln>
          <a:effectLst/>
        </p:spPr>
        <p:txBody>
          <a:bodyPr/>
          <a:lstStyle/>
          <a:p>
            <a:r>
              <a:rPr lang="en-US" dirty="0" smtClean="0"/>
              <a:t>Drag picture to placeholder or click icon to add</a:t>
            </a:r>
            <a:endParaRPr lang="en-US" dirty="0"/>
          </a:p>
        </p:txBody>
      </p:sp>
      <p:sp>
        <p:nvSpPr>
          <p:cNvPr id="10" name="Content Placeholder 3"/>
          <p:cNvSpPr>
            <a:spLocks noGrp="1"/>
          </p:cNvSpPr>
          <p:nvPr>
            <p:ph sz="quarter" idx="19"/>
          </p:nvPr>
        </p:nvSpPr>
        <p:spPr>
          <a:xfrm>
            <a:off x="228600" y="1540986"/>
            <a:ext cx="6491288" cy="4670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832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28600" y="1540986"/>
            <a:ext cx="4237134" cy="46701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4"/>
          </p:nvPr>
        </p:nvSpPr>
        <p:spPr>
          <a:xfrm>
            <a:off x="4678266" y="1540986"/>
            <a:ext cx="4237134" cy="46701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7"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8"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D9D7DDC6-C6D9-0D44-A478-DE3B091717A4}" type="datetime4">
              <a:rPr lang="en-US" smtClean="0"/>
              <a:pPr/>
              <a:t>September 15, 2012</a:t>
            </a:fld>
            <a:endParaRPr lang="en-US" dirty="0"/>
          </a:p>
        </p:txBody>
      </p:sp>
    </p:spTree>
    <p:extLst>
      <p:ext uri="{BB962C8B-B14F-4D97-AF65-F5344CB8AC3E}">
        <p14:creationId xmlns="" xmlns:p14="http://schemas.microsoft.com/office/powerpoint/2010/main" val="38823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with Bar">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04E9E104-0579-534A-B233-06B48E6F45FC}" type="datetime4">
              <a:rPr lang="en-US" smtClean="0"/>
              <a:pPr/>
              <a:t>September 15, 2012</a:t>
            </a:fld>
            <a:endParaRPr lang="en-US" dirty="0"/>
          </a:p>
        </p:txBody>
      </p:sp>
      <p:sp>
        <p:nvSpPr>
          <p:cNvPr id="16" name="Title Placeholder 26"/>
          <p:cNvSpPr>
            <a:spLocks noGrp="1"/>
          </p:cNvSpPr>
          <p:nvPr>
            <p:ph type="title"/>
          </p:nvPr>
        </p:nvSpPr>
        <p:spPr>
          <a:xfrm>
            <a:off x="228600" y="213413"/>
            <a:ext cx="8686800" cy="1009358"/>
          </a:xfrm>
          <a:prstGeom prst="rect">
            <a:avLst/>
          </a:prstGeom>
        </p:spPr>
        <p:txBody>
          <a:bodyPr vert="horz" lIns="182880" tIns="45720" rIns="182880" bIns="45720" rtlCol="0" anchor="b">
            <a:normAutofit/>
          </a:bodyPr>
          <a:lstStyle>
            <a:lvl1pPr>
              <a:defRPr/>
            </a:lvl1pPr>
          </a:lstStyle>
          <a:p>
            <a:endParaRPr lang="en-US" dirty="0"/>
          </a:p>
        </p:txBody>
      </p:sp>
    </p:spTree>
    <p:extLst>
      <p:ext uri="{BB962C8B-B14F-4D97-AF65-F5344CB8AC3E}">
        <p14:creationId xmlns="" xmlns:p14="http://schemas.microsoft.com/office/powerpoint/2010/main" val="320364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ithout Bar">
    <p:spTree>
      <p:nvGrpSpPr>
        <p:cNvPr id="1" name=""/>
        <p:cNvGrpSpPr/>
        <p:nvPr/>
      </p:nvGrpSpPr>
      <p:grpSpPr>
        <a:xfrm>
          <a:off x="0" y="0"/>
          <a:ext cx="0" cy="0"/>
          <a:chOff x="0" y="0"/>
          <a:chExt cx="0" cy="0"/>
        </a:xfrm>
      </p:grpSpPr>
      <p:sp>
        <p:nvSpPr>
          <p:cNvPr id="6" name="Rounded Rectangle 5"/>
          <p:cNvSpPr/>
          <p:nvPr userDrawn="1"/>
        </p:nvSpPr>
        <p:spPr>
          <a:xfrm>
            <a:off x="172541" y="161693"/>
            <a:ext cx="8798918" cy="6534615"/>
          </a:xfrm>
          <a:prstGeom prst="roundRect">
            <a:avLst>
              <a:gd name="adj" fmla="val 18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04E9E104-0579-534A-B233-06B48E6F45FC}" type="datetime4">
              <a:rPr lang="en-US" smtClean="0"/>
              <a:pPr/>
              <a:t>September 15, 2012</a:t>
            </a:fld>
            <a:endParaRPr lang="en-US" dirty="0"/>
          </a:p>
        </p:txBody>
      </p:sp>
      <p:sp>
        <p:nvSpPr>
          <p:cNvPr id="16" name="Title Placeholder 26"/>
          <p:cNvSpPr>
            <a:spLocks noGrp="1"/>
          </p:cNvSpPr>
          <p:nvPr>
            <p:ph type="title"/>
          </p:nvPr>
        </p:nvSpPr>
        <p:spPr>
          <a:xfrm>
            <a:off x="228600" y="213413"/>
            <a:ext cx="8686800" cy="1009358"/>
          </a:xfrm>
          <a:prstGeom prst="rect">
            <a:avLst/>
          </a:prstGeom>
        </p:spPr>
        <p:txBody>
          <a:bodyPr vert="horz" lIns="182880" tIns="45720" rIns="182880" bIns="45720" rtlCol="0" anchor="b">
            <a:normAutofit/>
          </a:bodyPr>
          <a:lstStyle>
            <a:lvl1pPr>
              <a:defRPr/>
            </a:lvl1pPr>
          </a:lstStyle>
          <a:p>
            <a:endParaRPr lang="en-US" dirty="0"/>
          </a:p>
        </p:txBody>
      </p:sp>
    </p:spTree>
    <p:extLst>
      <p:ext uri="{BB962C8B-B14F-4D97-AF65-F5344CB8AC3E}">
        <p14:creationId xmlns="" xmlns:p14="http://schemas.microsoft.com/office/powerpoint/2010/main" val="329435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With No Title">
    <p:spTree>
      <p:nvGrpSpPr>
        <p:cNvPr id="1" name=""/>
        <p:cNvGrpSpPr/>
        <p:nvPr/>
      </p:nvGrpSpPr>
      <p:grpSpPr>
        <a:xfrm>
          <a:off x="0" y="0"/>
          <a:ext cx="0" cy="0"/>
          <a:chOff x="0" y="0"/>
          <a:chExt cx="0" cy="0"/>
        </a:xfrm>
      </p:grpSpPr>
      <p:sp>
        <p:nvSpPr>
          <p:cNvPr id="2" name="Rectangle 1"/>
          <p:cNvSpPr/>
          <p:nvPr userDrawn="1"/>
        </p:nvSpPr>
        <p:spPr>
          <a:xfrm>
            <a:off x="208280" y="1361440"/>
            <a:ext cx="8727005" cy="42672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9"/>
          <p:cNvSpPr>
            <a:spLocks noGrp="1"/>
          </p:cNvSpPr>
          <p:nvPr>
            <p:ph sz="quarter" idx="13"/>
          </p:nvPr>
        </p:nvSpPr>
        <p:spPr>
          <a:xfrm>
            <a:off x="228600" y="213414"/>
            <a:ext cx="8686800" cy="59976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C24764E8-6BB5-4142-8215-B380A72A5B63}" type="datetime4">
              <a:rPr lang="en-US" smtClean="0"/>
              <a:pPr/>
              <a:t>September 15, 2012</a:t>
            </a:fld>
            <a:endParaRPr lang="en-US" dirty="0"/>
          </a:p>
        </p:txBody>
      </p:sp>
    </p:spTree>
    <p:extLst>
      <p:ext uri="{BB962C8B-B14F-4D97-AF65-F5344CB8AC3E}">
        <p14:creationId xmlns="" xmlns:p14="http://schemas.microsoft.com/office/powerpoint/2010/main" val="345265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2" name="Rectangle 1"/>
          <p:cNvSpPr/>
          <p:nvPr userDrawn="1"/>
        </p:nvSpPr>
        <p:spPr>
          <a:xfrm>
            <a:off x="208280" y="1361440"/>
            <a:ext cx="8727005" cy="42672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A4FA697D-9DDE-7D46-BE0A-71FC00D84B76}" type="datetime4">
              <a:rPr lang="en-US" smtClean="0"/>
              <a:pPr/>
              <a:t>September 15, 2012</a:t>
            </a:fld>
            <a:endParaRPr lang="en-US" dirty="0"/>
          </a:p>
        </p:txBody>
      </p:sp>
    </p:spTree>
    <p:extLst>
      <p:ext uri="{BB962C8B-B14F-4D97-AF65-F5344CB8AC3E}">
        <p14:creationId xmlns="" xmlns:p14="http://schemas.microsoft.com/office/powerpoint/2010/main" val="343344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ounded Rectangle 9"/>
          <p:cNvSpPr/>
          <p:nvPr/>
        </p:nvSpPr>
        <p:spPr>
          <a:xfrm>
            <a:off x="135964" y="120543"/>
            <a:ext cx="8872072" cy="6616914"/>
          </a:xfrm>
          <a:prstGeom prst="roundRect">
            <a:avLst>
              <a:gd name="adj" fmla="val 1865"/>
            </a:avLst>
          </a:prstGeom>
          <a:solidFill>
            <a:schemeClr val="bg1"/>
          </a:solidFill>
          <a:ln>
            <a:noFill/>
          </a:ln>
          <a:effectLst>
            <a:outerShdw blurRad="593725" sx="101000" sy="101000" algn="ctr"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itle Placeholder 26"/>
          <p:cNvSpPr>
            <a:spLocks noGrp="1"/>
          </p:cNvSpPr>
          <p:nvPr>
            <p:ph type="title"/>
          </p:nvPr>
        </p:nvSpPr>
        <p:spPr>
          <a:xfrm>
            <a:off x="228600" y="213413"/>
            <a:ext cx="8686800" cy="1009358"/>
          </a:xfrm>
          <a:prstGeom prst="rect">
            <a:avLst/>
          </a:prstGeom>
        </p:spPr>
        <p:txBody>
          <a:bodyPr vert="horz" lIns="182880" tIns="45720" rIns="182880" bIns="45720" rtlCol="0" anchor="b">
            <a:normAutofit/>
          </a:bodyPr>
          <a:lstStyle/>
          <a:p>
            <a:r>
              <a:rPr lang="en-US" dirty="0" smtClean="0"/>
              <a:t>Click to edit Master title style</a:t>
            </a:r>
            <a:endParaRPr lang="en-US" dirty="0"/>
          </a:p>
        </p:txBody>
      </p:sp>
      <p:sp>
        <p:nvSpPr>
          <p:cNvPr id="28" name="Text Placeholder 27"/>
          <p:cNvSpPr>
            <a:spLocks noGrp="1"/>
          </p:cNvSpPr>
          <p:nvPr>
            <p:ph type="body" idx="1"/>
          </p:nvPr>
        </p:nvSpPr>
        <p:spPr>
          <a:xfrm>
            <a:off x="228600" y="1540986"/>
            <a:ext cx="8686800" cy="4670107"/>
          </a:xfrm>
          <a:prstGeom prst="rect">
            <a:avLst/>
          </a:prstGeom>
        </p:spPr>
        <p:txBody>
          <a:bodyPr vert="horz" lIns="182880" tIns="45720" rIns="18288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239010" y="6380061"/>
            <a:ext cx="1024000" cy="226940"/>
          </a:xfrm>
          <a:prstGeom prst="rect">
            <a:avLst/>
          </a:prstGeom>
        </p:spPr>
      </p:pic>
      <p:sp>
        <p:nvSpPr>
          <p:cNvPr id="18"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dirty="0"/>
          </a:p>
        </p:txBody>
      </p:sp>
      <p:sp>
        <p:nvSpPr>
          <p:cNvPr id="19"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A978A2D3-2DB3-564B-869E-50005B11E6D0}" type="datetime4">
              <a:rPr lang="en-US" smtClean="0"/>
              <a:pPr/>
              <a:t>September 15, 2012</a:t>
            </a:fld>
            <a:endParaRPr lang="en-US" dirty="0"/>
          </a:p>
        </p:txBody>
      </p:sp>
      <p:cxnSp>
        <p:nvCxnSpPr>
          <p:cNvPr id="9" name="Straight Connector 8"/>
          <p:cNvCxnSpPr/>
          <p:nvPr/>
        </p:nvCxnSpPr>
        <p:spPr>
          <a:xfrm>
            <a:off x="228600" y="1379180"/>
            <a:ext cx="86868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52658693"/>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77" r:id="rId3"/>
    <p:sldLayoutId id="2147483678" r:id="rId4"/>
    <p:sldLayoutId id="2147483679" r:id="rId5"/>
    <p:sldLayoutId id="2147483692" r:id="rId6"/>
    <p:sldLayoutId id="2147483693" r:id="rId7"/>
    <p:sldLayoutId id="2147483685" r:id="rId8"/>
    <p:sldLayoutId id="2147483690" r:id="rId9"/>
    <p:sldLayoutId id="2147483691" r:id="rId10"/>
    <p:sldLayoutId id="2147483683" r:id="rId11"/>
    <p:sldLayoutId id="2147483689" r:id="rId12"/>
    <p:sldLayoutId id="2147483681" r:id="rId13"/>
    <p:sldLayoutId id="2147483688" r:id="rId14"/>
  </p:sldLayoutIdLst>
  <p:timing>
    <p:tnLst>
      <p:par>
        <p:cTn id="1" dur="indefinite" restart="never" nodeType="tmRoot"/>
      </p:par>
    </p:tnLst>
  </p:timing>
  <p:hf hdr="0" ftr="0"/>
  <p:txStyles>
    <p:titleStyle>
      <a:lvl1pPr algn="l" defTabSz="914400"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287338" indent="-287338" algn="l" defTabSz="914400" rtl="0" eaLnBrk="1" latinLnBrk="0" hangingPunct="1">
        <a:spcBef>
          <a:spcPct val="20000"/>
        </a:spcBef>
        <a:buClr>
          <a:schemeClr val="tx1"/>
        </a:buClr>
        <a:buFont typeface="Wingdings" charset="2"/>
        <a:buChar char="§"/>
        <a:defRPr sz="2800" kern="1200">
          <a:solidFill>
            <a:schemeClr val="tx2"/>
          </a:solidFill>
          <a:latin typeface="+mn-lt"/>
          <a:ea typeface="+mn-ea"/>
          <a:cs typeface="+mn-cs"/>
        </a:defRPr>
      </a:lvl1pPr>
      <a:lvl2pPr marL="742950" indent="-285750" algn="l" defTabSz="9144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Clr>
          <a:schemeClr val="tx1"/>
        </a:buClr>
        <a:buFont typeface="Wingdings" charset="2"/>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3.jpe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hyperlink" Target="mailto:cyd.hawkins@ellucian.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Personnel Action Forms (ePAF)</a:t>
            </a:r>
            <a:br>
              <a:rPr lang="en-US" dirty="0" smtClean="0"/>
            </a:br>
            <a:r>
              <a:rPr lang="en-US" dirty="0" smtClean="0"/>
              <a:t/>
            </a:r>
            <a:br>
              <a:rPr lang="en-US" dirty="0" smtClean="0"/>
            </a:br>
            <a:r>
              <a:rPr lang="en-US" sz="2700" dirty="0" smtClean="0"/>
              <a:t>September 18, 2012</a:t>
            </a:r>
            <a:br>
              <a:rPr lang="en-US" sz="2700" dirty="0" smtClean="0"/>
            </a:br>
            <a:r>
              <a:rPr lang="en-US" sz="2700" dirty="0" smtClean="0"/>
              <a:t>Cyd Hawkins</a:t>
            </a:r>
            <a:br>
              <a:rPr lang="en-US" sz="2700" dirty="0" smtClean="0"/>
            </a:br>
            <a:r>
              <a:rPr lang="en-US" sz="2700" dirty="0" smtClean="0"/>
              <a:t>Principal Needs Center Consultant for Human Capital Management</a:t>
            </a:r>
            <a:r>
              <a:rPr lang="en-US" dirty="0" smtClean="0"/>
              <a:t/>
            </a:r>
            <a:br>
              <a:rPr lang="en-US" dirty="0" smtClean="0"/>
            </a:br>
            <a:endParaRPr lang="en-US" dirty="0"/>
          </a:p>
        </p:txBody>
      </p:sp>
      <p:pic>
        <p:nvPicPr>
          <p:cNvPr id="5" name="Picture Placeholder 4" descr="Untitled-1.png"/>
          <p:cNvPicPr>
            <a:picLocks noGrp="1" noChangeAspect="1"/>
          </p:cNvPicPr>
          <p:nvPr>
            <p:ph type="pic" sz="quarter" idx="11"/>
          </p:nvPr>
        </p:nvPicPr>
        <p:blipFill>
          <a:blip r:embed="rId3" cstate="print">
            <a:extLst>
              <a:ext uri="{28A0092B-C50C-407E-A947-70E740481C1C}">
                <a14:useLocalDpi xmlns="" xmlns:a14="http://schemas.microsoft.com/office/drawing/2010/main" val="0"/>
              </a:ext>
            </a:extLst>
          </a:blip>
          <a:srcRect t="66" b="66"/>
          <a:stretch>
            <a:fillRect/>
          </a:stretch>
        </p:blipFill>
        <p:spPr/>
      </p:pic>
    </p:spTree>
    <p:extLst>
      <p:ext uri="{BB962C8B-B14F-4D97-AF65-F5344CB8AC3E}">
        <p14:creationId xmlns="" xmlns:p14="http://schemas.microsoft.com/office/powerpoint/2010/main" val="2203768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40760"/>
            <a:ext cx="5979159" cy="2682240"/>
          </a:xfrm>
        </p:spPr>
        <p:txBody>
          <a:bodyPr/>
          <a:lstStyle/>
          <a:p>
            <a:r>
              <a:rPr lang="en-US" dirty="0" smtClean="0"/>
              <a:t>Rule and Validation Forms</a:t>
            </a:r>
            <a:endParaRPr lang="en-US" dirty="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 Validation forms</a:t>
            </a:r>
            <a:endParaRPr lang="en-US" dirty="0"/>
          </a:p>
        </p:txBody>
      </p:sp>
      <p:sp>
        <p:nvSpPr>
          <p:cNvPr id="7" name="Slide Number Placeholder 6"/>
          <p:cNvSpPr>
            <a:spLocks noGrp="1"/>
          </p:cNvSpPr>
          <p:nvPr>
            <p:ph type="sldNum" sz="quarter" idx="4"/>
          </p:nvPr>
        </p:nvSpPr>
        <p:spPr/>
        <p:txBody>
          <a:bodyPr/>
          <a:lstStyle/>
          <a:p>
            <a:fld id="{4723A4D5-ED90-46EA-AEBA-89262A007473}" type="slidenum">
              <a:rPr lang="en-US" smtClean="0"/>
              <a:pPr/>
              <a:t>11</a:t>
            </a:fld>
            <a:endParaRPr lang="en-US" dirty="0"/>
          </a:p>
        </p:txBody>
      </p:sp>
      <p:sp>
        <p:nvSpPr>
          <p:cNvPr id="6" name="Date Placeholder 5"/>
          <p:cNvSpPr>
            <a:spLocks noGrp="1"/>
          </p:cNvSpPr>
          <p:nvPr>
            <p:ph type="dt" sz="half" idx="2"/>
          </p:nvPr>
        </p:nvSpPr>
        <p:spPr/>
        <p:txBody>
          <a:bodyPr/>
          <a:lstStyle/>
          <a:p>
            <a:fld id="{12090529-B060-FA4B-942B-7B0401244852}" type="datetime4">
              <a:rPr lang="en-US" smtClean="0"/>
              <a:pPr/>
              <a:t>September 15, 2012</a:t>
            </a:fld>
            <a:endParaRPr lang="en-US" dirty="0"/>
          </a:p>
        </p:txBody>
      </p:sp>
      <p:pic>
        <p:nvPicPr>
          <p:cNvPr id="8" name="Picture Placeholder 7" descr="6997852073_df8cef67ea_n.jpg"/>
          <p:cNvPicPr>
            <a:picLocks noGrp="1" noChangeAspect="1"/>
          </p:cNvPicPr>
          <p:nvPr>
            <p:ph type="pic" sz="quarter" idx="16"/>
          </p:nvPr>
        </p:nvPicPr>
        <p:blipFill>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l="8516" r="8516"/>
          <a:stretch>
            <a:fillRect/>
          </a:stretch>
        </p:blipFill>
        <p:spPr/>
      </p:pic>
      <p:sp>
        <p:nvSpPr>
          <p:cNvPr id="22" name="Text Placeholder 21"/>
          <p:cNvSpPr>
            <a:spLocks noGrp="1"/>
          </p:cNvSpPr>
          <p:nvPr>
            <p:ph sz="quarter" idx="19"/>
          </p:nvPr>
        </p:nvSpPr>
        <p:spPr/>
        <p:txBody>
          <a:bodyPr/>
          <a:lstStyle/>
          <a:p>
            <a:pPr marL="342900" indent="-342900">
              <a:buFont typeface="Arial" pitchFamily="34" charset="0"/>
              <a:buChar char="•"/>
              <a:defRPr/>
            </a:pPr>
            <a:r>
              <a:rPr lang="en-US" kern="0" dirty="0" smtClean="0"/>
              <a:t>Electronic Approval Category Code Validation Form (NTVACAT)</a:t>
            </a:r>
          </a:p>
          <a:p>
            <a:pPr marL="342900" indent="-342900">
              <a:buFont typeface="Arial" pitchFamily="34" charset="0"/>
              <a:buChar char="•"/>
              <a:defRPr/>
            </a:pPr>
            <a:r>
              <a:rPr lang="en-US" kern="0" dirty="0" smtClean="0"/>
              <a:t>Electronic Approval Type Code Validation Form (NTVAPTY)</a:t>
            </a:r>
          </a:p>
          <a:p>
            <a:pPr marL="342900" indent="-342900">
              <a:buFont typeface="Arial" pitchFamily="34" charset="0"/>
              <a:buChar char="•"/>
              <a:defRPr/>
            </a:pPr>
            <a:r>
              <a:rPr lang="en-US" kern="0" dirty="0" smtClean="0"/>
              <a:t>Electronic Approval Groups (NTVAGRP)</a:t>
            </a:r>
            <a:endParaRPr lang="en-US" kern="0" dirty="0"/>
          </a:p>
        </p:txBody>
      </p:sp>
    </p:spTree>
    <p:extLst>
      <p:ext uri="{BB962C8B-B14F-4D97-AF65-F5344CB8AC3E}">
        <p14:creationId xmlns="" xmlns:p14="http://schemas.microsoft.com/office/powerpoint/2010/main" val="3748776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12</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indent="-342900">
              <a:defRPr/>
            </a:pPr>
            <a:r>
              <a:rPr lang="en-US" kern="0" dirty="0" smtClean="0"/>
              <a:t>Electronic Approval Category Code Validation Form (NTVACAT)</a:t>
            </a:r>
          </a:p>
        </p:txBody>
      </p:sp>
      <p:pic>
        <p:nvPicPr>
          <p:cNvPr id="1026" name="Picture 2"/>
          <p:cNvPicPr>
            <a:picLocks noGrp="1" noChangeAspect="1" noChangeArrowheads="1"/>
          </p:cNvPicPr>
          <p:nvPr>
            <p:ph sz="quarter" idx="11"/>
          </p:nvPr>
        </p:nvPicPr>
        <p:blipFill>
          <a:blip r:embed="rId2" cstate="print"/>
          <a:srcRect/>
          <a:stretch>
            <a:fillRect/>
          </a:stretch>
        </p:blipFill>
        <p:spPr bwMode="auto">
          <a:xfrm>
            <a:off x="1688123" y="2541114"/>
            <a:ext cx="6923163" cy="3670774"/>
          </a:xfrm>
          <a:prstGeom prst="rect">
            <a:avLst/>
          </a:prstGeom>
          <a:noFill/>
          <a:ln w="9525">
            <a:noFill/>
            <a:miter lim="800000"/>
            <a:headEnd/>
            <a:tailEnd/>
          </a:ln>
        </p:spPr>
      </p:pic>
      <p:sp>
        <p:nvSpPr>
          <p:cNvPr id="7" name="TextBox 6"/>
          <p:cNvSpPr txBox="1"/>
          <p:nvPr/>
        </p:nvSpPr>
        <p:spPr>
          <a:xfrm>
            <a:off x="534572" y="1617784"/>
            <a:ext cx="8076714" cy="923330"/>
          </a:xfrm>
          <a:prstGeom prst="rect">
            <a:avLst/>
          </a:prstGeom>
          <a:noFill/>
        </p:spPr>
        <p:txBody>
          <a:bodyPr wrap="square" rtlCol="0">
            <a:spAutoFit/>
          </a:bodyPr>
          <a:lstStyle/>
          <a:p>
            <a:pPr hangingPunct="0"/>
            <a:r>
              <a:rPr lang="en-US" dirty="0" smtClean="0"/>
              <a:t>NTVACAT Is used to create the various categories of approvals that are specific to your institution.  This may be specific to each individual function or may encompass multiple types of functions.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13</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a:defRPr/>
            </a:pPr>
            <a:r>
              <a:rPr lang="en-US" kern="0" dirty="0" smtClean="0"/>
              <a:t>Electronic Approval Type Code Validation Form (NTVAPTY)</a:t>
            </a:r>
            <a:endParaRPr lang="en-US" kern="0" dirty="0"/>
          </a:p>
        </p:txBody>
      </p:sp>
      <p:sp>
        <p:nvSpPr>
          <p:cNvPr id="8" name="TextBox 7"/>
          <p:cNvSpPr txBox="1"/>
          <p:nvPr/>
        </p:nvSpPr>
        <p:spPr>
          <a:xfrm>
            <a:off x="464234" y="1645920"/>
            <a:ext cx="8261943" cy="1200329"/>
          </a:xfrm>
          <a:prstGeom prst="rect">
            <a:avLst/>
          </a:prstGeom>
          <a:noFill/>
        </p:spPr>
        <p:txBody>
          <a:bodyPr wrap="square" rtlCol="0">
            <a:spAutoFit/>
          </a:bodyPr>
          <a:lstStyle/>
          <a:p>
            <a:pPr hangingPunct="0"/>
            <a:r>
              <a:rPr lang="en-US" dirty="0" smtClean="0"/>
              <a:t>NTRAPTY is used to establish the rules that tie Banner forms, blocks, and fields to an Approval Type or action.  This form will determine the look of the institution’s Electronic Personnel Action Form for each site-defined Approval Type.</a:t>
            </a:r>
            <a:endParaRPr lang="en-US" dirty="0"/>
          </a:p>
        </p:txBody>
      </p:sp>
      <p:pic>
        <p:nvPicPr>
          <p:cNvPr id="4098" name="Picture 2"/>
          <p:cNvPicPr>
            <a:picLocks noGrp="1" noChangeAspect="1" noChangeArrowheads="1"/>
          </p:cNvPicPr>
          <p:nvPr>
            <p:ph sz="quarter" idx="11"/>
          </p:nvPr>
        </p:nvPicPr>
        <p:blipFill>
          <a:blip r:embed="rId2" cstate="print"/>
          <a:srcRect/>
          <a:stretch>
            <a:fillRect/>
          </a:stretch>
        </p:blipFill>
        <p:spPr bwMode="auto">
          <a:xfrm>
            <a:off x="228600" y="3052689"/>
            <a:ext cx="8686800" cy="2997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14</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kern="0" dirty="0" smtClean="0"/>
              <a:t>Electronic Approval Groups (NTVAGRP)</a:t>
            </a:r>
            <a:endParaRPr lang="en-US" dirty="0"/>
          </a:p>
        </p:txBody>
      </p:sp>
      <p:pic>
        <p:nvPicPr>
          <p:cNvPr id="5122" name="Picture 2"/>
          <p:cNvPicPr>
            <a:picLocks noGrp="1" noChangeAspect="1" noChangeArrowheads="1"/>
          </p:cNvPicPr>
          <p:nvPr>
            <p:ph sz="quarter" idx="11"/>
          </p:nvPr>
        </p:nvPicPr>
        <p:blipFill>
          <a:blip r:embed="rId2" cstate="print"/>
          <a:srcRect/>
          <a:stretch>
            <a:fillRect/>
          </a:stretch>
        </p:blipFill>
        <p:spPr bwMode="auto">
          <a:xfrm>
            <a:off x="228600" y="3052910"/>
            <a:ext cx="8686800" cy="3158184"/>
          </a:xfrm>
          <a:prstGeom prst="rect">
            <a:avLst/>
          </a:prstGeom>
          <a:noFill/>
          <a:ln w="9525">
            <a:noFill/>
            <a:miter lim="800000"/>
            <a:headEnd/>
            <a:tailEnd/>
          </a:ln>
        </p:spPr>
      </p:pic>
      <p:sp>
        <p:nvSpPr>
          <p:cNvPr id="7" name="TextBox 6"/>
          <p:cNvSpPr txBox="1"/>
          <p:nvPr/>
        </p:nvSpPr>
        <p:spPr>
          <a:xfrm>
            <a:off x="228600" y="1575582"/>
            <a:ext cx="8686800" cy="1477328"/>
          </a:xfrm>
          <a:prstGeom prst="rect">
            <a:avLst/>
          </a:prstGeom>
          <a:noFill/>
        </p:spPr>
        <p:txBody>
          <a:bodyPr wrap="square" rtlCol="0">
            <a:spAutoFit/>
          </a:bodyPr>
          <a:lstStyle/>
          <a:p>
            <a:r>
              <a:rPr lang="en-US" dirty="0" smtClean="0"/>
              <a:t>Approval groups is an </a:t>
            </a:r>
            <a:r>
              <a:rPr lang="en-US" i="1" dirty="0" smtClean="0"/>
              <a:t>optional security measure for electronic approvals that allows you </a:t>
            </a:r>
            <a:r>
              <a:rPr lang="en-US" dirty="0" smtClean="0"/>
              <a:t>to group one or more approval categories and associate them with a finite set of users. This feature is an optional one-time set up and is specific to Employee Self-Service only. If approval groups are not established in Banner, all approval categories will be presented for EPAFs in Employee Self-Service.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 Rule forms</a:t>
            </a:r>
            <a:endParaRPr lang="en-US" dirty="0"/>
          </a:p>
        </p:txBody>
      </p:sp>
      <p:sp>
        <p:nvSpPr>
          <p:cNvPr id="7" name="Slide Number Placeholder 6"/>
          <p:cNvSpPr>
            <a:spLocks noGrp="1"/>
          </p:cNvSpPr>
          <p:nvPr>
            <p:ph type="sldNum" sz="quarter" idx="4"/>
          </p:nvPr>
        </p:nvSpPr>
        <p:spPr/>
        <p:txBody>
          <a:bodyPr/>
          <a:lstStyle/>
          <a:p>
            <a:fld id="{4723A4D5-ED90-46EA-AEBA-89262A007473}" type="slidenum">
              <a:rPr lang="en-US" smtClean="0"/>
              <a:pPr/>
              <a:t>15</a:t>
            </a:fld>
            <a:endParaRPr lang="en-US" dirty="0"/>
          </a:p>
        </p:txBody>
      </p:sp>
      <p:sp>
        <p:nvSpPr>
          <p:cNvPr id="6" name="Date Placeholder 5"/>
          <p:cNvSpPr>
            <a:spLocks noGrp="1"/>
          </p:cNvSpPr>
          <p:nvPr>
            <p:ph type="dt" sz="half" idx="2"/>
          </p:nvPr>
        </p:nvSpPr>
        <p:spPr/>
        <p:txBody>
          <a:bodyPr/>
          <a:lstStyle/>
          <a:p>
            <a:fld id="{12090529-B060-FA4B-942B-7B0401244852}" type="datetime4">
              <a:rPr lang="en-US" smtClean="0"/>
              <a:pPr/>
              <a:t>September 15, 2012</a:t>
            </a:fld>
            <a:endParaRPr lang="en-US" dirty="0"/>
          </a:p>
        </p:txBody>
      </p:sp>
      <p:sp>
        <p:nvSpPr>
          <p:cNvPr id="22" name="Text Placeholder 21"/>
          <p:cNvSpPr>
            <a:spLocks noGrp="1"/>
          </p:cNvSpPr>
          <p:nvPr>
            <p:ph sz="quarter" idx="19"/>
          </p:nvPr>
        </p:nvSpPr>
        <p:spPr>
          <a:xfrm>
            <a:off x="228600" y="1540986"/>
            <a:ext cx="8366760" cy="4670107"/>
          </a:xfrm>
        </p:spPr>
        <p:txBody>
          <a:bodyPr>
            <a:normAutofit fontScale="92500"/>
          </a:bodyPr>
          <a:lstStyle/>
          <a:p>
            <a:pPr marL="342900" indent="-342900">
              <a:buFont typeface="Arial" pitchFamily="34" charset="0"/>
              <a:buChar char="•"/>
              <a:defRPr/>
            </a:pPr>
            <a:r>
              <a:rPr lang="en-US" dirty="0" smtClean="0"/>
              <a:t>Electronic Approval Category Rule Form </a:t>
            </a:r>
            <a:r>
              <a:rPr lang="en-US" kern="0" dirty="0" smtClean="0"/>
              <a:t>(NTRACAT)</a:t>
            </a:r>
          </a:p>
          <a:p>
            <a:pPr marL="342900" indent="-342900">
              <a:buFont typeface="Arial" pitchFamily="34" charset="0"/>
              <a:buChar char="•"/>
              <a:defRPr/>
            </a:pPr>
            <a:r>
              <a:rPr lang="en-US" dirty="0" smtClean="0"/>
              <a:t>Electronic Approval Level Rule Form </a:t>
            </a:r>
            <a:r>
              <a:rPr lang="en-US" kern="0" dirty="0" smtClean="0"/>
              <a:t>(NTRALVL)</a:t>
            </a:r>
          </a:p>
          <a:p>
            <a:pPr marL="342900" indent="-342900">
              <a:buFont typeface="Arial" pitchFamily="34" charset="0"/>
              <a:buChar char="•"/>
              <a:defRPr/>
            </a:pPr>
            <a:r>
              <a:rPr lang="en-US" dirty="0" smtClean="0"/>
              <a:t>Electronic Approval Type Rule Form (NTRAPTY)</a:t>
            </a:r>
          </a:p>
          <a:p>
            <a:pPr marL="342900" indent="-342900">
              <a:buFont typeface="Arial" pitchFamily="34" charset="0"/>
              <a:buChar char="•"/>
              <a:defRPr/>
            </a:pPr>
            <a:r>
              <a:rPr lang="en-US" dirty="0" smtClean="0"/>
              <a:t>Electronic Approval Usage Rule Form (NTRAUSG)</a:t>
            </a:r>
          </a:p>
          <a:p>
            <a:pPr marL="342900" indent="-342900">
              <a:buFont typeface="Arial" pitchFamily="34" charset="0"/>
              <a:buChar char="•"/>
              <a:defRPr/>
            </a:pPr>
            <a:r>
              <a:rPr lang="en-US" dirty="0" smtClean="0"/>
              <a:t>Position Control Installation Rule Form (NTRINST)</a:t>
            </a:r>
          </a:p>
          <a:p>
            <a:pPr marL="342900" indent="-342900">
              <a:buFont typeface="Arial" pitchFamily="34" charset="0"/>
              <a:buChar char="•"/>
              <a:defRPr/>
            </a:pPr>
            <a:r>
              <a:rPr lang="en-US" dirty="0" smtClean="0"/>
              <a:t>Electronic Approval Groups (NTRAGRP)</a:t>
            </a:r>
          </a:p>
          <a:p>
            <a:pPr marL="342900" indent="-342900">
              <a:buFont typeface="Arial" pitchFamily="34" charset="0"/>
              <a:buChar char="•"/>
              <a:defRPr/>
            </a:pPr>
            <a:r>
              <a:rPr lang="en-US" dirty="0" smtClean="0"/>
              <a:t>Electronic Approval Proxy Rule Form (NTRPROX)</a:t>
            </a:r>
          </a:p>
          <a:p>
            <a:pPr marL="342900" indent="-342900">
              <a:buFont typeface="Arial" pitchFamily="34" charset="0"/>
              <a:buChar char="•"/>
              <a:defRPr/>
            </a:pPr>
            <a:r>
              <a:rPr lang="en-US" dirty="0" smtClean="0"/>
              <a:t>Electronic Approval Routing Rule Form (NTRROUT)</a:t>
            </a:r>
            <a:endParaRPr lang="en-US" kern="0" dirty="0"/>
          </a:p>
        </p:txBody>
      </p:sp>
      <p:sp>
        <p:nvSpPr>
          <p:cNvPr id="9" name="Picture Placeholder 8"/>
          <p:cNvSpPr>
            <a:spLocks noGrp="1"/>
          </p:cNvSpPr>
          <p:nvPr>
            <p:ph type="pic" sz="quarter" idx="16"/>
          </p:nvPr>
        </p:nvSpPr>
        <p:spPr>
          <a:xfrm>
            <a:off x="8915400" y="1540986"/>
            <a:ext cx="92636" cy="3950887"/>
          </a:xfrm>
        </p:spPr>
      </p:sp>
    </p:spTree>
    <p:extLst>
      <p:ext uri="{BB962C8B-B14F-4D97-AF65-F5344CB8AC3E}">
        <p14:creationId xmlns="" xmlns:p14="http://schemas.microsoft.com/office/powerpoint/2010/main" val="3748776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16</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indent="-342900">
              <a:defRPr/>
            </a:pPr>
            <a:r>
              <a:rPr lang="en-US" dirty="0" smtClean="0"/>
              <a:t>Electronic Approval Category Rule Form </a:t>
            </a:r>
            <a:r>
              <a:rPr lang="en-US" kern="0" dirty="0" smtClean="0"/>
              <a:t>(NTRACAT)</a:t>
            </a:r>
          </a:p>
        </p:txBody>
      </p:sp>
      <p:sp>
        <p:nvSpPr>
          <p:cNvPr id="8" name="TextBox 7"/>
          <p:cNvSpPr txBox="1"/>
          <p:nvPr/>
        </p:nvSpPr>
        <p:spPr>
          <a:xfrm>
            <a:off x="450166" y="1645920"/>
            <a:ext cx="8213411" cy="923330"/>
          </a:xfrm>
          <a:prstGeom prst="rect">
            <a:avLst/>
          </a:prstGeom>
          <a:noFill/>
        </p:spPr>
        <p:txBody>
          <a:bodyPr wrap="square" rtlCol="0">
            <a:spAutoFit/>
          </a:bodyPr>
          <a:lstStyle/>
          <a:p>
            <a:pPr hangingPunct="0"/>
            <a:r>
              <a:rPr lang="en-US" dirty="0" smtClean="0"/>
              <a:t>NTRACAT is used to establish the rules that tie combinations of Approval Types together so that approvers are approving one entire transaction, the Approval Category.</a:t>
            </a:r>
            <a:endParaRPr lang="en-US" dirty="0"/>
          </a:p>
        </p:txBody>
      </p:sp>
      <p:pic>
        <p:nvPicPr>
          <p:cNvPr id="5122" name="Picture 2"/>
          <p:cNvPicPr>
            <a:picLocks noGrp="1" noChangeAspect="1" noChangeArrowheads="1"/>
          </p:cNvPicPr>
          <p:nvPr>
            <p:ph sz="quarter" idx="11"/>
          </p:nvPr>
        </p:nvPicPr>
        <p:blipFill>
          <a:blip r:embed="rId2" cstate="print"/>
          <a:srcRect/>
          <a:stretch>
            <a:fillRect/>
          </a:stretch>
        </p:blipFill>
        <p:spPr bwMode="auto">
          <a:xfrm>
            <a:off x="354614" y="2569250"/>
            <a:ext cx="8434771" cy="364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17</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NTRACAT – Fields / Default Values</a:t>
            </a:r>
            <a:endParaRPr lang="en-US" dirty="0"/>
          </a:p>
        </p:txBody>
      </p:sp>
      <p:pic>
        <p:nvPicPr>
          <p:cNvPr id="6146" name="Picture 2"/>
          <p:cNvPicPr>
            <a:picLocks noGrp="1" noChangeAspect="1" noChangeArrowheads="1"/>
          </p:cNvPicPr>
          <p:nvPr>
            <p:ph sz="quarter" idx="11"/>
          </p:nvPr>
        </p:nvPicPr>
        <p:blipFill>
          <a:blip r:embed="rId2" cstate="print"/>
          <a:srcRect/>
          <a:stretch>
            <a:fillRect/>
          </a:stretch>
        </p:blipFill>
        <p:spPr bwMode="auto">
          <a:xfrm>
            <a:off x="557621" y="1541463"/>
            <a:ext cx="8028757" cy="467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18</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indent="-342900">
              <a:defRPr/>
            </a:pPr>
            <a:r>
              <a:rPr lang="en-US" dirty="0" smtClean="0"/>
              <a:t>Electronic Approval Level Rule Form </a:t>
            </a:r>
            <a:r>
              <a:rPr lang="en-US" kern="0" dirty="0" smtClean="0"/>
              <a:t>(NTRALVL)</a:t>
            </a:r>
          </a:p>
        </p:txBody>
      </p:sp>
      <p:sp>
        <p:nvSpPr>
          <p:cNvPr id="10" name="TextBox 9"/>
          <p:cNvSpPr txBox="1"/>
          <p:nvPr/>
        </p:nvSpPr>
        <p:spPr>
          <a:xfrm>
            <a:off x="228600" y="1603716"/>
            <a:ext cx="8686799" cy="369332"/>
          </a:xfrm>
          <a:prstGeom prst="rect">
            <a:avLst/>
          </a:prstGeom>
          <a:noFill/>
        </p:spPr>
        <p:txBody>
          <a:bodyPr wrap="square" rtlCol="0">
            <a:spAutoFit/>
          </a:bodyPr>
          <a:lstStyle/>
          <a:p>
            <a:r>
              <a:rPr lang="en-US" dirty="0" smtClean="0"/>
              <a:t>NTRALVL is used to define levels of approval.      </a:t>
            </a:r>
            <a:endParaRPr lang="en-US" dirty="0"/>
          </a:p>
        </p:txBody>
      </p:sp>
      <p:pic>
        <p:nvPicPr>
          <p:cNvPr id="7170" name="Picture 2"/>
          <p:cNvPicPr>
            <a:picLocks noGrp="1" noChangeAspect="1" noChangeArrowheads="1"/>
          </p:cNvPicPr>
          <p:nvPr>
            <p:ph sz="quarter" idx="11"/>
          </p:nvPr>
        </p:nvPicPr>
        <p:blipFill>
          <a:blip r:embed="rId2" cstate="print"/>
          <a:srcRect/>
          <a:stretch>
            <a:fillRect/>
          </a:stretch>
        </p:blipFill>
        <p:spPr bwMode="auto">
          <a:xfrm>
            <a:off x="228600" y="2349305"/>
            <a:ext cx="8686800" cy="3612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19</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NTRALVL - Users</a:t>
            </a:r>
            <a:endParaRPr lang="en-US" dirty="0"/>
          </a:p>
        </p:txBody>
      </p:sp>
      <p:pic>
        <p:nvPicPr>
          <p:cNvPr id="8194" name="Picture 2"/>
          <p:cNvPicPr>
            <a:picLocks noGrp="1" noChangeAspect="1" noChangeArrowheads="1"/>
          </p:cNvPicPr>
          <p:nvPr>
            <p:ph sz="quarter" idx="11"/>
          </p:nvPr>
        </p:nvPicPr>
        <p:blipFill>
          <a:blip r:embed="rId2" cstate="print"/>
          <a:srcRect/>
          <a:stretch>
            <a:fillRect/>
          </a:stretch>
        </p:blipFill>
        <p:spPr bwMode="auto">
          <a:xfrm>
            <a:off x="228600" y="2174703"/>
            <a:ext cx="8686800" cy="340394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2</a:t>
            </a:fld>
            <a:endParaRPr lang="en-US" dirty="0"/>
          </a:p>
        </p:txBody>
      </p:sp>
      <p:sp>
        <p:nvSpPr>
          <p:cNvPr id="2" name="Date Placeholder 1"/>
          <p:cNvSpPr>
            <a:spLocks noGrp="1"/>
          </p:cNvSpPr>
          <p:nvPr>
            <p:ph type="dt" sz="half" idx="2"/>
          </p:nvPr>
        </p:nvSpPr>
        <p:spPr/>
        <p:txBody>
          <a:bodyPr/>
          <a:lstStyle/>
          <a:p>
            <a:fld id="{48528A12-0BD5-0E4B-8C46-94B9B2F7E9CA}" type="datetime4">
              <a:rPr lang="en-US" smtClean="0"/>
              <a:pPr/>
              <a:t>September 15, 2012</a:t>
            </a:fld>
            <a:endParaRPr lang="en-US" dirty="0"/>
          </a:p>
        </p:txBody>
      </p:sp>
      <p:sp>
        <p:nvSpPr>
          <p:cNvPr id="8" name="Title 7"/>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sz="quarter" idx="11"/>
          </p:nvPr>
        </p:nvSpPr>
        <p:spPr/>
        <p:txBody>
          <a:bodyPr>
            <a:normAutofit/>
          </a:bodyPr>
          <a:lstStyle/>
          <a:p>
            <a:r>
              <a:rPr lang="en-US" dirty="0" smtClean="0"/>
              <a:t>Introduction</a:t>
            </a:r>
          </a:p>
          <a:p>
            <a:r>
              <a:rPr lang="en-US" dirty="0" smtClean="0"/>
              <a:t>Terminology and Definitions</a:t>
            </a:r>
            <a:endParaRPr lang="en-US" dirty="0" smtClean="0"/>
          </a:p>
          <a:p>
            <a:r>
              <a:rPr lang="en-US" dirty="0" smtClean="0"/>
              <a:t>Rule </a:t>
            </a:r>
            <a:r>
              <a:rPr lang="en-US" dirty="0" smtClean="0"/>
              <a:t>and Validation Forms</a:t>
            </a:r>
          </a:p>
          <a:p>
            <a:r>
              <a:rPr lang="en-US" dirty="0" smtClean="0"/>
              <a:t>Internet </a:t>
            </a:r>
            <a:r>
              <a:rPr lang="en-US" dirty="0" smtClean="0"/>
              <a:t>Native Banner</a:t>
            </a:r>
          </a:p>
          <a:p>
            <a:r>
              <a:rPr lang="en-US" dirty="0" smtClean="0"/>
              <a:t>Banner Self Service</a:t>
            </a:r>
          </a:p>
          <a:p>
            <a:r>
              <a:rPr lang="en-US" dirty="0" smtClean="0"/>
              <a:t>Benefits of Using ePAFs</a:t>
            </a:r>
          </a:p>
          <a:p>
            <a:pPr>
              <a:buNone/>
            </a:pPr>
            <a:endParaRPr lang="en-US" dirty="0">
              <a:solidFill>
                <a:schemeClr val="tx1"/>
              </a:solidFill>
            </a:endParaRPr>
          </a:p>
        </p:txBody>
      </p:sp>
    </p:spTree>
    <p:extLst>
      <p:ext uri="{BB962C8B-B14F-4D97-AF65-F5344CB8AC3E}">
        <p14:creationId xmlns="" xmlns:p14="http://schemas.microsoft.com/office/powerpoint/2010/main" val="3895414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20</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indent="-342900">
              <a:defRPr/>
            </a:pPr>
            <a:r>
              <a:rPr lang="en-US" dirty="0" smtClean="0"/>
              <a:t>Electronic Approval Type Rule Form (NTRAPTY)</a:t>
            </a:r>
          </a:p>
        </p:txBody>
      </p:sp>
      <p:sp>
        <p:nvSpPr>
          <p:cNvPr id="7" name="TextBox 6"/>
          <p:cNvSpPr txBox="1"/>
          <p:nvPr/>
        </p:nvSpPr>
        <p:spPr>
          <a:xfrm>
            <a:off x="228600" y="1589649"/>
            <a:ext cx="8493369" cy="1200329"/>
          </a:xfrm>
          <a:prstGeom prst="rect">
            <a:avLst/>
          </a:prstGeom>
          <a:noFill/>
        </p:spPr>
        <p:txBody>
          <a:bodyPr wrap="square" rtlCol="0">
            <a:spAutoFit/>
          </a:bodyPr>
          <a:lstStyle/>
          <a:p>
            <a:r>
              <a:rPr lang="en-US" dirty="0" smtClean="0"/>
              <a:t>NTRAPTY is used to establish the rules that tie Banner forms, blocks, and fields to an Approval Type or action.  This form will determine the look of the institution’s Electronic Personnel Action Form for each site-defined Approval Type.</a:t>
            </a:r>
          </a:p>
          <a:p>
            <a:endParaRPr lang="en-US" dirty="0"/>
          </a:p>
        </p:txBody>
      </p:sp>
      <p:pic>
        <p:nvPicPr>
          <p:cNvPr id="9218" name="Picture 2"/>
          <p:cNvPicPr>
            <a:picLocks noGrp="1" noChangeAspect="1" noChangeArrowheads="1"/>
          </p:cNvPicPr>
          <p:nvPr>
            <p:ph sz="quarter" idx="11"/>
          </p:nvPr>
        </p:nvPicPr>
        <p:blipFill>
          <a:blip r:embed="rId2" cstate="print"/>
          <a:srcRect/>
          <a:stretch>
            <a:fillRect/>
          </a:stretch>
        </p:blipFill>
        <p:spPr bwMode="auto">
          <a:xfrm>
            <a:off x="228600" y="2789978"/>
            <a:ext cx="8686800" cy="2892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21</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NTRAPTY – Field Information</a:t>
            </a:r>
            <a:endParaRPr lang="en-US" dirty="0"/>
          </a:p>
        </p:txBody>
      </p:sp>
      <p:pic>
        <p:nvPicPr>
          <p:cNvPr id="2050" name="Picture 2"/>
          <p:cNvPicPr>
            <a:picLocks noGrp="1" noChangeAspect="1" noChangeArrowheads="1"/>
          </p:cNvPicPr>
          <p:nvPr>
            <p:ph sz="quarter" idx="11"/>
          </p:nvPr>
        </p:nvPicPr>
        <p:blipFill>
          <a:blip r:embed="rId2" cstate="print"/>
          <a:srcRect/>
          <a:stretch>
            <a:fillRect/>
          </a:stretch>
        </p:blipFill>
        <p:spPr bwMode="auto">
          <a:xfrm>
            <a:off x="228600" y="1546688"/>
            <a:ext cx="8686800" cy="4659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22</a:t>
            </a:fld>
            <a:endParaRPr lang="en-US" dirty="0"/>
          </a:p>
        </p:txBody>
      </p:sp>
      <p:sp>
        <p:nvSpPr>
          <p:cNvPr id="2" name="Date Placeholder 1"/>
          <p:cNvSpPr>
            <a:spLocks noGrp="1"/>
          </p:cNvSpPr>
          <p:nvPr>
            <p:ph type="dt" sz="half" idx="2"/>
          </p:nvPr>
        </p:nvSpPr>
        <p:spPr/>
        <p:txBody>
          <a:bodyPr/>
          <a:lstStyle/>
          <a:p>
            <a:fld id="{48528A12-0BD5-0E4B-8C46-94B9B2F7E9CA}" type="datetime4">
              <a:rPr lang="en-US" smtClean="0"/>
              <a:pPr/>
              <a:t>September 15, 2012</a:t>
            </a:fld>
            <a:endParaRPr lang="en-US" dirty="0"/>
          </a:p>
        </p:txBody>
      </p:sp>
      <p:sp>
        <p:nvSpPr>
          <p:cNvPr id="8" name="Title 7"/>
          <p:cNvSpPr>
            <a:spLocks noGrp="1"/>
          </p:cNvSpPr>
          <p:nvPr>
            <p:ph type="title"/>
          </p:nvPr>
        </p:nvSpPr>
        <p:spPr/>
        <p:txBody>
          <a:bodyPr/>
          <a:lstStyle/>
          <a:p>
            <a:r>
              <a:rPr lang="en-US" dirty="0" smtClean="0"/>
              <a:t>Electronic Approval Usage Rule Form (NTRAUSG)</a:t>
            </a:r>
            <a:endParaRPr lang="en-US" dirty="0"/>
          </a:p>
        </p:txBody>
      </p:sp>
      <p:sp>
        <p:nvSpPr>
          <p:cNvPr id="9" name="Content Placeholder 8"/>
          <p:cNvSpPr>
            <a:spLocks noGrp="1"/>
          </p:cNvSpPr>
          <p:nvPr>
            <p:ph sz="quarter" idx="11"/>
          </p:nvPr>
        </p:nvSpPr>
        <p:spPr/>
        <p:txBody>
          <a:bodyPr>
            <a:normAutofit/>
          </a:bodyPr>
          <a:lstStyle/>
          <a:p>
            <a:pPr indent="0" hangingPunct="0">
              <a:buNone/>
            </a:pPr>
            <a:r>
              <a:rPr lang="en-US" sz="2000" dirty="0" smtClean="0">
                <a:solidFill>
                  <a:schemeClr val="tx1"/>
                </a:solidFill>
              </a:rPr>
              <a:t>NTRAUSG defines rules that permit execution of Electronic Approval functions at the form, block/field level. This form is a </a:t>
            </a:r>
            <a:r>
              <a:rPr lang="en-US" sz="2000" b="1" dirty="0" smtClean="0">
                <a:solidFill>
                  <a:schemeClr val="accent2"/>
                </a:solidFill>
              </a:rPr>
              <a:t>Do Not Touch </a:t>
            </a:r>
            <a:r>
              <a:rPr lang="en-US" sz="2000" dirty="0" smtClean="0">
                <a:solidFill>
                  <a:schemeClr val="tx1"/>
                </a:solidFill>
              </a:rPr>
              <a:t>form and is delivered and maintained by Ellucian.  </a:t>
            </a:r>
          </a:p>
          <a:p>
            <a:pPr indent="0" hangingPunct="0">
              <a:buNone/>
            </a:pPr>
            <a:endParaRPr lang="en-US" sz="2000" dirty="0" smtClean="0">
              <a:solidFill>
                <a:schemeClr val="tx1"/>
              </a:solidFill>
            </a:endParaRPr>
          </a:p>
          <a:p>
            <a:pPr indent="0" hangingPunct="0">
              <a:buNone/>
            </a:pPr>
            <a:r>
              <a:rPr lang="en-US" sz="2000" dirty="0" smtClean="0">
                <a:solidFill>
                  <a:schemeClr val="tx1"/>
                </a:solidFill>
              </a:rPr>
              <a:t>The Block Information area displays the block description within the form(s) defined in the Form block.  The blocks that are supported in the Electronic Approval process are only those that appear on this form.</a:t>
            </a:r>
          </a:p>
          <a:p>
            <a:pPr indent="0" hangingPunct="0">
              <a:buNone/>
            </a:pPr>
            <a:endParaRPr lang="en-US" sz="2000" dirty="0" smtClean="0">
              <a:solidFill>
                <a:schemeClr val="tx1"/>
              </a:solidFill>
            </a:endParaRPr>
          </a:p>
          <a:p>
            <a:pPr indent="0" hangingPunct="0">
              <a:buNone/>
            </a:pPr>
            <a:r>
              <a:rPr lang="en-US" sz="2000" dirty="0" smtClean="0">
                <a:solidFill>
                  <a:schemeClr val="tx1"/>
                </a:solidFill>
              </a:rPr>
              <a:t>Note: The only thing a client can do on this form is change the ‘description’ of a field to be more user friendly.</a:t>
            </a:r>
          </a:p>
          <a:p>
            <a:pPr>
              <a:buNone/>
            </a:pPr>
            <a:endParaRPr lang="en-US" dirty="0"/>
          </a:p>
        </p:txBody>
      </p:sp>
    </p:spTree>
    <p:extLst>
      <p:ext uri="{BB962C8B-B14F-4D97-AF65-F5344CB8AC3E}">
        <p14:creationId xmlns:p14="http://schemas.microsoft.com/office/powerpoint/2010/main" xmlns="" val="389541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23</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NTRAUSG - Definitions</a:t>
            </a:r>
            <a:endParaRPr lang="en-US" dirty="0"/>
          </a:p>
        </p:txBody>
      </p:sp>
      <p:pic>
        <p:nvPicPr>
          <p:cNvPr id="6" name="Picture 2"/>
          <p:cNvPicPr>
            <a:picLocks noGrp="1" noChangeAspect="1" noChangeArrowheads="1"/>
          </p:cNvPicPr>
          <p:nvPr>
            <p:ph sz="quarter" idx="11"/>
          </p:nvPr>
        </p:nvPicPr>
        <p:blipFill>
          <a:blip r:embed="rId2" cstate="print"/>
          <a:srcRect/>
          <a:stretch>
            <a:fillRect/>
          </a:stretch>
        </p:blipFill>
        <p:spPr bwMode="auto">
          <a:xfrm>
            <a:off x="228600" y="1633288"/>
            <a:ext cx="8686800" cy="4486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24</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a:defRPr/>
            </a:pPr>
            <a:r>
              <a:rPr lang="en-US" dirty="0" smtClean="0"/>
              <a:t>Position Control Installation Rule Form (NTRINST)</a:t>
            </a:r>
            <a:endParaRPr lang="en-US" kern="0" dirty="0"/>
          </a:p>
        </p:txBody>
      </p:sp>
      <p:pic>
        <p:nvPicPr>
          <p:cNvPr id="4098" name="Picture 2"/>
          <p:cNvPicPr>
            <a:picLocks noGrp="1" noChangeAspect="1" noChangeArrowheads="1"/>
          </p:cNvPicPr>
          <p:nvPr>
            <p:ph sz="quarter" idx="11"/>
          </p:nvPr>
        </p:nvPicPr>
        <p:blipFill>
          <a:blip r:embed="rId2" cstate="print"/>
          <a:srcRect/>
          <a:stretch>
            <a:fillRect/>
          </a:stretch>
        </p:blipFill>
        <p:spPr bwMode="auto">
          <a:xfrm>
            <a:off x="228600" y="2335237"/>
            <a:ext cx="8686800" cy="3657600"/>
          </a:xfrm>
          <a:prstGeom prst="rect">
            <a:avLst/>
          </a:prstGeom>
          <a:noFill/>
          <a:ln w="9525">
            <a:noFill/>
            <a:miter lim="800000"/>
            <a:headEnd/>
            <a:tailEnd/>
          </a:ln>
        </p:spPr>
      </p:pic>
      <p:sp>
        <p:nvSpPr>
          <p:cNvPr id="7" name="TextBox 6"/>
          <p:cNvSpPr txBox="1"/>
          <p:nvPr/>
        </p:nvSpPr>
        <p:spPr>
          <a:xfrm>
            <a:off x="407963" y="1491176"/>
            <a:ext cx="8285871" cy="646331"/>
          </a:xfrm>
          <a:prstGeom prst="rect">
            <a:avLst/>
          </a:prstGeom>
          <a:noFill/>
        </p:spPr>
        <p:txBody>
          <a:bodyPr wrap="square" rtlCol="0">
            <a:spAutoFit/>
          </a:bodyPr>
          <a:lstStyle/>
          <a:p>
            <a:r>
              <a:rPr lang="en-US" dirty="0" smtClean="0"/>
              <a:t>NTRINST accommodates and establishes the global usage parameters of Electronic Approval functionality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25</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indent="-342900">
              <a:defRPr/>
            </a:pPr>
            <a:r>
              <a:rPr lang="en-US" dirty="0" smtClean="0"/>
              <a:t>Electronic Approval Groups (NTRAGRP)</a:t>
            </a:r>
          </a:p>
        </p:txBody>
      </p:sp>
      <p:pic>
        <p:nvPicPr>
          <p:cNvPr id="6146" name="Picture 2"/>
          <p:cNvPicPr>
            <a:picLocks noGrp="1" noChangeAspect="1" noChangeArrowheads="1"/>
          </p:cNvPicPr>
          <p:nvPr>
            <p:ph sz="quarter" idx="11"/>
          </p:nvPr>
        </p:nvPicPr>
        <p:blipFill>
          <a:blip r:embed="rId2" cstate="print"/>
          <a:srcRect/>
          <a:stretch>
            <a:fillRect/>
          </a:stretch>
        </p:blipFill>
        <p:spPr bwMode="auto">
          <a:xfrm>
            <a:off x="228600" y="3312661"/>
            <a:ext cx="8686800" cy="2898433"/>
          </a:xfrm>
          <a:prstGeom prst="rect">
            <a:avLst/>
          </a:prstGeom>
          <a:noFill/>
          <a:ln w="9525">
            <a:noFill/>
            <a:miter lim="800000"/>
            <a:headEnd/>
            <a:tailEnd/>
          </a:ln>
        </p:spPr>
      </p:pic>
      <p:sp>
        <p:nvSpPr>
          <p:cNvPr id="7" name="TextBox 6"/>
          <p:cNvSpPr txBox="1"/>
          <p:nvPr/>
        </p:nvSpPr>
        <p:spPr>
          <a:xfrm>
            <a:off x="228600" y="1617785"/>
            <a:ext cx="8720499" cy="1477328"/>
          </a:xfrm>
          <a:prstGeom prst="rect">
            <a:avLst/>
          </a:prstGeom>
          <a:noFill/>
        </p:spPr>
        <p:txBody>
          <a:bodyPr wrap="square" rtlCol="0">
            <a:spAutoFit/>
          </a:bodyPr>
          <a:lstStyle/>
          <a:p>
            <a:r>
              <a:rPr lang="en-US" dirty="0" smtClean="0"/>
              <a:t>Using NTRAGRP an institution can assign individual EPAF users to an appropriate approval group. Users associated with an approval group get default access to all approval categories listed within the approval group. You can associate an EPAF user with more than one approval group, based on the functions he or</a:t>
            </a:r>
          </a:p>
          <a:p>
            <a:r>
              <a:rPr lang="en-US" dirty="0" smtClean="0"/>
              <a:t>she is required to execute within the electronic approvals process.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26</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NTRAGRP – User Definition</a:t>
            </a:r>
            <a:endParaRPr lang="en-US" dirty="0"/>
          </a:p>
        </p:txBody>
      </p:sp>
      <p:pic>
        <p:nvPicPr>
          <p:cNvPr id="7170" name="Picture 2"/>
          <p:cNvPicPr>
            <a:picLocks noGrp="1" noChangeAspect="1" noChangeArrowheads="1"/>
          </p:cNvPicPr>
          <p:nvPr>
            <p:ph sz="quarter" idx="11"/>
          </p:nvPr>
        </p:nvPicPr>
        <p:blipFill>
          <a:blip r:embed="rId2" cstate="print"/>
          <a:srcRect/>
          <a:stretch>
            <a:fillRect/>
          </a:stretch>
        </p:blipFill>
        <p:spPr bwMode="auto">
          <a:xfrm>
            <a:off x="228600" y="2198640"/>
            <a:ext cx="8686800" cy="3356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27</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pPr marL="342900">
              <a:defRPr/>
            </a:pPr>
            <a:r>
              <a:rPr lang="en-US" dirty="0" smtClean="0"/>
              <a:t>Electronic Approval Proxy Rule Form (NTRPROX)</a:t>
            </a:r>
          </a:p>
        </p:txBody>
      </p:sp>
      <p:pic>
        <p:nvPicPr>
          <p:cNvPr id="8194" name="Picture 2"/>
          <p:cNvPicPr>
            <a:picLocks noGrp="1" noChangeAspect="1" noChangeArrowheads="1"/>
          </p:cNvPicPr>
          <p:nvPr>
            <p:ph sz="quarter" idx="11"/>
          </p:nvPr>
        </p:nvPicPr>
        <p:blipFill>
          <a:blip r:embed="rId2" cstate="print"/>
          <a:srcRect/>
          <a:stretch>
            <a:fillRect/>
          </a:stretch>
        </p:blipFill>
        <p:spPr bwMode="auto">
          <a:xfrm>
            <a:off x="604911" y="2827605"/>
            <a:ext cx="7705578" cy="3273841"/>
          </a:xfrm>
          <a:prstGeom prst="rect">
            <a:avLst/>
          </a:prstGeom>
          <a:noFill/>
          <a:ln w="9525">
            <a:noFill/>
            <a:miter lim="800000"/>
            <a:headEnd/>
            <a:tailEnd/>
          </a:ln>
        </p:spPr>
      </p:pic>
      <p:sp>
        <p:nvSpPr>
          <p:cNvPr id="7" name="TextBox 6"/>
          <p:cNvSpPr txBox="1"/>
          <p:nvPr/>
        </p:nvSpPr>
        <p:spPr>
          <a:xfrm>
            <a:off x="604911" y="1631852"/>
            <a:ext cx="8310489" cy="1200329"/>
          </a:xfrm>
          <a:prstGeom prst="rect">
            <a:avLst/>
          </a:prstGeom>
          <a:noFill/>
        </p:spPr>
        <p:txBody>
          <a:bodyPr wrap="square" rtlCol="0">
            <a:spAutoFit/>
          </a:bodyPr>
          <a:lstStyle/>
          <a:p>
            <a:r>
              <a:rPr lang="en-US" dirty="0" smtClean="0"/>
              <a:t>NTRPROX permits each individual approver to designate personal proxies who are authorized to take approval action in the absence of the approver for every level of approval in which they are defined.</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28</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normAutofit/>
          </a:bodyPr>
          <a:lstStyle/>
          <a:p>
            <a:r>
              <a:rPr lang="en-US" dirty="0" smtClean="0"/>
              <a:t>Electronic Approval Routing Rule Form (NTRROUT)</a:t>
            </a:r>
            <a:endParaRPr lang="en-US" dirty="0"/>
          </a:p>
        </p:txBody>
      </p:sp>
      <p:pic>
        <p:nvPicPr>
          <p:cNvPr id="9218" name="Picture 2"/>
          <p:cNvPicPr>
            <a:picLocks noGrp="1" noChangeAspect="1" noChangeArrowheads="1"/>
          </p:cNvPicPr>
          <p:nvPr>
            <p:ph sz="quarter" idx="11"/>
          </p:nvPr>
        </p:nvPicPr>
        <p:blipFill>
          <a:blip r:embed="rId2" cstate="print"/>
          <a:srcRect/>
          <a:stretch>
            <a:fillRect/>
          </a:stretch>
        </p:blipFill>
        <p:spPr bwMode="auto">
          <a:xfrm>
            <a:off x="268805" y="3383426"/>
            <a:ext cx="8686800" cy="2108447"/>
          </a:xfrm>
          <a:prstGeom prst="rect">
            <a:avLst/>
          </a:prstGeom>
          <a:noFill/>
          <a:ln w="9525">
            <a:noFill/>
            <a:miter lim="800000"/>
            <a:headEnd/>
            <a:tailEnd/>
          </a:ln>
        </p:spPr>
      </p:pic>
      <p:sp>
        <p:nvSpPr>
          <p:cNvPr id="7" name="TextBox 6"/>
          <p:cNvSpPr txBox="1"/>
          <p:nvPr/>
        </p:nvSpPr>
        <p:spPr>
          <a:xfrm>
            <a:off x="228600" y="1645920"/>
            <a:ext cx="8686800" cy="1477328"/>
          </a:xfrm>
          <a:prstGeom prst="rect">
            <a:avLst/>
          </a:prstGeom>
          <a:noFill/>
        </p:spPr>
        <p:txBody>
          <a:bodyPr wrap="square" rtlCol="0">
            <a:spAutoFit/>
          </a:bodyPr>
          <a:lstStyle/>
          <a:p>
            <a:r>
              <a:rPr lang="en-US" dirty="0" smtClean="0"/>
              <a:t>NTRROUT enables individual originators to identify the individuals who are standard in their routing of the PAF’s they create.  This will default into the electronic approval entered by the user at the time of PAF entry.  This sets up a “standard” but can be overwritten by the originator when creating a PAF if necessary.</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40760"/>
            <a:ext cx="5979159" cy="2682240"/>
          </a:xfrm>
        </p:spPr>
        <p:txBody>
          <a:bodyPr/>
          <a:lstStyle/>
          <a:p>
            <a:r>
              <a:rPr lang="en-US" dirty="0" smtClean="0"/>
              <a:t>Internet Native Banner</a:t>
            </a:r>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40760"/>
            <a:ext cx="8296422" cy="2682240"/>
          </a:xfrm>
        </p:spPr>
        <p:txBody>
          <a:bodyPr>
            <a:normAutofit fontScale="90000"/>
          </a:bodyPr>
          <a:lstStyle/>
          <a:p>
            <a:r>
              <a:rPr lang="en-US" dirty="0" smtClean="0"/>
              <a:t>Cyd Hawkins</a:t>
            </a:r>
            <a:br>
              <a:rPr lang="en-US" dirty="0" smtClean="0"/>
            </a:br>
            <a:r>
              <a:rPr lang="en-US" dirty="0" smtClean="0"/>
              <a:t>Principal Needs Center Consultant</a:t>
            </a:r>
            <a:br>
              <a:rPr lang="en-US" dirty="0" smtClean="0"/>
            </a:br>
            <a:r>
              <a:rPr lang="en-US" dirty="0" smtClean="0"/>
              <a:t>Human Capital Management</a:t>
            </a:r>
            <a:br>
              <a:rPr lang="en-US" dirty="0" smtClean="0"/>
            </a:br>
            <a:r>
              <a:rPr lang="en-US" dirty="0" smtClean="0"/>
              <a:t>503-329-9970</a:t>
            </a:r>
            <a:br>
              <a:rPr lang="en-US" dirty="0" smtClean="0"/>
            </a:br>
            <a:r>
              <a:rPr lang="en-US" dirty="0" smtClean="0"/>
              <a:t>cyd.hawkins@ellucian.com</a:t>
            </a:r>
            <a:endParaRPr lang="en-US" dirty="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30</a:t>
            </a:fld>
            <a:endParaRPr lang="en-US" dirty="0"/>
          </a:p>
        </p:txBody>
      </p:sp>
      <p:sp>
        <p:nvSpPr>
          <p:cNvPr id="2" name="Date Placeholder 1"/>
          <p:cNvSpPr>
            <a:spLocks noGrp="1"/>
          </p:cNvSpPr>
          <p:nvPr>
            <p:ph type="dt" sz="half" idx="2"/>
          </p:nvPr>
        </p:nvSpPr>
        <p:spPr/>
        <p:txBody>
          <a:bodyPr/>
          <a:lstStyle/>
          <a:p>
            <a:fld id="{48528A12-0BD5-0E4B-8C46-94B9B2F7E9CA}" type="datetime4">
              <a:rPr lang="en-US" smtClean="0"/>
              <a:pPr/>
              <a:t>September 15, 2012</a:t>
            </a:fld>
            <a:endParaRPr lang="en-US" dirty="0"/>
          </a:p>
        </p:txBody>
      </p:sp>
      <p:sp>
        <p:nvSpPr>
          <p:cNvPr id="8" name="Title 7"/>
          <p:cNvSpPr>
            <a:spLocks noGrp="1"/>
          </p:cNvSpPr>
          <p:nvPr>
            <p:ph type="title"/>
          </p:nvPr>
        </p:nvSpPr>
        <p:spPr/>
        <p:txBody>
          <a:bodyPr/>
          <a:lstStyle/>
          <a:p>
            <a:r>
              <a:rPr lang="en-US" dirty="0" smtClean="0"/>
              <a:t>Applications and Processes</a:t>
            </a:r>
            <a:endParaRPr lang="en-US" dirty="0"/>
          </a:p>
        </p:txBody>
      </p:sp>
      <p:sp>
        <p:nvSpPr>
          <p:cNvPr id="9" name="Content Placeholder 8"/>
          <p:cNvSpPr>
            <a:spLocks noGrp="1"/>
          </p:cNvSpPr>
          <p:nvPr>
            <p:ph sz="quarter" idx="11"/>
          </p:nvPr>
        </p:nvSpPr>
        <p:spPr/>
        <p:txBody>
          <a:bodyPr>
            <a:normAutofit/>
          </a:bodyPr>
          <a:lstStyle/>
          <a:p>
            <a:r>
              <a:rPr lang="en-US" dirty="0" smtClean="0"/>
              <a:t>Electronic Personnel Action Form (NOAEPAF</a:t>
            </a:r>
            <a:r>
              <a:rPr lang="en-US" dirty="0" smtClean="0"/>
              <a:t>)</a:t>
            </a:r>
          </a:p>
          <a:p>
            <a:pPr lvl="0" hangingPunct="0"/>
            <a:r>
              <a:rPr lang="en-US" dirty="0" smtClean="0"/>
              <a:t>Electronic Approval Summary Form (NOAAPSM)</a:t>
            </a:r>
          </a:p>
          <a:p>
            <a:r>
              <a:rPr lang="en-US" dirty="0" smtClean="0"/>
              <a:t>Electronic Approval Routing Rule Form (</a:t>
            </a:r>
            <a:r>
              <a:rPr lang="en-US" dirty="0" smtClean="0"/>
              <a:t>NTRROUT)</a:t>
            </a:r>
            <a:endParaRPr lang="en-US" dirty="0" smtClean="0"/>
          </a:p>
          <a:p>
            <a:r>
              <a:rPr lang="en-US" dirty="0" smtClean="0"/>
              <a:t>Errors </a:t>
            </a:r>
            <a:r>
              <a:rPr lang="en-US" dirty="0" smtClean="0"/>
              <a:t>and </a:t>
            </a:r>
            <a:r>
              <a:rPr lang="en-US" dirty="0" smtClean="0"/>
              <a:t>Warnings Detail Form (NOIEMSG) </a:t>
            </a:r>
            <a:endParaRPr lang="en-US" dirty="0" smtClean="0"/>
          </a:p>
          <a:p>
            <a:r>
              <a:rPr lang="en-US" dirty="0" smtClean="0"/>
              <a:t>Electronic Approvals Mass Apply Process (NOPEAMA) </a:t>
            </a:r>
            <a:endParaRPr lang="en-US" dirty="0" smtClean="0"/>
          </a:p>
          <a:p>
            <a:pPr>
              <a:buNone/>
            </a:pPr>
            <a:endParaRPr lang="en-US" dirty="0"/>
          </a:p>
        </p:txBody>
      </p:sp>
    </p:spTree>
    <p:extLst>
      <p:ext uri="{BB962C8B-B14F-4D97-AF65-F5344CB8AC3E}">
        <p14:creationId xmlns:p14="http://schemas.microsoft.com/office/powerpoint/2010/main" xmlns="" val="3895414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40760"/>
            <a:ext cx="5979159" cy="2682240"/>
          </a:xfrm>
        </p:spPr>
        <p:txBody>
          <a:bodyPr/>
          <a:lstStyle/>
          <a:p>
            <a:r>
              <a:rPr lang="en-US" dirty="0" smtClean="0"/>
              <a:t>Banner Self Service</a:t>
            </a:r>
            <a:endParaRPr lang="en-US" dirty="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6816361580_d289c0d00a_n.jpg"/>
          <p:cNvPicPr>
            <a:picLocks noGrp="1" noChangeAspect="1"/>
          </p:cNvPicPr>
          <p:nvPr>
            <p:ph type="pic" sz="quarter" idx="16"/>
          </p:nvPr>
        </p:nvPicPr>
        <p:blipFill>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t="9219" b="9219"/>
          <a:stretch>
            <a:fillRect/>
          </a:stretch>
        </p:blipFill>
        <p:spPr/>
      </p:pic>
      <p:pic>
        <p:nvPicPr>
          <p:cNvPr id="8" name="Picture Placeholder 7" descr="6962481947_12580aedbd_n.jpg"/>
          <p:cNvPicPr>
            <a:picLocks noGrp="1" noChangeAspect="1"/>
          </p:cNvPicPr>
          <p:nvPr>
            <p:ph type="pic" sz="quarter" idx="17"/>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6719" r="16719"/>
          <a:stretch/>
        </p:blipFill>
        <p:spPr/>
      </p:pic>
      <p:sp>
        <p:nvSpPr>
          <p:cNvPr id="7" name="Slide Number Placeholder 6"/>
          <p:cNvSpPr>
            <a:spLocks noGrp="1"/>
          </p:cNvSpPr>
          <p:nvPr>
            <p:ph type="sldNum" sz="quarter" idx="4"/>
          </p:nvPr>
        </p:nvSpPr>
        <p:spPr/>
        <p:txBody>
          <a:bodyPr/>
          <a:lstStyle/>
          <a:p>
            <a:fld id="{4723A4D5-ED90-46EA-AEBA-89262A007473}" type="slidenum">
              <a:rPr lang="en-US" smtClean="0"/>
              <a:pPr/>
              <a:t>32</a:t>
            </a:fld>
            <a:endParaRPr lang="en-US" dirty="0"/>
          </a:p>
        </p:txBody>
      </p:sp>
      <p:sp>
        <p:nvSpPr>
          <p:cNvPr id="6" name="Date Placeholder 5"/>
          <p:cNvSpPr>
            <a:spLocks noGrp="1"/>
          </p:cNvSpPr>
          <p:nvPr>
            <p:ph type="dt" sz="half" idx="2"/>
          </p:nvPr>
        </p:nvSpPr>
        <p:spPr/>
        <p:txBody>
          <a:bodyPr/>
          <a:lstStyle/>
          <a:p>
            <a:fld id="{57630E5D-4EAA-1748-87C0-5878622BF697}" type="datetime4">
              <a:rPr lang="en-US" smtClean="0"/>
              <a:pPr/>
              <a:t>September 15, 2012</a:t>
            </a:fld>
            <a:endParaRPr lang="en-US" dirty="0"/>
          </a:p>
        </p:txBody>
      </p:sp>
      <p:sp>
        <p:nvSpPr>
          <p:cNvPr id="2" name="Title 1"/>
          <p:cNvSpPr>
            <a:spLocks noGrp="1"/>
          </p:cNvSpPr>
          <p:nvPr>
            <p:ph type="title"/>
          </p:nvPr>
        </p:nvSpPr>
        <p:spPr/>
        <p:txBody>
          <a:bodyPr/>
          <a:lstStyle/>
          <a:p>
            <a:r>
              <a:rPr lang="en-US" dirty="0" smtClean="0"/>
              <a:t>Employe</a:t>
            </a:r>
            <a:r>
              <a:rPr lang="en-US" dirty="0" smtClean="0"/>
              <a:t>e Self Service</a:t>
            </a:r>
            <a:endParaRPr lang="en-US" dirty="0"/>
          </a:p>
        </p:txBody>
      </p:sp>
      <p:sp>
        <p:nvSpPr>
          <p:cNvPr id="5" name="Content Placeholder 4"/>
          <p:cNvSpPr>
            <a:spLocks noGrp="1"/>
          </p:cNvSpPr>
          <p:nvPr>
            <p:ph sz="quarter" idx="19"/>
          </p:nvPr>
        </p:nvSpPr>
        <p:spPr/>
        <p:txBody>
          <a:bodyPr/>
          <a:lstStyle/>
          <a:p>
            <a:r>
              <a:rPr lang="en-US" dirty="0" smtClean="0"/>
              <a:t>Create an ePAF</a:t>
            </a:r>
            <a:endParaRPr lang="en-US" dirty="0" smtClean="0"/>
          </a:p>
          <a:p>
            <a:r>
              <a:rPr lang="en-US" dirty="0" smtClean="0"/>
              <a:t>Check status of ePAF</a:t>
            </a:r>
            <a:endParaRPr lang="en-US" dirty="0" smtClean="0"/>
          </a:p>
          <a:p>
            <a:r>
              <a:rPr lang="en-US" dirty="0" smtClean="0"/>
              <a:t>Approve ePAF</a:t>
            </a:r>
            <a:endParaRPr lang="en-US" dirty="0" smtClean="0"/>
          </a:p>
          <a:p>
            <a:r>
              <a:rPr lang="en-US" dirty="0" smtClean="0"/>
              <a:t>ePAF Summary</a:t>
            </a:r>
            <a:endParaRPr lang="en-US" dirty="0" smtClean="0">
              <a:solidFill>
                <a:srgbClr val="A91D65"/>
              </a:solidFill>
            </a:endParaRPr>
          </a:p>
        </p:txBody>
      </p:sp>
    </p:spTree>
    <p:extLst>
      <p:ext uri="{BB962C8B-B14F-4D97-AF65-F5344CB8AC3E}">
        <p14:creationId xmlns="" xmlns:p14="http://schemas.microsoft.com/office/powerpoint/2010/main" val="846158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40760"/>
            <a:ext cx="5979159" cy="2682240"/>
          </a:xfrm>
        </p:spPr>
        <p:txBody>
          <a:bodyPr/>
          <a:lstStyle/>
          <a:p>
            <a:r>
              <a:rPr lang="en-US" dirty="0" smtClean="0"/>
              <a:t>Benefits of Using ePAFs</a:t>
            </a:r>
            <a:endParaRPr lang="en-US" dirty="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7" name="Slide Number Placeholder 6"/>
          <p:cNvSpPr>
            <a:spLocks noGrp="1"/>
          </p:cNvSpPr>
          <p:nvPr>
            <p:ph type="sldNum" sz="quarter" idx="4"/>
          </p:nvPr>
        </p:nvSpPr>
        <p:spPr/>
        <p:txBody>
          <a:bodyPr/>
          <a:lstStyle/>
          <a:p>
            <a:fld id="{4723A4D5-ED90-46EA-AEBA-89262A007473}" type="slidenum">
              <a:rPr lang="en-US" smtClean="0"/>
              <a:pPr/>
              <a:t>34</a:t>
            </a:fld>
            <a:endParaRPr lang="en-US" dirty="0"/>
          </a:p>
        </p:txBody>
      </p:sp>
      <p:sp>
        <p:nvSpPr>
          <p:cNvPr id="6" name="Date Placeholder 5"/>
          <p:cNvSpPr>
            <a:spLocks noGrp="1"/>
          </p:cNvSpPr>
          <p:nvPr>
            <p:ph type="dt" sz="half" idx="2"/>
          </p:nvPr>
        </p:nvSpPr>
        <p:spPr/>
        <p:txBody>
          <a:bodyPr/>
          <a:lstStyle/>
          <a:p>
            <a:fld id="{12090529-B060-FA4B-942B-7B0401244852}" type="datetime4">
              <a:rPr lang="en-US" smtClean="0"/>
              <a:pPr/>
              <a:t>September 15, 2012</a:t>
            </a:fld>
            <a:endParaRPr lang="en-US" dirty="0"/>
          </a:p>
        </p:txBody>
      </p:sp>
      <p:pic>
        <p:nvPicPr>
          <p:cNvPr id="8" name="Picture Placeholder 7" descr="6997852073_df8cef67ea_n.jpg"/>
          <p:cNvPicPr>
            <a:picLocks noGrp="1" noChangeAspect="1"/>
          </p:cNvPicPr>
          <p:nvPr>
            <p:ph type="pic" sz="quarter" idx="16"/>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l="8516" r="8516"/>
          <a:stretch>
            <a:fillRect/>
          </a:stretch>
        </p:blipFill>
        <p:spPr/>
      </p:pic>
      <p:sp>
        <p:nvSpPr>
          <p:cNvPr id="22" name="Text Placeholder 21"/>
          <p:cNvSpPr>
            <a:spLocks noGrp="1"/>
          </p:cNvSpPr>
          <p:nvPr>
            <p:ph sz="quarter" idx="19"/>
          </p:nvPr>
        </p:nvSpPr>
        <p:spPr/>
        <p:txBody>
          <a:bodyPr>
            <a:normAutofit fontScale="92500" lnSpcReduction="10000"/>
          </a:bodyPr>
          <a:lstStyle/>
          <a:p>
            <a:r>
              <a:rPr lang="en-US" dirty="0" smtClean="0"/>
              <a:t>Accountability for data entry is shifted to the originator (Departments)</a:t>
            </a:r>
            <a:endParaRPr lang="en-US" dirty="0" smtClean="0"/>
          </a:p>
          <a:p>
            <a:r>
              <a:rPr lang="en-US" dirty="0" smtClean="0"/>
              <a:t>Increase speed and efficiency of the process</a:t>
            </a:r>
            <a:endParaRPr lang="en-US" dirty="0" smtClean="0"/>
          </a:p>
          <a:p>
            <a:r>
              <a:rPr lang="en-US" dirty="0" smtClean="0"/>
              <a:t>Less opportunity for data entry errors &amp;/or errors being caught before they get to the database</a:t>
            </a:r>
            <a:endParaRPr lang="en-US" dirty="0" smtClean="0"/>
          </a:p>
          <a:p>
            <a:r>
              <a:rPr lang="en-US" dirty="0" smtClean="0"/>
              <a:t>Ability to track a transaction through the approval process</a:t>
            </a:r>
            <a:endParaRPr lang="en-US" dirty="0" smtClean="0"/>
          </a:p>
          <a:p>
            <a:r>
              <a:rPr lang="en-US" dirty="0" smtClean="0"/>
              <a:t>Ability to write reports on ePAF data including approvals</a:t>
            </a:r>
            <a:endParaRPr lang="en-US" dirty="0">
              <a:solidFill>
                <a:srgbClr val="A91D65"/>
              </a:solidFill>
            </a:endParaRPr>
          </a:p>
        </p:txBody>
      </p:sp>
    </p:spTree>
    <p:extLst>
      <p:ext uri="{BB962C8B-B14F-4D97-AF65-F5344CB8AC3E}">
        <p14:creationId xmlns:p14="http://schemas.microsoft.com/office/powerpoint/2010/main" xmlns="" val="3748776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1" name="Picture Placeholder 10" descr="Untitled-2.png"/>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21" r="21"/>
          <a:stretch>
            <a:fillRect/>
          </a:stretch>
        </p:blipFill>
        <p:spPr/>
      </p:pic>
      <p:pic>
        <p:nvPicPr>
          <p:cNvPr id="5" name="Picture 4" descr="Question_mark.jpg"/>
          <p:cNvPicPr>
            <a:picLocks noChangeAspect="1"/>
          </p:cNvPicPr>
          <p:nvPr/>
        </p:nvPicPr>
        <p:blipFill>
          <a:blip r:embed="rId4" cstate="print"/>
          <a:stretch>
            <a:fillRect/>
          </a:stretch>
        </p:blipFill>
        <p:spPr>
          <a:xfrm>
            <a:off x="4276578" y="1589648"/>
            <a:ext cx="3724422" cy="3545059"/>
          </a:xfrm>
          <a:prstGeom prst="rect">
            <a:avLst/>
          </a:prstGeom>
        </p:spPr>
      </p:pic>
    </p:spTree>
    <p:extLst>
      <p:ext uri="{BB962C8B-B14F-4D97-AF65-F5344CB8AC3E}">
        <p14:creationId xmlns:p14="http://schemas.microsoft.com/office/powerpoint/2010/main" xmlns="" val="2595844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Cyd Hawkins</a:t>
            </a:r>
            <a:br>
              <a:rPr lang="en-US" dirty="0" smtClean="0"/>
            </a:br>
            <a:r>
              <a:rPr lang="en-US" sz="2000" dirty="0" smtClean="0">
                <a:hlinkClick r:id="rId3"/>
              </a:rPr>
              <a:t>cyd.hawkins@ellucian.com</a:t>
            </a:r>
            <a:r>
              <a:rPr lang="en-US" sz="2000" dirty="0" smtClean="0"/>
              <a:t/>
            </a:r>
            <a:br>
              <a:rPr lang="en-US" sz="2000" dirty="0" smtClean="0"/>
            </a:br>
            <a:r>
              <a:rPr lang="en-US" sz="2000" dirty="0" smtClean="0"/>
              <a:t>503-329-9970</a:t>
            </a:r>
            <a:r>
              <a:rPr lang="en-US" dirty="0" smtClean="0"/>
              <a:t/>
            </a:r>
            <a:br>
              <a:rPr lang="en-US" dirty="0" smtClean="0"/>
            </a:br>
            <a:endParaRPr lang="en-US" dirty="0"/>
          </a:p>
        </p:txBody>
      </p:sp>
      <p:pic>
        <p:nvPicPr>
          <p:cNvPr id="5" name="Picture Placeholder 4" descr="Untitled-1.png"/>
          <p:cNvPicPr>
            <a:picLocks noGrp="1" noChangeAspect="1"/>
          </p:cNvPicPr>
          <p:nvPr>
            <p:ph type="pic" sz="quarter" idx="11"/>
          </p:nvPr>
        </p:nvPicPr>
        <p:blipFill>
          <a:blip r:embed="rId4" cstate="print">
            <a:extLst>
              <a:ext uri="{28A0092B-C50C-407E-A947-70E740481C1C}">
                <a14:useLocalDpi xmlns:a14="http://schemas.microsoft.com/office/drawing/2010/main" xmlns="" val="0"/>
              </a:ext>
            </a:extLst>
          </a:blip>
          <a:srcRect t="66" b="66"/>
          <a:stretch>
            <a:fillRect/>
          </a:stretch>
        </p:blipFill>
        <p:spPr/>
      </p:pic>
    </p:spTree>
    <p:extLst>
      <p:ext uri="{BB962C8B-B14F-4D97-AF65-F5344CB8AC3E}">
        <p14:creationId xmlns:p14="http://schemas.microsoft.com/office/powerpoint/2010/main" xmlns="" val="220376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40760"/>
            <a:ext cx="5979159" cy="2682240"/>
          </a:xfrm>
        </p:spPr>
        <p:txBody>
          <a:bodyPr/>
          <a:lstStyle/>
          <a:p>
            <a:r>
              <a:rPr lang="en-US" dirty="0" smtClean="0"/>
              <a:t>Terminology and Definitions</a:t>
            </a:r>
            <a:endParaRPr lang="en-US" dirty="0" smtClean="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5</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Terminology and Definitions</a:t>
            </a:r>
            <a:endParaRPr lang="en-US" dirty="0"/>
          </a:p>
        </p:txBody>
      </p:sp>
      <p:graphicFrame>
        <p:nvGraphicFramePr>
          <p:cNvPr id="6" name="Content Placeholder 5"/>
          <p:cNvGraphicFramePr>
            <a:graphicFrameLocks noGrp="1"/>
          </p:cNvGraphicFramePr>
          <p:nvPr>
            <p:ph sz="quarter" idx="11"/>
          </p:nvPr>
        </p:nvGraphicFramePr>
        <p:xfrm>
          <a:off x="228600" y="1541463"/>
          <a:ext cx="8686800" cy="3119120"/>
        </p:xfrm>
        <a:graphic>
          <a:graphicData uri="http://schemas.openxmlformats.org/drawingml/2006/table">
            <a:tbl>
              <a:tblPr firstRow="1" bandRow="1">
                <a:tableStyleId>{5C22544A-7EE6-4342-B048-85BDC9FD1C3A}</a:tableStyleId>
              </a:tblPr>
              <a:tblGrid>
                <a:gridCol w="2359855"/>
                <a:gridCol w="6326945"/>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ePAF</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aseline="0" dirty="0" smtClean="0"/>
                        <a:t> electronic personnel action form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aseline="0" dirty="0" smtClean="0"/>
                        <a:t> Electronically submitted and process actions for entry into   PPAIDEN, PEAEMPL &amp; NBAJOBS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aseline="0" dirty="0" smtClean="0"/>
                        <a:t> Can default common values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aseline="0" dirty="0" smtClean="0"/>
                        <a:t> Determine who can enter, approve and apply the actions</a:t>
                      </a:r>
                      <a:endParaRPr lang="en-US" dirty="0" smtClean="0"/>
                    </a:p>
                  </a:txBody>
                  <a:tcPr/>
                </a:tc>
              </a:tr>
              <a:tr h="370840">
                <a:tc>
                  <a:txBody>
                    <a:bodyPr/>
                    <a:lstStyle/>
                    <a:p>
                      <a:r>
                        <a:rPr lang="en-US" dirty="0" smtClean="0"/>
                        <a:t>FYI</a:t>
                      </a:r>
                      <a:r>
                        <a:rPr lang="en-US" baseline="0" dirty="0" smtClean="0"/>
                        <a:t> or Acknowledger</a:t>
                      </a:r>
                      <a:endParaRPr lang="en-US" dirty="0"/>
                    </a:p>
                  </a:txBody>
                  <a:tcPr/>
                </a:tc>
                <a:tc>
                  <a:txBody>
                    <a:bodyPr/>
                    <a:lstStyle/>
                    <a:p>
                      <a:pPr hangingPunct="0"/>
                      <a:r>
                        <a:rPr lang="en-US" dirty="0" smtClean="0"/>
                        <a:t>Reviews ePAF</a:t>
                      </a:r>
                      <a:r>
                        <a:rPr lang="en-US" baseline="0" dirty="0" smtClean="0"/>
                        <a:t> personnel transactions.  No actions are allowed on the transaction.  This is a non-mandatory approval.</a:t>
                      </a:r>
                      <a:endParaRPr lang="en-US" dirty="0" smtClean="0"/>
                    </a:p>
                  </a:txBody>
                  <a:tcPr/>
                </a:tc>
              </a:tr>
              <a:tr h="370840">
                <a:tc>
                  <a:txBody>
                    <a:bodyPr/>
                    <a:lstStyle/>
                    <a:p>
                      <a:pPr hangingPunct="0"/>
                      <a:r>
                        <a:rPr lang="en-US" sz="1800" kern="1200" dirty="0" smtClean="0">
                          <a:solidFill>
                            <a:schemeClr val="dk1"/>
                          </a:solidFill>
                          <a:latin typeface="+mn-lt"/>
                          <a:ea typeface="+mn-ea"/>
                          <a:cs typeface="+mn-cs"/>
                        </a:rPr>
                        <a:t>Applier</a:t>
                      </a:r>
                      <a:endParaRPr lang="en-US" sz="1800" kern="1200" dirty="0">
                        <a:solidFill>
                          <a:schemeClr val="dk1"/>
                        </a:solidFill>
                        <a:latin typeface="+mn-lt"/>
                        <a:ea typeface="+mn-ea"/>
                        <a:cs typeface="+mn-cs"/>
                      </a:endParaRPr>
                    </a:p>
                  </a:txBody>
                  <a:tcPr/>
                </a:tc>
                <a:tc>
                  <a:txBody>
                    <a:bodyPr/>
                    <a:lstStyle/>
                    <a:p>
                      <a:pPr hangingPunct="0"/>
                      <a:r>
                        <a:rPr lang="en-US" dirty="0" smtClean="0"/>
                        <a:t>Updates the ePAF transaction into the Banner database</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6</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Terminology and Definitions</a:t>
            </a:r>
            <a:endParaRPr lang="en-US" dirty="0"/>
          </a:p>
        </p:txBody>
      </p:sp>
      <p:graphicFrame>
        <p:nvGraphicFramePr>
          <p:cNvPr id="6" name="Content Placeholder 5"/>
          <p:cNvGraphicFramePr>
            <a:graphicFrameLocks noGrp="1"/>
          </p:cNvGraphicFramePr>
          <p:nvPr>
            <p:ph sz="quarter" idx="11"/>
          </p:nvPr>
        </p:nvGraphicFramePr>
        <p:xfrm>
          <a:off x="228600" y="1541463"/>
          <a:ext cx="8686800" cy="4307840"/>
        </p:xfrm>
        <a:graphic>
          <a:graphicData uri="http://schemas.openxmlformats.org/drawingml/2006/table">
            <a:tbl>
              <a:tblPr firstRow="1" bandRow="1">
                <a:tableStyleId>{5C22544A-7EE6-4342-B048-85BDC9FD1C3A}</a:tableStyleId>
              </a:tblPr>
              <a:tblGrid>
                <a:gridCol w="2359855"/>
                <a:gridCol w="6326945"/>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Approval Category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Approval categories represent the purpose of the personnel action – the reason the Personnel Action is being created.  Approval categories are commonly performed functions at an institution such as the transfer of an employee or the reclassification of an employee.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Approval Type</a:t>
                      </a:r>
                    </a:p>
                    <a:p>
                      <a:endParaRPr lang="en-US" dirty="0"/>
                    </a:p>
                  </a:txBody>
                  <a:tcPr/>
                </a:tc>
                <a:tc>
                  <a:txBody>
                    <a:bodyPr/>
                    <a:lstStyle/>
                    <a:p>
                      <a:pPr hangingPunct="0"/>
                      <a:r>
                        <a:rPr lang="en-US" dirty="0" smtClean="0"/>
                        <a:t>Approval types are defined to be the most basic type of action and specific to the processing of a Personnel Action.  They are actions such as establishing a new job assignment for an employee or terminating an existing job assignment for an employee.</a:t>
                      </a:r>
                      <a:endParaRPr lang="en-US" dirty="0" smtClean="0"/>
                    </a:p>
                  </a:txBody>
                  <a:tcPr/>
                </a:tc>
              </a:tr>
              <a:tr h="370840">
                <a:tc>
                  <a:txBody>
                    <a:bodyPr/>
                    <a:lstStyle/>
                    <a:p>
                      <a:pPr hangingPunct="0"/>
                      <a:r>
                        <a:rPr lang="en-US" sz="1800" kern="1200" dirty="0" smtClean="0">
                          <a:solidFill>
                            <a:schemeClr val="dk1"/>
                          </a:solidFill>
                          <a:latin typeface="+mn-lt"/>
                          <a:ea typeface="+mn-ea"/>
                          <a:cs typeface="+mn-cs"/>
                        </a:rPr>
                        <a:t>Originator</a:t>
                      </a:r>
                      <a:endParaRPr lang="en-US" sz="1800" kern="1200" dirty="0">
                        <a:solidFill>
                          <a:schemeClr val="dk1"/>
                        </a:solidFill>
                        <a:latin typeface="+mn-lt"/>
                        <a:ea typeface="+mn-ea"/>
                        <a:cs typeface="+mn-cs"/>
                      </a:endParaRPr>
                    </a:p>
                  </a:txBody>
                  <a:tcPr/>
                </a:tc>
                <a:tc>
                  <a:txBody>
                    <a:bodyPr/>
                    <a:lstStyle/>
                    <a:p>
                      <a:pPr hangingPunct="0"/>
                      <a:r>
                        <a:rPr lang="en-US" sz="1800" kern="1200" dirty="0" smtClean="0">
                          <a:solidFill>
                            <a:schemeClr val="dk1"/>
                          </a:solidFill>
                          <a:latin typeface="+mn-lt"/>
                          <a:ea typeface="+mn-ea"/>
                          <a:cs typeface="+mn-cs"/>
                        </a:rPr>
                        <a:t>The creator of an Electronic Personnel Action. </a:t>
                      </a:r>
                      <a:endParaRPr lang="en-US" dirty="0" smtClean="0"/>
                    </a:p>
                  </a:txBody>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Proxy</a:t>
                      </a:r>
                    </a:p>
                  </a:txBody>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Proxies are individuals authorized to take approval action in the absence of the approver.</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7</a:t>
            </a:fld>
            <a:endParaRPr lang="en-US" dirty="0"/>
          </a:p>
        </p:txBody>
      </p:sp>
      <p:sp>
        <p:nvSpPr>
          <p:cNvPr id="3" name="Date Placeholder 2"/>
          <p:cNvSpPr>
            <a:spLocks noGrp="1"/>
          </p:cNvSpPr>
          <p:nvPr>
            <p:ph type="dt" sz="half" idx="2"/>
          </p:nvPr>
        </p:nvSpPr>
        <p:spPr/>
        <p:txBody>
          <a:bodyPr/>
          <a:lstStyle/>
          <a:p>
            <a:fld id="{04E9E104-0579-534A-B233-06B48E6F45FC}" type="datetime4">
              <a:rPr lang="en-US" smtClean="0"/>
              <a:pPr/>
              <a:t>September 15, 2012</a:t>
            </a:fld>
            <a:endParaRPr lang="en-US" dirty="0"/>
          </a:p>
        </p:txBody>
      </p:sp>
      <p:sp>
        <p:nvSpPr>
          <p:cNvPr id="4" name="Title 3"/>
          <p:cNvSpPr>
            <a:spLocks noGrp="1"/>
          </p:cNvSpPr>
          <p:nvPr>
            <p:ph type="title"/>
          </p:nvPr>
        </p:nvSpPr>
        <p:spPr/>
        <p:txBody>
          <a:bodyPr/>
          <a:lstStyle/>
          <a:p>
            <a:r>
              <a:rPr lang="en-US" dirty="0" smtClean="0"/>
              <a:t>Terminology</a:t>
            </a:r>
            <a:endParaRPr lang="en-US" dirty="0"/>
          </a:p>
        </p:txBody>
      </p:sp>
      <p:graphicFrame>
        <p:nvGraphicFramePr>
          <p:cNvPr id="6" name="Content Placeholder 5"/>
          <p:cNvGraphicFramePr>
            <a:graphicFrameLocks noGrp="1"/>
          </p:cNvGraphicFramePr>
          <p:nvPr>
            <p:ph sz="quarter" idx="11"/>
          </p:nvPr>
        </p:nvGraphicFramePr>
        <p:xfrm>
          <a:off x="228600" y="1541463"/>
          <a:ext cx="8686800" cy="4307840"/>
        </p:xfrm>
        <a:graphic>
          <a:graphicData uri="http://schemas.openxmlformats.org/drawingml/2006/table">
            <a:tbl>
              <a:tblPr firstRow="1" bandRow="1">
                <a:tableStyleId>{5C22544A-7EE6-4342-B048-85BDC9FD1C3A}</a:tableStyleId>
              </a:tblPr>
              <a:tblGrid>
                <a:gridCol w="2359855"/>
                <a:gridCol w="6326945"/>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Queue Status</a:t>
                      </a:r>
                      <a:endParaRPr lang="en-US" dirty="0" smtClean="0"/>
                    </a:p>
                  </a:txBody>
                  <a:tcPr/>
                </a:tc>
                <a:tc>
                  <a:txBody>
                    <a:bodyPr/>
                    <a:lstStyle/>
                    <a:p>
                      <a:pPr hangingPunct="0"/>
                      <a:r>
                        <a:rPr lang="en-US" sz="1800" kern="1200" dirty="0" smtClean="0">
                          <a:solidFill>
                            <a:schemeClr val="dk1"/>
                          </a:solidFill>
                          <a:latin typeface="+mn-lt"/>
                          <a:ea typeface="+mn-ea"/>
                          <a:cs typeface="+mn-cs"/>
                        </a:rPr>
                        <a:t>The status of the Electronic Personnel Action (ePAF) for each individual defined in the approval queue.</a:t>
                      </a:r>
                      <a:endParaRPr lang="en-US"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Required Action</a:t>
                      </a:r>
                      <a:endParaRPr lang="en-US" dirty="0"/>
                    </a:p>
                  </a:txBody>
                  <a:tcPr/>
                </a:tc>
                <a:tc>
                  <a:txBody>
                    <a:bodyPr/>
                    <a:lstStyle/>
                    <a:p>
                      <a:pPr hangingPunct="0"/>
                      <a:r>
                        <a:rPr lang="en-US" sz="1800" kern="1200" dirty="0" smtClean="0">
                          <a:solidFill>
                            <a:schemeClr val="dk1"/>
                          </a:solidFill>
                          <a:latin typeface="+mn-lt"/>
                          <a:ea typeface="+mn-ea"/>
                          <a:cs typeface="+mn-cs"/>
                        </a:rPr>
                        <a:t>Required Action is a field on several of the Electronic Approval forms.  The valid Options for input are:</a:t>
                      </a:r>
                    </a:p>
                    <a:p>
                      <a:pPr marL="0" marR="0" lvl="0" indent="0" algn="l" defTabSz="914400" rtl="0" eaLnBrk="1" fontAlgn="auto" latinLnBrk="0" hangingPunct="0">
                        <a:lnSpc>
                          <a:spcPct val="100000"/>
                        </a:lnSpc>
                        <a:spcBef>
                          <a:spcPts val="0"/>
                        </a:spcBef>
                        <a:spcAft>
                          <a:spcPts val="0"/>
                        </a:spcAft>
                        <a:buClrTx/>
                        <a:buSzTx/>
                        <a:buFont typeface="Wingdings" pitchFamily="2" charset="2"/>
                        <a:buChar char="ü"/>
                        <a:tabLst/>
                        <a:defRPr/>
                      </a:pPr>
                      <a:r>
                        <a:rPr lang="en-US" sz="1800" b="1" kern="1200" dirty="0" smtClean="0">
                          <a:solidFill>
                            <a:schemeClr val="dk1"/>
                          </a:solidFill>
                          <a:latin typeface="+mn-lt"/>
                          <a:ea typeface="+mn-ea"/>
                          <a:cs typeface="+mn-cs"/>
                        </a:rPr>
                        <a:t> Approval:</a:t>
                      </a:r>
                      <a:r>
                        <a:rPr lang="en-US" sz="1800" b="1"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The individual must take action on the PAF.</a:t>
                      </a:r>
                    </a:p>
                    <a:p>
                      <a:pPr marL="0" marR="0" lvl="0" indent="0" algn="l" defTabSz="914400" rtl="0" eaLnBrk="1" fontAlgn="auto" latinLnBrk="0" hangingPunct="0">
                        <a:lnSpc>
                          <a:spcPct val="100000"/>
                        </a:lnSpc>
                        <a:spcBef>
                          <a:spcPts val="0"/>
                        </a:spcBef>
                        <a:spcAft>
                          <a:spcPts val="0"/>
                        </a:spcAft>
                        <a:buClrTx/>
                        <a:buSzTx/>
                        <a:buFont typeface="Wingdings" pitchFamily="2" charset="2"/>
                        <a:buChar char="ü"/>
                        <a:tabLst/>
                        <a:defRPr/>
                      </a:pPr>
                      <a:r>
                        <a:rPr lang="en-US" sz="1800" b="1" kern="1200" dirty="0" smtClean="0">
                          <a:solidFill>
                            <a:schemeClr val="dk1"/>
                          </a:solidFill>
                          <a:latin typeface="+mn-lt"/>
                          <a:ea typeface="+mn-ea"/>
                          <a:cs typeface="+mn-cs"/>
                        </a:rPr>
                        <a:t> FYI:  </a:t>
                      </a:r>
                      <a:r>
                        <a:rPr lang="en-US" sz="1800" kern="1200" dirty="0" smtClean="0">
                          <a:solidFill>
                            <a:schemeClr val="dk1"/>
                          </a:solidFill>
                          <a:latin typeface="+mn-lt"/>
                          <a:ea typeface="+mn-ea"/>
                          <a:cs typeface="+mn-cs"/>
                        </a:rPr>
                        <a:t>The individual is seeing the PAF for information only.</a:t>
                      </a:r>
                    </a:p>
                    <a:p>
                      <a:pPr marL="0" marR="0" lvl="0" indent="0" algn="l" defTabSz="914400" rtl="0" eaLnBrk="1" fontAlgn="auto" latinLnBrk="0" hangingPunct="0">
                        <a:lnSpc>
                          <a:spcPct val="100000"/>
                        </a:lnSpc>
                        <a:spcBef>
                          <a:spcPts val="0"/>
                        </a:spcBef>
                        <a:spcAft>
                          <a:spcPts val="0"/>
                        </a:spcAft>
                        <a:buClrTx/>
                        <a:buSzTx/>
                        <a:buFont typeface="Wingdings" pitchFamily="2" charset="2"/>
                        <a:buChar char="ü"/>
                        <a:tabLst/>
                        <a:defRPr/>
                      </a:pPr>
                      <a:r>
                        <a:rPr lang="en-US" sz="1800" b="1" kern="1200" dirty="0" smtClean="0">
                          <a:solidFill>
                            <a:schemeClr val="dk1"/>
                          </a:solidFill>
                          <a:latin typeface="+mn-lt"/>
                          <a:ea typeface="+mn-ea"/>
                          <a:cs typeface="+mn-cs"/>
                        </a:rPr>
                        <a:t> Apply:</a:t>
                      </a:r>
                      <a:r>
                        <a:rPr lang="en-US" sz="1800" b="1"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The individual must apply the PAF to the database after final approval.</a:t>
                      </a:r>
                    </a:p>
                  </a:txBody>
                  <a:tcPr/>
                </a:tc>
              </a:tr>
              <a:tr h="370840">
                <a:tc>
                  <a:txBody>
                    <a:bodyPr/>
                    <a:lstStyle/>
                    <a:p>
                      <a:pPr hangingPunct="0"/>
                      <a:r>
                        <a:rPr lang="en-US" sz="1800" kern="1200" dirty="0" smtClean="0">
                          <a:solidFill>
                            <a:schemeClr val="dk1"/>
                          </a:solidFill>
                          <a:latin typeface="+mn-lt"/>
                          <a:ea typeface="+mn-ea"/>
                          <a:cs typeface="+mn-cs"/>
                        </a:rPr>
                        <a:t>Superuser</a:t>
                      </a:r>
                      <a:endParaRPr lang="en-US" sz="1800" kern="1200" dirty="0">
                        <a:solidFill>
                          <a:schemeClr val="dk1"/>
                        </a:solidFill>
                        <a:latin typeface="+mn-lt"/>
                        <a:ea typeface="+mn-ea"/>
                        <a:cs typeface="+mn-cs"/>
                      </a:endParaRPr>
                    </a:p>
                  </a:txBody>
                  <a:tcPr/>
                </a:tc>
                <a:tc>
                  <a:txBody>
                    <a:bodyPr/>
                    <a:lstStyle/>
                    <a:p>
                      <a:pPr hangingPunct="0"/>
                      <a:r>
                        <a:rPr lang="en-US" sz="1800" kern="1200" dirty="0" smtClean="0">
                          <a:solidFill>
                            <a:schemeClr val="dk1"/>
                          </a:solidFill>
                          <a:latin typeface="+mn-lt"/>
                          <a:ea typeface="+mn-ea"/>
                          <a:cs typeface="+mn-cs"/>
                        </a:rPr>
                        <a:t>A superuser has the ability to approve any transaction at any time during the approval process and bypass the people in the approval queue that have not yet taken action on the transaction.</a:t>
                      </a:r>
                      <a:endParaRPr lang="en-US" sz="1800" kern="1200" dirty="0">
                        <a:solidFill>
                          <a:schemeClr val="dk1"/>
                        </a:solidFill>
                        <a:latin typeface="+mn-lt"/>
                        <a:ea typeface="+mn-ea"/>
                        <a:cs typeface="+mn-cs"/>
                      </a:endParaRPr>
                    </a:p>
                  </a:txBody>
                  <a:tcPr/>
                </a:tc>
              </a:tr>
              <a:tr h="370840">
                <a:tc>
                  <a:txBody>
                    <a:bodyPr/>
                    <a:lstStyle/>
                    <a:p>
                      <a:pPr hangingPunct="0"/>
                      <a:r>
                        <a:rPr lang="en-US" sz="1800" kern="1200" dirty="0" smtClean="0">
                          <a:solidFill>
                            <a:schemeClr val="dk1"/>
                          </a:solidFill>
                          <a:latin typeface="+mn-lt"/>
                          <a:ea typeface="+mn-ea"/>
                          <a:cs typeface="+mn-cs"/>
                        </a:rPr>
                        <a:t>Transaction Status</a:t>
                      </a:r>
                      <a:endParaRPr lang="en-US" sz="1800" kern="1200" dirty="0">
                        <a:solidFill>
                          <a:schemeClr val="dk1"/>
                        </a:solidFill>
                        <a:latin typeface="+mn-lt"/>
                        <a:ea typeface="+mn-ea"/>
                        <a:cs typeface="+mn-cs"/>
                      </a:endParaRPr>
                    </a:p>
                  </a:txBody>
                  <a:tcPr/>
                </a:tc>
                <a:tc>
                  <a:txBody>
                    <a:bodyPr/>
                    <a:lstStyle/>
                    <a:p>
                      <a:pPr hangingPunct="0"/>
                      <a:r>
                        <a:rPr lang="en-US" sz="1800" kern="1200" dirty="0" smtClean="0">
                          <a:solidFill>
                            <a:schemeClr val="dk1"/>
                          </a:solidFill>
                          <a:latin typeface="+mn-lt"/>
                          <a:ea typeface="+mn-ea"/>
                          <a:cs typeface="+mn-cs"/>
                        </a:rPr>
                        <a:t>The status of the Electronic Personnel Action (ePAF) itself.</a:t>
                      </a:r>
                      <a:endParaRPr lang="en-US"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8</a:t>
            </a:fld>
            <a:endParaRPr lang="en-US" dirty="0"/>
          </a:p>
        </p:txBody>
      </p:sp>
      <p:sp>
        <p:nvSpPr>
          <p:cNvPr id="3" name="Date Placeholder 2"/>
          <p:cNvSpPr>
            <a:spLocks noGrp="1"/>
          </p:cNvSpPr>
          <p:nvPr>
            <p:ph type="dt" sz="half" idx="2"/>
          </p:nvPr>
        </p:nvSpPr>
        <p:spPr/>
        <p:txBody>
          <a:bodyPr/>
          <a:lstStyle/>
          <a:p>
            <a:fld id="{A4FA697D-9DDE-7D46-BE0A-71FC00D84B76}" type="datetime4">
              <a:rPr lang="en-US" smtClean="0"/>
              <a:pPr/>
              <a:t>September 15, 2012</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23888" y="828675"/>
            <a:ext cx="7896225"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723A4D5-ED90-46EA-AEBA-89262A007473}" type="slidenum">
              <a:rPr lang="en-US" smtClean="0"/>
              <a:pPr/>
              <a:t>9</a:t>
            </a:fld>
            <a:endParaRPr lang="en-US" dirty="0"/>
          </a:p>
        </p:txBody>
      </p:sp>
      <p:sp>
        <p:nvSpPr>
          <p:cNvPr id="3" name="Date Placeholder 2"/>
          <p:cNvSpPr>
            <a:spLocks noGrp="1"/>
          </p:cNvSpPr>
          <p:nvPr>
            <p:ph type="dt" sz="half" idx="2"/>
          </p:nvPr>
        </p:nvSpPr>
        <p:spPr/>
        <p:txBody>
          <a:bodyPr/>
          <a:lstStyle/>
          <a:p>
            <a:fld id="{A4FA697D-9DDE-7D46-BE0A-71FC00D84B76}" type="datetime4">
              <a:rPr lang="en-US" smtClean="0"/>
              <a:pPr/>
              <a:t>September 15, 2012</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38175" y="1371600"/>
            <a:ext cx="78676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lucian_Template">
  <a:themeElements>
    <a:clrScheme name="Ellucian Vivid 1">
      <a:dk1>
        <a:srgbClr val="000000"/>
      </a:dk1>
      <a:lt1>
        <a:sysClr val="window" lastClr="FFFFFF"/>
      </a:lt1>
      <a:dk2>
        <a:srgbClr val="7D7D7D"/>
      </a:dk2>
      <a:lt2>
        <a:srgbClr val="D9D9D9"/>
      </a:lt2>
      <a:accent1>
        <a:srgbClr val="4B205E"/>
      </a:accent1>
      <a:accent2>
        <a:srgbClr val="A91D65"/>
      </a:accent2>
      <a:accent3>
        <a:srgbClr val="18617E"/>
      </a:accent3>
      <a:accent4>
        <a:srgbClr val="BF442D"/>
      </a:accent4>
      <a:accent5>
        <a:srgbClr val="1B65A6"/>
      </a:accent5>
      <a:accent6>
        <a:srgbClr val="4A6B1A"/>
      </a:accent6>
      <a:hlink>
        <a:srgbClr val="A91D65"/>
      </a:hlink>
      <a:folHlink>
        <a:srgbClr val="A91D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ommunity xmlns="7be039b1-20f8-464e-8556-d914b9abbd01">Marketing</Community>
    <Product_x0020_Name xmlns="a98a893f-76d6-4677-9242-745bba61234d">&lt;select Product&gt;</Product_x0020_Name>
    <Type_x0020_Of_x0020_Content xmlns="7be039b1-20f8-464e-8556-d914b9abbd01">Branding / Naming</Type_x0020_Of_x0020_Content>
    <PublishingRollupImage xmlns="http://schemas.microsoft.com/sharepoint/v3" xsi:nil="true"/>
    <TotalRating xmlns="7be039b1-20f8-464e-8556-d914b9abbd01" xsi:nil="true"/>
    <File_x0020_Description xmlns="7be039b1-20f8-464e-8556-d914b9abbd01">IDN - Ellucian PowerPoint Template</File_x0020_Description>
    <Rating xmlns="7be039b1-20f8-464e-8556-d914b9abbd01">0</Rating>
    <Tags xmlns="7be039b1-20f8-464e-8556-d914b9abbd01">template</Tags>
    <TotalComments xmlns="7be039b1-20f8-464e-8556-d914b9abbd01" xsi:nil="true"/>
    <Audience1 xmlns="7be039b1-20f8-464e-8556-d914b9abbd01">All Employees</Audience1>
    <Language_x0020_Type xmlns="a98a893f-76d6-4677-9242-745bba61234d">English</Language_x0020_Type>
    <Institution_x0020_Type xmlns="a98a893f-76d6-4677-9242-745bba61234d">&lt;select Institution Type&gt;</Institution_x0020_Type>
    <Document_x0020_Type xmlns="7be039b1-20f8-464e-8556-d914b9abbd01">Microsoft PowerPoint</Document_x0020_Type>
    <TotalAlerts xmlns="7be039b1-20f8-464e-8556-d914b9abbd01" xsi:nil="true"/>
    <Geography xmlns="a98a893f-76d6-4677-9242-745bba61234d">USA</Geography>
    <Available_x0020_Use xmlns="a98a893f-76d6-4677-9242-745bba61234d">Internal</Available_x0020_Use>
    <LiteratureRequestId xmlns="a98a893f-76d6-4677-9242-745bba61234d" xsi:nil="true"/>
    <LRFStatus xmlns="a98a893f-76d6-4677-9242-745bba61234d" xsi:nil="true"/>
  </documentManagement>
</p:properties>
</file>

<file path=customXml/item3.xml><?xml version="1.0" encoding="utf-8"?>
<?mso-contentType ?>
<DocAve xmlns="http://www.AvePoint.com/sharepoint2007/v5/contenttype/list" CTID="0x010100938E71BBAD429F4F8A1FAE97CE4754E000451DFCC379069D4387620F1EC3843E60"/>
</file>

<file path=customXml/item4.xml><?xml version="1.0" encoding="utf-8"?>
<ct:contentTypeSchema xmlns:ct="http://schemas.microsoft.com/office/2006/metadata/contentType" xmlns:ma="http://schemas.microsoft.com/office/2006/metadata/properties/metaAttributes" ct:_="" ma:_="" ma:contentTypeName="Teams Parent CT" ma:contentTypeID="0x010100938E71BBAD429F4F8A1FAE97CE4754E000451DFCC379069D4387620F1EC3843E60" ma:contentTypeVersion="36" ma:contentTypeDescription="" ma:contentTypeScope="" ma:versionID="14f9a5d63d5d9b981474e35ad25cddb0">
  <xsd:schema xmlns:xsd="http://www.w3.org/2001/XMLSchema" xmlns:p="http://schemas.microsoft.com/office/2006/metadata/properties" xmlns:ns1="7be039b1-20f8-464e-8556-d914b9abbd01" xmlns:ns2="http://schemas.microsoft.com/sharepoint/v3" xmlns:ns3="a98a893f-76d6-4677-9242-745bba61234d" targetNamespace="http://schemas.microsoft.com/office/2006/metadata/properties" ma:root="true" ma:fieldsID="e028878d22d41d0f7cd69c6d2ec3086e" ns1:_="" ns2:_="" ns3:_="">
    <xsd:import namespace="7be039b1-20f8-464e-8556-d914b9abbd01"/>
    <xsd:import namespace="http://schemas.microsoft.com/sharepoint/v3"/>
    <xsd:import namespace="a98a893f-76d6-4677-9242-745bba61234d"/>
    <xsd:element name="properties">
      <xsd:complexType>
        <xsd:sequence>
          <xsd:element name="documentManagement">
            <xsd:complexType>
              <xsd:all>
                <xsd:element ref="ns1:Community"/>
                <xsd:element ref="ns1:File_x0020_Description"/>
                <xsd:element ref="ns1:Type_x0020_Of_x0020_Content"/>
                <xsd:element ref="ns3:Available_x0020_Use"/>
                <xsd:element ref="ns1:Document_x0020_Type"/>
                <xsd:element ref="ns1:Audience1"/>
                <xsd:element ref="ns1:Tags"/>
                <xsd:element ref="ns3:Institution_x0020_Type" minOccurs="0"/>
                <xsd:element ref="ns3:Geography"/>
                <xsd:element ref="ns3:Language_x0020_Type"/>
                <xsd:element ref="ns3:Product_x0020_Name" minOccurs="0"/>
                <xsd:element ref="ns1:TotalAlerts" minOccurs="0"/>
                <xsd:element ref="ns1:TotalComments" minOccurs="0"/>
                <xsd:element ref="ns1:Rating"/>
                <xsd:element ref="ns1:TotalRating" minOccurs="0"/>
                <xsd:element ref="ns3:LiteratureRequestId" minOccurs="0"/>
                <xsd:element ref="ns3:LRFStatus" minOccurs="0"/>
                <xsd:element ref="ns2:PublishingRollupImage" minOccurs="0"/>
              </xsd:all>
            </xsd:complexType>
          </xsd:element>
        </xsd:sequence>
      </xsd:complexType>
    </xsd:element>
  </xsd:schema>
  <xsd:schema xmlns:xsd="http://www.w3.org/2001/XMLSchema" xmlns:dms="http://schemas.microsoft.com/office/2006/documentManagement/types" targetNamespace="7be039b1-20f8-464e-8556-d914b9abbd01" elementFormDefault="qualified">
    <xsd:import namespace="http://schemas.microsoft.com/office/2006/documentManagement/types"/>
    <xsd:element name="Community" ma:index="0" ma:displayName="Community" ma:internalName="Community" ma:readOnly="false">
      <xsd:simpleType>
        <xsd:restriction base="dms:Unknown"/>
      </xsd:simpleType>
    </xsd:element>
    <xsd:element name="File_x0020_Description" ma:index="3" ma:displayName="File Description" ma:internalName="File_x0020_Description" ma:readOnly="false">
      <xsd:simpleType>
        <xsd:restriction base="dms:Text">
          <xsd:maxLength value="255"/>
        </xsd:restriction>
      </xsd:simpleType>
    </xsd:element>
    <xsd:element name="Type_x0020_Of_x0020_Content" ma:index="4" ma:displayName="Type Of Content" ma:internalName="Type_x0020_Of_x0020_Content" ma:readOnly="false">
      <xsd:simpleType>
        <xsd:restriction base="dms:Unknown"/>
      </xsd:simpleType>
    </xsd:element>
    <xsd:element name="Document_x0020_Type" ma:index="6" ma:displayName="Document Type" ma:internalName="Document_x0020_Type" ma:readOnly="false">
      <xsd:simpleType>
        <xsd:restriction base="dms:Unknown"/>
      </xsd:simpleType>
    </xsd:element>
    <xsd:element name="Audience1" ma:index="7" ma:displayName="Audience" ma:internalName="Audience1" ma:readOnly="false">
      <xsd:simpleType>
        <xsd:restriction base="dms:Unknown"/>
      </xsd:simpleType>
    </xsd:element>
    <xsd:element name="Tags" ma:index="8" ma:displayName="Tags" ma:description="Tags should be separated by a comma" ma:internalName="Tags" ma:readOnly="false">
      <xsd:simpleType>
        <xsd:restriction base="dms:Text">
          <xsd:maxLength value="255"/>
        </xsd:restriction>
      </xsd:simpleType>
    </xsd:element>
    <xsd:element name="TotalAlerts" ma:index="13" nillable="true" ma:displayName="TotalAlerts" ma:internalName="TotalAlerts">
      <xsd:simpleType>
        <xsd:restriction base="dms:Text">
          <xsd:maxLength value="255"/>
        </xsd:restriction>
      </xsd:simpleType>
    </xsd:element>
    <xsd:element name="TotalComments" ma:index="14" nillable="true" ma:displayName="TotalComments" ma:internalName="TotalComments">
      <xsd:simpleType>
        <xsd:restriction base="dms:Text">
          <xsd:maxLength value="255"/>
        </xsd:restriction>
      </xsd:simpleType>
    </xsd:element>
    <xsd:element name="Rating" ma:index="15" ma:displayName="Rating" ma:internalName="Rating" ma:readOnly="false">
      <xsd:simpleType>
        <xsd:restriction base="dms:Unknown"/>
      </xsd:simpleType>
    </xsd:element>
    <xsd:element name="TotalRating" ma:index="16" nillable="true" ma:displayName="TotalRating" ma:internalName="TotalRating">
      <xsd:simpleType>
        <xsd:restriction base="dms:Text">
          <xsd:maxLength value="255"/>
        </xsd:restriction>
      </xsd:simple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RollupImage" ma:index="25" nillable="true" ma:displayName="Rollup Image" ma:description="" ma:hidden="true" ma:internalName="PublishingRollupImage" ma:readOnly="false">
      <xsd:simpleType>
        <xsd:restriction base="dms:Unknown"/>
      </xsd:simpleType>
    </xsd:element>
  </xsd:schema>
  <xsd:schema xmlns:xsd="http://www.w3.org/2001/XMLSchema" xmlns:dms="http://schemas.microsoft.com/office/2006/documentManagement/types" targetNamespace="a98a893f-76d6-4677-9242-745bba61234d" elementFormDefault="qualified">
    <xsd:import namespace="http://schemas.microsoft.com/office/2006/documentManagement/types"/>
    <xsd:element name="Available_x0020_Use" ma:index="5" ma:displayName="Available Use" ma:internalName="Available_x0020_Use" ma:readOnly="false">
      <xsd:simpleType>
        <xsd:restriction base="dms:Unknown"/>
      </xsd:simpleType>
    </xsd:element>
    <xsd:element name="Institution_x0020_Type" ma:index="9" nillable="true" ma:displayName="Institution Type" ma:internalName="Institution_x0020_Type">
      <xsd:simpleType>
        <xsd:restriction base="dms:Unknown"/>
      </xsd:simpleType>
    </xsd:element>
    <xsd:element name="Geography" ma:index="10" ma:displayName="Geography" ma:internalName="Geography" ma:readOnly="false">
      <xsd:simpleType>
        <xsd:restriction base="dms:Unknown"/>
      </xsd:simpleType>
    </xsd:element>
    <xsd:element name="Language_x0020_Type" ma:index="11" ma:displayName="Language Type" ma:internalName="Language_x0020_Type" ma:readOnly="false">
      <xsd:simpleType>
        <xsd:restriction base="dms:Unknown"/>
      </xsd:simpleType>
    </xsd:element>
    <xsd:element name="Product_x0020_Name" ma:index="12" nillable="true" ma:displayName="Product Name" ma:internalName="Product_x0020_Name">
      <xsd:simpleType>
        <xsd:restriction base="dms:Unknown"/>
      </xsd:simpleType>
    </xsd:element>
    <xsd:element name="LiteratureRequestId" ma:index="23" nillable="true" ma:displayName="LiteratureRequestId" ma:internalName="LiteratureRequestId">
      <xsd:simpleType>
        <xsd:restriction base="dms:Unknown"/>
      </xsd:simpleType>
    </xsd:element>
    <xsd:element name="LRFStatus" ma:index="24" nillable="true" ma:displayName="LRFStatus" ma:internalName="LRF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631E25A-A8BA-4C3F-B50A-0AF53A6EE52A}">
  <ds:schemaRefs>
    <ds:schemaRef ds:uri="http://schemas.microsoft.com/sharepoint/v3/contenttype/forms"/>
  </ds:schemaRefs>
</ds:datastoreItem>
</file>

<file path=customXml/itemProps2.xml><?xml version="1.0" encoding="utf-8"?>
<ds:datastoreItem xmlns:ds="http://schemas.openxmlformats.org/officeDocument/2006/customXml" ds:itemID="{378C8095-B4D5-42CC-9DB3-DC50AF6FE5B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7be039b1-20f8-464e-8556-d914b9abbd01"/>
    <ds:schemaRef ds:uri="http://schemas.microsoft.com/sharepoint/v3"/>
    <ds:schemaRef ds:uri="a98a893f-76d6-4677-9242-745bba61234d"/>
    <ds:schemaRef ds:uri="http://schemas.openxmlformats.org/package/2006/metadata/core-properties"/>
  </ds:schemaRefs>
</ds:datastoreItem>
</file>

<file path=customXml/itemProps3.xml><?xml version="1.0" encoding="utf-8"?>
<ds:datastoreItem xmlns:ds="http://schemas.openxmlformats.org/officeDocument/2006/customXml" ds:itemID="{23AD9563-87D8-45E6-B823-CE2914059387}">
  <ds:schemaRefs>
    <ds:schemaRef ds:uri="http://www.AvePoint.com/sharepoint2007/v5/contenttype/list"/>
  </ds:schemaRefs>
</ds:datastoreItem>
</file>

<file path=customXml/itemProps4.xml><?xml version="1.0" encoding="utf-8"?>
<ds:datastoreItem xmlns:ds="http://schemas.openxmlformats.org/officeDocument/2006/customXml" ds:itemID="{1162295F-5036-4DC0-B5E9-1733D9160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039b1-20f8-464e-8556-d914b9abbd01"/>
    <ds:schemaRef ds:uri="http://schemas.microsoft.com/sharepoint/v3"/>
    <ds:schemaRef ds:uri="a98a893f-76d6-4677-9242-745bba61234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Ellucian_Template.thmx</Template>
  <TotalTime>3656</TotalTime>
  <Words>1247</Words>
  <Application>Microsoft Office PowerPoint</Application>
  <PresentationFormat>On-screen Show (4:3)</PresentationFormat>
  <Paragraphs>184</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Ellucian_Template</vt:lpstr>
      <vt:lpstr>Electronic Personnel Action Forms (ePAF)  September 18, 2012 Cyd Hawkins Principal Needs Center Consultant for Human Capital Management </vt:lpstr>
      <vt:lpstr>Agenda</vt:lpstr>
      <vt:lpstr>Cyd Hawkins Principal Needs Center Consultant Human Capital Management 503-329-9970 cyd.hawkins@ellucian.com</vt:lpstr>
      <vt:lpstr>Terminology and Definitions</vt:lpstr>
      <vt:lpstr>Terminology and Definitions</vt:lpstr>
      <vt:lpstr>Terminology and Definitions</vt:lpstr>
      <vt:lpstr>Terminology</vt:lpstr>
      <vt:lpstr>Slide 8</vt:lpstr>
      <vt:lpstr>Slide 9</vt:lpstr>
      <vt:lpstr>Rule and Validation Forms</vt:lpstr>
      <vt:lpstr>Set Up - Validation forms</vt:lpstr>
      <vt:lpstr>Electronic Approval Category Code Validation Form (NTVACAT)</vt:lpstr>
      <vt:lpstr>Electronic Approval Type Code Validation Form (NTVAPTY)</vt:lpstr>
      <vt:lpstr>Electronic Approval Groups (NTVAGRP)</vt:lpstr>
      <vt:lpstr>Set Up - Rule forms</vt:lpstr>
      <vt:lpstr>Electronic Approval Category Rule Form (NTRACAT)</vt:lpstr>
      <vt:lpstr>NTRACAT – Fields / Default Values</vt:lpstr>
      <vt:lpstr>Electronic Approval Level Rule Form (NTRALVL)</vt:lpstr>
      <vt:lpstr>NTRALVL - Users</vt:lpstr>
      <vt:lpstr>Electronic Approval Type Rule Form (NTRAPTY)</vt:lpstr>
      <vt:lpstr>NTRAPTY – Field Information</vt:lpstr>
      <vt:lpstr>Electronic Approval Usage Rule Form (NTRAUSG)</vt:lpstr>
      <vt:lpstr>NTRAUSG - Definitions</vt:lpstr>
      <vt:lpstr>Position Control Installation Rule Form (NTRINST)</vt:lpstr>
      <vt:lpstr>Electronic Approval Groups (NTRAGRP)</vt:lpstr>
      <vt:lpstr>NTRAGRP – User Definition</vt:lpstr>
      <vt:lpstr>Electronic Approval Proxy Rule Form (NTRPROX)</vt:lpstr>
      <vt:lpstr>Electronic Approval Routing Rule Form (NTRROUT)</vt:lpstr>
      <vt:lpstr>Internet Native Banner</vt:lpstr>
      <vt:lpstr>Applications and Processes</vt:lpstr>
      <vt:lpstr>Banner Self Service</vt:lpstr>
      <vt:lpstr>Employee Self Service</vt:lpstr>
      <vt:lpstr>Benefits of Using ePAFs</vt:lpstr>
      <vt:lpstr>Benefits</vt:lpstr>
      <vt:lpstr>    </vt:lpstr>
      <vt:lpstr>  Cyd Hawkins cyd.hawkins@ellucian.com 503-329-9970 </vt:lpstr>
    </vt:vector>
  </TitlesOfParts>
  <Company>Ellucian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IDN - Ellucian PowerPoint Template</dc:title>
  <dc:creator>Hawkins, Cyd</dc:creator>
  <cp:lastModifiedBy>Hawkins, Cyd</cp:lastModifiedBy>
  <cp:revision>207</cp:revision>
  <dcterms:created xsi:type="dcterms:W3CDTF">2012-03-28T17:54:03Z</dcterms:created>
  <dcterms:modified xsi:type="dcterms:W3CDTF">2012-09-15T18:35:19Z</dcterms:modified>
  <cp:contentType>Teams Uploads CT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0x010100938E71BBAD429F4F8A1FAE97CE4754E000451DFCC379069D4387620F1EC3843E60</vt:lpwstr>
  </property>
  <property fmtid="{D5CDD505-2E9C-101B-9397-08002B2CF9AE}" pid="3" name="_AdHocReviewCycleID">
    <vt:i4>-1692232386</vt:i4>
  </property>
  <property fmtid="{D5CDD505-2E9C-101B-9397-08002B2CF9AE}" pid="4" name="_NewReviewCycle">
    <vt:lpwstr/>
  </property>
  <property fmtid="{D5CDD505-2E9C-101B-9397-08002B2CF9AE}" pid="5" name="_EmailSubject">
    <vt:lpwstr>MBUG Presentation</vt:lpwstr>
  </property>
  <property fmtid="{D5CDD505-2E9C-101B-9397-08002B2CF9AE}" pid="6" name="_AuthorEmail">
    <vt:lpwstr>Cyd.Hawkins@ellucian.com</vt:lpwstr>
  </property>
  <property fmtid="{D5CDD505-2E9C-101B-9397-08002B2CF9AE}" pid="7" name="_AuthorEmailDisplayName">
    <vt:lpwstr>Hawkins, Cyd</vt:lpwstr>
  </property>
</Properties>
</file>