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6"/>
  </p:notesMasterIdLst>
  <p:handoutMasterIdLst>
    <p:handoutMasterId r:id="rId27"/>
  </p:handoutMasterIdLst>
  <p:sldIdLst>
    <p:sldId id="263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3" r:id="rId18"/>
    <p:sldId id="271" r:id="rId19"/>
    <p:sldId id="272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F4F"/>
    <a:srgbClr val="FBFFFE"/>
    <a:srgbClr val="93124E"/>
    <a:srgbClr val="D2D6D4"/>
    <a:srgbClr val="656565"/>
    <a:srgbClr val="636C7C"/>
    <a:srgbClr val="2C3035"/>
    <a:srgbClr val="A7A9AC"/>
    <a:srgbClr val="3A3A3A"/>
    <a:srgbClr val="4B20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2" autoAdjust="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gapWidth val="50"/>
        <c:axId val="66365696"/>
        <c:axId val="66375680"/>
      </c:barChart>
      <c:catAx>
        <c:axId val="66365696"/>
        <c:scaling>
          <c:orientation val="minMax"/>
        </c:scaling>
        <c:axPos val="b"/>
        <c:tickLblPos val="nextTo"/>
        <c:crossAx val="66375680"/>
        <c:crosses val="autoZero"/>
        <c:auto val="1"/>
        <c:lblAlgn val="ctr"/>
        <c:lblOffset val="100"/>
      </c:catAx>
      <c:valAx>
        <c:axId val="66375680"/>
        <c:scaling>
          <c:orientation val="minMax"/>
        </c:scaling>
        <c:axPos val="l"/>
        <c:majorGridlines/>
        <c:numFmt formatCode="General" sourceLinked="1"/>
        <c:tickLblPos val="nextTo"/>
        <c:crossAx val="66365696"/>
        <c:crosses val="autoZero"/>
        <c:crossBetween val="between"/>
        <c:majorUnit val="1"/>
        <c:min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78214272"/>
        <c:axId val="78215808"/>
      </c:barChart>
      <c:catAx>
        <c:axId val="78214272"/>
        <c:scaling>
          <c:orientation val="minMax"/>
        </c:scaling>
        <c:axPos val="b"/>
        <c:tickLblPos val="nextTo"/>
        <c:crossAx val="78215808"/>
        <c:crosses val="autoZero"/>
        <c:auto val="1"/>
        <c:lblAlgn val="ctr"/>
        <c:lblOffset val="100"/>
      </c:catAx>
      <c:valAx>
        <c:axId val="78215808"/>
        <c:scaling>
          <c:orientation val="minMax"/>
        </c:scaling>
        <c:axPos val="l"/>
        <c:majorGridlines/>
        <c:numFmt formatCode="General" sourceLinked="1"/>
        <c:tickLblPos val="nextTo"/>
        <c:crossAx val="782142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explosion val="17"/>
          </c:dPt>
          <c:dLbls>
            <c:txPr>
              <a:bodyPr/>
              <a:lstStyle/>
              <a:p>
                <a:pPr>
                  <a:defRPr sz="20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853153059814886"/>
          <c:y val="0.37393274194116222"/>
          <c:w val="0.16409989869687311"/>
          <c:h val="0.2622950688517458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91775-80F8-3443-85A3-C405A4C8997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18D80-6B0D-D440-94C1-179CFA1F2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9498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52E5-ED9F-9548-9367-788498FCD0C7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00346-CCC5-964A-81E4-787A8C938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2921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279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2337316" y="2675109"/>
            <a:ext cx="6471242" cy="14786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9227" y="2675109"/>
            <a:ext cx="1530539" cy="14786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042796" y="2675109"/>
            <a:ext cx="0" cy="14786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035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lleg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51578"/>
            <a:ext cx="8271164" cy="25054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4" y="666616"/>
            <a:ext cx="2128407" cy="110854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723980" y="481586"/>
            <a:ext cx="0" cy="14786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03500" y="481586"/>
            <a:ext cx="6140500" cy="1478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003499" y="481586"/>
            <a:ext cx="2926080" cy="1478604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657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2D6D4"/>
          </a:solidFill>
          <a:ln w="19050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8760"/>
            <a:ext cx="5181600" cy="25054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" y="551492"/>
            <a:ext cx="2048000" cy="10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670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2D6D4"/>
          </a:solidFill>
          <a:ln w="19050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8760"/>
            <a:ext cx="5181600" cy="25054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Master 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" y="551492"/>
            <a:ext cx="2048000" cy="10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511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2D6D4"/>
          </a:solidFill>
          <a:ln w="19050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8760"/>
            <a:ext cx="5181600" cy="25054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Master 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" y="551492"/>
            <a:ext cx="2048000" cy="10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740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With Image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509414" y="1600200"/>
            <a:ext cx="640598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28600" y="1600200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8600" y="3968714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876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With Imag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639830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60056" y="1600200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760056" y="3968714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321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423713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4"/>
          </p:nvPr>
        </p:nvSpPr>
        <p:spPr>
          <a:xfrm>
            <a:off x="4678266" y="1600200"/>
            <a:ext cx="423713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231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274638"/>
            <a:ext cx="8686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265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97736" y="778358"/>
            <a:ext cx="8148528" cy="23663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213760" y="3144679"/>
            <a:ext cx="2926080" cy="2928938"/>
          </a:xfrm>
          <a:ln>
            <a:solidFill>
              <a:srgbClr val="3E1F4F"/>
            </a:solidFill>
          </a:ln>
          <a:effectLst>
            <a:reflection blurRad="6350" stA="52000" endA="300" endPos="200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999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144" y="-9144"/>
            <a:ext cx="9162288" cy="6876288"/>
          </a:xfrm>
          <a:solidFill>
            <a:srgbClr val="FBFFFE"/>
          </a:solidFill>
          <a:ln w="19050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75705" y="367441"/>
            <a:ext cx="5562600" cy="5287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rgbClr val="4B20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069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1194594" y="1448594"/>
            <a:ext cx="6754812" cy="3960813"/>
          </a:xfrm>
          <a:effectLst>
            <a:reflection stA="52000" endPos="200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553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200275"/>
            <a:ext cx="4681143" cy="243809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9144" y="-8000"/>
            <a:ext cx="9162288" cy="68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" y="-3429"/>
            <a:ext cx="9152002" cy="6864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200275"/>
            <a:ext cx="4681143" cy="2438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71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9144" y="6323242"/>
            <a:ext cx="9162288" cy="545000"/>
          </a:xfrm>
          <a:prstGeom prst="rect">
            <a:avLst/>
          </a:prstGeom>
          <a:gradFill>
            <a:gsLst>
              <a:gs pos="0">
                <a:srgbClr val="3E1F4F"/>
              </a:gs>
              <a:gs pos="100000">
                <a:srgbClr val="93124E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9144" y="-10238"/>
            <a:ext cx="9162288" cy="133596"/>
          </a:xfrm>
          <a:prstGeom prst="rect">
            <a:avLst/>
          </a:prstGeom>
          <a:gradFill>
            <a:gsLst>
              <a:gs pos="0">
                <a:srgbClr val="3E1F4F"/>
              </a:gs>
              <a:gs pos="100000">
                <a:srgbClr val="93124E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2" y="6324667"/>
            <a:ext cx="1024000" cy="533333"/>
          </a:xfrm>
          <a:prstGeom prst="rect">
            <a:avLst/>
          </a:prstGeom>
        </p:spPr>
      </p:pic>
      <p:sp>
        <p:nvSpPr>
          <p:cNvPr id="27" name="Title Placeholder 26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9144" y="6323242"/>
            <a:ext cx="9162288" cy="545000"/>
          </a:xfrm>
          <a:prstGeom prst="rect">
            <a:avLst/>
          </a:prstGeom>
          <a:gradFill>
            <a:gsLst>
              <a:gs pos="0">
                <a:srgbClr val="3E1F4F"/>
              </a:gs>
              <a:gs pos="100000">
                <a:srgbClr val="93124E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9144" y="-10238"/>
            <a:ext cx="9162288" cy="133596"/>
          </a:xfrm>
          <a:prstGeom prst="rect">
            <a:avLst/>
          </a:prstGeom>
          <a:gradFill>
            <a:gsLst>
              <a:gs pos="0">
                <a:srgbClr val="3E1F4F"/>
              </a:gs>
              <a:gs pos="100000">
                <a:srgbClr val="93124E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2" y="6324667"/>
            <a:ext cx="1024000" cy="533333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4679" y="6323242"/>
            <a:ext cx="5561682" cy="534758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ctr">
              <a:defRPr lang="en-US" sz="1200" b="0" i="0" dirty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  <a:prstGeom prst="rect">
            <a:avLst/>
          </a:prstGeom>
        </p:spPr>
        <p:txBody>
          <a:bodyPr wrap="none" lIns="91440" tIns="0" rIns="91440" bIns="0" anchor="ctr"/>
          <a:lstStyle>
            <a:lvl1pPr algn="l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 vert="horz" wrap="none" lIns="91440" tIns="0" rIns="91440" bIns="0" rtlCol="0" anchor="ctr"/>
          <a:lstStyle>
            <a:lvl1pPr algn="r">
              <a:defRPr sz="1200" b="0" i="0">
                <a:solidFill>
                  <a:srgbClr val="D2D6D4"/>
                </a:solidFill>
                <a:latin typeface="Helvetica Light"/>
                <a:cs typeface="Helvetica Light"/>
              </a:defRPr>
            </a:lvl1pPr>
          </a:lstStyle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11250" y="6457128"/>
            <a:ext cx="0" cy="266987"/>
          </a:xfrm>
          <a:prstGeom prst="line">
            <a:avLst/>
          </a:prstGeom>
          <a:ln w="12700">
            <a:solidFill>
              <a:srgbClr val="D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311250" y="6457128"/>
            <a:ext cx="0" cy="266987"/>
          </a:xfrm>
          <a:prstGeom prst="line">
            <a:avLst/>
          </a:prstGeom>
          <a:ln w="12700">
            <a:solidFill>
              <a:srgbClr val="D2D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5265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5" r:id="rId5"/>
    <p:sldLayoutId id="2147483683" r:id="rId6"/>
    <p:sldLayoutId id="2147483682" r:id="rId7"/>
    <p:sldLayoutId id="2147483689" r:id="rId8"/>
    <p:sldLayoutId id="2147483684" r:id="rId9"/>
    <p:sldLayoutId id="2147483681" r:id="rId10"/>
    <p:sldLayoutId id="2147483688" r:id="rId11"/>
    <p:sldLayoutId id="2147483664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3124E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528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Differences cont’d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Commodity level - 2 commodities 2 FOAPALs</a:t>
            </a:r>
          </a:p>
          <a:p>
            <a:r>
              <a:rPr lang="en-US" dirty="0" smtClean="0"/>
              <a:t>Commodity 1 10 @100 = 1,000 (fixed asset)</a:t>
            </a:r>
          </a:p>
          <a:p>
            <a:pPr lvl="1"/>
            <a:r>
              <a:rPr lang="en-US" dirty="0" smtClean="0"/>
              <a:t>FOAPAL 1 = 1,000 (100%) (fixed asset exp acct)</a:t>
            </a:r>
          </a:p>
          <a:p>
            <a:r>
              <a:rPr lang="en-US" dirty="0" smtClean="0"/>
              <a:t>Commodity 2 10 @ 200 = 2,000 (supplies)</a:t>
            </a:r>
          </a:p>
          <a:p>
            <a:pPr lvl="1"/>
            <a:r>
              <a:rPr lang="en-US" dirty="0" smtClean="0"/>
              <a:t>FOAPAL 2 = 2,000 (100%) (supplies exp acct)</a:t>
            </a:r>
          </a:p>
          <a:p>
            <a:r>
              <a:rPr lang="en-US" dirty="0" smtClean="0"/>
              <a:t>Pay for commodity 1- 1,000</a:t>
            </a:r>
          </a:p>
          <a:p>
            <a:pPr lvl="1"/>
            <a:r>
              <a:rPr lang="en-US" dirty="0" smtClean="0"/>
              <a:t>FOAPAL 1 = 1,000 (100%)</a:t>
            </a:r>
          </a:p>
          <a:p>
            <a:pPr lvl="1"/>
            <a:r>
              <a:rPr lang="en-US" dirty="0" smtClean="0"/>
              <a:t>FOAPAL 2 = 0 (0%)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Assets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Previous </a:t>
            </a:r>
            <a:r>
              <a:rPr lang="en-US" dirty="0" smtClean="0"/>
              <a:t>example pd in </a:t>
            </a:r>
            <a:r>
              <a:rPr lang="en-US" dirty="0" smtClean="0"/>
              <a:t>full</a:t>
            </a:r>
          </a:p>
          <a:p>
            <a:r>
              <a:rPr lang="en-US" dirty="0" smtClean="0"/>
              <a:t>Document level – </a:t>
            </a:r>
          </a:p>
          <a:p>
            <a:pPr lvl="1"/>
            <a:r>
              <a:rPr lang="en-US" dirty="0" smtClean="0"/>
              <a:t>Commodity 1 – 10 @ 100 = 10 tags not capitalized</a:t>
            </a:r>
          </a:p>
          <a:p>
            <a:pPr lvl="1"/>
            <a:r>
              <a:rPr lang="en-US" dirty="0" smtClean="0"/>
              <a:t>Commodity 2 – 20 @ 200 = 20 tags not capitalized</a:t>
            </a:r>
          </a:p>
          <a:p>
            <a:r>
              <a:rPr lang="en-US" dirty="0" smtClean="0"/>
              <a:t>Commodity level</a:t>
            </a:r>
          </a:p>
          <a:p>
            <a:pPr lvl="1"/>
            <a:r>
              <a:rPr lang="en-US" dirty="0" smtClean="0"/>
              <a:t>Commodity 1 – 10 @ 100 = 10 tags capitalized</a:t>
            </a:r>
          </a:p>
          <a:p>
            <a:pPr lvl="1"/>
            <a:r>
              <a:rPr lang="en-US" dirty="0" smtClean="0"/>
              <a:t>Commodity 2 – 20 @ 200 = NO tags created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SSB Tip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 requisition with 2 commodities</a:t>
            </a:r>
          </a:p>
          <a:p>
            <a:r>
              <a:rPr lang="en-US" dirty="0" smtClean="0"/>
              <a:t>Convert to 2 purchase orders</a:t>
            </a:r>
          </a:p>
          <a:p>
            <a:pPr lvl="1"/>
            <a:r>
              <a:rPr lang="en-US" dirty="0" smtClean="0"/>
              <a:t>FPAPOAS use line item 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???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ANSWERS</a:t>
            </a:r>
          </a:p>
          <a:p>
            <a:pPr algn="ctr"/>
            <a:r>
              <a:rPr lang="en-US" dirty="0" smtClean="0"/>
              <a:t>Yes</a:t>
            </a:r>
          </a:p>
          <a:p>
            <a:pPr algn="ctr"/>
            <a:r>
              <a:rPr lang="en-US" dirty="0" smtClean="0"/>
              <a:t>No</a:t>
            </a:r>
          </a:p>
          <a:p>
            <a:pPr algn="ctr"/>
            <a:r>
              <a:rPr lang="en-US" dirty="0" smtClean="0"/>
              <a:t>Yes and No</a:t>
            </a:r>
          </a:p>
          <a:p>
            <a:pPr algn="ctr"/>
            <a:r>
              <a:rPr lang="en-US" dirty="0" smtClean="0"/>
              <a:t>Maybe</a:t>
            </a:r>
          </a:p>
          <a:p>
            <a:pPr algn="ctr"/>
            <a:r>
              <a:rPr lang="en-US" smtClean="0"/>
              <a:t>Depends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Column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Use a limited amount of copy</a:t>
            </a:r>
          </a:p>
          <a:p>
            <a:r>
              <a:rPr lang="en-US" smtClean="0"/>
              <a:t>Keep bullet points succinct</a:t>
            </a:r>
          </a:p>
          <a:p>
            <a:r>
              <a:rPr lang="en-US" smtClean="0"/>
              <a:t>Avoid sub bullets when possible</a:t>
            </a:r>
          </a:p>
          <a:p>
            <a:r>
              <a:rPr lang="en-US" smtClean="0"/>
              <a:t>Use highlighted text sparingly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mtClean="0"/>
              <a:t>Use a limited amount of copy</a:t>
            </a:r>
          </a:p>
          <a:p>
            <a:r>
              <a:rPr lang="en-US" smtClean="0"/>
              <a:t>Keep bullet points succinct</a:t>
            </a:r>
          </a:p>
          <a:p>
            <a:r>
              <a:rPr lang="en-US" smtClean="0"/>
              <a:t>Avoid sub bullets when possible</a:t>
            </a:r>
          </a:p>
          <a:p>
            <a:r>
              <a:rPr lang="en-US" smtClean="0"/>
              <a:t>Use highlighted text sparingly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CF7BD4-61CC-EC45-A61B-697AB4A01085}" type="datetime4">
              <a:rPr lang="en-US" smtClean="0"/>
              <a:pPr/>
              <a:t>September 10, 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55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 Slide with Images on Left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Use a limited amount of copy</a:t>
            </a:r>
          </a:p>
          <a:p>
            <a:r>
              <a:rPr lang="en-US" smtClean="0"/>
              <a:t>Keep bullet points succinct</a:t>
            </a:r>
          </a:p>
          <a:p>
            <a:r>
              <a:rPr lang="en-US" smtClean="0"/>
              <a:t>Avoid sub bullets when possible</a:t>
            </a:r>
          </a:p>
          <a:p>
            <a:r>
              <a:rPr lang="en-US" smtClean="0"/>
              <a:t>Use highlighted text sparingly</a:t>
            </a:r>
          </a:p>
          <a:p>
            <a:endParaRPr lang="en-US" dirty="0"/>
          </a:p>
        </p:txBody>
      </p:sp>
      <p:pic>
        <p:nvPicPr>
          <p:cNvPr id="8" name="Picture Placeholder 7" descr="6962481947_12580aedbd_n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43" r="16743"/>
          <a:stretch/>
        </p:blipFill>
        <p:spPr/>
      </p:pic>
      <p:pic>
        <p:nvPicPr>
          <p:cNvPr id="9" name="Picture Placeholder 8" descr="6816361580_d289c0d00a_n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89" b="918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FA4F71-5444-494C-8218-292773632D2E}" type="datetime4">
              <a:rPr lang="en-US" smtClean="0"/>
              <a:pPr/>
              <a:t>September 10, 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15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 Slide with Images on Right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Use a limited amount of copy</a:t>
            </a:r>
          </a:p>
          <a:p>
            <a:r>
              <a:rPr lang="en-US" smtClean="0"/>
              <a:t>Keep bullet points succinct</a:t>
            </a:r>
          </a:p>
          <a:p>
            <a:r>
              <a:rPr lang="en-US" smtClean="0"/>
              <a:t>Avoid sub bullets when possible</a:t>
            </a:r>
          </a:p>
          <a:p>
            <a:r>
              <a:rPr lang="en-US" smtClean="0"/>
              <a:t>Use highlighted text sparingly</a:t>
            </a:r>
          </a:p>
          <a:p>
            <a:endParaRPr lang="en-US" dirty="0"/>
          </a:p>
        </p:txBody>
      </p:sp>
      <p:pic>
        <p:nvPicPr>
          <p:cNvPr id="8" name="Picture Placeholder 7" descr="6997852073_df8cef67ea_n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94" b="16694"/>
          <a:stretch>
            <a:fillRect/>
          </a:stretch>
        </p:blipFill>
        <p:spPr/>
      </p:pic>
      <p:pic>
        <p:nvPicPr>
          <p:cNvPr id="9" name="Picture Placeholder 8" descr="6997852609_22a24d9298_n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94" b="16694"/>
          <a:stretch/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83DC53-C7EF-9F45-839B-8806C3A1CEAE}" type="datetime4">
              <a:rPr lang="en-US" smtClean="0"/>
              <a:pPr/>
              <a:t>September 10, 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77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bleed image with short text phrase highlighting something important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595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This a quote/callout slide. Can add optional image in lower right hand area if needed for emphasis.</a:t>
            </a:r>
            <a:endParaRPr lang="en-US" dirty="0"/>
          </a:p>
        </p:txBody>
      </p:sp>
      <p:pic>
        <p:nvPicPr>
          <p:cNvPr id="4" name="Picture Placeholder 3" descr="6964540793_299c17a6d8_n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59584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 Chart – Single Series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2286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D28302-3E9D-D44B-9C4E-1105C8646630}" type="datetime4">
              <a:rPr lang="en-US" smtClean="0"/>
              <a:pPr/>
              <a:t>September 10, 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45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Level Accounting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25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 Chart – Multiple Series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</p:spPr>
        <p:txBody>
          <a:bodyPr/>
          <a:lstStyle/>
          <a:p>
            <a:fld id="{4723A4D5-ED90-46EA-AEBA-89262A00747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</p:spPr>
        <p:txBody>
          <a:bodyPr/>
          <a:lstStyle/>
          <a:p>
            <a:fld id="{E5197FD2-098E-2F4C-8D66-6C98E19D28F0}" type="datetime4">
              <a:rPr lang="en-US" smtClean="0"/>
              <a:pPr/>
              <a:t>September 10, 2012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598421771"/>
              </p:ext>
            </p:extLst>
          </p:nvPr>
        </p:nvGraphicFramePr>
        <p:xfrm>
          <a:off x="2286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5894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 Chart – Multiple Series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352222" y="6318121"/>
            <a:ext cx="800922" cy="545000"/>
          </a:xfrm>
        </p:spPr>
        <p:txBody>
          <a:bodyPr/>
          <a:lstStyle/>
          <a:p>
            <a:fld id="{4723A4D5-ED90-46EA-AEBA-89262A00747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146921" y="6313000"/>
            <a:ext cx="2133600" cy="555242"/>
          </a:xfrm>
        </p:spPr>
        <p:txBody>
          <a:bodyPr/>
          <a:lstStyle/>
          <a:p>
            <a:fld id="{AB2C6CA6-AE37-DC44-84FC-3AA4EDD1968F}" type="datetime4">
              <a:rPr lang="en-US" smtClean="0"/>
              <a:pPr/>
              <a:t>September 10, 2012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845945069"/>
              </p:ext>
            </p:extLst>
          </p:nvPr>
        </p:nvGraphicFramePr>
        <p:xfrm>
          <a:off x="457200" y="1249019"/>
          <a:ext cx="8686800" cy="499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5412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Gary Houck – ellucian</a:t>
            </a:r>
            <a:br>
              <a:rPr lang="en-US" dirty="0" smtClean="0"/>
            </a:br>
            <a:r>
              <a:rPr lang="en-US" dirty="0" smtClean="0"/>
              <a:t>gary.houck@ellucian.com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145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149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Definition and Navigation</a:t>
            </a:r>
          </a:p>
          <a:p>
            <a:r>
              <a:rPr lang="en-US" dirty="0" smtClean="0"/>
              <a:t>When/why use</a:t>
            </a:r>
          </a:p>
          <a:p>
            <a:r>
              <a:rPr lang="en-US" dirty="0" smtClean="0"/>
              <a:t>INB </a:t>
            </a:r>
            <a:r>
              <a:rPr lang="en-US" dirty="0" err="1" smtClean="0"/>
              <a:t>vs</a:t>
            </a:r>
            <a:r>
              <a:rPr lang="en-US" dirty="0" smtClean="0"/>
              <a:t> SSB</a:t>
            </a:r>
          </a:p>
          <a:p>
            <a:r>
              <a:rPr lang="en-US" dirty="0" smtClean="0"/>
              <a:t>Accounting Differences</a:t>
            </a:r>
          </a:p>
          <a:p>
            <a:r>
              <a:rPr lang="en-US" dirty="0" smtClean="0"/>
              <a:t>Fixed assets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Accounting distribution is assigned at the commodity level</a:t>
            </a:r>
          </a:p>
          <a:p>
            <a:pPr lvl="1"/>
            <a:r>
              <a:rPr lang="en-US" dirty="0" smtClean="0"/>
              <a:t>Each commodity/line item has its own FOAPAL(s)</a:t>
            </a:r>
          </a:p>
          <a:p>
            <a:pPr lvl="1"/>
            <a:r>
              <a:rPr lang="en-US" dirty="0" smtClean="0"/>
              <a:t>Only available in INB</a:t>
            </a:r>
          </a:p>
          <a:p>
            <a:r>
              <a:rPr lang="en-US" dirty="0" smtClean="0"/>
              <a:t>Can be set as the default – FTMSDAT record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Enter commodity and </a:t>
            </a:r>
            <a:r>
              <a:rPr lang="en-US" dirty="0" err="1" smtClean="0"/>
              <a:t>nxt</a:t>
            </a:r>
            <a:r>
              <a:rPr lang="en-US" dirty="0" smtClean="0"/>
              <a:t> </a:t>
            </a:r>
            <a:r>
              <a:rPr lang="en-US" dirty="0" err="1" smtClean="0"/>
              <a:t>blk</a:t>
            </a:r>
            <a:endParaRPr lang="en-US" dirty="0" smtClean="0"/>
          </a:p>
          <a:p>
            <a:pPr lvl="1"/>
            <a:r>
              <a:rPr lang="en-US" dirty="0" smtClean="0"/>
              <a:t>Enter FOAPAL and </a:t>
            </a:r>
            <a:r>
              <a:rPr lang="en-US" dirty="0" err="1" smtClean="0"/>
              <a:t>prv</a:t>
            </a:r>
            <a:r>
              <a:rPr lang="en-US" dirty="0" smtClean="0"/>
              <a:t> </a:t>
            </a:r>
            <a:r>
              <a:rPr lang="en-US" dirty="0" err="1" smtClean="0"/>
              <a:t>blk</a:t>
            </a:r>
            <a:endParaRPr lang="en-US" dirty="0" smtClean="0"/>
          </a:p>
          <a:p>
            <a:pPr lvl="1"/>
            <a:r>
              <a:rPr lang="en-US" dirty="0" smtClean="0"/>
              <a:t>Enter commodity and </a:t>
            </a:r>
            <a:r>
              <a:rPr lang="en-US" dirty="0" err="1" smtClean="0"/>
              <a:t>nxt</a:t>
            </a:r>
            <a:r>
              <a:rPr lang="en-US" dirty="0" smtClean="0"/>
              <a:t> </a:t>
            </a:r>
            <a:r>
              <a:rPr lang="en-US" dirty="0" err="1" smtClean="0"/>
              <a:t>blk</a:t>
            </a:r>
            <a:endParaRPr lang="en-US" dirty="0" smtClean="0"/>
          </a:p>
          <a:p>
            <a:pPr lvl="1"/>
            <a:r>
              <a:rPr lang="en-US" dirty="0" smtClean="0"/>
              <a:t>Enter </a:t>
            </a:r>
            <a:r>
              <a:rPr lang="en-US" dirty="0" err="1" smtClean="0"/>
              <a:t>foapal</a:t>
            </a:r>
            <a:r>
              <a:rPr lang="en-US" dirty="0" smtClean="0"/>
              <a:t> and </a:t>
            </a:r>
            <a:r>
              <a:rPr lang="en-US" dirty="0" err="1" smtClean="0"/>
              <a:t>prv</a:t>
            </a:r>
            <a:r>
              <a:rPr lang="en-US" dirty="0" smtClean="0"/>
              <a:t> </a:t>
            </a:r>
            <a:r>
              <a:rPr lang="en-US" dirty="0" err="1" smtClean="0"/>
              <a:t>blk</a:t>
            </a:r>
            <a:r>
              <a:rPr lang="en-US" dirty="0" smtClean="0"/>
              <a:t> </a:t>
            </a:r>
            <a:r>
              <a:rPr lang="en-US" smtClean="0"/>
              <a:t>or complete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When/Why use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Commodity/line item charged to specific FOAPAL</a:t>
            </a:r>
          </a:p>
          <a:p>
            <a:r>
              <a:rPr lang="en-US" dirty="0" smtClean="0"/>
              <a:t>Mixing fixed asset with non-fixed asset commodity</a:t>
            </a:r>
          </a:p>
          <a:p>
            <a:pPr lvl="1"/>
            <a:r>
              <a:rPr lang="en-US" dirty="0" smtClean="0"/>
              <a:t>Printer to fixed asset</a:t>
            </a:r>
          </a:p>
          <a:p>
            <a:pPr lvl="1"/>
            <a:r>
              <a:rPr lang="en-US" dirty="0" smtClean="0"/>
              <a:t>Maintenance to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 </a:t>
            </a:r>
            <a:r>
              <a:rPr lang="en-US" dirty="0" err="1" smtClean="0"/>
              <a:t>vs</a:t>
            </a:r>
            <a:r>
              <a:rPr lang="en-US" dirty="0" smtClean="0"/>
              <a:t> SSB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SSB only does document level </a:t>
            </a:r>
            <a:r>
              <a:rPr lang="en-US" dirty="0" smtClean="0"/>
              <a:t>accounting</a:t>
            </a:r>
          </a:p>
          <a:p>
            <a:r>
              <a:rPr lang="en-US" dirty="0" smtClean="0"/>
              <a:t>INB set default on FTMSDAT</a:t>
            </a:r>
          </a:p>
          <a:p>
            <a:r>
              <a:rPr lang="en-US" dirty="0" smtClean="0"/>
              <a:t>Status can not be changed</a:t>
            </a:r>
          </a:p>
          <a:p>
            <a:r>
              <a:rPr lang="en-US" dirty="0" smtClean="0"/>
              <a:t>Flows thru Requisition to Invoice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Differences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Document Level – 2 commodities 2 FOAPALs</a:t>
            </a:r>
          </a:p>
          <a:p>
            <a:r>
              <a:rPr lang="en-US" dirty="0" smtClean="0"/>
              <a:t>Commodity 1 10 @ 100 = 1,000 (fixed asset)</a:t>
            </a:r>
          </a:p>
          <a:p>
            <a:r>
              <a:rPr lang="en-US" dirty="0" smtClean="0"/>
              <a:t>Commodity 2 10 @ 200 = 2,000 (Supplies)</a:t>
            </a:r>
          </a:p>
          <a:p>
            <a:r>
              <a:rPr lang="en-US" dirty="0" smtClean="0"/>
              <a:t>FOAPAL 1 = 1,000 (33.33%) (fixed asset exp acct)</a:t>
            </a:r>
          </a:p>
          <a:p>
            <a:r>
              <a:rPr lang="en-US" dirty="0" smtClean="0"/>
              <a:t>FOAPAL 2 = 2,000 (66.67%) (supplies exp acct)</a:t>
            </a:r>
          </a:p>
          <a:p>
            <a:r>
              <a:rPr lang="en-US" dirty="0" smtClean="0"/>
              <a:t>Pay for commodity 1 – 1,000</a:t>
            </a:r>
          </a:p>
          <a:p>
            <a:pPr lvl="1"/>
            <a:r>
              <a:rPr lang="en-US" dirty="0" smtClean="0"/>
              <a:t>FOAPAL 1 = 333.33</a:t>
            </a:r>
          </a:p>
          <a:p>
            <a:pPr lvl="1"/>
            <a:r>
              <a:rPr lang="en-US" dirty="0" smtClean="0"/>
              <a:t>FOAPAL 2 = 666.67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01CDAF-80E4-A64F-AEF4-58B83A57878A}" type="datetime4">
              <a:rPr lang="en-US" smtClean="0"/>
              <a:pPr/>
              <a:t>September 10, 2012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lucian_Template">
  <a:themeElements>
    <a:clrScheme name="Ellucian 2">
      <a:dk1>
        <a:srgbClr val="2C3035"/>
      </a:dk1>
      <a:lt1>
        <a:sysClr val="window" lastClr="FFFFFF"/>
      </a:lt1>
      <a:dk2>
        <a:srgbClr val="2C3035"/>
      </a:dk2>
      <a:lt2>
        <a:srgbClr val="D2D6D4"/>
      </a:lt2>
      <a:accent1>
        <a:srgbClr val="3E1F4F"/>
      </a:accent1>
      <a:accent2>
        <a:srgbClr val="93124E"/>
      </a:accent2>
      <a:accent3>
        <a:srgbClr val="47163F"/>
      </a:accent3>
      <a:accent4>
        <a:srgbClr val="631543"/>
      </a:accent4>
      <a:accent5>
        <a:srgbClr val="2C3035"/>
      </a:accent5>
      <a:accent6>
        <a:srgbClr val="D2D6D4"/>
      </a:accent6>
      <a:hlink>
        <a:srgbClr val="93124E"/>
      </a:hlink>
      <a:folHlink>
        <a:srgbClr val="93124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6773032A47345A7CE44CC003779B2" ma:contentTypeVersion="2" ma:contentTypeDescription="Create a new document." ma:contentTypeScope="" ma:versionID="a3f3ee012fe613ddb6a25d9ad56282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97e9365d4a928c0591157444e40863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9C9A7CA-D306-4882-A3DD-86E1EE050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DDAE39-0293-4BB7-A1E1-5E64800BD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03B66F-6CA7-4085-9B60-5BCA4C1CA52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Ellucian_Template.thmx</Template>
  <TotalTime>2672</TotalTime>
  <Words>511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Ellucian_Template</vt:lpstr>
      <vt:lpstr>Slide 1</vt:lpstr>
      <vt:lpstr>Commodity Level Accounting</vt:lpstr>
      <vt:lpstr>Gary Houck – ellucian gary.houck@ellucian.com</vt:lpstr>
      <vt:lpstr>Agenda</vt:lpstr>
      <vt:lpstr>Agenda</vt:lpstr>
      <vt:lpstr>Definition</vt:lpstr>
      <vt:lpstr>When/Why use</vt:lpstr>
      <vt:lpstr>INB vs SSB</vt:lpstr>
      <vt:lpstr>Accounting Differences</vt:lpstr>
      <vt:lpstr>Accounting Differences cont’d</vt:lpstr>
      <vt:lpstr>Fixed Assets</vt:lpstr>
      <vt:lpstr>SSB Tip</vt:lpstr>
      <vt:lpstr>Questions ???</vt:lpstr>
      <vt:lpstr>Two Column Layout</vt:lpstr>
      <vt:lpstr>Text Slide with Images on Left</vt:lpstr>
      <vt:lpstr>Text Slide with Images on Right</vt:lpstr>
      <vt:lpstr>Full bleed image with short text phrase highlighting something important</vt:lpstr>
      <vt:lpstr>Slide 18</vt:lpstr>
      <vt:lpstr>Bar Chart – Single Series</vt:lpstr>
      <vt:lpstr>Bar Chart – Multiple Series</vt:lpstr>
      <vt:lpstr>Bar Chart – Multiple Series</vt:lpstr>
    </vt:vector>
  </TitlesOfParts>
  <Company>Ellucian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Ellucian</dc:title>
  <dc:creator>Gerry, Richard</dc:creator>
  <cp:lastModifiedBy>ghouck</cp:lastModifiedBy>
  <cp:revision>81</cp:revision>
  <dcterms:created xsi:type="dcterms:W3CDTF">2012-03-28T17:54:03Z</dcterms:created>
  <dcterms:modified xsi:type="dcterms:W3CDTF">2012-09-10T17:47:07Z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0x010100F7E6773032A47345A7CE44CC003779B2</vt:lpwstr>
  </property>
  <property fmtid="{D5CDD505-2E9C-101B-9397-08002B2CF9AE}" pid="3" name="_AdHocReviewCycleID">
    <vt:i4>-582756431</vt:i4>
  </property>
  <property fmtid="{D5CDD505-2E9C-101B-9397-08002B2CF9AE}" pid="4" name="_NewReviewCycle">
    <vt:lpwstr/>
  </property>
  <property fmtid="{D5CDD505-2E9C-101B-9397-08002B2CF9AE}" pid="5" name="_EmailSubject">
    <vt:lpwstr>MBUG presentations</vt:lpwstr>
  </property>
  <property fmtid="{D5CDD505-2E9C-101B-9397-08002B2CF9AE}" pid="6" name="_AuthorEmail">
    <vt:lpwstr>Darren.Penn@ellucian.com</vt:lpwstr>
  </property>
  <property fmtid="{D5CDD505-2E9C-101B-9397-08002B2CF9AE}" pid="7" name="_AuthorEmailDisplayName">
    <vt:lpwstr>Penn, Darren</vt:lpwstr>
  </property>
  <property fmtid="{D5CDD505-2E9C-101B-9397-08002B2CF9AE}" pid="8" name="_PreviousAdHocReviewCycleID">
    <vt:i4>-1413639988</vt:i4>
  </property>
</Properties>
</file>