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79" r:id="rId18"/>
    <p:sldId id="268" r:id="rId19"/>
    <p:sldId id="269" r:id="rId20"/>
    <p:sldId id="271" r:id="rId21"/>
    <p:sldId id="272" r:id="rId22"/>
    <p:sldId id="273" r:id="rId23"/>
    <p:sldId id="281" r:id="rId24"/>
    <p:sldId id="270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Missimer" userId="855dd7b8-34cd-4a50-ae85-f21841ba2929" providerId="ADAL" clId="{B6509508-A34B-4499-BB97-2035C7E45063}"/>
    <pc:docChg chg="modSld">
      <pc:chgData name="Jaime Missimer" userId="855dd7b8-34cd-4a50-ae85-f21841ba2929" providerId="ADAL" clId="{B6509508-A34B-4499-BB97-2035C7E45063}" dt="2023-09-08T17:54:17.659" v="6" actId="6549"/>
      <pc:docMkLst>
        <pc:docMk/>
      </pc:docMkLst>
      <pc:sldChg chg="modSp">
        <pc:chgData name="Jaime Missimer" userId="855dd7b8-34cd-4a50-ae85-f21841ba2929" providerId="ADAL" clId="{B6509508-A34B-4499-BB97-2035C7E45063}" dt="2023-09-08T17:52:14.796" v="5" actId="20577"/>
        <pc:sldMkLst>
          <pc:docMk/>
          <pc:sldMk cId="4216513310" sldId="256"/>
        </pc:sldMkLst>
        <pc:spChg chg="mod">
          <ac:chgData name="Jaime Missimer" userId="855dd7b8-34cd-4a50-ae85-f21841ba2929" providerId="ADAL" clId="{B6509508-A34B-4499-BB97-2035C7E45063}" dt="2023-09-08T17:51:58.056" v="1" actId="20577"/>
          <ac:spMkLst>
            <pc:docMk/>
            <pc:sldMk cId="4216513310" sldId="256"/>
            <ac:spMk id="4" creationId="{00000000-0000-0000-0000-000000000000}"/>
          </ac:spMkLst>
        </pc:spChg>
        <pc:spChg chg="mod">
          <ac:chgData name="Jaime Missimer" userId="855dd7b8-34cd-4a50-ae85-f21841ba2929" providerId="ADAL" clId="{B6509508-A34B-4499-BB97-2035C7E45063}" dt="2023-09-08T17:52:14.796" v="5" actId="20577"/>
          <ac:spMkLst>
            <pc:docMk/>
            <pc:sldMk cId="4216513310" sldId="256"/>
            <ac:spMk id="5" creationId="{00000000-0000-0000-0000-000000000000}"/>
          </ac:spMkLst>
        </pc:spChg>
      </pc:sldChg>
      <pc:sldChg chg="modSp">
        <pc:chgData name="Jaime Missimer" userId="855dd7b8-34cd-4a50-ae85-f21841ba2929" providerId="ADAL" clId="{B6509508-A34B-4499-BB97-2035C7E45063}" dt="2023-09-08T17:54:17.659" v="6" actId="6549"/>
        <pc:sldMkLst>
          <pc:docMk/>
          <pc:sldMk cId="592476147" sldId="278"/>
        </pc:sldMkLst>
        <pc:spChg chg="mod">
          <ac:chgData name="Jaime Missimer" userId="855dd7b8-34cd-4a50-ae85-f21841ba2929" providerId="ADAL" clId="{B6509508-A34B-4499-BB97-2035C7E45063}" dt="2023-09-08T17:54:17.659" v="6" actId="6549"/>
          <ac:spMkLst>
            <pc:docMk/>
            <pc:sldMk cId="592476147" sldId="27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diggita.it/story.php?title=Occhio_a_quando_utilizzi_le_Emoji_20_significano_tuttaltro_rispetto_a_quanto_sembra_ecco_qual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elebration-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MBUG 2023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Financial Aid Self-Service 9 – Why the Upgrade is Worth It</a:t>
            </a:r>
          </a:p>
          <a:p>
            <a:pPr algn="l"/>
            <a:r>
              <a:rPr lang="en-US" sz="2000" dirty="0"/>
              <a:t>Jaime Missimer</a:t>
            </a:r>
          </a:p>
          <a:p>
            <a:pPr algn="l"/>
            <a:r>
              <a:rPr lang="en-US" sz="2000" dirty="0"/>
              <a:t>Pearl River Community College</a:t>
            </a:r>
          </a:p>
          <a:p>
            <a:pPr algn="l"/>
            <a:r>
              <a:rPr lang="en-US" sz="2000" dirty="0"/>
              <a:t>September 11, 2023</a:t>
            </a:r>
          </a:p>
          <a:p>
            <a:pPr algn="l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881C28-A411-423C-A21E-FC658A881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102" y="2314124"/>
            <a:ext cx="5491795" cy="2229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RFRMGMT – Fund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these set up before creating Web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RTVWEBQ – </a:t>
            </a:r>
            <a:r>
              <a:rPr lang="en-US" sz="3600" dirty="0"/>
              <a:t>Web Question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1A7B5-DA8E-4569-825F-A43CC34A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43" y="3025071"/>
            <a:ext cx="546811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19FF4-00B8-4628-A680-F10DF9ED8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41" y="1399143"/>
            <a:ext cx="8229600" cy="11357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E27E0-00E2-4DBE-A9DD-200876159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1" y="2635299"/>
            <a:ext cx="3677163" cy="204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D5FA1-D237-48D6-8B80-514846A85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777" y="3001743"/>
            <a:ext cx="2486372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6342F-6CB3-4D49-BE70-659B3A8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D8A20-16C6-4D6C-82E3-B05B0A043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in Banner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17407-E220-41B5-95F1-4DF57EC3A1E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Text in Self-Service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B957C-DD5C-4A8A-9E4A-E8CA552D6E6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3709657"/>
          </a:xfrm>
        </p:spPr>
        <p:txBody>
          <a:bodyPr>
            <a:normAutofit fontScale="40000" lnSpcReduction="20000"/>
          </a:bodyPr>
          <a:lstStyle/>
          <a:p>
            <a:r>
              <a:rPr lang="en-US" sz="1900" dirty="0"/>
              <a:t>&lt;p&gt;&lt;</a:t>
            </a:r>
            <a:r>
              <a:rPr lang="en-US" sz="1900" dirty="0" err="1"/>
              <a:t>br</a:t>
            </a:r>
            <a:r>
              <a:rPr lang="en-US" sz="1900" dirty="0"/>
              <a:t> /&gt;&lt;strong&gt;Terms and Conditions&lt;/strong&gt;&lt;</a:t>
            </a:r>
            <a:r>
              <a:rPr lang="en-US" sz="1900" dirty="0" err="1"/>
              <a:t>br</a:t>
            </a:r>
            <a:r>
              <a:rPr lang="en-US" sz="1900" dirty="0"/>
              <a:t> /&gt;&lt;p&gt;I understand that Financial Aid reserves the right to review, adjust, or cancel aid at any time due to changes in student academic status, adjustment in federal and state regulations , funding, computation error or receipt of additional aid or scholarships.&lt;/p&gt; &lt;p&gt;&lt;</a:t>
            </a:r>
            <a:r>
              <a:rPr lang="en-US" sz="1900" dirty="0" err="1"/>
              <a:t>br</a:t>
            </a:r>
            <a:r>
              <a:rPr lang="en-US" sz="1900" dirty="0"/>
              <a:t> /&gt;&lt;strong&gt;Satisfactory Academic Progress&lt;/strong&gt;&lt;</a:t>
            </a:r>
            <a:r>
              <a:rPr lang="en-US" sz="1900" dirty="0" err="1"/>
              <a:t>br</a:t>
            </a:r>
            <a:r>
              <a:rPr lang="en-US" sz="1900" dirty="0"/>
              <a:t> /&gt;I understand that Pearl River Community College is required by federal regulations to establish  minimum standards of Satisfactory Academic Progress (SAP) that recipients must make toward completion of a certificate or degree program. &lt;</a:t>
            </a:r>
            <a:r>
              <a:rPr lang="en-US" sz="1900" dirty="0" err="1"/>
              <a:t>br</a:t>
            </a:r>
            <a:r>
              <a:rPr lang="en-US" sz="1900" dirty="0"/>
              <a:t> /&gt;Students must be making satisfactory academic progress toward their academic objective to  maintain their eligibility for financial aid. The SAP policy can be viewed &lt;span style="color: #0000ff;"&gt;&lt;a style="color: #0000ff;"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=http://www.prcc.edu/financial-aid/satisfactory-progress target="_blank"&gt;here&lt;/a&gt;&lt;/span&gt;.&lt;/p&gt;  &lt;p&gt;&lt;strong&gt;Withdrawal Notification&lt;/strong&gt; &lt;</a:t>
            </a:r>
            <a:r>
              <a:rPr lang="en-US" sz="1900" dirty="0" err="1"/>
              <a:t>br</a:t>
            </a:r>
            <a:r>
              <a:rPr lang="en-US" sz="1900" dirty="0"/>
              <a:t> /&gt;I understand that if I withdraw or if I am administratively withdrawn from school due to absences that I may be required to repay a portion of the Title IV aid funds that I have  received according to the Return to Title IV policy. &lt;</a:t>
            </a:r>
            <a:r>
              <a:rPr lang="en-US" sz="1900" dirty="0" err="1"/>
              <a:t>br</a:t>
            </a:r>
            <a:r>
              <a:rPr lang="en-US" sz="1900" dirty="0"/>
              <a:t> /&gt;The policy can be viewed &lt;span style="color: #0000ff;"&gt;&lt;a style="color: #0000ff;"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=http://www.prcc.edu/financial-aid/refund target="_blank"&gt;here&lt;/a&gt;&lt;/span&gt;.&lt;/p&gt; &lt;p&gt; &lt;strong&gt;Scholarships&lt;/strong&gt; &lt;</a:t>
            </a:r>
            <a:r>
              <a:rPr lang="en-US" sz="1900" dirty="0" err="1"/>
              <a:t>br</a:t>
            </a:r>
            <a:r>
              <a:rPr lang="en-US" sz="1900" dirty="0"/>
              <a:t> /&gt;Students receiving institutional scholarships are required to enroll in and complete &lt;strong&gt;15&lt;/strong&gt; hours each term and earn the required GPA for the scholarship that is awarded. &lt;span style="color: #0000ff;"&gt;&lt;a </a:t>
            </a:r>
            <a:r>
              <a:rPr lang="en-US" sz="1900" dirty="0" err="1"/>
              <a:t>href</a:t>
            </a:r>
            <a:r>
              <a:rPr lang="en-US" sz="1900" dirty="0"/>
              <a:t>=http://www.prcc.edu/financial-aid/academic-scholarships target="_blank"&gt;Click here to view PRCC scholarship policies.&lt;/a&gt;&lt;/span&gt;&lt;/p&gt;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410F9-08EF-48D1-884D-D1075F17D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709657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273F5-88DB-4176-B19B-60AA16EC3460}"/>
              </a:ext>
            </a:extLst>
          </p:cNvPr>
          <p:cNvSpPr txBox="1"/>
          <p:nvPr/>
        </p:nvSpPr>
        <p:spPr>
          <a:xfrm>
            <a:off x="838200" y="106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use HTML for the Question Text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9469CF-CECF-47D0-B607-6ADFCDDF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388" y="1713131"/>
            <a:ext cx="3727855" cy="26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RORWBQA – </a:t>
            </a:r>
            <a:r>
              <a:rPr lang="en-US" sz="3600" dirty="0"/>
              <a:t>Web Questions &amp;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ED57D8-FF7B-4FED-957F-989E7A62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see answers listed alphabetically, no matter what order you list them on this form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2815D8A0-327E-4207-89E3-588F2508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2227"/>
            <a:ext cx="8229600" cy="232536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FA9A06-AE97-4F08-AA9A-1F8C40BA565C}"/>
              </a:ext>
            </a:extLst>
          </p:cNvPr>
          <p:cNvSpPr/>
          <p:nvPr/>
        </p:nvSpPr>
        <p:spPr>
          <a:xfrm rot="5400000">
            <a:off x="8019531" y="3181869"/>
            <a:ext cx="533400" cy="26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77B54-C62C-4D2B-ACEB-1D0094181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18" y="1707383"/>
            <a:ext cx="8229600" cy="34742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RTVTRST – Req. Tracking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can see the descriptions listed</a:t>
            </a:r>
          </a:p>
          <a:p>
            <a:pPr lvl="1"/>
            <a:r>
              <a:rPr lang="en-US" dirty="0"/>
              <a:t>Will see short description if there is no long descriptions</a:t>
            </a:r>
          </a:p>
          <a:p>
            <a:pPr lvl="1"/>
            <a:r>
              <a:rPr lang="en-US" dirty="0"/>
              <a:t>Will see long description if there is one listed</a:t>
            </a:r>
          </a:p>
          <a:p>
            <a:r>
              <a:rPr lang="en-US" dirty="0"/>
              <a:t>Satisfied vs. Unsatisfied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RTVTRST – In Self-Service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74A39-5841-460C-A21F-7E48C38A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657035"/>
            <a:ext cx="7159101" cy="2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set this up before making web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RTVWTXT – </a:t>
            </a:r>
            <a:r>
              <a:rPr lang="en-US" sz="3600" dirty="0"/>
              <a:t>Web Text Rule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5484E-9006-4542-BB60-C1DAB784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8" y="2165436"/>
            <a:ext cx="8467504" cy="29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is SQL here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6179B-8909-45A1-88F6-9E57CECC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4400" y="137160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0BF18-E85B-4DF2-8F27-6582B69C778D}"/>
              </a:ext>
            </a:extLst>
          </p:cNvPr>
          <p:cNvSpPr txBox="1"/>
          <p:nvPr/>
        </p:nvSpPr>
        <p:spPr>
          <a:xfrm>
            <a:off x="1162974" y="6835806"/>
            <a:ext cx="6838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diggita.it/story.php?title=Occhio_a_quando_utilizzi_le_Emoji_20_significano_tuttaltro_rispetto_a_quanto_sembra_ecco_qual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59EDE-FB38-4BEC-8D65-F05F08B69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751" y="2173873"/>
            <a:ext cx="5250469" cy="33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HTML in the text box</a:t>
            </a:r>
          </a:p>
          <a:p>
            <a:r>
              <a:rPr lang="en-US" dirty="0"/>
              <a:t>The text box is super tiny – only one line visible at a time</a:t>
            </a:r>
          </a:p>
          <a:p>
            <a:r>
              <a:rPr lang="en-US" dirty="0"/>
              <a:t>Write your text &amp; HTML in Notepad and then copy/paste in the text box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EB2EB-7914-494D-9B32-DB43F07D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36911"/>
            <a:ext cx="7331927" cy="233406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CE3535A-385B-4E9A-8C1B-C64074268018}"/>
              </a:ext>
            </a:extLst>
          </p:cNvPr>
          <p:cNvSpPr/>
          <p:nvPr/>
        </p:nvSpPr>
        <p:spPr>
          <a:xfrm>
            <a:off x="1143000" y="4603845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Please avoid side conversation during the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Rules of Etiquette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5FA8-9772-4E55-AEAD-C76A4B2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RORWTXT – Web Text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03DA-90D6-4255-8B65-CF4A5C8DF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 in Banner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EA395-1013-4026-8E66-778056217F9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Text in Self-Service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B832A-1E73-48F4-9E3B-62EEBD82152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&lt;p&gt;&lt;span style="color: #ff0000;"&gt;&lt;strong&gt;The Cost of Attendance &amp;amp; Net Cost below are &lt;span style="text-decoration: underline;"&gt;NOT WHAT YOU OWE&lt;/span&gt; and are estimates only.&amp;</a:t>
            </a:r>
            <a:r>
              <a:rPr lang="en-US" dirty="0" err="1"/>
              <a:t>nbsp</a:t>
            </a:r>
            <a:r>
              <a:rPr lang="en-US" dirty="0"/>
              <a:t>;&lt;span style="color: #0000ff;"&gt;&amp;</a:t>
            </a:r>
            <a:r>
              <a:rPr lang="en-US" dirty="0" err="1"/>
              <a:t>nbsp</a:t>
            </a:r>
            <a:r>
              <a:rPr lang="en-US" dirty="0"/>
              <a:t>;&lt;/span&gt;&lt;/strong&gt;&lt;/span&gt;&lt;span style="color: #0000ff;"&gt;&lt;strong&gt;&lt;a style="color: #0000ff;" </a:t>
            </a:r>
            <a:r>
              <a:rPr lang="en-US" dirty="0" err="1"/>
              <a:t>href</a:t>
            </a:r>
            <a:r>
              <a:rPr lang="en-US" dirty="0"/>
              <a:t>="https://banss-p.prcc.edu:8100/</a:t>
            </a:r>
            <a:r>
              <a:rPr lang="en-US" dirty="0" err="1"/>
              <a:t>StudentSelfService</a:t>
            </a:r>
            <a:r>
              <a:rPr lang="en-US" dirty="0"/>
              <a:t>/</a:t>
            </a:r>
            <a:r>
              <a:rPr lang="en-US" dirty="0" err="1"/>
              <a:t>ssb</a:t>
            </a:r>
            <a:r>
              <a:rPr lang="en-US" dirty="0"/>
              <a:t>/</a:t>
            </a:r>
            <a:r>
              <a:rPr lang="en-US" dirty="0" err="1"/>
              <a:t>accountDetailByTerm</a:t>
            </a:r>
            <a:r>
              <a:rPr lang="en-US" dirty="0"/>
              <a:t>#!/" target="_blank"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noopener</a:t>
            </a:r>
            <a:r>
              <a:rPr lang="en-US" dirty="0"/>
              <a:t>"&gt;Click here to see your bill for your actual charges.&amp;</a:t>
            </a:r>
            <a:r>
              <a:rPr lang="en-US" dirty="0" err="1"/>
              <a:t>nbsp</a:t>
            </a:r>
            <a:r>
              <a:rPr lang="en-US" dirty="0"/>
              <a:t>; &lt;/a&gt;&lt;/strong&gt;&lt;/span&gt;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66B9D-3AB4-4775-B784-B0A098A929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Cost of Attendance &amp; Net Cost below are </a:t>
            </a:r>
            <a:r>
              <a:rPr lang="en-US" u="sng" dirty="0">
                <a:solidFill>
                  <a:srgbClr val="FF0000"/>
                </a:solidFill>
              </a:rPr>
              <a:t>NOT WHAT YOU OWE </a:t>
            </a:r>
            <a:r>
              <a:rPr lang="en-US" dirty="0">
                <a:solidFill>
                  <a:srgbClr val="FF0000"/>
                </a:solidFill>
              </a:rPr>
              <a:t>and are estimates only.  </a:t>
            </a:r>
            <a:r>
              <a:rPr lang="en-US" dirty="0">
                <a:solidFill>
                  <a:srgbClr val="0070C0"/>
                </a:solidFill>
              </a:rPr>
              <a:t>Click here to see your bill for your actual charges.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843D4-AD5E-4FCD-9A6A-DB10D29B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086052"/>
            <a:ext cx="4510717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of the 9x options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 the Text Rule Code for that tab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RORWTAB – Web Tab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4F4FF-FC30-4856-8C88-373235EC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8467"/>
            <a:ext cx="9144000" cy="1386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20196-1035-419D-BF21-7A8521442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06" y="4495800"/>
            <a:ext cx="6363588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Customizable tool tips, links, and text</a:t>
            </a:r>
          </a:p>
          <a:p>
            <a:r>
              <a:rPr lang="en-US" dirty="0"/>
              <a:t>Use the filter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GUAINFO – Info Text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1D53C-BD6D-41E8-A2A0-8099860E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819400"/>
            <a:ext cx="8458200" cy="20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customize anything, you MUST copy the line you want to change</a:t>
            </a:r>
          </a:p>
          <a:p>
            <a:pPr lvl="1"/>
            <a:r>
              <a:rPr lang="en-US" dirty="0"/>
              <a:t>If you try to change the “Baseline” information, it will not be reflected on the site</a:t>
            </a:r>
          </a:p>
          <a:p>
            <a:pPr lvl="1"/>
            <a:r>
              <a:rPr lang="en-US" dirty="0"/>
              <a:t>When you copy it, it changes the source to “Local”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GUAINFO – Info Text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9FF14-27B7-4230-8AE8-F4B689A9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" y="3739870"/>
            <a:ext cx="9144000" cy="9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RBRPBYR for period-based budgeting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B9023-141E-461B-89E1-0A801458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90" y="2129596"/>
            <a:ext cx="677322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RTVCOMP for aid year budgeting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8D291-E15B-4B73-9A81-356DA5D8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81" y="1981200"/>
            <a:ext cx="62034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/>
              <a:t>Jaime Missimer</a:t>
            </a:r>
          </a:p>
          <a:p>
            <a:pPr marL="109728" indent="0" algn="ctr">
              <a:buNone/>
            </a:pPr>
            <a:r>
              <a:rPr lang="en-US" dirty="0"/>
              <a:t>Director of Financial Aid</a:t>
            </a:r>
          </a:p>
          <a:p>
            <a:pPr marL="109728" indent="0" algn="ctr">
              <a:buNone/>
            </a:pPr>
            <a:r>
              <a:rPr lang="en-US" dirty="0"/>
              <a:t>Pearl River Community College</a:t>
            </a:r>
          </a:p>
          <a:p>
            <a:pPr marL="109728" indent="0" algn="ctr">
              <a:buNone/>
            </a:pPr>
            <a:r>
              <a:rPr lang="en-US" dirty="0"/>
              <a:t>jmissimer@prcc.edu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look at Self-Service 8</a:t>
            </a:r>
          </a:p>
          <a:p>
            <a:r>
              <a:rPr lang="en-US" dirty="0"/>
              <a:t>How Self-Service 9 looks for students</a:t>
            </a:r>
          </a:p>
          <a:p>
            <a:r>
              <a:rPr lang="en-US" dirty="0"/>
              <a:t>Navigating SSB 9</a:t>
            </a:r>
          </a:p>
          <a:p>
            <a:r>
              <a:rPr lang="en-US" dirty="0"/>
              <a:t>How to set up SSB 9 in Banner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Using Self-Service 8?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73687-8BE7-476B-8EFC-181927DE3F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4407"/>
            <a:ext cx="3733800" cy="2177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A404E-94B1-4D81-A7FE-D5C7CBA47F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0344"/>
            <a:ext cx="604329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59FD1-02C2-44AA-8346-D480096CE6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1143000"/>
            <a:ext cx="4503420" cy="333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30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Live demo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look at Self-Service 9!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0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Nicer to look at</a:t>
            </a:r>
          </a:p>
          <a:p>
            <a:r>
              <a:rPr lang="en-US" dirty="0"/>
              <a:t>Easier to navigate</a:t>
            </a:r>
          </a:p>
          <a:p>
            <a:r>
              <a:rPr lang="en-US" dirty="0"/>
              <a:t>Students have fewer questions about where to find everything</a:t>
            </a:r>
          </a:p>
          <a:p>
            <a:r>
              <a:rPr lang="en-US" dirty="0"/>
              <a:t>Much more user-friendly and intuitive</a:t>
            </a:r>
          </a:p>
          <a:p>
            <a:r>
              <a:rPr lang="en-US" dirty="0"/>
              <a:t>Customizable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SSB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3B23A-1094-4987-9521-5D9FF7FFA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9326" y="3429000"/>
            <a:ext cx="3576074" cy="3581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3178CB-BD55-40D2-A1E8-01077770FCE1}"/>
              </a:ext>
            </a:extLst>
          </p:cNvPr>
          <p:cNvSpPr txBox="1"/>
          <p:nvPr/>
        </p:nvSpPr>
        <p:spPr>
          <a:xfrm>
            <a:off x="5410200" y="7135942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celebratio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9857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Needed for Set 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ROAINST</a:t>
            </a:r>
          </a:p>
          <a:p>
            <a:r>
              <a:rPr lang="en-US" dirty="0"/>
              <a:t>RFRMGMT</a:t>
            </a:r>
          </a:p>
          <a:p>
            <a:r>
              <a:rPr lang="en-US" dirty="0"/>
              <a:t>RTVWEBQ</a:t>
            </a:r>
          </a:p>
          <a:p>
            <a:r>
              <a:rPr lang="en-US" dirty="0"/>
              <a:t>RORWBQA</a:t>
            </a:r>
          </a:p>
          <a:p>
            <a:r>
              <a:rPr lang="en-US" dirty="0"/>
              <a:t>RTVTRST</a:t>
            </a:r>
          </a:p>
          <a:p>
            <a:r>
              <a:rPr lang="en-US" dirty="0"/>
              <a:t>RTVWTXT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C0BEAB-CD58-474B-A057-1A75F3F0F5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RORWTXT</a:t>
            </a:r>
          </a:p>
          <a:p>
            <a:r>
              <a:rPr lang="en-US" dirty="0"/>
              <a:t>RORWTAB</a:t>
            </a:r>
          </a:p>
          <a:p>
            <a:r>
              <a:rPr lang="en-US" dirty="0"/>
              <a:t>GUAINFO</a:t>
            </a:r>
          </a:p>
          <a:p>
            <a:r>
              <a:rPr lang="en-US" dirty="0"/>
              <a:t>RBRPBYR </a:t>
            </a:r>
          </a:p>
          <a:p>
            <a:pPr lvl="1"/>
            <a:r>
              <a:rPr lang="en-US" dirty="0"/>
              <a:t>Period Budgeting</a:t>
            </a:r>
          </a:p>
          <a:p>
            <a:r>
              <a:rPr lang="en-US" dirty="0"/>
              <a:t>RTVCOMP</a:t>
            </a:r>
          </a:p>
          <a:p>
            <a:pPr lvl="1"/>
            <a:r>
              <a:rPr lang="en-US" dirty="0"/>
              <a:t>Aid Year Budgeting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E0E81-5C58-4C08-AD1A-0E082450A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0935"/>
            <a:ext cx="8229600" cy="4217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ROAINST – Aid Year Set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ROAINST – Aid Year Set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8E7A6-791E-4943-93BD-6718D276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077"/>
            <a:ext cx="9144000" cy="26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5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bb82db-0382-4866-8a92-dd60efc2ac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1A82E01B7E46812A3C14C232BAB3" ma:contentTypeVersion="16" ma:contentTypeDescription="Create a new document." ma:contentTypeScope="" ma:versionID="9056ff717639e7ac11efe076f6c9446b">
  <xsd:schema xmlns:xsd="http://www.w3.org/2001/XMLSchema" xmlns:xs="http://www.w3.org/2001/XMLSchema" xmlns:p="http://schemas.microsoft.com/office/2006/metadata/properties" xmlns:ns3="10bb82db-0382-4866-8a92-dd60efc2ac87" xmlns:ns4="9f40ca55-5480-49f1-8924-e83f5b1bc958" targetNamespace="http://schemas.microsoft.com/office/2006/metadata/properties" ma:root="true" ma:fieldsID="343b02405085003d724315b6a06a79cf" ns3:_="" ns4:_="">
    <xsd:import namespace="10bb82db-0382-4866-8a92-dd60efc2ac87"/>
    <xsd:import namespace="9f40ca55-5480-49f1-8924-e83f5b1bc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b82db-0382-4866-8a92-dd60efc2a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0ca55-5480-49f1-8924-e83f5b1bc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2C3AF-3B5F-4906-AFEF-97E34C775770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0bb82db-0382-4866-8a92-dd60efc2ac87"/>
    <ds:schemaRef ds:uri="http://www.w3.org/XML/1998/namespace"/>
    <ds:schemaRef ds:uri="http://schemas.openxmlformats.org/package/2006/metadata/core-properties"/>
    <ds:schemaRef ds:uri="http://purl.org/dc/elements/1.1/"/>
    <ds:schemaRef ds:uri="9f40ca55-5480-49f1-8924-e83f5b1bc95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4F3314-01B9-43D2-A654-621C5DBD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A8DE5-FDB0-49CB-90D4-1A9A02367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b82db-0382-4866-8a92-dd60efc2ac87"/>
    <ds:schemaRef ds:uri="9f40ca55-5480-49f1-8924-e83f5b1bc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723</TotalTime>
  <Words>1007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MBUG 2023 </vt:lpstr>
      <vt:lpstr>Session Rules of Etiquette</vt:lpstr>
      <vt:lpstr>In This Session…</vt:lpstr>
      <vt:lpstr>Still Using Self-Service 8?</vt:lpstr>
      <vt:lpstr>Let’s look at Self-Service 9!</vt:lpstr>
      <vt:lpstr>Benefits of SSB 9</vt:lpstr>
      <vt:lpstr>Forms Needed for Set Up</vt:lpstr>
      <vt:lpstr>ROAINST – Aid Year Set Up</vt:lpstr>
      <vt:lpstr>ROAINST – Aid Year Set Up</vt:lpstr>
      <vt:lpstr>RFRMGMT – Fund Management</vt:lpstr>
      <vt:lpstr>RTVWEBQ – Web Question Validation</vt:lpstr>
      <vt:lpstr>RORWBQA – Web Questions &amp; Answers</vt:lpstr>
      <vt:lpstr>RORWBQA – Web Questions &amp; Answers</vt:lpstr>
      <vt:lpstr>RORWBQA – Web Questions &amp; Answers</vt:lpstr>
      <vt:lpstr>RTVTRST – Req. Tracking Status</vt:lpstr>
      <vt:lpstr>RTVTRST – In Self-Service</vt:lpstr>
      <vt:lpstr>RTVWTXT – Web Text Rule Validation</vt:lpstr>
      <vt:lpstr>RORWTXT – Web Text Rules</vt:lpstr>
      <vt:lpstr>RORWTXT – Web Text Rules</vt:lpstr>
      <vt:lpstr>RORWTXT – Web Text Rules</vt:lpstr>
      <vt:lpstr>RORWTAB – Web Tab Rules</vt:lpstr>
      <vt:lpstr>GUAINFO – Info Text Editor</vt:lpstr>
      <vt:lpstr>GUAINFO – Info Text Editor</vt:lpstr>
      <vt:lpstr>Budget Rules</vt:lpstr>
      <vt:lpstr>Budget Rules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Jaime Missimer</cp:lastModifiedBy>
  <cp:revision>26</cp:revision>
  <dcterms:created xsi:type="dcterms:W3CDTF">2013-01-30T03:13:35Z</dcterms:created>
  <dcterms:modified xsi:type="dcterms:W3CDTF">2023-09-08T17:54:24Z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0x01010025631A82E01B7E46812A3C14C232BAB3</vt:lpwstr>
  </property>
</Properties>
</file>