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nva Sans" panose="020B0604020202020204" charset="0"/>
      <p:regular r:id="rId23"/>
    </p:embeddedFont>
    <p:embeddedFont>
      <p:font typeface="Canva Sans Bold" panose="020B0604020202020204" charset="0"/>
      <p:regular r:id="rId24"/>
    </p:embeddedFont>
    <p:embeddedFont>
      <p:font typeface="Montserrat Classic Bold" panose="020B0604020202020204" charset="0"/>
      <p:regular r:id="rId25"/>
    </p:embeddedFont>
    <p:embeddedFont>
      <p:font typeface="Oswald Bold" panose="020B0604020202020204" charset="0"/>
      <p:regular r:id="rId26"/>
    </p:embeddedFont>
    <p:embeddedFont>
      <p:font typeface="Pridi Bold" panose="020B0604020202020204" charset="-3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88174" y="-47055"/>
            <a:ext cx="5750307" cy="10381111"/>
          </a:xfrm>
          <a:custGeom>
            <a:avLst/>
            <a:gdLst/>
            <a:ahLst/>
            <a:cxnLst/>
            <a:rect l="l" t="t" r="r" b="b"/>
            <a:pathLst>
              <a:path w="5750307" h="10381111">
                <a:moveTo>
                  <a:pt x="0" y="0"/>
                </a:moveTo>
                <a:lnTo>
                  <a:pt x="5750307" y="0"/>
                </a:lnTo>
                <a:lnTo>
                  <a:pt x="5750307" y="10381110"/>
                </a:lnTo>
                <a:lnTo>
                  <a:pt x="0" y="10381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929" t="-342" r="-20174" b="-34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86872" y="8457176"/>
            <a:ext cx="2201128" cy="1829824"/>
          </a:xfrm>
          <a:custGeom>
            <a:avLst/>
            <a:gdLst/>
            <a:ahLst/>
            <a:cxnLst/>
            <a:rect l="l" t="t" r="r" b="b"/>
            <a:pathLst>
              <a:path w="2201128" h="1829824">
                <a:moveTo>
                  <a:pt x="0" y="0"/>
                </a:moveTo>
                <a:lnTo>
                  <a:pt x="2201128" y="0"/>
                </a:lnTo>
                <a:lnTo>
                  <a:pt x="2201128" y="1829824"/>
                </a:lnTo>
                <a:lnTo>
                  <a:pt x="0" y="1829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433" r="-44128" b="-4173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765579" cy="10287000"/>
            <a:chOff x="0" y="0"/>
            <a:chExt cx="201634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1634" cy="2709333"/>
            </a:xfrm>
            <a:custGeom>
              <a:avLst/>
              <a:gdLst/>
              <a:ahLst/>
              <a:cxnLst/>
              <a:rect l="l" t="t" r="r" b="b"/>
              <a:pathLst>
                <a:path w="201634" h="2709333">
                  <a:moveTo>
                    <a:pt x="0" y="0"/>
                  </a:moveTo>
                  <a:lnTo>
                    <a:pt x="201634" y="0"/>
                  </a:lnTo>
                  <a:lnTo>
                    <a:pt x="2016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BB2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36771" y="409294"/>
            <a:ext cx="13480211" cy="4833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FFFFFF"/>
                </a:solidFill>
                <a:latin typeface="Montserrat Classic Bold"/>
              </a:rPr>
              <a:t>How to Transition to Electronic Forms with Dynamic Forms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0908" y="8880916"/>
            <a:ext cx="1034593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42125"/>
                </a:solidFill>
                <a:latin typeface="Pridi Bold"/>
              </a:rPr>
              <a:t>Presented by: Amanda Brumfield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49005" y="9399905"/>
            <a:ext cx="98044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42125"/>
                </a:solidFill>
                <a:latin typeface="Pridi Bold"/>
              </a:rPr>
              <a:t>Pearl River Community College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238880" cy="10464569"/>
            <a:chOff x="0" y="0"/>
            <a:chExt cx="589664" cy="27561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64" cy="2756101"/>
            </a:xfrm>
            <a:custGeom>
              <a:avLst/>
              <a:gdLst/>
              <a:ahLst/>
              <a:cxnLst/>
              <a:rect l="l" t="t" r="r" b="b"/>
              <a:pathLst>
                <a:path w="589664" h="2756101">
                  <a:moveTo>
                    <a:pt x="0" y="0"/>
                  </a:moveTo>
                  <a:lnTo>
                    <a:pt x="589664" y="0"/>
                  </a:lnTo>
                  <a:lnTo>
                    <a:pt x="589664" y="2756101"/>
                  </a:lnTo>
                  <a:lnTo>
                    <a:pt x="0" y="2756101"/>
                  </a:lnTo>
                  <a:close/>
                </a:path>
              </a:pathLst>
            </a:custGeom>
            <a:solidFill>
              <a:srgbClr val="FDBB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62310" y="8410121"/>
            <a:ext cx="2201128" cy="1829824"/>
          </a:xfrm>
          <a:custGeom>
            <a:avLst/>
            <a:gdLst/>
            <a:ahLst/>
            <a:cxnLst/>
            <a:rect l="l" t="t" r="r" b="b"/>
            <a:pathLst>
              <a:path w="2201128" h="1829824">
                <a:moveTo>
                  <a:pt x="0" y="0"/>
                </a:moveTo>
                <a:lnTo>
                  <a:pt x="2201128" y="0"/>
                </a:lnTo>
                <a:lnTo>
                  <a:pt x="2201128" y="1829824"/>
                </a:lnTo>
                <a:lnTo>
                  <a:pt x="0" y="1829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433" r="-44128" b="-4173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6179" y="-49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6179" y="1223644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6179" y="244235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6179" y="364432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040106" y="1353208"/>
            <a:ext cx="12186212" cy="7566649"/>
            <a:chOff x="0" y="0"/>
            <a:chExt cx="3209537" cy="1992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09537" cy="1992862"/>
            </a:xfrm>
            <a:custGeom>
              <a:avLst/>
              <a:gdLst/>
              <a:ahLst/>
              <a:cxnLst/>
              <a:rect l="l" t="t" r="r" b="b"/>
              <a:pathLst>
                <a:path w="3209537" h="1992862">
                  <a:moveTo>
                    <a:pt x="0" y="0"/>
                  </a:moveTo>
                  <a:lnTo>
                    <a:pt x="3209537" y="0"/>
                  </a:lnTo>
                  <a:lnTo>
                    <a:pt x="3209537" y="1992862"/>
                  </a:lnTo>
                  <a:lnTo>
                    <a:pt x="0" y="1992862"/>
                  </a:lnTo>
                  <a:close/>
                </a:path>
              </a:pathLst>
            </a:custGeom>
            <a:solidFill>
              <a:srgbClr val="DDD9E0">
                <a:alpha val="11765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039663" y="782728"/>
            <a:ext cx="7930226" cy="1140959"/>
            <a:chOff x="0" y="0"/>
            <a:chExt cx="2088619" cy="300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88619" cy="300499"/>
            </a:xfrm>
            <a:custGeom>
              <a:avLst/>
              <a:gdLst/>
              <a:ahLst/>
              <a:cxnLst/>
              <a:rect l="l" t="t" r="r" b="b"/>
              <a:pathLst>
                <a:path w="2088619" h="300499">
                  <a:moveTo>
                    <a:pt x="49789" y="0"/>
                  </a:moveTo>
                  <a:lnTo>
                    <a:pt x="2038830" y="0"/>
                  </a:lnTo>
                  <a:cubicBezTo>
                    <a:pt x="2052035" y="0"/>
                    <a:pt x="2064699" y="5246"/>
                    <a:pt x="2074036" y="14583"/>
                  </a:cubicBezTo>
                  <a:cubicBezTo>
                    <a:pt x="2083373" y="23920"/>
                    <a:pt x="2088619" y="36584"/>
                    <a:pt x="2088619" y="49789"/>
                  </a:cubicBezTo>
                  <a:lnTo>
                    <a:pt x="2088619" y="250710"/>
                  </a:lnTo>
                  <a:cubicBezTo>
                    <a:pt x="2088619" y="263915"/>
                    <a:pt x="2083373" y="276579"/>
                    <a:pt x="2074036" y="285917"/>
                  </a:cubicBezTo>
                  <a:cubicBezTo>
                    <a:pt x="2064699" y="295254"/>
                    <a:pt x="2052035" y="300499"/>
                    <a:pt x="2038830" y="300499"/>
                  </a:cubicBezTo>
                  <a:lnTo>
                    <a:pt x="49789" y="300499"/>
                  </a:lnTo>
                  <a:cubicBezTo>
                    <a:pt x="22291" y="300499"/>
                    <a:pt x="0" y="278208"/>
                    <a:pt x="0" y="250710"/>
                  </a:cubicBezTo>
                  <a:lnTo>
                    <a:pt x="0" y="49789"/>
                  </a:lnTo>
                  <a:cubicBezTo>
                    <a:pt x="0" y="36584"/>
                    <a:pt x="5246" y="23920"/>
                    <a:pt x="14583" y="14583"/>
                  </a:cubicBezTo>
                  <a:cubicBezTo>
                    <a:pt x="23920" y="5246"/>
                    <a:pt x="36584" y="0"/>
                    <a:pt x="49789" y="0"/>
                  </a:cubicBezTo>
                  <a:close/>
                </a:path>
              </a:pathLst>
            </a:custGeom>
            <a:solidFill>
              <a:srgbClr val="27203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514590" y="985662"/>
            <a:ext cx="498037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What is it good for?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9163" y="1856948"/>
            <a:ext cx="12186212" cy="6775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558" lvl="1" indent="-593779">
              <a:lnSpc>
                <a:spcPts val="7700"/>
              </a:lnSpc>
              <a:buFont typeface="Arial"/>
              <a:buChar char="•"/>
            </a:pPr>
            <a:r>
              <a:rPr lang="en-US" sz="5500">
                <a:solidFill>
                  <a:srgbClr val="FFFFFF"/>
                </a:solidFill>
                <a:latin typeface="Oswald Bold"/>
              </a:rPr>
              <a:t>Prepare for internal resistance and external embrace</a:t>
            </a:r>
          </a:p>
          <a:p>
            <a:pPr marL="1187558" lvl="1" indent="-593779">
              <a:lnSpc>
                <a:spcPts val="7700"/>
              </a:lnSpc>
              <a:buFont typeface="Arial"/>
              <a:buChar char="•"/>
            </a:pPr>
            <a:r>
              <a:rPr lang="en-US" sz="5500">
                <a:solidFill>
                  <a:srgbClr val="FFFFFF"/>
                </a:solidFill>
                <a:latin typeface="Oswald Bold"/>
              </a:rPr>
              <a:t>People that love paper, REALLY love paper</a:t>
            </a:r>
          </a:p>
          <a:p>
            <a:pPr marL="1187558" lvl="1" indent="-593779">
              <a:lnSpc>
                <a:spcPts val="7700"/>
              </a:lnSpc>
              <a:buFont typeface="Arial"/>
              <a:buChar char="•"/>
            </a:pPr>
            <a:r>
              <a:rPr lang="en-US" sz="5500">
                <a:solidFill>
                  <a:srgbClr val="FFFFFF"/>
                </a:solidFill>
                <a:latin typeface="Oswald Bold"/>
              </a:rPr>
              <a:t>Be prepared to show the benefits of this change and how much end-users love it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6179" y="4885197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6179" y="6094290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238880" cy="10464569"/>
            <a:chOff x="0" y="0"/>
            <a:chExt cx="589664" cy="27561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64" cy="2756101"/>
            </a:xfrm>
            <a:custGeom>
              <a:avLst/>
              <a:gdLst/>
              <a:ahLst/>
              <a:cxnLst/>
              <a:rect l="l" t="t" r="r" b="b"/>
              <a:pathLst>
                <a:path w="589664" h="2756101">
                  <a:moveTo>
                    <a:pt x="0" y="0"/>
                  </a:moveTo>
                  <a:lnTo>
                    <a:pt x="589664" y="0"/>
                  </a:lnTo>
                  <a:lnTo>
                    <a:pt x="589664" y="2756101"/>
                  </a:lnTo>
                  <a:lnTo>
                    <a:pt x="0" y="2756101"/>
                  </a:lnTo>
                  <a:close/>
                </a:path>
              </a:pathLst>
            </a:custGeom>
            <a:solidFill>
              <a:srgbClr val="FDBB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62310" y="8410121"/>
            <a:ext cx="2201128" cy="1829824"/>
          </a:xfrm>
          <a:custGeom>
            <a:avLst/>
            <a:gdLst/>
            <a:ahLst/>
            <a:cxnLst/>
            <a:rect l="l" t="t" r="r" b="b"/>
            <a:pathLst>
              <a:path w="2201128" h="1829824">
                <a:moveTo>
                  <a:pt x="0" y="0"/>
                </a:moveTo>
                <a:lnTo>
                  <a:pt x="2201128" y="0"/>
                </a:lnTo>
                <a:lnTo>
                  <a:pt x="2201128" y="1829824"/>
                </a:lnTo>
                <a:lnTo>
                  <a:pt x="0" y="1829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433" r="-44128" b="-4173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6179" y="-49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6179" y="1223644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6179" y="244235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6179" y="364432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040106" y="1353208"/>
            <a:ext cx="12186212" cy="7566649"/>
            <a:chOff x="0" y="0"/>
            <a:chExt cx="3209537" cy="1992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09537" cy="1992862"/>
            </a:xfrm>
            <a:custGeom>
              <a:avLst/>
              <a:gdLst/>
              <a:ahLst/>
              <a:cxnLst/>
              <a:rect l="l" t="t" r="r" b="b"/>
              <a:pathLst>
                <a:path w="3209537" h="1992862">
                  <a:moveTo>
                    <a:pt x="0" y="0"/>
                  </a:moveTo>
                  <a:lnTo>
                    <a:pt x="3209537" y="0"/>
                  </a:lnTo>
                  <a:lnTo>
                    <a:pt x="3209537" y="1992862"/>
                  </a:lnTo>
                  <a:lnTo>
                    <a:pt x="0" y="1992862"/>
                  </a:lnTo>
                  <a:close/>
                </a:path>
              </a:pathLst>
            </a:custGeom>
            <a:solidFill>
              <a:srgbClr val="DDD9E0">
                <a:alpha val="11765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039663" y="782728"/>
            <a:ext cx="7930226" cy="1140959"/>
            <a:chOff x="0" y="0"/>
            <a:chExt cx="2088619" cy="300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88619" cy="300499"/>
            </a:xfrm>
            <a:custGeom>
              <a:avLst/>
              <a:gdLst/>
              <a:ahLst/>
              <a:cxnLst/>
              <a:rect l="l" t="t" r="r" b="b"/>
              <a:pathLst>
                <a:path w="2088619" h="300499">
                  <a:moveTo>
                    <a:pt x="49789" y="0"/>
                  </a:moveTo>
                  <a:lnTo>
                    <a:pt x="2038830" y="0"/>
                  </a:lnTo>
                  <a:cubicBezTo>
                    <a:pt x="2052035" y="0"/>
                    <a:pt x="2064699" y="5246"/>
                    <a:pt x="2074036" y="14583"/>
                  </a:cubicBezTo>
                  <a:cubicBezTo>
                    <a:pt x="2083373" y="23920"/>
                    <a:pt x="2088619" y="36584"/>
                    <a:pt x="2088619" y="49789"/>
                  </a:cubicBezTo>
                  <a:lnTo>
                    <a:pt x="2088619" y="250710"/>
                  </a:lnTo>
                  <a:cubicBezTo>
                    <a:pt x="2088619" y="263915"/>
                    <a:pt x="2083373" y="276579"/>
                    <a:pt x="2074036" y="285917"/>
                  </a:cubicBezTo>
                  <a:cubicBezTo>
                    <a:pt x="2064699" y="295254"/>
                    <a:pt x="2052035" y="300499"/>
                    <a:pt x="2038830" y="300499"/>
                  </a:cubicBezTo>
                  <a:lnTo>
                    <a:pt x="49789" y="300499"/>
                  </a:lnTo>
                  <a:cubicBezTo>
                    <a:pt x="22291" y="300499"/>
                    <a:pt x="0" y="278208"/>
                    <a:pt x="0" y="250710"/>
                  </a:cubicBezTo>
                  <a:lnTo>
                    <a:pt x="0" y="49789"/>
                  </a:lnTo>
                  <a:cubicBezTo>
                    <a:pt x="0" y="36584"/>
                    <a:pt x="5246" y="23920"/>
                    <a:pt x="14583" y="14583"/>
                  </a:cubicBezTo>
                  <a:cubicBezTo>
                    <a:pt x="23920" y="5246"/>
                    <a:pt x="36584" y="0"/>
                    <a:pt x="49789" y="0"/>
                  </a:cubicBezTo>
                  <a:close/>
                </a:path>
              </a:pathLst>
            </a:custGeom>
            <a:solidFill>
              <a:srgbClr val="27203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197580" y="985662"/>
            <a:ext cx="561439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My precious, precious data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9163" y="1856948"/>
            <a:ext cx="12186212" cy="6775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558" lvl="1" indent="-593779">
              <a:lnSpc>
                <a:spcPts val="7700"/>
              </a:lnSpc>
              <a:buFont typeface="Arial"/>
              <a:buChar char="•"/>
            </a:pPr>
            <a:r>
              <a:rPr lang="en-US" sz="5500">
                <a:solidFill>
                  <a:srgbClr val="FFFFFF"/>
                </a:solidFill>
                <a:latin typeface="Oswald Bold"/>
              </a:rPr>
              <a:t>Get familiar with your forms and data elements within them</a:t>
            </a:r>
          </a:p>
          <a:p>
            <a:pPr marL="1187558" lvl="1" indent="-593779">
              <a:lnSpc>
                <a:spcPts val="7700"/>
              </a:lnSpc>
              <a:buFont typeface="Arial"/>
              <a:buChar char="•"/>
            </a:pPr>
            <a:r>
              <a:rPr lang="en-US" sz="5500">
                <a:solidFill>
                  <a:srgbClr val="FFFFFF"/>
                </a:solidFill>
                <a:latin typeface="Oswald Bold"/>
              </a:rPr>
              <a:t>Go in knowing what you want</a:t>
            </a:r>
          </a:p>
          <a:p>
            <a:pPr marL="1187558" lvl="1" indent="-593779">
              <a:lnSpc>
                <a:spcPts val="7700"/>
              </a:lnSpc>
              <a:buFont typeface="Arial"/>
              <a:buChar char="•"/>
            </a:pPr>
            <a:r>
              <a:rPr lang="en-US" sz="5500">
                <a:solidFill>
                  <a:srgbClr val="FFFFFF"/>
                </a:solidFill>
                <a:latin typeface="Oswald Bold"/>
              </a:rPr>
              <a:t>Make any form updates prior to implementation</a:t>
            </a:r>
          </a:p>
          <a:p>
            <a:pPr marL="1187558" lvl="1" indent="-593779">
              <a:lnSpc>
                <a:spcPts val="7700"/>
              </a:lnSpc>
              <a:buFont typeface="Arial"/>
              <a:buChar char="•"/>
            </a:pPr>
            <a:r>
              <a:rPr lang="en-US" sz="5500">
                <a:solidFill>
                  <a:srgbClr val="FFFFFF"/>
                </a:solidFill>
                <a:latin typeface="Oswald Bold"/>
              </a:rPr>
              <a:t>Start thinking of new ways to use form data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35634" y="-1219051"/>
            <a:ext cx="4892120" cy="12539054"/>
          </a:xfrm>
          <a:custGeom>
            <a:avLst/>
            <a:gdLst/>
            <a:ahLst/>
            <a:cxnLst/>
            <a:rect l="l" t="t" r="r" b="b"/>
            <a:pathLst>
              <a:path w="4892120" h="12539054">
                <a:moveTo>
                  <a:pt x="0" y="0"/>
                </a:moveTo>
                <a:lnTo>
                  <a:pt x="4892120" y="0"/>
                </a:lnTo>
                <a:lnTo>
                  <a:pt x="4892120" y="12539053"/>
                </a:lnTo>
                <a:lnTo>
                  <a:pt x="0" y="125390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41422" r="-293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5637752" cy="1856355"/>
            <a:chOff x="0" y="0"/>
            <a:chExt cx="4118585" cy="488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18585" cy="488917"/>
            </a:xfrm>
            <a:custGeom>
              <a:avLst/>
              <a:gdLst/>
              <a:ahLst/>
              <a:cxnLst/>
              <a:rect l="l" t="t" r="r" b="b"/>
              <a:pathLst>
                <a:path w="4118585" h="488917">
                  <a:moveTo>
                    <a:pt x="0" y="0"/>
                  </a:moveTo>
                  <a:lnTo>
                    <a:pt x="4118585" y="0"/>
                  </a:lnTo>
                  <a:lnTo>
                    <a:pt x="4118585" y="488917"/>
                  </a:lnTo>
                  <a:lnTo>
                    <a:pt x="0" y="488917"/>
                  </a:lnTo>
                  <a:close/>
                </a:path>
              </a:pathLst>
            </a:custGeom>
            <a:solidFill>
              <a:srgbClr val="FDBB2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862310" y="8410121"/>
            <a:ext cx="2201128" cy="1829824"/>
          </a:xfrm>
          <a:custGeom>
            <a:avLst/>
            <a:gdLst/>
            <a:ahLst/>
            <a:cxnLst/>
            <a:rect l="l" t="t" r="r" b="b"/>
            <a:pathLst>
              <a:path w="2201128" h="1829824">
                <a:moveTo>
                  <a:pt x="0" y="0"/>
                </a:moveTo>
                <a:lnTo>
                  <a:pt x="2201128" y="0"/>
                </a:lnTo>
                <a:lnTo>
                  <a:pt x="2201128" y="1829824"/>
                </a:lnTo>
                <a:lnTo>
                  <a:pt x="0" y="1829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433" r="-44128" b="-4173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-67063" y="36625"/>
            <a:ext cx="15939701" cy="1483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180"/>
              </a:lnSpc>
              <a:spcBef>
                <a:spcPct val="0"/>
              </a:spcBef>
            </a:pPr>
            <a:r>
              <a:rPr lang="en-US" sz="8700">
                <a:solidFill>
                  <a:srgbClr val="042125"/>
                </a:solidFill>
                <a:latin typeface="Oswald Bold"/>
              </a:rPr>
              <a:t>How to prepare for the transition.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30998" y="4406958"/>
            <a:ext cx="4943577" cy="4918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Canva Sans Bold"/>
              </a:rPr>
              <a:t>Make sure your forms are up-to-date so you know exactly what should be included on your new Dynamic Forms.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5326444" y="2832793"/>
            <a:ext cx="0" cy="649224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0" name="AutoShape 10"/>
          <p:cNvSpPr/>
          <p:nvPr/>
        </p:nvSpPr>
        <p:spPr>
          <a:xfrm flipV="1">
            <a:off x="10494065" y="2832793"/>
            <a:ext cx="0" cy="649224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</p:sp>
      <p:grpSp>
        <p:nvGrpSpPr>
          <p:cNvPr id="11" name="Group 11"/>
          <p:cNvGrpSpPr/>
          <p:nvPr/>
        </p:nvGrpSpPr>
        <p:grpSpPr>
          <a:xfrm>
            <a:off x="953846" y="2832793"/>
            <a:ext cx="3353436" cy="948477"/>
            <a:chOff x="0" y="0"/>
            <a:chExt cx="883209" cy="2498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3209" cy="249805"/>
            </a:xfrm>
            <a:custGeom>
              <a:avLst/>
              <a:gdLst/>
              <a:ahLst/>
              <a:cxnLst/>
              <a:rect l="l" t="t" r="r" b="b"/>
              <a:pathLst>
                <a:path w="883209" h="249805">
                  <a:moveTo>
                    <a:pt x="117741" y="0"/>
                  </a:moveTo>
                  <a:lnTo>
                    <a:pt x="765468" y="0"/>
                  </a:lnTo>
                  <a:cubicBezTo>
                    <a:pt x="830495" y="0"/>
                    <a:pt x="883209" y="52715"/>
                    <a:pt x="883209" y="117741"/>
                  </a:cubicBezTo>
                  <a:lnTo>
                    <a:pt x="883209" y="132063"/>
                  </a:lnTo>
                  <a:cubicBezTo>
                    <a:pt x="883209" y="163290"/>
                    <a:pt x="870805" y="193238"/>
                    <a:pt x="848724" y="215319"/>
                  </a:cubicBezTo>
                  <a:cubicBezTo>
                    <a:pt x="826643" y="237400"/>
                    <a:pt x="796695" y="249805"/>
                    <a:pt x="765468" y="249805"/>
                  </a:cubicBezTo>
                  <a:lnTo>
                    <a:pt x="117741" y="249805"/>
                  </a:lnTo>
                  <a:cubicBezTo>
                    <a:pt x="86514" y="249805"/>
                    <a:pt x="56566" y="237400"/>
                    <a:pt x="34486" y="215319"/>
                  </a:cubicBezTo>
                  <a:cubicBezTo>
                    <a:pt x="12405" y="193238"/>
                    <a:pt x="0" y="163290"/>
                    <a:pt x="0" y="132063"/>
                  </a:cubicBezTo>
                  <a:lnTo>
                    <a:pt x="0" y="117741"/>
                  </a:lnTo>
                  <a:cubicBezTo>
                    <a:pt x="0" y="86514"/>
                    <a:pt x="12405" y="56566"/>
                    <a:pt x="34486" y="34486"/>
                  </a:cubicBezTo>
                  <a:cubicBezTo>
                    <a:pt x="56566" y="12405"/>
                    <a:pt x="86514" y="0"/>
                    <a:pt x="117741" y="0"/>
                  </a:cubicBezTo>
                  <a:close/>
                </a:path>
              </a:pathLst>
            </a:custGeom>
            <a:solidFill>
              <a:srgbClr val="27203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956408" y="2983499"/>
            <a:ext cx="134831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First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226069" y="2832793"/>
            <a:ext cx="3353436" cy="948477"/>
            <a:chOff x="0" y="0"/>
            <a:chExt cx="883209" cy="24980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3209" cy="249805"/>
            </a:xfrm>
            <a:custGeom>
              <a:avLst/>
              <a:gdLst/>
              <a:ahLst/>
              <a:cxnLst/>
              <a:rect l="l" t="t" r="r" b="b"/>
              <a:pathLst>
                <a:path w="883209" h="249805">
                  <a:moveTo>
                    <a:pt x="117741" y="0"/>
                  </a:moveTo>
                  <a:lnTo>
                    <a:pt x="765468" y="0"/>
                  </a:lnTo>
                  <a:cubicBezTo>
                    <a:pt x="830495" y="0"/>
                    <a:pt x="883209" y="52715"/>
                    <a:pt x="883209" y="117741"/>
                  </a:cubicBezTo>
                  <a:lnTo>
                    <a:pt x="883209" y="132063"/>
                  </a:lnTo>
                  <a:cubicBezTo>
                    <a:pt x="883209" y="163290"/>
                    <a:pt x="870805" y="193238"/>
                    <a:pt x="848724" y="215319"/>
                  </a:cubicBezTo>
                  <a:cubicBezTo>
                    <a:pt x="826643" y="237400"/>
                    <a:pt x="796695" y="249805"/>
                    <a:pt x="765468" y="249805"/>
                  </a:cubicBezTo>
                  <a:lnTo>
                    <a:pt x="117741" y="249805"/>
                  </a:lnTo>
                  <a:cubicBezTo>
                    <a:pt x="86514" y="249805"/>
                    <a:pt x="56566" y="237400"/>
                    <a:pt x="34486" y="215319"/>
                  </a:cubicBezTo>
                  <a:cubicBezTo>
                    <a:pt x="12405" y="193238"/>
                    <a:pt x="0" y="163290"/>
                    <a:pt x="0" y="132063"/>
                  </a:cubicBezTo>
                  <a:lnTo>
                    <a:pt x="0" y="117741"/>
                  </a:lnTo>
                  <a:cubicBezTo>
                    <a:pt x="0" y="86514"/>
                    <a:pt x="12405" y="56566"/>
                    <a:pt x="34486" y="34486"/>
                  </a:cubicBezTo>
                  <a:cubicBezTo>
                    <a:pt x="56566" y="12405"/>
                    <a:pt x="86514" y="0"/>
                    <a:pt x="117741" y="0"/>
                  </a:cubicBezTo>
                  <a:close/>
                </a:path>
              </a:pathLst>
            </a:custGeom>
            <a:solidFill>
              <a:srgbClr val="27203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263663" y="2983499"/>
            <a:ext cx="143017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Next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17890" y="4406958"/>
            <a:ext cx="4943577" cy="4918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Canva Sans Bold"/>
              </a:rPr>
              <a:t>Evaluate your forms to determine if any information on the form can be pulled-in from your SIS through an API connection.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8775" y="4406958"/>
            <a:ext cx="4943577" cy="4918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Canva Sans Bold"/>
              </a:rPr>
              <a:t>Find the department with the most forms or greatest need and identify 5-6 forms to tackle during implementation.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1513240" y="2832793"/>
            <a:ext cx="3353436" cy="948477"/>
            <a:chOff x="0" y="0"/>
            <a:chExt cx="883209" cy="24980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83209" cy="249805"/>
            </a:xfrm>
            <a:custGeom>
              <a:avLst/>
              <a:gdLst/>
              <a:ahLst/>
              <a:cxnLst/>
              <a:rect l="l" t="t" r="r" b="b"/>
              <a:pathLst>
                <a:path w="883209" h="249805">
                  <a:moveTo>
                    <a:pt x="117741" y="0"/>
                  </a:moveTo>
                  <a:lnTo>
                    <a:pt x="765468" y="0"/>
                  </a:lnTo>
                  <a:cubicBezTo>
                    <a:pt x="830495" y="0"/>
                    <a:pt x="883209" y="52715"/>
                    <a:pt x="883209" y="117741"/>
                  </a:cubicBezTo>
                  <a:lnTo>
                    <a:pt x="883209" y="132063"/>
                  </a:lnTo>
                  <a:cubicBezTo>
                    <a:pt x="883209" y="163290"/>
                    <a:pt x="870805" y="193238"/>
                    <a:pt x="848724" y="215319"/>
                  </a:cubicBezTo>
                  <a:cubicBezTo>
                    <a:pt x="826643" y="237400"/>
                    <a:pt x="796695" y="249805"/>
                    <a:pt x="765468" y="249805"/>
                  </a:cubicBezTo>
                  <a:lnTo>
                    <a:pt x="117741" y="249805"/>
                  </a:lnTo>
                  <a:cubicBezTo>
                    <a:pt x="86514" y="249805"/>
                    <a:pt x="56566" y="237400"/>
                    <a:pt x="34486" y="215319"/>
                  </a:cubicBezTo>
                  <a:cubicBezTo>
                    <a:pt x="12405" y="193238"/>
                    <a:pt x="0" y="163290"/>
                    <a:pt x="0" y="132063"/>
                  </a:cubicBezTo>
                  <a:lnTo>
                    <a:pt x="0" y="117741"/>
                  </a:lnTo>
                  <a:cubicBezTo>
                    <a:pt x="0" y="86514"/>
                    <a:pt x="12405" y="56566"/>
                    <a:pt x="34486" y="34486"/>
                  </a:cubicBezTo>
                  <a:cubicBezTo>
                    <a:pt x="56566" y="12405"/>
                    <a:pt x="86514" y="0"/>
                    <a:pt x="117741" y="0"/>
                  </a:cubicBezTo>
                  <a:close/>
                </a:path>
              </a:pathLst>
            </a:custGeom>
            <a:solidFill>
              <a:srgbClr val="27203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522724" y="2983499"/>
            <a:ext cx="133446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Then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238880" cy="10464569"/>
            <a:chOff x="0" y="0"/>
            <a:chExt cx="589664" cy="27561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64" cy="2756101"/>
            </a:xfrm>
            <a:custGeom>
              <a:avLst/>
              <a:gdLst/>
              <a:ahLst/>
              <a:cxnLst/>
              <a:rect l="l" t="t" r="r" b="b"/>
              <a:pathLst>
                <a:path w="589664" h="2756101">
                  <a:moveTo>
                    <a:pt x="0" y="0"/>
                  </a:moveTo>
                  <a:lnTo>
                    <a:pt x="589664" y="0"/>
                  </a:lnTo>
                  <a:lnTo>
                    <a:pt x="589664" y="2756101"/>
                  </a:lnTo>
                  <a:lnTo>
                    <a:pt x="0" y="2756101"/>
                  </a:lnTo>
                  <a:close/>
                </a:path>
              </a:pathLst>
            </a:custGeom>
            <a:solidFill>
              <a:srgbClr val="FDBB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62310" y="8410121"/>
            <a:ext cx="2201128" cy="1829824"/>
          </a:xfrm>
          <a:custGeom>
            <a:avLst/>
            <a:gdLst/>
            <a:ahLst/>
            <a:cxnLst/>
            <a:rect l="l" t="t" r="r" b="b"/>
            <a:pathLst>
              <a:path w="2201128" h="1829824">
                <a:moveTo>
                  <a:pt x="0" y="0"/>
                </a:moveTo>
                <a:lnTo>
                  <a:pt x="2201128" y="0"/>
                </a:lnTo>
                <a:lnTo>
                  <a:pt x="2201128" y="1829824"/>
                </a:lnTo>
                <a:lnTo>
                  <a:pt x="0" y="1829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433" r="-44128" b="-4173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6179" y="-49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6179" y="1223644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6179" y="364432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6179" y="4886773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6179" y="6161241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60482" y="3082810"/>
            <a:ext cx="12172339" cy="421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Canva Sans Bold"/>
              </a:rPr>
              <a:t>Don't post-implementation panic! </a:t>
            </a:r>
          </a:p>
          <a:p>
            <a:pPr algn="ctr">
              <a:lnSpc>
                <a:spcPts val="5600"/>
              </a:lnSpc>
            </a:pPr>
            <a:endParaRPr lang="en-US" sz="4000">
              <a:solidFill>
                <a:srgbClr val="FFFFFF"/>
              </a:solidFill>
              <a:latin typeface="Canva Sans Bold"/>
            </a:endParaR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Canva Sans Bold"/>
              </a:rPr>
              <a:t>Once your weekly implementation meetings end, you still have support. Dynamic Forms has a well-developed help site, a support email, and there is a listserv.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83732" y="0"/>
            <a:ext cx="3233912" cy="10287000"/>
          </a:xfrm>
          <a:custGeom>
            <a:avLst/>
            <a:gdLst/>
            <a:ahLst/>
            <a:cxnLst/>
            <a:rect l="l" t="t" r="r" b="b"/>
            <a:pathLst>
              <a:path w="3233912" h="10287000">
                <a:moveTo>
                  <a:pt x="0" y="0"/>
                </a:moveTo>
                <a:lnTo>
                  <a:pt x="3233912" y="0"/>
                </a:lnTo>
                <a:lnTo>
                  <a:pt x="323391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136146" r="-24129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86872" y="8457176"/>
            <a:ext cx="2201128" cy="1829824"/>
          </a:xfrm>
          <a:custGeom>
            <a:avLst/>
            <a:gdLst/>
            <a:ahLst/>
            <a:cxnLst/>
            <a:rect l="l" t="t" r="r" b="b"/>
            <a:pathLst>
              <a:path w="2201128" h="1829824">
                <a:moveTo>
                  <a:pt x="0" y="0"/>
                </a:moveTo>
                <a:lnTo>
                  <a:pt x="2201128" y="0"/>
                </a:lnTo>
                <a:lnTo>
                  <a:pt x="2201128" y="1829824"/>
                </a:lnTo>
                <a:lnTo>
                  <a:pt x="0" y="1829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433" r="-44128" b="-4173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765579" cy="10287000"/>
            <a:chOff x="0" y="0"/>
            <a:chExt cx="201634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1634" cy="2709333"/>
            </a:xfrm>
            <a:custGeom>
              <a:avLst/>
              <a:gdLst/>
              <a:ahLst/>
              <a:cxnLst/>
              <a:rect l="l" t="t" r="r" b="b"/>
              <a:pathLst>
                <a:path w="201634" h="2709333">
                  <a:moveTo>
                    <a:pt x="0" y="0"/>
                  </a:moveTo>
                  <a:lnTo>
                    <a:pt x="201634" y="0"/>
                  </a:lnTo>
                  <a:lnTo>
                    <a:pt x="2016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BB2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36771" y="409294"/>
            <a:ext cx="13480211" cy="4833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Montserrat Classic Bold"/>
              </a:rPr>
              <a:t>Questions?</a:t>
            </a:r>
          </a:p>
          <a:p>
            <a:pPr algn="ctr">
              <a:lnSpc>
                <a:spcPts val="12880"/>
              </a:lnSpc>
            </a:pPr>
            <a:endParaRPr lang="en-US" sz="9200">
              <a:solidFill>
                <a:srgbClr val="FFFFFF"/>
              </a:solidFill>
              <a:latin typeface="Montserrat Classic Bold"/>
            </a:endParaRPr>
          </a:p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FFFFFF"/>
                </a:solidFill>
                <a:latin typeface="Montserrat Classic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5637752" cy="1856355"/>
            <a:chOff x="0" y="0"/>
            <a:chExt cx="4118585" cy="488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8585" cy="488917"/>
            </a:xfrm>
            <a:custGeom>
              <a:avLst/>
              <a:gdLst/>
              <a:ahLst/>
              <a:cxnLst/>
              <a:rect l="l" t="t" r="r" b="b"/>
              <a:pathLst>
                <a:path w="4118585" h="488917">
                  <a:moveTo>
                    <a:pt x="0" y="0"/>
                  </a:moveTo>
                  <a:lnTo>
                    <a:pt x="4118585" y="0"/>
                  </a:lnTo>
                  <a:lnTo>
                    <a:pt x="4118585" y="488917"/>
                  </a:lnTo>
                  <a:lnTo>
                    <a:pt x="0" y="488917"/>
                  </a:lnTo>
                  <a:close/>
                </a:path>
              </a:pathLst>
            </a:custGeom>
            <a:solidFill>
              <a:srgbClr val="FDBB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637752" y="-79136"/>
            <a:ext cx="5535751" cy="10445271"/>
          </a:xfrm>
          <a:custGeom>
            <a:avLst/>
            <a:gdLst/>
            <a:ahLst/>
            <a:cxnLst/>
            <a:rect l="l" t="t" r="r" b="b"/>
            <a:pathLst>
              <a:path w="5535751" h="10445271">
                <a:moveTo>
                  <a:pt x="0" y="0"/>
                </a:moveTo>
                <a:lnTo>
                  <a:pt x="5535752" y="0"/>
                </a:lnTo>
                <a:lnTo>
                  <a:pt x="5535752" y="10445272"/>
                </a:lnTo>
                <a:lnTo>
                  <a:pt x="0" y="10445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18283" r="-140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62310" y="8410121"/>
            <a:ext cx="2201128" cy="1829824"/>
          </a:xfrm>
          <a:custGeom>
            <a:avLst/>
            <a:gdLst/>
            <a:ahLst/>
            <a:cxnLst/>
            <a:rect l="l" t="t" r="r" b="b"/>
            <a:pathLst>
              <a:path w="2201128" h="1829824">
                <a:moveTo>
                  <a:pt x="0" y="0"/>
                </a:moveTo>
                <a:lnTo>
                  <a:pt x="2201128" y="0"/>
                </a:lnTo>
                <a:lnTo>
                  <a:pt x="2201128" y="1829824"/>
                </a:lnTo>
                <a:lnTo>
                  <a:pt x="0" y="1829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433" r="-44128" b="-4173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147950" y="59180"/>
            <a:ext cx="934185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Why go electronic?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34718" y="3553018"/>
            <a:ext cx="9768316" cy="458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DDD9E0"/>
                </a:solidFill>
                <a:latin typeface="Canva Sans Bold"/>
              </a:rPr>
              <a:t>Our forms were outdated!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DDD9E0"/>
                </a:solidFill>
                <a:latin typeface="Canva Sans Bold"/>
              </a:rPr>
              <a:t>basic webforms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DDD9E0"/>
                </a:solidFill>
                <a:latin typeface="Canva Sans Bold"/>
              </a:rPr>
              <a:t>fillable or printable PDF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DDD9E0"/>
                </a:solidFill>
                <a:latin typeface="Canva Sans Bold"/>
              </a:rPr>
              <a:t>free web surveys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DDD9E0"/>
                </a:solidFill>
                <a:latin typeface="Canva Sans Bold"/>
              </a:rPr>
              <a:t>forms on PAPER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37752" y="0"/>
            <a:ext cx="12708677" cy="10287000"/>
          </a:xfrm>
          <a:custGeom>
            <a:avLst/>
            <a:gdLst/>
            <a:ahLst/>
            <a:cxnLst/>
            <a:rect l="l" t="t" r="r" b="b"/>
            <a:pathLst>
              <a:path w="12708677" h="10287000">
                <a:moveTo>
                  <a:pt x="0" y="0"/>
                </a:moveTo>
                <a:lnTo>
                  <a:pt x="12708677" y="0"/>
                </a:lnTo>
                <a:lnTo>
                  <a:pt x="1270867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3963" r="-396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5637752" cy="1856355"/>
            <a:chOff x="0" y="0"/>
            <a:chExt cx="4118585" cy="488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18585" cy="488917"/>
            </a:xfrm>
            <a:custGeom>
              <a:avLst/>
              <a:gdLst/>
              <a:ahLst/>
              <a:cxnLst/>
              <a:rect l="l" t="t" r="r" b="b"/>
              <a:pathLst>
                <a:path w="4118585" h="488917">
                  <a:moveTo>
                    <a:pt x="0" y="0"/>
                  </a:moveTo>
                  <a:lnTo>
                    <a:pt x="4118585" y="0"/>
                  </a:lnTo>
                  <a:lnTo>
                    <a:pt x="4118585" y="488917"/>
                  </a:lnTo>
                  <a:lnTo>
                    <a:pt x="0" y="488917"/>
                  </a:lnTo>
                  <a:close/>
                </a:path>
              </a:pathLst>
            </a:custGeom>
            <a:solidFill>
              <a:srgbClr val="FDBB2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862310" y="8410121"/>
            <a:ext cx="2201128" cy="1829824"/>
          </a:xfrm>
          <a:custGeom>
            <a:avLst/>
            <a:gdLst/>
            <a:ahLst/>
            <a:cxnLst/>
            <a:rect l="l" t="t" r="r" b="b"/>
            <a:pathLst>
              <a:path w="2201128" h="1829824">
                <a:moveTo>
                  <a:pt x="0" y="0"/>
                </a:moveTo>
                <a:lnTo>
                  <a:pt x="2201128" y="0"/>
                </a:lnTo>
                <a:lnTo>
                  <a:pt x="2201128" y="1829824"/>
                </a:lnTo>
                <a:lnTo>
                  <a:pt x="0" y="1829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433" r="-44128" b="-4173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1581" y="3971525"/>
            <a:ext cx="2200675" cy="2200675"/>
          </a:xfrm>
          <a:custGeom>
            <a:avLst/>
            <a:gdLst/>
            <a:ahLst/>
            <a:cxnLst/>
            <a:rect l="l" t="t" r="r" b="b"/>
            <a:pathLst>
              <a:path w="2200675" h="2200675">
                <a:moveTo>
                  <a:pt x="0" y="0"/>
                </a:moveTo>
                <a:lnTo>
                  <a:pt x="2200675" y="0"/>
                </a:lnTo>
                <a:lnTo>
                  <a:pt x="2200675" y="2200675"/>
                </a:lnTo>
                <a:lnTo>
                  <a:pt x="0" y="22006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45353" y="4114800"/>
            <a:ext cx="1747046" cy="2057400"/>
          </a:xfrm>
          <a:custGeom>
            <a:avLst/>
            <a:gdLst/>
            <a:ahLst/>
            <a:cxnLst/>
            <a:rect l="l" t="t" r="r" b="b"/>
            <a:pathLst>
              <a:path w="1747046" h="2057400">
                <a:moveTo>
                  <a:pt x="0" y="0"/>
                </a:moveTo>
                <a:lnTo>
                  <a:pt x="1747046" y="0"/>
                </a:lnTo>
                <a:lnTo>
                  <a:pt x="174704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020498" y="4007247"/>
            <a:ext cx="2289155" cy="2272507"/>
          </a:xfrm>
          <a:custGeom>
            <a:avLst/>
            <a:gdLst/>
            <a:ahLst/>
            <a:cxnLst/>
            <a:rect l="l" t="t" r="r" b="b"/>
            <a:pathLst>
              <a:path w="2289155" h="2272507">
                <a:moveTo>
                  <a:pt x="0" y="0"/>
                </a:moveTo>
                <a:lnTo>
                  <a:pt x="2289155" y="0"/>
                </a:lnTo>
                <a:lnTo>
                  <a:pt x="2289155" y="2272506"/>
                </a:lnTo>
                <a:lnTo>
                  <a:pt x="0" y="22725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201581" y="59180"/>
            <a:ext cx="1123459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What are the benefits?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40659" y="6259034"/>
            <a:ext cx="2922518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Better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Security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83339" y="6259034"/>
            <a:ext cx="3238897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Advanced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Features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15054" y="6259034"/>
            <a:ext cx="2529880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Modern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Look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238880" cy="10464569"/>
            <a:chOff x="0" y="0"/>
            <a:chExt cx="589664" cy="27561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64" cy="2756101"/>
            </a:xfrm>
            <a:custGeom>
              <a:avLst/>
              <a:gdLst/>
              <a:ahLst/>
              <a:cxnLst/>
              <a:rect l="l" t="t" r="r" b="b"/>
              <a:pathLst>
                <a:path w="589664" h="2756101">
                  <a:moveTo>
                    <a:pt x="0" y="0"/>
                  </a:moveTo>
                  <a:lnTo>
                    <a:pt x="589664" y="0"/>
                  </a:lnTo>
                  <a:lnTo>
                    <a:pt x="589664" y="2756101"/>
                  </a:lnTo>
                  <a:lnTo>
                    <a:pt x="0" y="2756101"/>
                  </a:lnTo>
                  <a:close/>
                </a:path>
              </a:pathLst>
            </a:custGeom>
            <a:solidFill>
              <a:srgbClr val="FDBB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62310" y="8410121"/>
            <a:ext cx="2201128" cy="1829824"/>
          </a:xfrm>
          <a:custGeom>
            <a:avLst/>
            <a:gdLst/>
            <a:ahLst/>
            <a:cxnLst/>
            <a:rect l="l" t="t" r="r" b="b"/>
            <a:pathLst>
              <a:path w="2201128" h="1829824">
                <a:moveTo>
                  <a:pt x="0" y="0"/>
                </a:moveTo>
                <a:lnTo>
                  <a:pt x="2201128" y="0"/>
                </a:lnTo>
                <a:lnTo>
                  <a:pt x="2201128" y="1829824"/>
                </a:lnTo>
                <a:lnTo>
                  <a:pt x="0" y="1829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433" r="-44128" b="-4173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6179" y="-49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6179" y="1223644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6179" y="244235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6179" y="364432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6179" y="4886773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6179" y="6161241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6179" y="7460094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6179" y="8673400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Y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040106" y="1353208"/>
            <a:ext cx="12186212" cy="7566649"/>
            <a:chOff x="0" y="0"/>
            <a:chExt cx="3209537" cy="19928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09537" cy="1992862"/>
            </a:xfrm>
            <a:custGeom>
              <a:avLst/>
              <a:gdLst/>
              <a:ahLst/>
              <a:cxnLst/>
              <a:rect l="l" t="t" r="r" b="b"/>
              <a:pathLst>
                <a:path w="3209537" h="1992862">
                  <a:moveTo>
                    <a:pt x="0" y="0"/>
                  </a:moveTo>
                  <a:lnTo>
                    <a:pt x="3209537" y="0"/>
                  </a:lnTo>
                  <a:lnTo>
                    <a:pt x="3209537" y="1992862"/>
                  </a:lnTo>
                  <a:lnTo>
                    <a:pt x="0" y="1992862"/>
                  </a:lnTo>
                  <a:close/>
                </a:path>
              </a:pathLst>
            </a:custGeom>
            <a:solidFill>
              <a:srgbClr val="DDD9E0">
                <a:alpha val="11765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39663" y="782728"/>
            <a:ext cx="7930226" cy="1140959"/>
            <a:chOff x="0" y="0"/>
            <a:chExt cx="2088619" cy="30049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88619" cy="300499"/>
            </a:xfrm>
            <a:custGeom>
              <a:avLst/>
              <a:gdLst/>
              <a:ahLst/>
              <a:cxnLst/>
              <a:rect l="l" t="t" r="r" b="b"/>
              <a:pathLst>
                <a:path w="2088619" h="300499">
                  <a:moveTo>
                    <a:pt x="49789" y="0"/>
                  </a:moveTo>
                  <a:lnTo>
                    <a:pt x="2038830" y="0"/>
                  </a:lnTo>
                  <a:cubicBezTo>
                    <a:pt x="2052035" y="0"/>
                    <a:pt x="2064699" y="5246"/>
                    <a:pt x="2074036" y="14583"/>
                  </a:cubicBezTo>
                  <a:cubicBezTo>
                    <a:pt x="2083373" y="23920"/>
                    <a:pt x="2088619" y="36584"/>
                    <a:pt x="2088619" y="49789"/>
                  </a:cubicBezTo>
                  <a:lnTo>
                    <a:pt x="2088619" y="250710"/>
                  </a:lnTo>
                  <a:cubicBezTo>
                    <a:pt x="2088619" y="263915"/>
                    <a:pt x="2083373" y="276579"/>
                    <a:pt x="2074036" y="285917"/>
                  </a:cubicBezTo>
                  <a:cubicBezTo>
                    <a:pt x="2064699" y="295254"/>
                    <a:pt x="2052035" y="300499"/>
                    <a:pt x="2038830" y="300499"/>
                  </a:cubicBezTo>
                  <a:lnTo>
                    <a:pt x="49789" y="300499"/>
                  </a:lnTo>
                  <a:cubicBezTo>
                    <a:pt x="22291" y="300499"/>
                    <a:pt x="0" y="278208"/>
                    <a:pt x="0" y="250710"/>
                  </a:cubicBezTo>
                  <a:lnTo>
                    <a:pt x="0" y="49789"/>
                  </a:lnTo>
                  <a:cubicBezTo>
                    <a:pt x="0" y="36584"/>
                    <a:pt x="5246" y="23920"/>
                    <a:pt x="14583" y="14583"/>
                  </a:cubicBezTo>
                  <a:cubicBezTo>
                    <a:pt x="23920" y="5246"/>
                    <a:pt x="36584" y="0"/>
                    <a:pt x="49789" y="0"/>
                  </a:cubicBezTo>
                  <a:close/>
                </a:path>
              </a:pathLst>
            </a:custGeom>
            <a:solidFill>
              <a:srgbClr val="27203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356303" y="962025"/>
            <a:ext cx="529694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Lock that data down!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9163" y="1856948"/>
            <a:ext cx="12186212" cy="6775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558" lvl="1" indent="-593779">
              <a:lnSpc>
                <a:spcPts val="7700"/>
              </a:lnSpc>
              <a:buFont typeface="Arial"/>
              <a:buChar char="•"/>
            </a:pPr>
            <a:r>
              <a:rPr lang="en-US" sz="5500">
                <a:solidFill>
                  <a:srgbClr val="FFFFFF"/>
                </a:solidFill>
                <a:latin typeface="Oswald Bold"/>
              </a:rPr>
              <a:t>Data is HTTPS encrypted</a:t>
            </a:r>
          </a:p>
          <a:p>
            <a:pPr marL="1187558" lvl="1" indent="-593779">
              <a:lnSpc>
                <a:spcPts val="7700"/>
              </a:lnSpc>
              <a:buFont typeface="Arial"/>
              <a:buChar char="•"/>
            </a:pPr>
            <a:r>
              <a:rPr lang="en-US" sz="5500">
                <a:solidFill>
                  <a:srgbClr val="FFFFFF"/>
                </a:solidFill>
                <a:latin typeface="Oswald Bold"/>
              </a:rPr>
              <a:t>Integrates with SSO</a:t>
            </a:r>
          </a:p>
          <a:p>
            <a:pPr marL="2375116" lvl="2" indent="-791705">
              <a:lnSpc>
                <a:spcPts val="7700"/>
              </a:lnSpc>
              <a:buFont typeface="Arial"/>
              <a:buChar char="⚬"/>
            </a:pPr>
            <a:r>
              <a:rPr lang="en-US" sz="5500">
                <a:solidFill>
                  <a:srgbClr val="FFFFFF"/>
                </a:solidFill>
                <a:latin typeface="Oswald Bold"/>
              </a:rPr>
              <a:t>CAS, ADFS, LDAP, Shibboleth, InCommon, Passthrough, SAML, OneLogin, etc.</a:t>
            </a:r>
          </a:p>
          <a:p>
            <a:pPr marL="1187558" lvl="1" indent="-593779">
              <a:lnSpc>
                <a:spcPts val="7700"/>
              </a:lnSpc>
              <a:buFont typeface="Arial"/>
              <a:buChar char="•"/>
            </a:pPr>
            <a:r>
              <a:rPr lang="en-US" sz="5500">
                <a:solidFill>
                  <a:srgbClr val="FFFFFF"/>
                </a:solidFill>
                <a:latin typeface="Oswald Bold"/>
              </a:rPr>
              <a:t>You control who in your institution can get access to form data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238880" cy="10464569"/>
            <a:chOff x="0" y="0"/>
            <a:chExt cx="589664" cy="27561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64" cy="2756101"/>
            </a:xfrm>
            <a:custGeom>
              <a:avLst/>
              <a:gdLst/>
              <a:ahLst/>
              <a:cxnLst/>
              <a:rect l="l" t="t" r="r" b="b"/>
              <a:pathLst>
                <a:path w="589664" h="2756101">
                  <a:moveTo>
                    <a:pt x="0" y="0"/>
                  </a:moveTo>
                  <a:lnTo>
                    <a:pt x="589664" y="0"/>
                  </a:lnTo>
                  <a:lnTo>
                    <a:pt x="589664" y="2756101"/>
                  </a:lnTo>
                  <a:lnTo>
                    <a:pt x="0" y="2756101"/>
                  </a:lnTo>
                  <a:close/>
                </a:path>
              </a:pathLst>
            </a:custGeom>
            <a:solidFill>
              <a:srgbClr val="FDBB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62310" y="8410121"/>
            <a:ext cx="2201128" cy="1829824"/>
          </a:xfrm>
          <a:custGeom>
            <a:avLst/>
            <a:gdLst/>
            <a:ahLst/>
            <a:cxnLst/>
            <a:rect l="l" t="t" r="r" b="b"/>
            <a:pathLst>
              <a:path w="2201128" h="1829824">
                <a:moveTo>
                  <a:pt x="0" y="0"/>
                </a:moveTo>
                <a:lnTo>
                  <a:pt x="2201128" y="0"/>
                </a:lnTo>
                <a:lnTo>
                  <a:pt x="2201128" y="1829824"/>
                </a:lnTo>
                <a:lnTo>
                  <a:pt x="0" y="1829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433" r="-44128" b="-4173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6179" y="-49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6179" y="1223644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6179" y="244235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6179" y="364432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6179" y="4886773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6179" y="6161241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6179" y="7460094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6179" y="8673400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010648" y="1360176"/>
            <a:ext cx="12186212" cy="7566649"/>
            <a:chOff x="0" y="0"/>
            <a:chExt cx="3209537" cy="19928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09537" cy="1992862"/>
            </a:xfrm>
            <a:custGeom>
              <a:avLst/>
              <a:gdLst/>
              <a:ahLst/>
              <a:cxnLst/>
              <a:rect l="l" t="t" r="r" b="b"/>
              <a:pathLst>
                <a:path w="3209537" h="1992862">
                  <a:moveTo>
                    <a:pt x="0" y="0"/>
                  </a:moveTo>
                  <a:lnTo>
                    <a:pt x="3209537" y="0"/>
                  </a:lnTo>
                  <a:lnTo>
                    <a:pt x="3209537" y="1992862"/>
                  </a:lnTo>
                  <a:lnTo>
                    <a:pt x="0" y="1992862"/>
                  </a:lnTo>
                  <a:close/>
                </a:path>
              </a:pathLst>
            </a:custGeom>
            <a:solidFill>
              <a:srgbClr val="DDD9E0">
                <a:alpha val="11765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33212" y="789696"/>
            <a:ext cx="7930226" cy="1140959"/>
            <a:chOff x="0" y="0"/>
            <a:chExt cx="2088619" cy="30049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88619" cy="300499"/>
            </a:xfrm>
            <a:custGeom>
              <a:avLst/>
              <a:gdLst/>
              <a:ahLst/>
              <a:cxnLst/>
              <a:rect l="l" t="t" r="r" b="b"/>
              <a:pathLst>
                <a:path w="2088619" h="300499">
                  <a:moveTo>
                    <a:pt x="49789" y="0"/>
                  </a:moveTo>
                  <a:lnTo>
                    <a:pt x="2038830" y="0"/>
                  </a:lnTo>
                  <a:cubicBezTo>
                    <a:pt x="2052035" y="0"/>
                    <a:pt x="2064699" y="5246"/>
                    <a:pt x="2074036" y="14583"/>
                  </a:cubicBezTo>
                  <a:cubicBezTo>
                    <a:pt x="2083373" y="23920"/>
                    <a:pt x="2088619" y="36584"/>
                    <a:pt x="2088619" y="49789"/>
                  </a:cubicBezTo>
                  <a:lnTo>
                    <a:pt x="2088619" y="250710"/>
                  </a:lnTo>
                  <a:cubicBezTo>
                    <a:pt x="2088619" y="263915"/>
                    <a:pt x="2083373" y="276579"/>
                    <a:pt x="2074036" y="285917"/>
                  </a:cubicBezTo>
                  <a:cubicBezTo>
                    <a:pt x="2064699" y="295254"/>
                    <a:pt x="2052035" y="300499"/>
                    <a:pt x="2038830" y="300499"/>
                  </a:cubicBezTo>
                  <a:lnTo>
                    <a:pt x="49789" y="300499"/>
                  </a:lnTo>
                  <a:cubicBezTo>
                    <a:pt x="22291" y="300499"/>
                    <a:pt x="0" y="278208"/>
                    <a:pt x="0" y="250710"/>
                  </a:cubicBezTo>
                  <a:lnTo>
                    <a:pt x="0" y="49789"/>
                  </a:lnTo>
                  <a:cubicBezTo>
                    <a:pt x="0" y="36584"/>
                    <a:pt x="5246" y="23920"/>
                    <a:pt x="14583" y="14583"/>
                  </a:cubicBezTo>
                  <a:cubicBezTo>
                    <a:pt x="23920" y="5246"/>
                    <a:pt x="36584" y="0"/>
                    <a:pt x="49789" y="0"/>
                  </a:cubicBezTo>
                  <a:close/>
                </a:path>
              </a:pathLst>
            </a:custGeom>
            <a:solidFill>
              <a:srgbClr val="27203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420912" y="985662"/>
            <a:ext cx="535482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The "oohs" and "aahs"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93020" y="1691849"/>
            <a:ext cx="12186212" cy="700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358" lvl="1" indent="-388679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Oswald Bold"/>
              </a:rPr>
              <a:t>Collect multiple electronic signatures</a:t>
            </a:r>
          </a:p>
          <a:p>
            <a:pPr marL="777358" lvl="1" indent="-388679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Oswald Bold"/>
              </a:rPr>
              <a:t>Route forms with workflows</a:t>
            </a:r>
          </a:p>
          <a:p>
            <a:pPr marL="777358" lvl="1" indent="-388679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Oswald Bold"/>
              </a:rPr>
              <a:t>SSO forms can pre-fill data from SIS</a:t>
            </a:r>
          </a:p>
          <a:p>
            <a:pPr marL="777358" lvl="1" indent="-388679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Oswald Bold"/>
              </a:rPr>
              <a:t>Users can see form history</a:t>
            </a:r>
          </a:p>
          <a:p>
            <a:pPr marL="777358" lvl="1" indent="-388679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Oswald Bold"/>
              </a:rPr>
              <a:t>Institutions have full control of forms</a:t>
            </a:r>
          </a:p>
          <a:p>
            <a:pPr marL="777358" lvl="1" indent="-388679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Oswald Bold"/>
              </a:rPr>
              <a:t>Files can be uploaded to forms</a:t>
            </a:r>
          </a:p>
          <a:p>
            <a:pPr marL="777358" lvl="1" indent="-388679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Oswald Bold"/>
              </a:rPr>
              <a:t>Payment integration</a:t>
            </a:r>
          </a:p>
          <a:p>
            <a:pPr marL="1554716" lvl="2" indent="-518239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Oswald Bold"/>
              </a:rPr>
              <a:t>CASHnet, nelnet, TouchNet, Paypal, Official Payments, Authorize.net, TMS, etc.</a:t>
            </a:r>
          </a:p>
          <a:p>
            <a:pPr marL="777358" lvl="1" indent="-388679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Oswald Bold"/>
              </a:rPr>
              <a:t>Can integrate with some document management systems</a:t>
            </a:r>
          </a:p>
          <a:p>
            <a:pPr marL="1554716" lvl="2" indent="-518239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Oswald Bold"/>
              </a:rPr>
              <a:t>BDM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238880" cy="10464569"/>
            <a:chOff x="0" y="0"/>
            <a:chExt cx="589664" cy="27561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64" cy="2756101"/>
            </a:xfrm>
            <a:custGeom>
              <a:avLst/>
              <a:gdLst/>
              <a:ahLst/>
              <a:cxnLst/>
              <a:rect l="l" t="t" r="r" b="b"/>
              <a:pathLst>
                <a:path w="589664" h="2756101">
                  <a:moveTo>
                    <a:pt x="0" y="0"/>
                  </a:moveTo>
                  <a:lnTo>
                    <a:pt x="589664" y="0"/>
                  </a:lnTo>
                  <a:lnTo>
                    <a:pt x="589664" y="2756101"/>
                  </a:lnTo>
                  <a:lnTo>
                    <a:pt x="0" y="2756101"/>
                  </a:lnTo>
                  <a:close/>
                </a:path>
              </a:pathLst>
            </a:custGeom>
            <a:solidFill>
              <a:srgbClr val="FDBB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62310" y="8410121"/>
            <a:ext cx="2201128" cy="1829824"/>
          </a:xfrm>
          <a:custGeom>
            <a:avLst/>
            <a:gdLst/>
            <a:ahLst/>
            <a:cxnLst/>
            <a:rect l="l" t="t" r="r" b="b"/>
            <a:pathLst>
              <a:path w="2201128" h="1829824">
                <a:moveTo>
                  <a:pt x="0" y="0"/>
                </a:moveTo>
                <a:lnTo>
                  <a:pt x="2201128" y="0"/>
                </a:lnTo>
                <a:lnTo>
                  <a:pt x="2201128" y="1829824"/>
                </a:lnTo>
                <a:lnTo>
                  <a:pt x="0" y="1829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433" r="-44128" b="-4173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082810" y="1274899"/>
            <a:ext cx="12186212" cy="7566649"/>
            <a:chOff x="0" y="0"/>
            <a:chExt cx="3209537" cy="19928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09537" cy="1992862"/>
            </a:xfrm>
            <a:custGeom>
              <a:avLst/>
              <a:gdLst/>
              <a:ahLst/>
              <a:cxnLst/>
              <a:rect l="l" t="t" r="r" b="b"/>
              <a:pathLst>
                <a:path w="3209537" h="1992862">
                  <a:moveTo>
                    <a:pt x="0" y="0"/>
                  </a:moveTo>
                  <a:lnTo>
                    <a:pt x="3209537" y="0"/>
                  </a:lnTo>
                  <a:lnTo>
                    <a:pt x="3209537" y="1992862"/>
                  </a:lnTo>
                  <a:lnTo>
                    <a:pt x="0" y="1992862"/>
                  </a:lnTo>
                  <a:close/>
                </a:path>
              </a:pathLst>
            </a:custGeom>
            <a:solidFill>
              <a:srgbClr val="DDD9E0">
                <a:alpha val="11765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601606" y="1644786"/>
            <a:ext cx="12186212" cy="6674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40932" lvl="1" indent="-820466">
              <a:lnSpc>
                <a:spcPts val="10640"/>
              </a:lnSpc>
              <a:buFont typeface="Arial"/>
              <a:buChar char="•"/>
            </a:pPr>
            <a:r>
              <a:rPr lang="en-US" sz="7600">
                <a:solidFill>
                  <a:srgbClr val="FFFFFF"/>
                </a:solidFill>
                <a:latin typeface="Oswald Bold"/>
              </a:rPr>
              <a:t>Forms look sleek</a:t>
            </a:r>
          </a:p>
          <a:p>
            <a:pPr marL="1640932" lvl="1" indent="-820466">
              <a:lnSpc>
                <a:spcPts val="10640"/>
              </a:lnSpc>
              <a:buFont typeface="Arial"/>
              <a:buChar char="•"/>
            </a:pPr>
            <a:r>
              <a:rPr lang="en-US" sz="7600">
                <a:solidFill>
                  <a:srgbClr val="FFFFFF"/>
                </a:solidFill>
                <a:latin typeface="Oswald Bold"/>
              </a:rPr>
              <a:t>Can be customized</a:t>
            </a:r>
          </a:p>
          <a:p>
            <a:pPr marL="1640932" lvl="1" indent="-820466">
              <a:lnSpc>
                <a:spcPts val="10640"/>
              </a:lnSpc>
              <a:buFont typeface="Arial"/>
              <a:buChar char="•"/>
            </a:pPr>
            <a:r>
              <a:rPr lang="en-US" sz="7600">
                <a:solidFill>
                  <a:srgbClr val="FFFFFF"/>
                </a:solidFill>
                <a:latin typeface="Oswald Bold"/>
              </a:rPr>
              <a:t>Browser friendly</a:t>
            </a:r>
          </a:p>
          <a:p>
            <a:pPr marL="1640932" lvl="1" indent="-820466">
              <a:lnSpc>
                <a:spcPts val="10640"/>
              </a:lnSpc>
              <a:buFont typeface="Arial"/>
              <a:buChar char="•"/>
            </a:pPr>
            <a:r>
              <a:rPr lang="en-US" sz="7600">
                <a:solidFill>
                  <a:srgbClr val="FFFFFF"/>
                </a:solidFill>
                <a:latin typeface="Oswald Bold"/>
              </a:rPr>
              <a:t>Mobile friendly</a:t>
            </a:r>
          </a:p>
          <a:p>
            <a:pPr marL="1640932" lvl="1" indent="-820466">
              <a:lnSpc>
                <a:spcPts val="10640"/>
              </a:lnSpc>
              <a:buFont typeface="Arial"/>
              <a:buChar char="•"/>
            </a:pPr>
            <a:r>
              <a:rPr lang="en-US" sz="7600">
                <a:solidFill>
                  <a:srgbClr val="FFFFFF"/>
                </a:solidFill>
                <a:latin typeface="Oswald Bold"/>
              </a:rPr>
              <a:t>Quick changes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175916" y="704419"/>
            <a:ext cx="7930226" cy="1140959"/>
            <a:chOff x="0" y="0"/>
            <a:chExt cx="2088619" cy="30049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88619" cy="300499"/>
            </a:xfrm>
            <a:custGeom>
              <a:avLst/>
              <a:gdLst/>
              <a:ahLst/>
              <a:cxnLst/>
              <a:rect l="l" t="t" r="r" b="b"/>
              <a:pathLst>
                <a:path w="2088619" h="300499">
                  <a:moveTo>
                    <a:pt x="49789" y="0"/>
                  </a:moveTo>
                  <a:lnTo>
                    <a:pt x="2038830" y="0"/>
                  </a:lnTo>
                  <a:cubicBezTo>
                    <a:pt x="2052035" y="0"/>
                    <a:pt x="2064699" y="5246"/>
                    <a:pt x="2074036" y="14583"/>
                  </a:cubicBezTo>
                  <a:cubicBezTo>
                    <a:pt x="2083373" y="23920"/>
                    <a:pt x="2088619" y="36584"/>
                    <a:pt x="2088619" y="49789"/>
                  </a:cubicBezTo>
                  <a:lnTo>
                    <a:pt x="2088619" y="250710"/>
                  </a:lnTo>
                  <a:cubicBezTo>
                    <a:pt x="2088619" y="263915"/>
                    <a:pt x="2083373" y="276579"/>
                    <a:pt x="2074036" y="285917"/>
                  </a:cubicBezTo>
                  <a:cubicBezTo>
                    <a:pt x="2064699" y="295254"/>
                    <a:pt x="2052035" y="300499"/>
                    <a:pt x="2038830" y="300499"/>
                  </a:cubicBezTo>
                  <a:lnTo>
                    <a:pt x="49789" y="300499"/>
                  </a:lnTo>
                  <a:cubicBezTo>
                    <a:pt x="22291" y="300499"/>
                    <a:pt x="0" y="278208"/>
                    <a:pt x="0" y="250710"/>
                  </a:cubicBezTo>
                  <a:lnTo>
                    <a:pt x="0" y="49789"/>
                  </a:lnTo>
                  <a:cubicBezTo>
                    <a:pt x="0" y="36584"/>
                    <a:pt x="5246" y="23920"/>
                    <a:pt x="14583" y="14583"/>
                  </a:cubicBezTo>
                  <a:cubicBezTo>
                    <a:pt x="23920" y="5246"/>
                    <a:pt x="36584" y="0"/>
                    <a:pt x="49789" y="0"/>
                  </a:cubicBezTo>
                  <a:close/>
                </a:path>
              </a:pathLst>
            </a:custGeom>
            <a:solidFill>
              <a:srgbClr val="27203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76179" y="-49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6179" y="1223644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6179" y="244235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6179" y="364432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6179" y="4886773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6179" y="6161241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92771" y="951366"/>
            <a:ext cx="396815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What paper forms?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5637752" cy="1856355"/>
            <a:chOff x="0" y="0"/>
            <a:chExt cx="4118585" cy="488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8585" cy="488917"/>
            </a:xfrm>
            <a:custGeom>
              <a:avLst/>
              <a:gdLst/>
              <a:ahLst/>
              <a:cxnLst/>
              <a:rect l="l" t="t" r="r" b="b"/>
              <a:pathLst>
                <a:path w="4118585" h="488917">
                  <a:moveTo>
                    <a:pt x="0" y="0"/>
                  </a:moveTo>
                  <a:lnTo>
                    <a:pt x="4118585" y="0"/>
                  </a:lnTo>
                  <a:lnTo>
                    <a:pt x="4118585" y="488917"/>
                  </a:lnTo>
                  <a:lnTo>
                    <a:pt x="0" y="488917"/>
                  </a:lnTo>
                  <a:close/>
                </a:path>
              </a:pathLst>
            </a:custGeom>
            <a:solidFill>
              <a:srgbClr val="FDBB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637752" y="23528"/>
            <a:ext cx="3318942" cy="10239945"/>
          </a:xfrm>
          <a:custGeom>
            <a:avLst/>
            <a:gdLst/>
            <a:ahLst/>
            <a:cxnLst/>
            <a:rect l="l" t="t" r="r" b="b"/>
            <a:pathLst>
              <a:path w="3318942" h="10239945">
                <a:moveTo>
                  <a:pt x="0" y="0"/>
                </a:moveTo>
                <a:lnTo>
                  <a:pt x="3318942" y="0"/>
                </a:lnTo>
                <a:lnTo>
                  <a:pt x="3318942" y="10239944"/>
                </a:lnTo>
                <a:lnTo>
                  <a:pt x="0" y="1023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147514" r="-25416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62310" y="8410121"/>
            <a:ext cx="2201128" cy="1829824"/>
          </a:xfrm>
          <a:custGeom>
            <a:avLst/>
            <a:gdLst/>
            <a:ahLst/>
            <a:cxnLst/>
            <a:rect l="l" t="t" r="r" b="b"/>
            <a:pathLst>
              <a:path w="2201128" h="1829824">
                <a:moveTo>
                  <a:pt x="0" y="0"/>
                </a:moveTo>
                <a:lnTo>
                  <a:pt x="2201128" y="0"/>
                </a:lnTo>
                <a:lnTo>
                  <a:pt x="2201128" y="1829824"/>
                </a:lnTo>
                <a:lnTo>
                  <a:pt x="0" y="1829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433" r="-44128" b="-4173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-121518" y="1934213"/>
            <a:ext cx="15759270" cy="8515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Determine what departments are in need of this solution</a:t>
            </a:r>
          </a:p>
          <a:p>
            <a:pPr marL="1295423" lvl="2" indent="-431808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Financial Aid, Admissions, Allied Health programs, Career/Tech programs, Disability Services, Dual Enrollment, Foundation, Human Resources, Marketing, Recruitment, Workforce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Determine who can contribute funds, if needed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Decide who goes first</a:t>
            </a:r>
          </a:p>
          <a:p>
            <a:pPr marL="1295423" lvl="2" indent="-431808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Financial Aid - contributed the most funds and had the greatest need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Agree on a reasonable timeline</a:t>
            </a:r>
          </a:p>
          <a:p>
            <a:pPr marL="1295423" lvl="2" indent="-431808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February - May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Establish the integration team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Review forms for the department going first, make sure they are up-to-date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Find possible API connectors - IT has to work on these</a:t>
            </a:r>
          </a:p>
          <a:p>
            <a:pPr marL="1295423" lvl="2" indent="-431808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name, DOB, address, phone, email, gender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anva Sans Bold"/>
              </a:rPr>
              <a:t>Determine what forms, if any, need to integrate with document management systems - IT has to work on this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85492" y="59180"/>
            <a:ext cx="1123459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PRCC Integration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37752" y="0"/>
            <a:ext cx="12708677" cy="10287000"/>
          </a:xfrm>
          <a:custGeom>
            <a:avLst/>
            <a:gdLst/>
            <a:ahLst/>
            <a:cxnLst/>
            <a:rect l="l" t="t" r="r" b="b"/>
            <a:pathLst>
              <a:path w="12708677" h="10287000">
                <a:moveTo>
                  <a:pt x="0" y="0"/>
                </a:moveTo>
                <a:lnTo>
                  <a:pt x="12708677" y="0"/>
                </a:lnTo>
                <a:lnTo>
                  <a:pt x="1270867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3963" r="-396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5637752" cy="1856355"/>
            <a:chOff x="0" y="0"/>
            <a:chExt cx="4118585" cy="488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18585" cy="488917"/>
            </a:xfrm>
            <a:custGeom>
              <a:avLst/>
              <a:gdLst/>
              <a:ahLst/>
              <a:cxnLst/>
              <a:rect l="l" t="t" r="r" b="b"/>
              <a:pathLst>
                <a:path w="4118585" h="488917">
                  <a:moveTo>
                    <a:pt x="0" y="0"/>
                  </a:moveTo>
                  <a:lnTo>
                    <a:pt x="4118585" y="0"/>
                  </a:lnTo>
                  <a:lnTo>
                    <a:pt x="4118585" y="488917"/>
                  </a:lnTo>
                  <a:lnTo>
                    <a:pt x="0" y="488917"/>
                  </a:lnTo>
                  <a:close/>
                </a:path>
              </a:pathLst>
            </a:custGeom>
            <a:solidFill>
              <a:srgbClr val="FDBB2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862310" y="8410121"/>
            <a:ext cx="2201128" cy="1829824"/>
          </a:xfrm>
          <a:custGeom>
            <a:avLst/>
            <a:gdLst/>
            <a:ahLst/>
            <a:cxnLst/>
            <a:rect l="l" t="t" r="r" b="b"/>
            <a:pathLst>
              <a:path w="2201128" h="1829824">
                <a:moveTo>
                  <a:pt x="0" y="0"/>
                </a:moveTo>
                <a:lnTo>
                  <a:pt x="2201128" y="0"/>
                </a:lnTo>
                <a:lnTo>
                  <a:pt x="2201128" y="1829824"/>
                </a:lnTo>
                <a:lnTo>
                  <a:pt x="0" y="1829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433" r="-44128" b="-4173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50933" y="3777782"/>
            <a:ext cx="2501972" cy="2501972"/>
          </a:xfrm>
          <a:custGeom>
            <a:avLst/>
            <a:gdLst/>
            <a:ahLst/>
            <a:cxnLst/>
            <a:rect l="l" t="t" r="r" b="b"/>
            <a:pathLst>
              <a:path w="2501972" h="2501972">
                <a:moveTo>
                  <a:pt x="0" y="0"/>
                </a:moveTo>
                <a:lnTo>
                  <a:pt x="2501971" y="0"/>
                </a:lnTo>
                <a:lnTo>
                  <a:pt x="2501971" y="2501971"/>
                </a:lnTo>
                <a:lnTo>
                  <a:pt x="0" y="25019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142848" y="3777782"/>
            <a:ext cx="3352056" cy="2541468"/>
          </a:xfrm>
          <a:custGeom>
            <a:avLst/>
            <a:gdLst/>
            <a:ahLst/>
            <a:cxnLst/>
            <a:rect l="l" t="t" r="r" b="b"/>
            <a:pathLst>
              <a:path w="3352056" h="2541468">
                <a:moveTo>
                  <a:pt x="0" y="0"/>
                </a:moveTo>
                <a:lnTo>
                  <a:pt x="3352056" y="0"/>
                </a:lnTo>
                <a:lnTo>
                  <a:pt x="3352056" y="2541467"/>
                </a:lnTo>
                <a:lnTo>
                  <a:pt x="0" y="2541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085579" y="3727267"/>
            <a:ext cx="2666741" cy="2642498"/>
          </a:xfrm>
          <a:custGeom>
            <a:avLst/>
            <a:gdLst/>
            <a:ahLst/>
            <a:cxnLst/>
            <a:rect l="l" t="t" r="r" b="b"/>
            <a:pathLst>
              <a:path w="2666741" h="2642498">
                <a:moveTo>
                  <a:pt x="0" y="0"/>
                </a:moveTo>
                <a:lnTo>
                  <a:pt x="2666741" y="0"/>
                </a:lnTo>
                <a:lnTo>
                  <a:pt x="2666741" y="2642497"/>
                </a:lnTo>
                <a:lnTo>
                  <a:pt x="0" y="2642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62566" y="59180"/>
            <a:ext cx="1151261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Evaluate your situation.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17374" y="6274514"/>
            <a:ext cx="196909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Time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89342" y="6259034"/>
            <a:ext cx="242689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Change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14918" y="6259034"/>
            <a:ext cx="153015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Data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238880" cy="10464569"/>
            <a:chOff x="0" y="0"/>
            <a:chExt cx="589664" cy="27561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64" cy="2756101"/>
            </a:xfrm>
            <a:custGeom>
              <a:avLst/>
              <a:gdLst/>
              <a:ahLst/>
              <a:cxnLst/>
              <a:rect l="l" t="t" r="r" b="b"/>
              <a:pathLst>
                <a:path w="589664" h="2756101">
                  <a:moveTo>
                    <a:pt x="0" y="0"/>
                  </a:moveTo>
                  <a:lnTo>
                    <a:pt x="589664" y="0"/>
                  </a:lnTo>
                  <a:lnTo>
                    <a:pt x="589664" y="2756101"/>
                  </a:lnTo>
                  <a:lnTo>
                    <a:pt x="0" y="2756101"/>
                  </a:lnTo>
                  <a:close/>
                </a:path>
              </a:pathLst>
            </a:custGeom>
            <a:solidFill>
              <a:srgbClr val="FDBB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62310" y="8410121"/>
            <a:ext cx="2201128" cy="1829824"/>
          </a:xfrm>
          <a:custGeom>
            <a:avLst/>
            <a:gdLst/>
            <a:ahLst/>
            <a:cxnLst/>
            <a:rect l="l" t="t" r="r" b="b"/>
            <a:pathLst>
              <a:path w="2201128" h="1829824">
                <a:moveTo>
                  <a:pt x="0" y="0"/>
                </a:moveTo>
                <a:lnTo>
                  <a:pt x="2201128" y="0"/>
                </a:lnTo>
                <a:lnTo>
                  <a:pt x="2201128" y="1829824"/>
                </a:lnTo>
                <a:lnTo>
                  <a:pt x="0" y="1829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433" r="-44128" b="-4173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6179" y="-49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6179" y="1223644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6179" y="244235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6179" y="3644322"/>
            <a:ext cx="108652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42125"/>
                </a:solidFill>
                <a:latin typeface="Oswald Bold"/>
              </a:rPr>
              <a:t>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040106" y="1353208"/>
            <a:ext cx="12186212" cy="7566649"/>
            <a:chOff x="0" y="0"/>
            <a:chExt cx="3209537" cy="1992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09537" cy="1992862"/>
            </a:xfrm>
            <a:custGeom>
              <a:avLst/>
              <a:gdLst/>
              <a:ahLst/>
              <a:cxnLst/>
              <a:rect l="l" t="t" r="r" b="b"/>
              <a:pathLst>
                <a:path w="3209537" h="1992862">
                  <a:moveTo>
                    <a:pt x="0" y="0"/>
                  </a:moveTo>
                  <a:lnTo>
                    <a:pt x="3209537" y="0"/>
                  </a:lnTo>
                  <a:lnTo>
                    <a:pt x="3209537" y="1992862"/>
                  </a:lnTo>
                  <a:lnTo>
                    <a:pt x="0" y="1992862"/>
                  </a:lnTo>
                  <a:close/>
                </a:path>
              </a:pathLst>
            </a:custGeom>
            <a:solidFill>
              <a:srgbClr val="DDD9E0">
                <a:alpha val="11765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039663" y="782728"/>
            <a:ext cx="7930226" cy="1140959"/>
            <a:chOff x="0" y="0"/>
            <a:chExt cx="2088619" cy="3004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88619" cy="300499"/>
            </a:xfrm>
            <a:custGeom>
              <a:avLst/>
              <a:gdLst/>
              <a:ahLst/>
              <a:cxnLst/>
              <a:rect l="l" t="t" r="r" b="b"/>
              <a:pathLst>
                <a:path w="2088619" h="300499">
                  <a:moveTo>
                    <a:pt x="49789" y="0"/>
                  </a:moveTo>
                  <a:lnTo>
                    <a:pt x="2038830" y="0"/>
                  </a:lnTo>
                  <a:cubicBezTo>
                    <a:pt x="2052035" y="0"/>
                    <a:pt x="2064699" y="5246"/>
                    <a:pt x="2074036" y="14583"/>
                  </a:cubicBezTo>
                  <a:cubicBezTo>
                    <a:pt x="2083373" y="23920"/>
                    <a:pt x="2088619" y="36584"/>
                    <a:pt x="2088619" y="49789"/>
                  </a:cubicBezTo>
                  <a:lnTo>
                    <a:pt x="2088619" y="250710"/>
                  </a:lnTo>
                  <a:cubicBezTo>
                    <a:pt x="2088619" y="263915"/>
                    <a:pt x="2083373" y="276579"/>
                    <a:pt x="2074036" y="285917"/>
                  </a:cubicBezTo>
                  <a:cubicBezTo>
                    <a:pt x="2064699" y="295254"/>
                    <a:pt x="2052035" y="300499"/>
                    <a:pt x="2038830" y="300499"/>
                  </a:cubicBezTo>
                  <a:lnTo>
                    <a:pt x="49789" y="300499"/>
                  </a:lnTo>
                  <a:cubicBezTo>
                    <a:pt x="22291" y="300499"/>
                    <a:pt x="0" y="278208"/>
                    <a:pt x="0" y="250710"/>
                  </a:cubicBezTo>
                  <a:lnTo>
                    <a:pt x="0" y="49789"/>
                  </a:lnTo>
                  <a:cubicBezTo>
                    <a:pt x="0" y="36584"/>
                    <a:pt x="5246" y="23920"/>
                    <a:pt x="14583" y="14583"/>
                  </a:cubicBezTo>
                  <a:cubicBezTo>
                    <a:pt x="23920" y="5246"/>
                    <a:pt x="36584" y="0"/>
                    <a:pt x="49789" y="0"/>
                  </a:cubicBezTo>
                  <a:close/>
                </a:path>
              </a:pathLst>
            </a:custGeom>
            <a:solidFill>
              <a:srgbClr val="27203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759715" y="985662"/>
            <a:ext cx="449012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What "free time"?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69163" y="1856948"/>
            <a:ext cx="12186212" cy="5803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558" lvl="1" indent="-593779">
              <a:lnSpc>
                <a:spcPts val="7700"/>
              </a:lnSpc>
              <a:buFont typeface="Arial"/>
              <a:buChar char="•"/>
            </a:pPr>
            <a:r>
              <a:rPr lang="en-US" sz="5500">
                <a:solidFill>
                  <a:srgbClr val="FFFFFF"/>
                </a:solidFill>
                <a:latin typeface="Oswald Bold"/>
              </a:rPr>
              <a:t>The implementation team must have time to devote to a long-term project</a:t>
            </a:r>
          </a:p>
          <a:p>
            <a:pPr marL="1187558" lvl="1" indent="-593779">
              <a:lnSpc>
                <a:spcPts val="7700"/>
              </a:lnSpc>
              <a:buFont typeface="Arial"/>
              <a:buChar char="•"/>
            </a:pPr>
            <a:r>
              <a:rPr lang="en-US" sz="5500">
                <a:solidFill>
                  <a:srgbClr val="FFFFFF"/>
                </a:solidFill>
                <a:latin typeface="Oswald Bold"/>
              </a:rPr>
              <a:t>Time commitments go beyond implementation</a:t>
            </a:r>
          </a:p>
          <a:p>
            <a:pPr marL="1187558" lvl="1" indent="-593779">
              <a:lnSpc>
                <a:spcPts val="7700"/>
              </a:lnSpc>
              <a:buFont typeface="Arial"/>
              <a:buChar char="•"/>
            </a:pPr>
            <a:r>
              <a:rPr lang="en-US" sz="5500">
                <a:solidFill>
                  <a:srgbClr val="FFFFFF"/>
                </a:solidFill>
                <a:latin typeface="Oswald Bold"/>
              </a:rPr>
              <a:t>Plan for weekly internal meetings once implementation is over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93DBF5485A944E9B94301860D87854" ma:contentTypeVersion="16" ma:contentTypeDescription="Create a new document." ma:contentTypeScope="" ma:versionID="16b2e30f5ce05411e19736d0c898d709">
  <xsd:schema xmlns:xsd="http://www.w3.org/2001/XMLSchema" xmlns:xs="http://www.w3.org/2001/XMLSchema" xmlns:p="http://schemas.microsoft.com/office/2006/metadata/properties" xmlns:ns3="f8942136-a6b2-42a1-935f-9cf5e3e56ba6" xmlns:ns4="5a530a7c-cf23-4fc1-b37a-6cf12268cb05" targetNamespace="http://schemas.microsoft.com/office/2006/metadata/properties" ma:root="true" ma:fieldsID="1c1e8e052ecc876975844f67ac400779" ns3:_="" ns4:_="">
    <xsd:import namespace="f8942136-a6b2-42a1-935f-9cf5e3e56ba6"/>
    <xsd:import namespace="5a530a7c-cf23-4fc1-b37a-6cf12268cb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42136-a6b2-42a1-935f-9cf5e3e56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30a7c-cf23-4fc1-b37a-6cf12268cb0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942136-a6b2-42a1-935f-9cf5e3e56ba6" xsi:nil="true"/>
  </documentManagement>
</p:properties>
</file>

<file path=customXml/itemProps1.xml><?xml version="1.0" encoding="utf-8"?>
<ds:datastoreItem xmlns:ds="http://schemas.openxmlformats.org/officeDocument/2006/customXml" ds:itemID="{92674FDD-97D6-4EF3-9EEB-30EE5A701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942136-a6b2-42a1-935f-9cf5e3e56ba6"/>
    <ds:schemaRef ds:uri="5a530a7c-cf23-4fc1-b37a-6cf12268cb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565D1B-E7AA-4BE9-B7DA-7D2A87DD25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84EF25-DFA4-4DF6-9E87-05071CD0340D}">
  <ds:schemaRefs>
    <ds:schemaRef ds:uri="http://schemas.microsoft.com/office/2006/metadata/properties"/>
    <ds:schemaRef ds:uri="http://www.w3.org/XML/1998/namespace"/>
    <ds:schemaRef ds:uri="http://purl.org/dc/elements/1.1/"/>
    <ds:schemaRef ds:uri="5a530a7c-cf23-4fc1-b37a-6cf12268cb05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8942136-a6b2-42a1-935f-9cf5e3e56ba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Custom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Arial</vt:lpstr>
      <vt:lpstr>Canva Sans Bold</vt:lpstr>
      <vt:lpstr>Oswald Bold</vt:lpstr>
      <vt:lpstr>Canva Sans</vt:lpstr>
      <vt:lpstr>Montserrat Classic Bold</vt:lpstr>
      <vt:lpstr>Pridi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Transition to Electronic Forms with Dynamic Forms</dc:title>
  <dc:creator>Amanda Brumfield</dc:creator>
  <cp:lastModifiedBy>Amanda Brumfield</cp:lastModifiedBy>
  <cp:revision>2</cp:revision>
  <dcterms:created xsi:type="dcterms:W3CDTF">2006-08-16T00:00:00Z</dcterms:created>
  <dcterms:modified xsi:type="dcterms:W3CDTF">2023-09-12T12:24:20Z</dcterms:modified>
  <dc:identifier>DAFrt7dzd6Q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0x0101008493DBF5485A944E9B94301860D87854</vt:lpwstr>
  </property>
</Properties>
</file>