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2" r:id="rId7"/>
    <p:sldId id="264" r:id="rId8"/>
    <p:sldId id="261" r:id="rId9"/>
    <p:sldId id="273" r:id="rId10"/>
    <p:sldId id="274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670139-5298-40BF-9674-970EBD858CD2}" v="289" dt="2022-09-11T23:01:19.0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18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MBUG 2022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200" dirty="0"/>
              <a:t>Text Messaging for Student Success and Engagement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/>
              <a:t>Drew Boyles</a:t>
            </a:r>
          </a:p>
          <a:p>
            <a:pPr algn="l"/>
            <a:r>
              <a:rPr lang="en-US" sz="1600" dirty="0"/>
              <a:t>Mississippi State University</a:t>
            </a:r>
          </a:p>
          <a:p>
            <a:pPr algn="l"/>
            <a:r>
              <a:rPr lang="en-US" sz="1600" dirty="0"/>
              <a:t>September 12, 2022</a:t>
            </a:r>
          </a:p>
          <a:p>
            <a:pPr algn="l"/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Third Party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73EDA34-F39A-40FF-2CA5-B49FD8BC4C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669" y="2209800"/>
            <a:ext cx="7772662" cy="1766514"/>
          </a:xfrm>
        </p:spPr>
      </p:pic>
    </p:spTree>
    <p:extLst>
      <p:ext uri="{BB962C8B-B14F-4D97-AF65-F5344CB8AC3E}">
        <p14:creationId xmlns:p14="http://schemas.microsoft.com/office/powerpoint/2010/main" val="180791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Providers and Features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Providers</a:t>
            </a:r>
          </a:p>
          <a:p>
            <a:pPr lvl="1"/>
            <a:r>
              <a:rPr lang="en-US" dirty="0"/>
              <a:t>cloud-based</a:t>
            </a:r>
            <a:r>
              <a:rPr lang="en-US"/>
              <a:t>, SaaS</a:t>
            </a:r>
            <a:endParaRPr lang="en-US" dirty="0"/>
          </a:p>
          <a:p>
            <a:pPr lvl="1"/>
            <a:r>
              <a:rPr lang="en-US" dirty="0"/>
              <a:t>CRM-like approach</a:t>
            </a:r>
          </a:p>
          <a:p>
            <a:r>
              <a:rPr lang="en-US" dirty="0"/>
              <a:t>Features</a:t>
            </a:r>
          </a:p>
          <a:p>
            <a:pPr lvl="1"/>
            <a:r>
              <a:rPr lang="en-US" dirty="0"/>
              <a:t>autoreplies (keywords)</a:t>
            </a:r>
          </a:p>
          <a:p>
            <a:pPr lvl="1"/>
            <a:r>
              <a:rPr lang="en-US" dirty="0"/>
              <a:t>phone number validation</a:t>
            </a:r>
          </a:p>
          <a:p>
            <a:pPr lvl="1"/>
            <a:r>
              <a:rPr lang="en-US" dirty="0"/>
              <a:t>scheduled messages</a:t>
            </a:r>
          </a:p>
          <a:p>
            <a:pPr lvl="1"/>
            <a:r>
              <a:rPr lang="en-US" dirty="0"/>
              <a:t>opt-in/opt-out</a:t>
            </a:r>
          </a:p>
          <a:p>
            <a:pPr lvl="1"/>
            <a:r>
              <a:rPr lang="en-US" dirty="0"/>
              <a:t>single sign-on for staff users</a:t>
            </a:r>
          </a:p>
        </p:txBody>
      </p:sp>
      <p:pic>
        <p:nvPicPr>
          <p:cNvPr id="6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A1BAE8B-CF07-9633-F61C-A0AEC252F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3429000"/>
            <a:ext cx="2362200" cy="2362200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2AF050E-DC92-DA5C-A1FE-81E76A99B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600200"/>
            <a:ext cx="3759935" cy="113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4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Banner integration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"We can integrate with any system"</a:t>
            </a:r>
          </a:p>
          <a:p>
            <a:pPr lvl="1"/>
            <a:r>
              <a:rPr lang="en-US" dirty="0"/>
              <a:t>institution responsible for defining, supplying data</a:t>
            </a:r>
          </a:p>
          <a:p>
            <a:pPr lvl="1"/>
            <a:r>
              <a:rPr lang="en-US" dirty="0"/>
              <a:t>data quality is critical</a:t>
            </a:r>
          </a:p>
          <a:p>
            <a:endParaRPr lang="en-US" dirty="0"/>
          </a:p>
          <a:p>
            <a:r>
              <a:rPr lang="en-US" dirty="0"/>
              <a:t>batch file transfer</a:t>
            </a:r>
          </a:p>
          <a:p>
            <a:endParaRPr lang="en-US" dirty="0"/>
          </a:p>
          <a:p>
            <a:r>
              <a:rPr lang="en-US" dirty="0"/>
              <a:t>APIs</a:t>
            </a:r>
          </a:p>
        </p:txBody>
      </p:sp>
    </p:spTree>
    <p:extLst>
      <p:ext uri="{BB962C8B-B14F-4D97-AF65-F5344CB8AC3E}">
        <p14:creationId xmlns:p14="http://schemas.microsoft.com/office/powerpoint/2010/main" val="4022384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policy</a:t>
            </a:r>
          </a:p>
          <a:p>
            <a:pPr lvl="1"/>
            <a:r>
              <a:rPr lang="en-US" dirty="0"/>
              <a:t>don't make specific to a single application</a:t>
            </a:r>
          </a:p>
          <a:p>
            <a:pPr lvl="1"/>
            <a:r>
              <a:rPr lang="en-US" dirty="0"/>
              <a:t>establish a protocol to handle exceptions</a:t>
            </a:r>
          </a:p>
          <a:p>
            <a:endParaRPr lang="en-US" dirty="0"/>
          </a:p>
          <a:p>
            <a:r>
              <a:rPr lang="en-US" dirty="0"/>
              <a:t>Who administers the system and its use?</a:t>
            </a:r>
          </a:p>
          <a:p>
            <a:endParaRPr lang="en-US" dirty="0"/>
          </a:p>
          <a:p>
            <a:r>
              <a:rPr lang="en-US" dirty="0"/>
              <a:t>Who ensures compliance with policy?</a:t>
            </a:r>
          </a:p>
        </p:txBody>
      </p:sp>
    </p:spTree>
    <p:extLst>
      <p:ext uri="{BB962C8B-B14F-4D97-AF65-F5344CB8AC3E}">
        <p14:creationId xmlns:p14="http://schemas.microsoft.com/office/powerpoint/2010/main" val="359811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we use a university phone #? How many numbers?</a:t>
            </a:r>
          </a:p>
          <a:p>
            <a:r>
              <a:rPr lang="en-US" dirty="0"/>
              <a:t>What about mass/batch texts?</a:t>
            </a:r>
          </a:p>
          <a:p>
            <a:r>
              <a:rPr lang="en-US" dirty="0"/>
              <a:t>MMS?</a:t>
            </a:r>
          </a:p>
          <a:p>
            <a:r>
              <a:rPr lang="en-US" dirty="0"/>
              <a:t>The vendor has a mobile app. Do students need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4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Strategies and Recommendations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distinction between email and text</a:t>
            </a:r>
          </a:p>
          <a:p>
            <a:r>
              <a:rPr lang="en-US" dirty="0"/>
              <a:t>establish metrics… and actually track them!</a:t>
            </a:r>
          </a:p>
          <a:p>
            <a:r>
              <a:rPr lang="en-US" dirty="0"/>
              <a:t>form a task force or committee to ensure all stakeholders represented</a:t>
            </a:r>
          </a:p>
          <a:p>
            <a:r>
              <a:rPr lang="en-US" dirty="0"/>
              <a:t>establish use cases and requirements before the sales pitch</a:t>
            </a:r>
          </a:p>
          <a:p>
            <a:r>
              <a:rPr lang="en-US" dirty="0"/>
              <a:t>create and evolve policy as you go</a:t>
            </a:r>
          </a:p>
        </p:txBody>
      </p:sp>
    </p:spTree>
    <p:extLst>
      <p:ext uri="{BB962C8B-B14F-4D97-AF65-F5344CB8AC3E}">
        <p14:creationId xmlns:p14="http://schemas.microsoft.com/office/powerpoint/2010/main" val="222298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Discussion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53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Please avoid side conversation during the session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Rules of Etiquette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What's driving the adoption of text messaging in higher education?</a:t>
            </a:r>
          </a:p>
          <a:p>
            <a:r>
              <a:rPr lang="en-US" dirty="0"/>
              <a:t>How is Mississippi State approaching it?</a:t>
            </a:r>
          </a:p>
          <a:p>
            <a:r>
              <a:rPr lang="en-US" dirty="0"/>
              <a:t>What solutions are there for Banner schools?</a:t>
            </a:r>
          </a:p>
          <a:p>
            <a:r>
              <a:rPr lang="en-US" dirty="0"/>
              <a:t>Recommendations and best practices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this Session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Objective: better communication with student population</a:t>
            </a:r>
          </a:p>
          <a:p>
            <a:pPr lvl="1"/>
            <a:r>
              <a:rPr lang="en-US" dirty="0"/>
              <a:t>timely</a:t>
            </a:r>
          </a:p>
          <a:p>
            <a:pPr lvl="1"/>
            <a:r>
              <a:rPr lang="en-US" dirty="0"/>
              <a:t>interactive, conversational</a:t>
            </a:r>
          </a:p>
          <a:p>
            <a:pPr lvl="1"/>
            <a:r>
              <a:rPr lang="en-US" dirty="0"/>
              <a:t>personalized, relevant</a:t>
            </a:r>
          </a:p>
          <a:p>
            <a:endParaRPr lang="en-US" dirty="0"/>
          </a:p>
          <a:p>
            <a:r>
              <a:rPr lang="en-US" dirty="0"/>
              <a:t>Why </a:t>
            </a:r>
            <a:r>
              <a:rPr lang="en-US" i="1" dirty="0"/>
              <a:t>not</a:t>
            </a:r>
            <a:r>
              <a:rPr lang="en-US" dirty="0"/>
              <a:t> text messaging?</a:t>
            </a:r>
          </a:p>
          <a:p>
            <a:pPr lvl="1"/>
            <a:r>
              <a:rPr lang="en-US" dirty="0"/>
              <a:t>don't treat it like email 2.0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text messaging?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6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txt @ </a:t>
            </a:r>
            <a:r>
              <a:rPr lang="en-US" dirty="0" err="1"/>
              <a:t>msu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Distance Education, Student Success</a:t>
            </a:r>
          </a:p>
          <a:p>
            <a:pPr lvl="1"/>
            <a:r>
              <a:rPr lang="en-US" dirty="0"/>
              <a:t>and more!</a:t>
            </a:r>
          </a:p>
          <a:p>
            <a:endParaRPr lang="en-US" dirty="0"/>
          </a:p>
          <a:p>
            <a:r>
              <a:rPr lang="en-US" dirty="0"/>
              <a:t>Key stakeholders:</a:t>
            </a:r>
          </a:p>
          <a:p>
            <a:pPr lvl="1"/>
            <a:r>
              <a:rPr lang="en-US" dirty="0"/>
              <a:t>Deans and VPs</a:t>
            </a:r>
          </a:p>
          <a:p>
            <a:pPr lvl="1"/>
            <a:r>
              <a:rPr lang="en-US" dirty="0"/>
              <a:t>Directors and department heads</a:t>
            </a:r>
          </a:p>
          <a:p>
            <a:pPr lvl="1"/>
            <a:r>
              <a:rPr lang="en-US" dirty="0"/>
              <a:t>SMEs in departments / divisions</a:t>
            </a:r>
          </a:p>
          <a:p>
            <a:pPr lvl="1"/>
            <a:r>
              <a:rPr lang="en-US" dirty="0"/>
              <a:t>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382490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and Use Cases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682975A-27C4-7D7C-8850-8CC5475DE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Web-based interface</a:t>
            </a:r>
          </a:p>
          <a:p>
            <a:r>
              <a:rPr lang="en-US" dirty="0"/>
              <a:t>Separate from emergency alert system</a:t>
            </a:r>
          </a:p>
          <a:p>
            <a:r>
              <a:rPr lang="en-US" dirty="0"/>
              <a:t>Two-way communication</a:t>
            </a:r>
          </a:p>
          <a:p>
            <a:r>
              <a:rPr lang="en-US" dirty="0"/>
              <a:t>Prospective students</a:t>
            </a:r>
          </a:p>
          <a:p>
            <a:pPr lvl="1"/>
            <a:r>
              <a:rPr lang="en-US" dirty="0"/>
              <a:t>send personalized text about a document missing from an application packet</a:t>
            </a:r>
          </a:p>
          <a:p>
            <a:pPr lvl="1"/>
            <a:r>
              <a:rPr lang="en-US" dirty="0"/>
              <a:t>auto-reply to incoming questions containing the word "deadline"</a:t>
            </a:r>
          </a:p>
          <a:p>
            <a:r>
              <a:rPr lang="en-US" dirty="0"/>
              <a:t>Current students</a:t>
            </a:r>
          </a:p>
          <a:p>
            <a:pPr lvl="1"/>
            <a:r>
              <a:rPr lang="en-US" dirty="0"/>
              <a:t>respond to a question from a student</a:t>
            </a:r>
          </a:p>
          <a:p>
            <a:pPr lvl="1"/>
            <a:r>
              <a:rPr lang="en-US" dirty="0"/>
              <a:t>message freshmen with &gt; 5 absences in the first two weeks of class with a personalized message</a:t>
            </a:r>
          </a:p>
        </p:txBody>
      </p:sp>
    </p:spTree>
    <p:extLst>
      <p:ext uri="{BB962C8B-B14F-4D97-AF65-F5344CB8AC3E}">
        <p14:creationId xmlns:p14="http://schemas.microsoft.com/office/powerpoint/2010/main" val="39111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Overview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1106EDE-82AE-DAF5-6D0D-ED1F8227D1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7036" y="2129717"/>
            <a:ext cx="8549928" cy="2137483"/>
          </a:xfrm>
        </p:spPr>
      </p:pic>
    </p:spTree>
    <p:extLst>
      <p:ext uri="{BB962C8B-B14F-4D97-AF65-F5344CB8AC3E}">
        <p14:creationId xmlns:p14="http://schemas.microsoft.com/office/powerpoint/2010/main" val="3147967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Banner Communication Management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10" name="Content Placeholder 9" descr="Diagram&#10;&#10;Description automatically generated">
            <a:extLst>
              <a:ext uri="{FF2B5EF4-FFF2-40B4-BE49-F238E27FC236}">
                <a16:creationId xmlns:a16="http://schemas.microsoft.com/office/drawing/2014/main" id="{5E0C9D6F-9542-A9A1-3205-C85B9B607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3346" y="1619860"/>
            <a:ext cx="5277307" cy="424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54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Banner Communication Management Architecture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11" name="Content Placeholder 10" descr="Diagram&#10;&#10;Description automatically generated">
            <a:extLst>
              <a:ext uri="{FF2B5EF4-FFF2-40B4-BE49-F238E27FC236}">
                <a16:creationId xmlns:a16="http://schemas.microsoft.com/office/drawing/2014/main" id="{573EDA34-F39A-40FF-2CA5-B49FD8BC4C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669" y="1600200"/>
            <a:ext cx="7772662" cy="3543420"/>
          </a:xfrm>
        </p:spPr>
      </p:pic>
      <p:pic>
        <p:nvPicPr>
          <p:cNvPr id="13" name="Picture 12" descr="Diagram&#10;&#10;Description automatically generated">
            <a:extLst>
              <a:ext uri="{FF2B5EF4-FFF2-40B4-BE49-F238E27FC236}">
                <a16:creationId xmlns:a16="http://schemas.microsoft.com/office/drawing/2014/main" id="{EC82A1BB-844E-4153-967A-CE33ECF344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9800"/>
            <a:ext cx="7772662" cy="194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2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16754</TotalTime>
  <Words>375</Words>
  <Application>Microsoft Office PowerPoint</Application>
  <PresentationFormat>On-screen Show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Lucida Sans Unicode</vt:lpstr>
      <vt:lpstr>Verdana</vt:lpstr>
      <vt:lpstr>Wingdings</vt:lpstr>
      <vt:lpstr>Wingdings 2</vt:lpstr>
      <vt:lpstr>Wingdings 3</vt:lpstr>
      <vt:lpstr>Concourse</vt:lpstr>
      <vt:lpstr>MBUG 2022 </vt:lpstr>
      <vt:lpstr>Session Rules of Etiquette</vt:lpstr>
      <vt:lpstr>Goals for this Session</vt:lpstr>
      <vt:lpstr>Why text messaging?</vt:lpstr>
      <vt:lpstr>txt @ msu</vt:lpstr>
      <vt:lpstr>Requirements and Use Cases</vt:lpstr>
      <vt:lpstr>Technology Overview</vt:lpstr>
      <vt:lpstr>Banner Communication Management</vt:lpstr>
      <vt:lpstr>Banner Communication Management Architecture</vt:lpstr>
      <vt:lpstr>Third Party Architecture</vt:lpstr>
      <vt:lpstr>Providers and Features</vt:lpstr>
      <vt:lpstr>Banner integration</vt:lpstr>
      <vt:lpstr>Governance</vt:lpstr>
      <vt:lpstr>FAQ</vt:lpstr>
      <vt:lpstr>Strategies and Recommendations</vt:lpstr>
      <vt:lpstr>Questions and Discussion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Coleman, Allen L.</cp:lastModifiedBy>
  <cp:revision>15</cp:revision>
  <dcterms:created xsi:type="dcterms:W3CDTF">2013-01-30T03:13:35Z</dcterms:created>
  <dcterms:modified xsi:type="dcterms:W3CDTF">2022-09-15T20:13:12Z</dcterms:modified>
</cp:coreProperties>
</file>