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 id="257" r:id="rId5"/>
    <p:sldId id="258" r:id="rId6"/>
    <p:sldId id="259" r:id="rId7"/>
    <p:sldId id="260" r:id="rId8"/>
    <p:sldId id="261" r:id="rId9"/>
    <p:sldId id="279" r:id="rId10"/>
    <p:sldId id="280" r:id="rId11"/>
    <p:sldId id="263" r:id="rId12"/>
    <p:sldId id="264" r:id="rId13"/>
    <p:sldId id="267" r:id="rId14"/>
    <p:sldId id="266" r:id="rId15"/>
    <p:sldId id="265" r:id="rId16"/>
    <p:sldId id="262" r:id="rId17"/>
    <p:sldId id="268" r:id="rId18"/>
    <p:sldId id="269" r:id="rId19"/>
    <p:sldId id="270" r:id="rId20"/>
    <p:sldId id="271" r:id="rId21"/>
    <p:sldId id="272" r:id="rId22"/>
    <p:sldId id="273" r:id="rId23"/>
    <p:sldId id="274" r:id="rId24"/>
    <p:sldId id="275" r:id="rId25"/>
    <p:sldId id="276" r:id="rId26"/>
    <p:sldId id="277" r:id="rId27"/>
    <p:sldId id="278" r:id="rId28"/>
    <p:sldId id="281" r:id="rId29"/>
    <p:sldId id="28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n-ea"/>
        <a:cs typeface="+mn-cs"/>
      </a:defRPr>
    </a:lvl5pPr>
    <a:lvl6pPr marL="2286000" algn="l" defTabSz="914400" rtl="0" eaLnBrk="1" latinLnBrk="0" hangingPunct="1">
      <a:defRPr kern="1200">
        <a:solidFill>
          <a:schemeClr val="tx1"/>
        </a:solidFill>
        <a:latin typeface="Lucida Sans Unicode" panose="020B0602030504020204" pitchFamily="34" charset="0"/>
        <a:ea typeface="+mn-ea"/>
        <a:cs typeface="+mn-cs"/>
      </a:defRPr>
    </a:lvl6pPr>
    <a:lvl7pPr marL="2743200" algn="l" defTabSz="914400" rtl="0" eaLnBrk="1" latinLnBrk="0" hangingPunct="1">
      <a:defRPr kern="1200">
        <a:solidFill>
          <a:schemeClr val="tx1"/>
        </a:solidFill>
        <a:latin typeface="Lucida Sans Unicode" panose="020B0602030504020204" pitchFamily="34" charset="0"/>
        <a:ea typeface="+mn-ea"/>
        <a:cs typeface="+mn-cs"/>
      </a:defRPr>
    </a:lvl7pPr>
    <a:lvl8pPr marL="3200400" algn="l" defTabSz="914400" rtl="0" eaLnBrk="1" latinLnBrk="0" hangingPunct="1">
      <a:defRPr kern="1200">
        <a:solidFill>
          <a:schemeClr val="tx1"/>
        </a:solidFill>
        <a:latin typeface="Lucida Sans Unicode" panose="020B0602030504020204" pitchFamily="34" charset="0"/>
        <a:ea typeface="+mn-ea"/>
        <a:cs typeface="+mn-cs"/>
      </a:defRPr>
    </a:lvl8pPr>
    <a:lvl9pPr marL="3657600" algn="l" defTabSz="914400" rtl="0" eaLnBrk="1" latinLnBrk="0" hangingPunct="1">
      <a:defRPr kern="1200">
        <a:solidFill>
          <a:schemeClr val="tx1"/>
        </a:solidFill>
        <a:latin typeface="Lucida Sans Unicode" panose="020B06020305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11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1C5338DE-C563-9EC8-84B8-149EA7306A4A}"/>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EF9C4B21-4CA8-1394-7AAE-2A20272E6CDF}"/>
              </a:ext>
            </a:extLst>
          </p:cNvPr>
          <p:cNvGrpSpPr>
            <a:grpSpLocks/>
          </p:cNvGrpSpPr>
          <p:nvPr/>
        </p:nvGrpSpPr>
        <p:grpSpPr bwMode="auto">
          <a:xfrm>
            <a:off x="-3175" y="4953000"/>
            <a:ext cx="9147175" cy="1911350"/>
            <a:chOff x="-3765" y="4832896"/>
            <a:chExt cx="9147765" cy="2032192"/>
          </a:xfrm>
        </p:grpSpPr>
        <p:sp>
          <p:nvSpPr>
            <p:cNvPr id="6" name="Freeform 6">
              <a:extLst>
                <a:ext uri="{FF2B5EF4-FFF2-40B4-BE49-F238E27FC236}">
                  <a16:creationId xmlns:a16="http://schemas.microsoft.com/office/drawing/2014/main" id="{BBDC6A8B-2F00-9F44-1FC6-E7CC75B37FDD}"/>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Freeform 7">
              <a:extLst>
                <a:ext uri="{FF2B5EF4-FFF2-40B4-BE49-F238E27FC236}">
                  <a16:creationId xmlns:a16="http://schemas.microsoft.com/office/drawing/2014/main" id="{63B66BB5-B298-FBB5-C020-2BA77C526B00}"/>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10">
              <a:extLst>
                <a:ext uri="{FF2B5EF4-FFF2-40B4-BE49-F238E27FC236}">
                  <a16:creationId xmlns:a16="http://schemas.microsoft.com/office/drawing/2014/main" id="{94493C63-D8A7-D660-1157-8DD4E8477C35}"/>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a:extLst>
                <a:ext uri="{FF2B5EF4-FFF2-40B4-BE49-F238E27FC236}">
                  <a16:creationId xmlns:a16="http://schemas.microsoft.com/office/drawing/2014/main" id="{E883518E-7C8B-8A60-D5B2-E81A837FF867}"/>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F9885C23-56EE-98B1-F300-512F6A146D95}"/>
              </a:ext>
            </a:extLst>
          </p:cNvPr>
          <p:cNvSpPr>
            <a:spLocks noGrp="1"/>
          </p:cNvSpPr>
          <p:nvPr>
            <p:ph type="dt" sz="half" idx="10"/>
          </p:nvPr>
        </p:nvSpPr>
        <p:spPr/>
        <p:txBody>
          <a:bodyPr/>
          <a:lstStyle>
            <a:lvl1pPr>
              <a:defRPr>
                <a:solidFill>
                  <a:srgbClr val="FFFFFF"/>
                </a:solidFill>
              </a:defRPr>
            </a:lvl1pPr>
            <a:extLst/>
          </a:lstStyle>
          <a:p>
            <a:pPr>
              <a:defRPr/>
            </a:pPr>
            <a:fld id="{94739C46-D281-4C0C-83C2-6F2C289BC587}" type="datetimeFigureOut">
              <a:rPr lang="en-US"/>
              <a:pPr>
                <a:defRPr/>
              </a:pPr>
              <a:t>9/15/2022</a:t>
            </a:fld>
            <a:endParaRPr lang="en-US"/>
          </a:p>
        </p:txBody>
      </p:sp>
      <p:sp>
        <p:nvSpPr>
          <p:cNvPr id="12" name="Footer Placeholder 18">
            <a:extLst>
              <a:ext uri="{FF2B5EF4-FFF2-40B4-BE49-F238E27FC236}">
                <a16:creationId xmlns:a16="http://schemas.microsoft.com/office/drawing/2014/main" id="{3572411B-2D10-DA06-04D8-80B43540FC39}"/>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5BA0B6EB-E224-C750-7B13-E7EA83193627}"/>
              </a:ext>
            </a:extLst>
          </p:cNvPr>
          <p:cNvSpPr>
            <a:spLocks noGrp="1"/>
          </p:cNvSpPr>
          <p:nvPr>
            <p:ph type="sldNum" sz="quarter" idx="12"/>
          </p:nvPr>
        </p:nvSpPr>
        <p:spPr/>
        <p:txBody>
          <a:bodyPr/>
          <a:lstStyle>
            <a:lvl1pPr>
              <a:defRPr>
                <a:solidFill>
                  <a:srgbClr val="FFFFFF"/>
                </a:solidFill>
              </a:defRPr>
            </a:lvl1pPr>
          </a:lstStyle>
          <a:p>
            <a:fld id="{384960CC-0638-4834-8B14-FA2022953D52}" type="slidenum">
              <a:rPr lang="en-US" altLang="en-US"/>
              <a:pPr/>
              <a:t>‹#›</a:t>
            </a:fld>
            <a:endParaRPr lang="en-US" altLang="en-US"/>
          </a:p>
        </p:txBody>
      </p:sp>
    </p:spTree>
    <p:extLst>
      <p:ext uri="{BB962C8B-B14F-4D97-AF65-F5344CB8AC3E}">
        <p14:creationId xmlns:p14="http://schemas.microsoft.com/office/powerpoint/2010/main" val="42490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7DD2A4E-F785-5387-369F-9A04C8EEFA82}"/>
              </a:ext>
            </a:extLst>
          </p:cNvPr>
          <p:cNvSpPr>
            <a:spLocks noGrp="1"/>
          </p:cNvSpPr>
          <p:nvPr>
            <p:ph type="dt" sz="half" idx="10"/>
          </p:nvPr>
        </p:nvSpPr>
        <p:spPr/>
        <p:txBody>
          <a:bodyPr/>
          <a:lstStyle>
            <a:lvl1pPr>
              <a:defRPr/>
            </a:lvl1pPr>
          </a:lstStyle>
          <a:p>
            <a:pPr>
              <a:defRPr/>
            </a:pPr>
            <a:fld id="{4413172C-3BF9-4C1F-BA46-3E8E71850F32}" type="datetimeFigureOut">
              <a:rPr lang="en-US"/>
              <a:pPr>
                <a:defRPr/>
              </a:pPr>
              <a:t>9/15/2022</a:t>
            </a:fld>
            <a:endParaRPr lang="en-US"/>
          </a:p>
        </p:txBody>
      </p:sp>
      <p:sp>
        <p:nvSpPr>
          <p:cNvPr id="5" name="Footer Placeholder 21">
            <a:extLst>
              <a:ext uri="{FF2B5EF4-FFF2-40B4-BE49-F238E27FC236}">
                <a16:creationId xmlns:a16="http://schemas.microsoft.com/office/drawing/2014/main" id="{D37BEA89-E59C-AC70-3407-15E44CC5AC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C2D9C65-4F03-EBD3-BAC3-A33ED7AF4FE9}"/>
              </a:ext>
            </a:extLst>
          </p:cNvPr>
          <p:cNvSpPr>
            <a:spLocks noGrp="1"/>
          </p:cNvSpPr>
          <p:nvPr>
            <p:ph type="sldNum" sz="quarter" idx="12"/>
          </p:nvPr>
        </p:nvSpPr>
        <p:spPr/>
        <p:txBody>
          <a:bodyPr/>
          <a:lstStyle>
            <a:lvl1pPr>
              <a:defRPr/>
            </a:lvl1pPr>
          </a:lstStyle>
          <a:p>
            <a:fld id="{092679B0-1023-4399-BC7F-DC4D0AA108B9}" type="slidenum">
              <a:rPr lang="en-US" altLang="en-US"/>
              <a:pPr/>
              <a:t>‹#›</a:t>
            </a:fld>
            <a:endParaRPr lang="en-US" altLang="en-US"/>
          </a:p>
        </p:txBody>
      </p:sp>
    </p:spTree>
    <p:extLst>
      <p:ext uri="{BB962C8B-B14F-4D97-AF65-F5344CB8AC3E}">
        <p14:creationId xmlns:p14="http://schemas.microsoft.com/office/powerpoint/2010/main" val="390402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F5AED14-5CDD-2986-D2B7-C3C4598603DE}"/>
              </a:ext>
            </a:extLst>
          </p:cNvPr>
          <p:cNvSpPr>
            <a:spLocks noGrp="1"/>
          </p:cNvSpPr>
          <p:nvPr>
            <p:ph type="dt" sz="half" idx="10"/>
          </p:nvPr>
        </p:nvSpPr>
        <p:spPr/>
        <p:txBody>
          <a:bodyPr/>
          <a:lstStyle>
            <a:lvl1pPr>
              <a:defRPr/>
            </a:lvl1pPr>
          </a:lstStyle>
          <a:p>
            <a:pPr>
              <a:defRPr/>
            </a:pPr>
            <a:fld id="{F97C1612-CA1E-454A-9EC7-4FC9D5BFFFC1}" type="datetimeFigureOut">
              <a:rPr lang="en-US"/>
              <a:pPr>
                <a:defRPr/>
              </a:pPr>
              <a:t>9/15/2022</a:t>
            </a:fld>
            <a:endParaRPr lang="en-US"/>
          </a:p>
        </p:txBody>
      </p:sp>
      <p:sp>
        <p:nvSpPr>
          <p:cNvPr id="5" name="Footer Placeholder 21">
            <a:extLst>
              <a:ext uri="{FF2B5EF4-FFF2-40B4-BE49-F238E27FC236}">
                <a16:creationId xmlns:a16="http://schemas.microsoft.com/office/drawing/2014/main" id="{0C9BEF9B-3D59-B18E-84B9-9A8585D8FC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34683BF-60B6-ABD6-06E1-1D0EF95B79CF}"/>
              </a:ext>
            </a:extLst>
          </p:cNvPr>
          <p:cNvSpPr>
            <a:spLocks noGrp="1"/>
          </p:cNvSpPr>
          <p:nvPr>
            <p:ph type="sldNum" sz="quarter" idx="12"/>
          </p:nvPr>
        </p:nvSpPr>
        <p:spPr/>
        <p:txBody>
          <a:bodyPr/>
          <a:lstStyle>
            <a:lvl1pPr>
              <a:defRPr/>
            </a:lvl1pPr>
          </a:lstStyle>
          <a:p>
            <a:fld id="{0E46D712-1E42-4C91-BFAF-563177EE7887}" type="slidenum">
              <a:rPr lang="en-US" altLang="en-US"/>
              <a:pPr/>
              <a:t>‹#›</a:t>
            </a:fld>
            <a:endParaRPr lang="en-US" altLang="en-US"/>
          </a:p>
        </p:txBody>
      </p:sp>
    </p:spTree>
    <p:extLst>
      <p:ext uri="{BB962C8B-B14F-4D97-AF65-F5344CB8AC3E}">
        <p14:creationId xmlns:p14="http://schemas.microsoft.com/office/powerpoint/2010/main" val="14999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C994768A-13A9-8090-DD00-A135765587D8}"/>
              </a:ext>
            </a:extLst>
          </p:cNvPr>
          <p:cNvSpPr>
            <a:spLocks noGrp="1"/>
          </p:cNvSpPr>
          <p:nvPr>
            <p:ph type="dt" sz="half" idx="10"/>
          </p:nvPr>
        </p:nvSpPr>
        <p:spPr/>
        <p:txBody>
          <a:bodyPr/>
          <a:lstStyle>
            <a:lvl1pPr>
              <a:defRPr/>
            </a:lvl1pPr>
          </a:lstStyle>
          <a:p>
            <a:pPr>
              <a:defRPr/>
            </a:pPr>
            <a:fld id="{51C4EB1D-1ABF-48AF-A797-D0979638B9FB}" type="datetimeFigureOut">
              <a:rPr lang="en-US"/>
              <a:pPr>
                <a:defRPr/>
              </a:pPr>
              <a:t>9/15/2022</a:t>
            </a:fld>
            <a:endParaRPr lang="en-US"/>
          </a:p>
        </p:txBody>
      </p:sp>
      <p:sp>
        <p:nvSpPr>
          <p:cNvPr id="5" name="Footer Placeholder 21">
            <a:extLst>
              <a:ext uri="{FF2B5EF4-FFF2-40B4-BE49-F238E27FC236}">
                <a16:creationId xmlns:a16="http://schemas.microsoft.com/office/drawing/2014/main" id="{110520A5-A812-9DC3-2C61-A25760735D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EC94F4E-383D-51DA-1BD4-7802861F8870}"/>
              </a:ext>
            </a:extLst>
          </p:cNvPr>
          <p:cNvSpPr>
            <a:spLocks noGrp="1"/>
          </p:cNvSpPr>
          <p:nvPr>
            <p:ph type="sldNum" sz="quarter" idx="12"/>
          </p:nvPr>
        </p:nvSpPr>
        <p:spPr/>
        <p:txBody>
          <a:bodyPr/>
          <a:lstStyle>
            <a:lvl1pPr>
              <a:defRPr/>
            </a:lvl1pPr>
          </a:lstStyle>
          <a:p>
            <a:fld id="{3A079EE2-09BE-49FB-AB03-1148A5C5FBC1}" type="slidenum">
              <a:rPr lang="en-US" altLang="en-US"/>
              <a:pPr/>
              <a:t>‹#›</a:t>
            </a:fld>
            <a:endParaRPr lang="en-US" altLang="en-US"/>
          </a:p>
        </p:txBody>
      </p:sp>
    </p:spTree>
    <p:extLst>
      <p:ext uri="{BB962C8B-B14F-4D97-AF65-F5344CB8AC3E}">
        <p14:creationId xmlns:p14="http://schemas.microsoft.com/office/powerpoint/2010/main" val="54620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a:extLst>
              <a:ext uri="{FF2B5EF4-FFF2-40B4-BE49-F238E27FC236}">
                <a16:creationId xmlns:a16="http://schemas.microsoft.com/office/drawing/2014/main" id="{D25EA8A4-6DE4-924E-5037-B30685A6B9E1}"/>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7">
            <a:extLst>
              <a:ext uri="{FF2B5EF4-FFF2-40B4-BE49-F238E27FC236}">
                <a16:creationId xmlns:a16="http://schemas.microsoft.com/office/drawing/2014/main" id="{74242573-D290-E8D1-3130-E60BE299D71F}"/>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F957D2DE-C0CA-5958-B358-D6194EF64624}"/>
              </a:ext>
            </a:extLst>
          </p:cNvPr>
          <p:cNvSpPr>
            <a:spLocks noGrp="1"/>
          </p:cNvSpPr>
          <p:nvPr>
            <p:ph type="dt" sz="half" idx="10"/>
          </p:nvPr>
        </p:nvSpPr>
        <p:spPr/>
        <p:txBody>
          <a:bodyPr/>
          <a:lstStyle>
            <a:lvl1pPr>
              <a:defRPr/>
            </a:lvl1pPr>
          </a:lstStyle>
          <a:p>
            <a:pPr>
              <a:defRPr/>
            </a:pPr>
            <a:fld id="{6E3717E0-E67C-4EF8-9F83-959952AC7187}" type="datetimeFigureOut">
              <a:rPr lang="en-US"/>
              <a:pPr>
                <a:defRPr/>
              </a:pPr>
              <a:t>9/15/2022</a:t>
            </a:fld>
            <a:endParaRPr lang="en-US"/>
          </a:p>
        </p:txBody>
      </p:sp>
      <p:sp>
        <p:nvSpPr>
          <p:cNvPr id="7" name="Footer Placeholder 4">
            <a:extLst>
              <a:ext uri="{FF2B5EF4-FFF2-40B4-BE49-F238E27FC236}">
                <a16:creationId xmlns:a16="http://schemas.microsoft.com/office/drawing/2014/main" id="{CC1CD377-C0EA-8426-00FD-484F3955FE3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05C9EBE-BD65-7A3A-95E2-DBA2811E70FB}"/>
              </a:ext>
            </a:extLst>
          </p:cNvPr>
          <p:cNvSpPr>
            <a:spLocks noGrp="1"/>
          </p:cNvSpPr>
          <p:nvPr>
            <p:ph type="sldNum" sz="quarter" idx="12"/>
          </p:nvPr>
        </p:nvSpPr>
        <p:spPr/>
        <p:txBody>
          <a:bodyPr/>
          <a:lstStyle>
            <a:lvl1pPr>
              <a:defRPr/>
            </a:lvl1pPr>
          </a:lstStyle>
          <a:p>
            <a:fld id="{15398E8D-E521-4158-BE06-DBDC671F0797}" type="slidenum">
              <a:rPr lang="en-US" altLang="en-US"/>
              <a:pPr/>
              <a:t>‹#›</a:t>
            </a:fld>
            <a:endParaRPr lang="en-US" altLang="en-US"/>
          </a:p>
        </p:txBody>
      </p:sp>
    </p:spTree>
    <p:extLst>
      <p:ext uri="{BB962C8B-B14F-4D97-AF65-F5344CB8AC3E}">
        <p14:creationId xmlns:p14="http://schemas.microsoft.com/office/powerpoint/2010/main" val="9606507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8B50559E-BD11-AD90-EF3B-22B893BC366B}"/>
              </a:ext>
            </a:extLst>
          </p:cNvPr>
          <p:cNvSpPr>
            <a:spLocks noGrp="1"/>
          </p:cNvSpPr>
          <p:nvPr>
            <p:ph type="dt" sz="half" idx="10"/>
          </p:nvPr>
        </p:nvSpPr>
        <p:spPr/>
        <p:txBody>
          <a:bodyPr/>
          <a:lstStyle>
            <a:lvl1pPr>
              <a:defRPr/>
            </a:lvl1pPr>
          </a:lstStyle>
          <a:p>
            <a:pPr>
              <a:defRPr/>
            </a:pPr>
            <a:fld id="{F9744E67-6034-4BD8-BD0A-2DEFF1952B08}" type="datetimeFigureOut">
              <a:rPr lang="en-US"/>
              <a:pPr>
                <a:defRPr/>
              </a:pPr>
              <a:t>9/15/2022</a:t>
            </a:fld>
            <a:endParaRPr lang="en-US"/>
          </a:p>
        </p:txBody>
      </p:sp>
      <p:sp>
        <p:nvSpPr>
          <p:cNvPr id="6" name="Footer Placeholder 5">
            <a:extLst>
              <a:ext uri="{FF2B5EF4-FFF2-40B4-BE49-F238E27FC236}">
                <a16:creationId xmlns:a16="http://schemas.microsoft.com/office/drawing/2014/main" id="{54DF0B7B-69A8-750A-F542-1458D30AB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2170859-7718-0494-D4DC-D265CF0E5E4B}"/>
              </a:ext>
            </a:extLst>
          </p:cNvPr>
          <p:cNvSpPr>
            <a:spLocks noGrp="1"/>
          </p:cNvSpPr>
          <p:nvPr>
            <p:ph type="sldNum" sz="quarter" idx="12"/>
          </p:nvPr>
        </p:nvSpPr>
        <p:spPr/>
        <p:txBody>
          <a:bodyPr/>
          <a:lstStyle>
            <a:lvl1pPr>
              <a:defRPr/>
            </a:lvl1pPr>
          </a:lstStyle>
          <a:p>
            <a:fld id="{1C98E74C-22AC-4EDB-AE0F-72CC4C19B874}" type="slidenum">
              <a:rPr lang="en-US" altLang="en-US"/>
              <a:pPr/>
              <a:t>‹#›</a:t>
            </a:fld>
            <a:endParaRPr lang="en-US" altLang="en-US"/>
          </a:p>
        </p:txBody>
      </p:sp>
    </p:spTree>
    <p:extLst>
      <p:ext uri="{BB962C8B-B14F-4D97-AF65-F5344CB8AC3E}">
        <p14:creationId xmlns:p14="http://schemas.microsoft.com/office/powerpoint/2010/main" val="175894190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4EAC5-C89A-6E68-2C1D-EF443EA4AA33}"/>
              </a:ext>
            </a:extLst>
          </p:cNvPr>
          <p:cNvSpPr>
            <a:spLocks noGrp="1"/>
          </p:cNvSpPr>
          <p:nvPr>
            <p:ph type="dt" sz="half" idx="10"/>
          </p:nvPr>
        </p:nvSpPr>
        <p:spPr/>
        <p:txBody>
          <a:bodyPr/>
          <a:lstStyle>
            <a:lvl1pPr>
              <a:defRPr/>
            </a:lvl1pPr>
          </a:lstStyle>
          <a:p>
            <a:pPr>
              <a:defRPr/>
            </a:pPr>
            <a:fld id="{62E28452-F686-4E0A-BC26-670C8F53E62E}" type="datetimeFigureOut">
              <a:rPr lang="en-US"/>
              <a:pPr>
                <a:defRPr/>
              </a:pPr>
              <a:t>9/15/2022</a:t>
            </a:fld>
            <a:endParaRPr lang="en-US"/>
          </a:p>
        </p:txBody>
      </p:sp>
      <p:sp>
        <p:nvSpPr>
          <p:cNvPr id="8" name="Footer Placeholder 7">
            <a:extLst>
              <a:ext uri="{FF2B5EF4-FFF2-40B4-BE49-F238E27FC236}">
                <a16:creationId xmlns:a16="http://schemas.microsoft.com/office/drawing/2014/main" id="{CAC44DD2-9B6E-1035-14F0-BA4F1AE301E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44DD6952-E84B-5267-FCEA-856AE6F59B8F}"/>
              </a:ext>
            </a:extLst>
          </p:cNvPr>
          <p:cNvSpPr>
            <a:spLocks noGrp="1"/>
          </p:cNvSpPr>
          <p:nvPr>
            <p:ph type="sldNum" sz="quarter" idx="12"/>
          </p:nvPr>
        </p:nvSpPr>
        <p:spPr/>
        <p:txBody>
          <a:bodyPr/>
          <a:lstStyle>
            <a:lvl1pPr>
              <a:defRPr/>
            </a:lvl1pPr>
          </a:lstStyle>
          <a:p>
            <a:fld id="{C2CF198D-C65F-4C72-BC67-4E9494C5FCE3}" type="slidenum">
              <a:rPr lang="en-US" altLang="en-US"/>
              <a:pPr/>
              <a:t>‹#›</a:t>
            </a:fld>
            <a:endParaRPr lang="en-US" altLang="en-US"/>
          </a:p>
        </p:txBody>
      </p:sp>
    </p:spTree>
    <p:extLst>
      <p:ext uri="{BB962C8B-B14F-4D97-AF65-F5344CB8AC3E}">
        <p14:creationId xmlns:p14="http://schemas.microsoft.com/office/powerpoint/2010/main" val="11824157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DDC47519-DF34-50F3-9339-BFC246E0ADE9}"/>
              </a:ext>
            </a:extLst>
          </p:cNvPr>
          <p:cNvSpPr>
            <a:spLocks noGrp="1"/>
          </p:cNvSpPr>
          <p:nvPr>
            <p:ph type="dt" sz="half" idx="10"/>
          </p:nvPr>
        </p:nvSpPr>
        <p:spPr/>
        <p:txBody>
          <a:bodyPr/>
          <a:lstStyle>
            <a:lvl1pPr>
              <a:defRPr/>
            </a:lvl1pPr>
          </a:lstStyle>
          <a:p>
            <a:pPr>
              <a:defRPr/>
            </a:pPr>
            <a:fld id="{7601F3F0-09EF-4E6A-9654-46EDC51AD3E2}" type="datetimeFigureOut">
              <a:rPr lang="en-US"/>
              <a:pPr>
                <a:defRPr/>
              </a:pPr>
              <a:t>9/15/2022</a:t>
            </a:fld>
            <a:endParaRPr lang="en-US"/>
          </a:p>
        </p:txBody>
      </p:sp>
      <p:sp>
        <p:nvSpPr>
          <p:cNvPr id="4" name="Footer Placeholder 3">
            <a:extLst>
              <a:ext uri="{FF2B5EF4-FFF2-40B4-BE49-F238E27FC236}">
                <a16:creationId xmlns:a16="http://schemas.microsoft.com/office/drawing/2014/main" id="{9A2F6184-BC08-0431-3B1A-8CB672299B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A575535-5614-E803-7D1B-FD5AD409471F}"/>
              </a:ext>
            </a:extLst>
          </p:cNvPr>
          <p:cNvSpPr>
            <a:spLocks noGrp="1"/>
          </p:cNvSpPr>
          <p:nvPr>
            <p:ph type="sldNum" sz="quarter" idx="12"/>
          </p:nvPr>
        </p:nvSpPr>
        <p:spPr/>
        <p:txBody>
          <a:bodyPr/>
          <a:lstStyle>
            <a:lvl1pPr>
              <a:defRPr/>
            </a:lvl1pPr>
          </a:lstStyle>
          <a:p>
            <a:fld id="{39072BD8-BF8E-4403-AC27-C64C8E93F650}" type="slidenum">
              <a:rPr lang="en-US" altLang="en-US"/>
              <a:pPr/>
              <a:t>‹#›</a:t>
            </a:fld>
            <a:endParaRPr lang="en-US" altLang="en-US"/>
          </a:p>
        </p:txBody>
      </p:sp>
    </p:spTree>
    <p:extLst>
      <p:ext uri="{BB962C8B-B14F-4D97-AF65-F5344CB8AC3E}">
        <p14:creationId xmlns:p14="http://schemas.microsoft.com/office/powerpoint/2010/main" val="41342706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B2D54360-7D6C-9E28-8C1C-7E3AFEB74439}"/>
              </a:ext>
            </a:extLst>
          </p:cNvPr>
          <p:cNvSpPr>
            <a:spLocks noGrp="1"/>
          </p:cNvSpPr>
          <p:nvPr>
            <p:ph type="dt" sz="half" idx="10"/>
          </p:nvPr>
        </p:nvSpPr>
        <p:spPr/>
        <p:txBody>
          <a:bodyPr/>
          <a:lstStyle>
            <a:lvl1pPr>
              <a:defRPr/>
            </a:lvl1pPr>
          </a:lstStyle>
          <a:p>
            <a:pPr>
              <a:defRPr/>
            </a:pPr>
            <a:fld id="{9AA65F8A-E72A-4D8C-87AF-39D5C1343202}" type="datetimeFigureOut">
              <a:rPr lang="en-US"/>
              <a:pPr>
                <a:defRPr/>
              </a:pPr>
              <a:t>9/15/2022</a:t>
            </a:fld>
            <a:endParaRPr lang="en-US"/>
          </a:p>
        </p:txBody>
      </p:sp>
      <p:sp>
        <p:nvSpPr>
          <p:cNvPr id="3" name="Footer Placeholder 21">
            <a:extLst>
              <a:ext uri="{FF2B5EF4-FFF2-40B4-BE49-F238E27FC236}">
                <a16:creationId xmlns:a16="http://schemas.microsoft.com/office/drawing/2014/main" id="{D26FA87D-6FBD-4884-1634-7F9E15597AE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F8E05EC1-99CF-6AB3-17F4-72E3D350A2EA}"/>
              </a:ext>
            </a:extLst>
          </p:cNvPr>
          <p:cNvSpPr>
            <a:spLocks noGrp="1"/>
          </p:cNvSpPr>
          <p:nvPr>
            <p:ph type="sldNum" sz="quarter" idx="12"/>
          </p:nvPr>
        </p:nvSpPr>
        <p:spPr/>
        <p:txBody>
          <a:bodyPr/>
          <a:lstStyle>
            <a:lvl1pPr>
              <a:defRPr/>
            </a:lvl1pPr>
          </a:lstStyle>
          <a:p>
            <a:fld id="{D9014826-3937-436D-A123-F83CF2D06BA7}" type="slidenum">
              <a:rPr lang="en-US" altLang="en-US"/>
              <a:pPr/>
              <a:t>‹#›</a:t>
            </a:fld>
            <a:endParaRPr lang="en-US" altLang="en-US"/>
          </a:p>
        </p:txBody>
      </p:sp>
    </p:spTree>
    <p:extLst>
      <p:ext uri="{BB962C8B-B14F-4D97-AF65-F5344CB8AC3E}">
        <p14:creationId xmlns:p14="http://schemas.microsoft.com/office/powerpoint/2010/main" val="347293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DBE445-B7E3-9BE9-CB19-870486A3DDF9}"/>
              </a:ext>
            </a:extLst>
          </p:cNvPr>
          <p:cNvSpPr>
            <a:spLocks noGrp="1"/>
          </p:cNvSpPr>
          <p:nvPr>
            <p:ph type="dt" sz="half" idx="10"/>
          </p:nvPr>
        </p:nvSpPr>
        <p:spPr/>
        <p:txBody>
          <a:bodyPr/>
          <a:lstStyle>
            <a:lvl1pPr>
              <a:defRPr/>
            </a:lvl1pPr>
          </a:lstStyle>
          <a:p>
            <a:pPr>
              <a:defRPr/>
            </a:pPr>
            <a:fld id="{35927742-65E5-4A92-B721-19ED458E9174}" type="datetimeFigureOut">
              <a:rPr lang="en-US"/>
              <a:pPr>
                <a:defRPr/>
              </a:pPr>
              <a:t>9/15/2022</a:t>
            </a:fld>
            <a:endParaRPr lang="en-US"/>
          </a:p>
        </p:txBody>
      </p:sp>
      <p:sp>
        <p:nvSpPr>
          <p:cNvPr id="6" name="Footer Placeholder 5">
            <a:extLst>
              <a:ext uri="{FF2B5EF4-FFF2-40B4-BE49-F238E27FC236}">
                <a16:creationId xmlns:a16="http://schemas.microsoft.com/office/drawing/2014/main" id="{CD3653F1-EB07-CB4D-170E-85D1CBCE3E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7E9458F-4D10-9405-11B1-C43DA19AA690}"/>
              </a:ext>
            </a:extLst>
          </p:cNvPr>
          <p:cNvSpPr>
            <a:spLocks noGrp="1"/>
          </p:cNvSpPr>
          <p:nvPr>
            <p:ph type="sldNum" sz="quarter" idx="12"/>
          </p:nvPr>
        </p:nvSpPr>
        <p:spPr/>
        <p:txBody>
          <a:bodyPr/>
          <a:lstStyle>
            <a:lvl1pPr>
              <a:defRPr/>
            </a:lvl1pPr>
          </a:lstStyle>
          <a:p>
            <a:fld id="{B1A86203-3088-4E14-91B8-EC9C5EF2D4E9}" type="slidenum">
              <a:rPr lang="en-US" altLang="en-US"/>
              <a:pPr/>
              <a:t>‹#›</a:t>
            </a:fld>
            <a:endParaRPr lang="en-US" altLang="en-US"/>
          </a:p>
        </p:txBody>
      </p:sp>
    </p:spTree>
    <p:extLst>
      <p:ext uri="{BB962C8B-B14F-4D97-AF65-F5344CB8AC3E}">
        <p14:creationId xmlns:p14="http://schemas.microsoft.com/office/powerpoint/2010/main" val="78251870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158F0B97-BFAE-2983-A5AD-59F4D4687FA3}"/>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Freeform 8">
            <a:extLst>
              <a:ext uri="{FF2B5EF4-FFF2-40B4-BE49-F238E27FC236}">
                <a16:creationId xmlns:a16="http://schemas.microsoft.com/office/drawing/2014/main" id="{1FDFCD4F-4BFF-A3E1-24BA-3F894680875B}"/>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8DF3F456-D5BC-A009-0F7F-B6C27C9F2CB4}"/>
              </a:ext>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1A816209-E756-5C25-3F09-9ACF1A1B7A25}"/>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a:extLst>
              <a:ext uri="{FF2B5EF4-FFF2-40B4-BE49-F238E27FC236}">
                <a16:creationId xmlns:a16="http://schemas.microsoft.com/office/drawing/2014/main" id="{916EB2CD-D636-9FF4-73EE-A968D4B86780}"/>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2">
            <a:extLst>
              <a:ext uri="{FF2B5EF4-FFF2-40B4-BE49-F238E27FC236}">
                <a16:creationId xmlns:a16="http://schemas.microsoft.com/office/drawing/2014/main" id="{2F13A675-98E3-ED33-0A0E-D245C983D7A9}"/>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6F1A73B-F1E7-B435-DF48-E9D941774AB7}"/>
              </a:ext>
            </a:extLst>
          </p:cNvPr>
          <p:cNvSpPr>
            <a:spLocks noGrp="1"/>
          </p:cNvSpPr>
          <p:nvPr>
            <p:ph type="dt" sz="half" idx="10"/>
          </p:nvPr>
        </p:nvSpPr>
        <p:spPr/>
        <p:txBody>
          <a:bodyPr/>
          <a:lstStyle>
            <a:lvl1pPr>
              <a:defRPr>
                <a:solidFill>
                  <a:schemeClr val="tx1"/>
                </a:solidFill>
              </a:defRPr>
            </a:lvl1pPr>
            <a:extLst/>
          </a:lstStyle>
          <a:p>
            <a:pPr>
              <a:defRPr/>
            </a:pPr>
            <a:fld id="{757D82C7-4B91-47DA-9E20-69348247D8AC}" type="datetimeFigureOut">
              <a:rPr lang="en-US"/>
              <a:pPr>
                <a:defRPr/>
              </a:pPr>
              <a:t>9/15/2022</a:t>
            </a:fld>
            <a:endParaRPr lang="en-US"/>
          </a:p>
        </p:txBody>
      </p:sp>
      <p:sp>
        <p:nvSpPr>
          <p:cNvPr id="12" name="Footer Placeholder 5">
            <a:extLst>
              <a:ext uri="{FF2B5EF4-FFF2-40B4-BE49-F238E27FC236}">
                <a16:creationId xmlns:a16="http://schemas.microsoft.com/office/drawing/2014/main" id="{E17E150D-5BFD-E87A-788C-517DDAA63764}"/>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121608BC-C617-B2F4-3CBA-C67BBB7D365E}"/>
              </a:ext>
            </a:extLst>
          </p:cNvPr>
          <p:cNvSpPr>
            <a:spLocks noGrp="1"/>
          </p:cNvSpPr>
          <p:nvPr>
            <p:ph type="sldNum" sz="quarter" idx="12"/>
          </p:nvPr>
        </p:nvSpPr>
        <p:spPr/>
        <p:txBody>
          <a:bodyPr/>
          <a:lstStyle>
            <a:lvl1pPr>
              <a:defRPr/>
            </a:lvl1pPr>
          </a:lstStyle>
          <a:p>
            <a:fld id="{D1DA1F1B-F23F-414B-99DC-C2EFC5BF949C}" type="slidenum">
              <a:rPr lang="en-US" altLang="en-US"/>
              <a:pPr/>
              <a:t>‹#›</a:t>
            </a:fld>
            <a:endParaRPr lang="en-US" altLang="en-US"/>
          </a:p>
        </p:txBody>
      </p:sp>
    </p:spTree>
    <p:extLst>
      <p:ext uri="{BB962C8B-B14F-4D97-AF65-F5344CB8AC3E}">
        <p14:creationId xmlns:p14="http://schemas.microsoft.com/office/powerpoint/2010/main" val="11286969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43B573A-DAAE-494A-9FA1-D6F4A8589F08}"/>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a:extLst>
              <a:ext uri="{FF2B5EF4-FFF2-40B4-BE49-F238E27FC236}">
                <a16:creationId xmlns:a16="http://schemas.microsoft.com/office/drawing/2014/main" id="{A4857868-9164-D11C-CA4F-E00412B644D8}"/>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DB7AB870-8C61-433F-8B92-8F1FF7E195E2}"/>
              </a:ext>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29CB9E9F-E1B4-463B-8CCA-A9A910570269}"/>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D8E3B416-DAD5-4B10-B174-5939740E2E39}"/>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CE8D1F85-3D68-C58A-AC7C-087D56AF81F0}"/>
              </a:ext>
            </a:extLst>
          </p:cNvPr>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E6ACBC34-7827-422A-9C47-6C713DE9B64D}"/>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A190FCDF-801A-4FB9-8406-63E7F9AA8CF4}" type="datetimeFigureOut">
              <a:rPr lang="en-US"/>
              <a:pPr>
                <a:defRPr/>
              </a:pPr>
              <a:t>9/15/2022</a:t>
            </a:fld>
            <a:endParaRPr lang="en-US"/>
          </a:p>
        </p:txBody>
      </p:sp>
      <p:sp>
        <p:nvSpPr>
          <p:cNvPr id="22" name="Footer Placeholder 21">
            <a:extLst>
              <a:ext uri="{FF2B5EF4-FFF2-40B4-BE49-F238E27FC236}">
                <a16:creationId xmlns:a16="http://schemas.microsoft.com/office/drawing/2014/main" id="{55FBFE4B-88B0-4DFF-B90A-B6F5715142F7}"/>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a:extLst>
              <a:ext uri="{FF2B5EF4-FFF2-40B4-BE49-F238E27FC236}">
                <a16:creationId xmlns:a16="http://schemas.microsoft.com/office/drawing/2014/main" id="{8930CEF8-07E2-43DA-BA04-B46A1F34B170}"/>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CE744B0C-DBDC-4032-ADA3-B52127C617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collins@deltastate.ed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kddavis@deltastate.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9D236D-F0E4-46FB-A5A4-0AECD377E5A6}"/>
              </a:ext>
            </a:extLst>
          </p:cNvPr>
          <p:cNvSpPr>
            <a:spLocks noGrp="1"/>
          </p:cNvSpPr>
          <p:nvPr>
            <p:ph type="ctrTitle"/>
          </p:nvPr>
        </p:nvSpPr>
        <p:spPr>
          <a:xfrm>
            <a:off x="685800" y="609600"/>
            <a:ext cx="7772400" cy="1470025"/>
          </a:xfrm>
        </p:spPr>
        <p:txBody>
          <a:bodyPr>
            <a:normAutofit fontScale="90000"/>
          </a:bodyPr>
          <a:lstStyle/>
          <a:p>
            <a:pPr algn="ctr" eaLnBrk="1" fontAlgn="auto" hangingPunct="1">
              <a:spcAft>
                <a:spcPts val="0"/>
              </a:spcAft>
              <a:defRPr/>
            </a:pPr>
            <a:r>
              <a:rPr lang="en-US" dirty="0"/>
              <a:t>MBUG 2022</a:t>
            </a:r>
            <a:br>
              <a:rPr lang="en-US" dirty="0"/>
            </a:br>
            <a:endParaRPr lang="en-US" dirty="0"/>
          </a:p>
        </p:txBody>
      </p:sp>
      <p:sp>
        <p:nvSpPr>
          <p:cNvPr id="9219" name="Subtitle 4">
            <a:extLst>
              <a:ext uri="{FF2B5EF4-FFF2-40B4-BE49-F238E27FC236}">
                <a16:creationId xmlns:a16="http://schemas.microsoft.com/office/drawing/2014/main" id="{0A1C538A-288A-0C67-9595-9F7A1A1ECBF9}"/>
              </a:ext>
            </a:extLst>
          </p:cNvPr>
          <p:cNvSpPr>
            <a:spLocks noGrp="1" noChangeArrowheads="1"/>
          </p:cNvSpPr>
          <p:nvPr>
            <p:ph type="subTitle" idx="1"/>
          </p:nvPr>
        </p:nvSpPr>
        <p:spPr>
          <a:xfrm>
            <a:off x="685800" y="1905000"/>
            <a:ext cx="7772400" cy="1600200"/>
          </a:xfrm>
        </p:spPr>
        <p:txBody>
          <a:bodyPr/>
          <a:lstStyle/>
          <a:p>
            <a:pPr marR="0" algn="l" eaLnBrk="1" hangingPunct="1"/>
            <a:r>
              <a:rPr lang="en-US" altLang="en-US" sz="2000"/>
              <a:t>Session Title: Streamlining the Class Cancellation Process</a:t>
            </a:r>
          </a:p>
          <a:p>
            <a:pPr marR="0" algn="l" eaLnBrk="1" hangingPunct="1"/>
            <a:r>
              <a:rPr lang="en-US" altLang="en-US" sz="2000"/>
              <a:t>Presented By: Mikhail Collins and Kelvin D. Davis</a:t>
            </a:r>
          </a:p>
          <a:p>
            <a:pPr marR="0" algn="l" eaLnBrk="1" hangingPunct="1"/>
            <a:r>
              <a:rPr lang="en-US" altLang="en-US" sz="2000"/>
              <a:t>Institution: Delta State University</a:t>
            </a:r>
          </a:p>
          <a:p>
            <a:pPr marR="0" algn="l" eaLnBrk="1" hangingPunct="1"/>
            <a:r>
              <a:rPr lang="en-US" altLang="en-US" sz="2000"/>
              <a:t>September 12, 2022</a:t>
            </a:r>
          </a:p>
          <a:p>
            <a:pPr marR="0" algn="l" eaLnBrk="1" hangingPunct="1"/>
            <a:endParaRPr lang="en-US" altLang="en-US" sz="2000"/>
          </a:p>
        </p:txBody>
      </p:sp>
      <p:pic>
        <p:nvPicPr>
          <p:cNvPr id="9220" name="Picture 7">
            <a:extLst>
              <a:ext uri="{FF2B5EF4-FFF2-40B4-BE49-F238E27FC236}">
                <a16:creationId xmlns:a16="http://schemas.microsoft.com/office/drawing/2014/main" id="{BF49CFC6-9934-B3D1-4250-E712B3B90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a:extLst>
              <a:ext uri="{FF2B5EF4-FFF2-40B4-BE49-F238E27FC236}">
                <a16:creationId xmlns:a16="http://schemas.microsoft.com/office/drawing/2014/main" id="{DF0E6EE5-EEEE-5A48-9775-8541336886D5}"/>
              </a:ext>
            </a:extLst>
          </p:cNvPr>
          <p:cNvSpPr>
            <a:spLocks noGrp="1" noChangeArrowheads="1"/>
          </p:cNvSpPr>
          <p:nvPr>
            <p:ph idx="1"/>
          </p:nvPr>
        </p:nvSpPr>
        <p:spPr/>
        <p:txBody>
          <a:bodyPr/>
          <a:lstStyle/>
          <a:p>
            <a:r>
              <a:rPr lang="en-US" altLang="en-US"/>
              <a:t>TSRCBIL – apply waivers/exemptions (continued)</a:t>
            </a:r>
          </a:p>
          <a:p>
            <a:endParaRPr lang="en-US" altLang="en-US"/>
          </a:p>
        </p:txBody>
      </p:sp>
      <p:sp>
        <p:nvSpPr>
          <p:cNvPr id="3" name="Title 2">
            <a:extLst>
              <a:ext uri="{FF2B5EF4-FFF2-40B4-BE49-F238E27FC236}">
                <a16:creationId xmlns:a16="http://schemas.microsoft.com/office/drawing/2014/main" id="{89B875AF-18A5-4A97-871A-B219A6AC6703}"/>
              </a:ext>
            </a:extLst>
          </p:cNvPr>
          <p:cNvSpPr>
            <a:spLocks noGrp="1"/>
          </p:cNvSpPr>
          <p:nvPr>
            <p:ph type="title"/>
          </p:nvPr>
        </p:nvSpPr>
        <p:spPr/>
        <p:txBody>
          <a:bodyPr/>
          <a:lstStyle/>
          <a:p>
            <a:pPr algn="ctr">
              <a:defRPr/>
            </a:pPr>
            <a:r>
              <a:rPr lang="en-US" sz="2800" dirty="0"/>
              <a:t>Generating Class Cancellation Listing</a:t>
            </a:r>
          </a:p>
        </p:txBody>
      </p:sp>
      <p:pic>
        <p:nvPicPr>
          <p:cNvPr id="18436" name="Picture 4">
            <a:extLst>
              <a:ext uri="{FF2B5EF4-FFF2-40B4-BE49-F238E27FC236}">
                <a16:creationId xmlns:a16="http://schemas.microsoft.com/office/drawing/2014/main" id="{F77279CA-1088-D27A-91DE-88138D5E1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2430463"/>
            <a:ext cx="81661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a:extLst>
              <a:ext uri="{FF2B5EF4-FFF2-40B4-BE49-F238E27FC236}">
                <a16:creationId xmlns:a16="http://schemas.microsoft.com/office/drawing/2014/main" id="{EB4E8923-5C96-DEED-81C2-01393E5C31CC}"/>
              </a:ext>
            </a:extLst>
          </p:cNvPr>
          <p:cNvSpPr>
            <a:spLocks noGrp="1" noChangeArrowheads="1"/>
          </p:cNvSpPr>
          <p:nvPr>
            <p:ph idx="1"/>
          </p:nvPr>
        </p:nvSpPr>
        <p:spPr/>
        <p:txBody>
          <a:bodyPr/>
          <a:lstStyle/>
          <a:p>
            <a:r>
              <a:rPr lang="en-US" altLang="en-US"/>
              <a:t>TGRAPPL – Application of Payment</a:t>
            </a:r>
          </a:p>
        </p:txBody>
      </p:sp>
      <p:sp>
        <p:nvSpPr>
          <p:cNvPr id="3" name="Title 2">
            <a:extLst>
              <a:ext uri="{FF2B5EF4-FFF2-40B4-BE49-F238E27FC236}">
                <a16:creationId xmlns:a16="http://schemas.microsoft.com/office/drawing/2014/main" id="{89B875AF-18A5-4A97-871A-B219A6AC6703}"/>
              </a:ext>
            </a:extLst>
          </p:cNvPr>
          <p:cNvSpPr>
            <a:spLocks noGrp="1"/>
          </p:cNvSpPr>
          <p:nvPr>
            <p:ph type="title"/>
          </p:nvPr>
        </p:nvSpPr>
        <p:spPr/>
        <p:txBody>
          <a:bodyPr/>
          <a:lstStyle/>
          <a:p>
            <a:pPr algn="ctr">
              <a:defRPr/>
            </a:pPr>
            <a:r>
              <a:rPr lang="en-US" sz="2800" dirty="0"/>
              <a:t>Generating Class Cancellation Listing</a:t>
            </a:r>
          </a:p>
        </p:txBody>
      </p:sp>
      <p:pic>
        <p:nvPicPr>
          <p:cNvPr id="19460" name="Picture 3">
            <a:extLst>
              <a:ext uri="{FF2B5EF4-FFF2-40B4-BE49-F238E27FC236}">
                <a16:creationId xmlns:a16="http://schemas.microsoft.com/office/drawing/2014/main" id="{A87F3B3F-9D95-D9A1-076D-1B0AF8D6B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7343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9032EABD-D51B-4E09-7B36-8D33A76F3AAA}"/>
              </a:ext>
            </a:extLst>
          </p:cNvPr>
          <p:cNvSpPr>
            <a:spLocks noGrp="1" noChangeArrowheads="1"/>
          </p:cNvSpPr>
          <p:nvPr>
            <p:ph idx="1"/>
          </p:nvPr>
        </p:nvSpPr>
        <p:spPr/>
        <p:txBody>
          <a:bodyPr/>
          <a:lstStyle/>
          <a:p>
            <a:r>
              <a:rPr lang="en-US" altLang="en-US"/>
              <a:t>TGRUNAP – Unapplication of Payment</a:t>
            </a:r>
          </a:p>
        </p:txBody>
      </p:sp>
      <p:sp>
        <p:nvSpPr>
          <p:cNvPr id="3" name="Title 2">
            <a:extLst>
              <a:ext uri="{FF2B5EF4-FFF2-40B4-BE49-F238E27FC236}">
                <a16:creationId xmlns:a16="http://schemas.microsoft.com/office/drawing/2014/main" id="{89B875AF-18A5-4A97-871A-B219A6AC6703}"/>
              </a:ext>
            </a:extLst>
          </p:cNvPr>
          <p:cNvSpPr>
            <a:spLocks noGrp="1"/>
          </p:cNvSpPr>
          <p:nvPr>
            <p:ph type="title"/>
          </p:nvPr>
        </p:nvSpPr>
        <p:spPr/>
        <p:txBody>
          <a:bodyPr/>
          <a:lstStyle/>
          <a:p>
            <a:pPr algn="ctr">
              <a:defRPr/>
            </a:pPr>
            <a:r>
              <a:rPr lang="en-US" sz="2800" dirty="0"/>
              <a:t>Generating Class Cancellation Listing</a:t>
            </a:r>
          </a:p>
        </p:txBody>
      </p:sp>
      <p:pic>
        <p:nvPicPr>
          <p:cNvPr id="20484" name="Picture 4">
            <a:extLst>
              <a:ext uri="{FF2B5EF4-FFF2-40B4-BE49-F238E27FC236}">
                <a16:creationId xmlns:a16="http://schemas.microsoft.com/office/drawing/2014/main" id="{D43F872E-14A2-11F7-94B5-3D23A184C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74676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316FCCD2-A833-B0B3-2600-57B23D1F0371}"/>
              </a:ext>
            </a:extLst>
          </p:cNvPr>
          <p:cNvSpPr>
            <a:spLocks noGrp="1" noChangeArrowheads="1"/>
          </p:cNvSpPr>
          <p:nvPr>
            <p:ph idx="1"/>
          </p:nvPr>
        </p:nvSpPr>
        <p:spPr/>
        <p:txBody>
          <a:bodyPr/>
          <a:lstStyle/>
          <a:p>
            <a:r>
              <a:rPr lang="en-US" altLang="en-US"/>
              <a:t>TGRAPPL – Application of Payment</a:t>
            </a:r>
          </a:p>
        </p:txBody>
      </p:sp>
      <p:sp>
        <p:nvSpPr>
          <p:cNvPr id="3" name="Title 2">
            <a:extLst>
              <a:ext uri="{FF2B5EF4-FFF2-40B4-BE49-F238E27FC236}">
                <a16:creationId xmlns:a16="http://schemas.microsoft.com/office/drawing/2014/main" id="{89B875AF-18A5-4A97-871A-B219A6AC6703}"/>
              </a:ext>
            </a:extLst>
          </p:cNvPr>
          <p:cNvSpPr>
            <a:spLocks noGrp="1"/>
          </p:cNvSpPr>
          <p:nvPr>
            <p:ph type="title"/>
          </p:nvPr>
        </p:nvSpPr>
        <p:spPr/>
        <p:txBody>
          <a:bodyPr/>
          <a:lstStyle/>
          <a:p>
            <a:pPr algn="ctr">
              <a:defRPr/>
            </a:pPr>
            <a:r>
              <a:rPr lang="en-US" sz="2800" dirty="0"/>
              <a:t>Generating Class Cancellation Listing</a:t>
            </a:r>
          </a:p>
        </p:txBody>
      </p:sp>
      <p:pic>
        <p:nvPicPr>
          <p:cNvPr id="21508" name="Picture 3">
            <a:extLst>
              <a:ext uri="{FF2B5EF4-FFF2-40B4-BE49-F238E27FC236}">
                <a16:creationId xmlns:a16="http://schemas.microsoft.com/office/drawing/2014/main" id="{8E162F84-BC18-5F47-887C-DCDF4DAD0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7343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Class Cancellation Listing</a:t>
            </a:r>
          </a:p>
        </p:txBody>
      </p:sp>
      <p:pic>
        <p:nvPicPr>
          <p:cNvPr id="22531" name="Picture 3">
            <a:extLst>
              <a:ext uri="{FF2B5EF4-FFF2-40B4-BE49-F238E27FC236}">
                <a16:creationId xmlns:a16="http://schemas.microsoft.com/office/drawing/2014/main" id="{960051EE-7EF0-74FC-93BE-D540EA9AE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a:extLst>
              <a:ext uri="{FF2B5EF4-FFF2-40B4-BE49-F238E27FC236}">
                <a16:creationId xmlns:a16="http://schemas.microsoft.com/office/drawing/2014/main" id="{823A923A-983D-4256-DC57-4202202FB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25663"/>
            <a:ext cx="5513388"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ontent Placeholder 1">
            <a:extLst>
              <a:ext uri="{FF2B5EF4-FFF2-40B4-BE49-F238E27FC236}">
                <a16:creationId xmlns:a16="http://schemas.microsoft.com/office/drawing/2014/main" id="{577859E3-EC4E-589D-D18B-68E67DC8E406}"/>
              </a:ext>
            </a:extLst>
          </p:cNvPr>
          <p:cNvSpPr>
            <a:spLocks noGrp="1" noChangeArrowheads="1"/>
          </p:cNvSpPr>
          <p:nvPr>
            <p:ph idx="1"/>
          </p:nvPr>
        </p:nvSpPr>
        <p:spPr>
          <a:xfrm>
            <a:off x="533400" y="1524000"/>
            <a:ext cx="6705600" cy="930275"/>
          </a:xfrm>
        </p:spPr>
        <p:txBody>
          <a:bodyPr/>
          <a:lstStyle/>
          <a:p>
            <a:pPr eaLnBrk="1" hangingPunct="1"/>
            <a:r>
              <a:rPr lang="en-US" altLang="en-US" sz="1800"/>
              <a:t>Argos Report - Student Balances with Registration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the Class Cancellation Listing</a:t>
            </a:r>
          </a:p>
        </p:txBody>
      </p:sp>
      <p:pic>
        <p:nvPicPr>
          <p:cNvPr id="23555" name="Picture 3">
            <a:extLst>
              <a:ext uri="{FF2B5EF4-FFF2-40B4-BE49-F238E27FC236}">
                <a16:creationId xmlns:a16="http://schemas.microsoft.com/office/drawing/2014/main" id="{6F99ED9F-7ACD-D02F-A59B-A22FD82EB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1">
            <a:extLst>
              <a:ext uri="{FF2B5EF4-FFF2-40B4-BE49-F238E27FC236}">
                <a16:creationId xmlns:a16="http://schemas.microsoft.com/office/drawing/2014/main" id="{46F5CF73-69E7-D3A5-CEA0-0D8E5E883F03}"/>
              </a:ext>
            </a:extLst>
          </p:cNvPr>
          <p:cNvSpPr>
            <a:spLocks noGrp="1" noChangeArrowheads="1"/>
          </p:cNvSpPr>
          <p:nvPr>
            <p:ph idx="1"/>
          </p:nvPr>
        </p:nvSpPr>
        <p:spPr>
          <a:xfrm>
            <a:off x="938213" y="2065338"/>
            <a:ext cx="6705600" cy="930275"/>
          </a:xfrm>
        </p:spPr>
        <p:txBody>
          <a:bodyPr/>
          <a:lstStyle/>
          <a:p>
            <a:pPr eaLnBrk="1" hangingPunct="1"/>
            <a:r>
              <a:rPr lang="en-US" altLang="en-US" sz="1800"/>
              <a:t>Argos Report - Student Balances with Registration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3557" name="Picture 3">
            <a:extLst>
              <a:ext uri="{FF2B5EF4-FFF2-40B4-BE49-F238E27FC236}">
                <a16:creationId xmlns:a16="http://schemas.microsoft.com/office/drawing/2014/main" id="{16B02AFB-D5F6-A06F-F920-921EA9057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2871788"/>
            <a:ext cx="68722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the Class Cancellation Listing</a:t>
            </a:r>
          </a:p>
        </p:txBody>
      </p:sp>
      <p:pic>
        <p:nvPicPr>
          <p:cNvPr id="24579" name="Picture 3">
            <a:extLst>
              <a:ext uri="{FF2B5EF4-FFF2-40B4-BE49-F238E27FC236}">
                <a16:creationId xmlns:a16="http://schemas.microsoft.com/office/drawing/2014/main" id="{EF7A2399-9667-828E-4A45-9D39CCEEB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ontent Placeholder 1">
            <a:extLst>
              <a:ext uri="{FF2B5EF4-FFF2-40B4-BE49-F238E27FC236}">
                <a16:creationId xmlns:a16="http://schemas.microsoft.com/office/drawing/2014/main" id="{D98A31A8-2FCB-A910-C6C3-309CEAADAC0E}"/>
              </a:ext>
            </a:extLst>
          </p:cNvPr>
          <p:cNvSpPr>
            <a:spLocks noGrp="1" noChangeArrowheads="1"/>
          </p:cNvSpPr>
          <p:nvPr>
            <p:ph idx="1"/>
          </p:nvPr>
        </p:nvSpPr>
        <p:spPr>
          <a:xfrm>
            <a:off x="533400" y="1524000"/>
            <a:ext cx="6705600" cy="930275"/>
          </a:xfrm>
        </p:spPr>
        <p:txBody>
          <a:bodyPr/>
          <a:lstStyle/>
          <a:p>
            <a:pPr eaLnBrk="1" hangingPunct="1"/>
            <a:r>
              <a:rPr lang="en-US" altLang="en-US" sz="1800"/>
              <a:t>Argos Report - Student Balances with Registration (continued)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4581" name="Picture 4">
            <a:extLst>
              <a:ext uri="{FF2B5EF4-FFF2-40B4-BE49-F238E27FC236}">
                <a16:creationId xmlns:a16="http://schemas.microsoft.com/office/drawing/2014/main" id="{B0BAFB63-A340-278B-A2AB-F83227869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60960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the Class Cancellation Listing</a:t>
            </a:r>
          </a:p>
        </p:txBody>
      </p:sp>
      <p:pic>
        <p:nvPicPr>
          <p:cNvPr id="25603" name="Picture 3">
            <a:extLst>
              <a:ext uri="{FF2B5EF4-FFF2-40B4-BE49-F238E27FC236}">
                <a16:creationId xmlns:a16="http://schemas.microsoft.com/office/drawing/2014/main" id="{B9E03239-025E-F74C-F07F-EAFE4F165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1">
            <a:extLst>
              <a:ext uri="{FF2B5EF4-FFF2-40B4-BE49-F238E27FC236}">
                <a16:creationId xmlns:a16="http://schemas.microsoft.com/office/drawing/2014/main" id="{6F6C93DA-CB4A-9900-801C-E1DE7D8A5D46}"/>
              </a:ext>
            </a:extLst>
          </p:cNvPr>
          <p:cNvSpPr>
            <a:spLocks noGrp="1" noChangeArrowheads="1"/>
          </p:cNvSpPr>
          <p:nvPr>
            <p:ph idx="1"/>
          </p:nvPr>
        </p:nvSpPr>
        <p:spPr>
          <a:xfrm>
            <a:off x="533400" y="1524000"/>
            <a:ext cx="6705600" cy="930275"/>
          </a:xfrm>
        </p:spPr>
        <p:txBody>
          <a:bodyPr/>
          <a:lstStyle/>
          <a:p>
            <a:pPr eaLnBrk="1" hangingPunct="1"/>
            <a:r>
              <a:rPr lang="en-US" altLang="en-US" sz="1800"/>
              <a:t>Argos Report - Student Balances with Registration (continued)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5605" name="Picture 1">
            <a:extLst>
              <a:ext uri="{FF2B5EF4-FFF2-40B4-BE49-F238E27FC236}">
                <a16:creationId xmlns:a16="http://schemas.microsoft.com/office/drawing/2014/main" id="{72E5D4A0-05EC-452D-ECC0-A4B79862A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70100"/>
            <a:ext cx="50292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the Class Cancellation Listing</a:t>
            </a:r>
          </a:p>
        </p:txBody>
      </p:sp>
      <p:pic>
        <p:nvPicPr>
          <p:cNvPr id="26627" name="Picture 3">
            <a:extLst>
              <a:ext uri="{FF2B5EF4-FFF2-40B4-BE49-F238E27FC236}">
                <a16:creationId xmlns:a16="http://schemas.microsoft.com/office/drawing/2014/main" id="{060D0780-F94B-4F3D-4A53-3E6DB6B91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1">
            <a:extLst>
              <a:ext uri="{FF2B5EF4-FFF2-40B4-BE49-F238E27FC236}">
                <a16:creationId xmlns:a16="http://schemas.microsoft.com/office/drawing/2014/main" id="{5A567EB6-F28C-D15D-2B06-3AD9A24EC5A9}"/>
              </a:ext>
            </a:extLst>
          </p:cNvPr>
          <p:cNvSpPr>
            <a:spLocks noGrp="1" noChangeArrowheads="1"/>
          </p:cNvSpPr>
          <p:nvPr>
            <p:ph idx="1"/>
          </p:nvPr>
        </p:nvSpPr>
        <p:spPr>
          <a:xfrm>
            <a:off x="533400" y="1524000"/>
            <a:ext cx="6705600" cy="930275"/>
          </a:xfrm>
        </p:spPr>
        <p:txBody>
          <a:bodyPr/>
          <a:lstStyle/>
          <a:p>
            <a:pPr eaLnBrk="1" hangingPunct="1"/>
            <a:r>
              <a:rPr lang="en-US" altLang="en-US" sz="1800"/>
              <a:t>Argos Report - Student Balances with Registration (continued)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6629" name="Picture 1">
            <a:extLst>
              <a:ext uri="{FF2B5EF4-FFF2-40B4-BE49-F238E27FC236}">
                <a16:creationId xmlns:a16="http://schemas.microsoft.com/office/drawing/2014/main" id="{078F56CC-90FF-571E-5348-0C1BE977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70100"/>
            <a:ext cx="502920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the Class Cancellation Listing</a:t>
            </a:r>
          </a:p>
        </p:txBody>
      </p:sp>
      <p:pic>
        <p:nvPicPr>
          <p:cNvPr id="27651" name="Picture 3">
            <a:extLst>
              <a:ext uri="{FF2B5EF4-FFF2-40B4-BE49-F238E27FC236}">
                <a16:creationId xmlns:a16="http://schemas.microsoft.com/office/drawing/2014/main" id="{FF43243E-FD88-8669-6554-122B00D29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1">
            <a:extLst>
              <a:ext uri="{FF2B5EF4-FFF2-40B4-BE49-F238E27FC236}">
                <a16:creationId xmlns:a16="http://schemas.microsoft.com/office/drawing/2014/main" id="{10C42891-6576-3C45-2135-9702604E2D42}"/>
              </a:ext>
            </a:extLst>
          </p:cNvPr>
          <p:cNvSpPr>
            <a:spLocks noGrp="1" noChangeArrowheads="1"/>
          </p:cNvSpPr>
          <p:nvPr>
            <p:ph idx="1"/>
          </p:nvPr>
        </p:nvSpPr>
        <p:spPr>
          <a:xfrm>
            <a:off x="533400" y="1524000"/>
            <a:ext cx="6705600" cy="930275"/>
          </a:xfrm>
        </p:spPr>
        <p:txBody>
          <a:bodyPr/>
          <a:lstStyle/>
          <a:p>
            <a:pPr eaLnBrk="1" hangingPunct="1"/>
            <a:r>
              <a:rPr lang="en-US" altLang="en-US" sz="1800"/>
              <a:t>Argos Report - Student Balances with Registration (continued)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7653" name="Picture 3">
            <a:extLst>
              <a:ext uri="{FF2B5EF4-FFF2-40B4-BE49-F238E27FC236}">
                <a16:creationId xmlns:a16="http://schemas.microsoft.com/office/drawing/2014/main" id="{D24F9712-9200-1297-F8FF-9AAC577C1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57400"/>
            <a:ext cx="60198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CD0E7448-C710-970F-EB6E-4865EAE0CC26}"/>
              </a:ext>
            </a:extLst>
          </p:cNvPr>
          <p:cNvSpPr>
            <a:spLocks noGrp="1" noChangeArrowheads="1"/>
          </p:cNvSpPr>
          <p:nvPr>
            <p:ph idx="1"/>
          </p:nvPr>
        </p:nvSpPr>
        <p:spPr>
          <a:xfrm>
            <a:off x="457200" y="1600200"/>
            <a:ext cx="8229600" cy="3395663"/>
          </a:xfrm>
        </p:spPr>
        <p:txBody>
          <a:bodyPr/>
          <a:lstStyle/>
          <a:p>
            <a:pPr eaLnBrk="1" hangingPunct="1">
              <a:buFont typeface="Wingdings" panose="05000000000000000000" pitchFamily="2" charset="2"/>
              <a:buChar char="§"/>
            </a:pPr>
            <a:r>
              <a:rPr lang="en-US" altLang="en-US"/>
              <a:t>Please turn off your cell phone</a:t>
            </a:r>
          </a:p>
          <a:p>
            <a:pPr eaLnBrk="1" hangingPunct="1">
              <a:buFont typeface="Wingdings" panose="05000000000000000000" pitchFamily="2" charset="2"/>
              <a:buChar char="§"/>
            </a:pPr>
            <a:r>
              <a:rPr lang="en-US" altLang="en-US"/>
              <a:t>If you must leave the session early, please do so discreetly</a:t>
            </a:r>
          </a:p>
          <a:p>
            <a:pPr eaLnBrk="1" hangingPunct="1">
              <a:buFont typeface="Wingdings" panose="05000000000000000000" pitchFamily="2" charset="2"/>
              <a:buChar char="§"/>
            </a:pPr>
            <a:r>
              <a:rPr lang="en-US" altLang="en-US"/>
              <a:t>Please avoid side conversation during the session</a:t>
            </a:r>
          </a:p>
        </p:txBody>
      </p:sp>
      <p:sp>
        <p:nvSpPr>
          <p:cNvPr id="3" name="Title 2">
            <a:extLst>
              <a:ext uri="{FF2B5EF4-FFF2-40B4-BE49-F238E27FC236}">
                <a16:creationId xmlns:a16="http://schemas.microsoft.com/office/drawing/2014/main" id="{9273C0C9-8DDB-42E7-9031-971E177A11F4}"/>
              </a:ext>
            </a:extLst>
          </p:cNvPr>
          <p:cNvSpPr>
            <a:spLocks noGrp="1"/>
          </p:cNvSpPr>
          <p:nvPr>
            <p:ph type="title"/>
          </p:nvPr>
        </p:nvSpPr>
        <p:spPr/>
        <p:txBody>
          <a:bodyPr/>
          <a:lstStyle/>
          <a:p>
            <a:pPr eaLnBrk="1" fontAlgn="auto" hangingPunct="1">
              <a:spcAft>
                <a:spcPts val="0"/>
              </a:spcAft>
              <a:defRPr/>
            </a:pPr>
            <a:r>
              <a:rPr lang="en-US" dirty="0"/>
              <a:t>Session Rules of Etiquette</a:t>
            </a:r>
          </a:p>
        </p:txBody>
      </p:sp>
      <p:pic>
        <p:nvPicPr>
          <p:cNvPr id="10244" name="Picture 3">
            <a:extLst>
              <a:ext uri="{FF2B5EF4-FFF2-40B4-BE49-F238E27FC236}">
                <a16:creationId xmlns:a16="http://schemas.microsoft.com/office/drawing/2014/main" id="{945F1DAB-EDAC-2C7C-6541-50EF407B4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Generating the Class Cancellation Listing</a:t>
            </a:r>
          </a:p>
        </p:txBody>
      </p:sp>
      <p:pic>
        <p:nvPicPr>
          <p:cNvPr id="28675" name="Picture 3">
            <a:extLst>
              <a:ext uri="{FF2B5EF4-FFF2-40B4-BE49-F238E27FC236}">
                <a16:creationId xmlns:a16="http://schemas.microsoft.com/office/drawing/2014/main" id="{52ED1417-BB00-B4A6-387E-2380714DE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Content Placeholder 1">
            <a:extLst>
              <a:ext uri="{FF2B5EF4-FFF2-40B4-BE49-F238E27FC236}">
                <a16:creationId xmlns:a16="http://schemas.microsoft.com/office/drawing/2014/main" id="{975B4602-7874-36A4-71AC-1AB3E0CBE4D7}"/>
              </a:ext>
            </a:extLst>
          </p:cNvPr>
          <p:cNvSpPr>
            <a:spLocks noGrp="1" noChangeArrowheads="1"/>
          </p:cNvSpPr>
          <p:nvPr>
            <p:ph idx="1"/>
          </p:nvPr>
        </p:nvSpPr>
        <p:spPr>
          <a:xfrm>
            <a:off x="544513" y="1416050"/>
            <a:ext cx="6705600" cy="930275"/>
          </a:xfrm>
        </p:spPr>
        <p:txBody>
          <a:bodyPr/>
          <a:lstStyle/>
          <a:p>
            <a:pPr eaLnBrk="1" hangingPunct="1"/>
            <a:r>
              <a:rPr lang="en-US" altLang="en-US" sz="1800"/>
              <a:t>(After OIT cleans up list) Argos Report – Purge List </a:t>
            </a:r>
          </a:p>
          <a:p>
            <a:pPr eaLnBrk="1" hangingPunct="1"/>
            <a:r>
              <a:rPr lang="en-US" altLang="en-US" sz="1800"/>
              <a:t>Send daily preliminary list to faculty/staff stakeholders</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8677" name="Picture 1">
            <a:extLst>
              <a:ext uri="{FF2B5EF4-FFF2-40B4-BE49-F238E27FC236}">
                <a16:creationId xmlns:a16="http://schemas.microsoft.com/office/drawing/2014/main" id="{8BBEEB7B-C9CC-4551-1417-0BC4DB602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22488"/>
            <a:ext cx="731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a:extLst>
              <a:ext uri="{FF2B5EF4-FFF2-40B4-BE49-F238E27FC236}">
                <a16:creationId xmlns:a16="http://schemas.microsoft.com/office/drawing/2014/main" id="{B5C2060D-15D3-DBAA-B5D3-FE7298E6B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150" y="4038600"/>
            <a:ext cx="7010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Final Class Cancellation </a:t>
            </a:r>
          </a:p>
        </p:txBody>
      </p:sp>
      <p:pic>
        <p:nvPicPr>
          <p:cNvPr id="29699" name="Picture 3">
            <a:extLst>
              <a:ext uri="{FF2B5EF4-FFF2-40B4-BE49-F238E27FC236}">
                <a16:creationId xmlns:a16="http://schemas.microsoft.com/office/drawing/2014/main" id="{D7979DAB-3F24-3ABF-C32F-8174EB064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ontent Placeholder 1">
            <a:extLst>
              <a:ext uri="{FF2B5EF4-FFF2-40B4-BE49-F238E27FC236}">
                <a16:creationId xmlns:a16="http://schemas.microsoft.com/office/drawing/2014/main" id="{219FB932-3A7C-0407-16AA-0FB2965D7BB8}"/>
              </a:ext>
            </a:extLst>
          </p:cNvPr>
          <p:cNvSpPr>
            <a:spLocks noGrp="1" noChangeArrowheads="1"/>
          </p:cNvSpPr>
          <p:nvPr>
            <p:ph idx="1"/>
          </p:nvPr>
        </p:nvSpPr>
        <p:spPr>
          <a:xfrm>
            <a:off x="533400" y="1524000"/>
            <a:ext cx="7467600" cy="930275"/>
          </a:xfrm>
        </p:spPr>
        <p:txBody>
          <a:bodyPr/>
          <a:lstStyle/>
          <a:p>
            <a:pPr eaLnBrk="1" hangingPunct="1"/>
            <a:r>
              <a:rPr lang="en-US" altLang="en-US" sz="1800"/>
              <a:t>Run Argos Reports for contact list (</a:t>
            </a:r>
            <a:r>
              <a:rPr lang="en-US" altLang="en-US" sz="1800" b="1"/>
              <a:t>Purge List</a:t>
            </a:r>
            <a:r>
              <a:rPr lang="en-US" altLang="en-US" sz="1800"/>
              <a:t>), cancelled/saved list (</a:t>
            </a:r>
            <a:r>
              <a:rPr lang="en-US" altLang="en-US" sz="1800" b="1"/>
              <a:t>Student Balances with Registration</a:t>
            </a:r>
            <a:r>
              <a:rPr lang="en-US" altLang="en-US" sz="1800"/>
              <a:t>) and Course Listing (</a:t>
            </a:r>
            <a:r>
              <a:rPr lang="en-US" altLang="en-US" sz="1800" b="1"/>
              <a:t>Registration Not Paid – Purge List</a:t>
            </a:r>
            <a:r>
              <a:rPr lang="en-US" altLang="en-US" sz="1800"/>
              <a:t>)</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29701" name="Picture 3">
            <a:extLst>
              <a:ext uri="{FF2B5EF4-FFF2-40B4-BE49-F238E27FC236}">
                <a16:creationId xmlns:a16="http://schemas.microsoft.com/office/drawing/2014/main" id="{1A089173-5357-552C-5D34-C67F5B6BD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2489200"/>
            <a:ext cx="718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a:extLst>
              <a:ext uri="{FF2B5EF4-FFF2-40B4-BE49-F238E27FC236}">
                <a16:creationId xmlns:a16="http://schemas.microsoft.com/office/drawing/2014/main" id="{F12C1278-E389-4BB0-390E-8D2C16810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81438"/>
            <a:ext cx="642143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Final Class Cancellation </a:t>
            </a:r>
          </a:p>
        </p:txBody>
      </p:sp>
      <p:pic>
        <p:nvPicPr>
          <p:cNvPr id="30723" name="Picture 3">
            <a:extLst>
              <a:ext uri="{FF2B5EF4-FFF2-40B4-BE49-F238E27FC236}">
                <a16:creationId xmlns:a16="http://schemas.microsoft.com/office/drawing/2014/main" id="{B39CE3B1-1F64-034B-26FF-A85667ACE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ontent Placeholder 1">
            <a:extLst>
              <a:ext uri="{FF2B5EF4-FFF2-40B4-BE49-F238E27FC236}">
                <a16:creationId xmlns:a16="http://schemas.microsoft.com/office/drawing/2014/main" id="{F3966EF2-F5C5-1142-8C99-7CE314B78C13}"/>
              </a:ext>
            </a:extLst>
          </p:cNvPr>
          <p:cNvSpPr>
            <a:spLocks noGrp="1" noChangeArrowheads="1"/>
          </p:cNvSpPr>
          <p:nvPr>
            <p:ph idx="1"/>
          </p:nvPr>
        </p:nvSpPr>
        <p:spPr>
          <a:xfrm>
            <a:off x="533400" y="1524000"/>
            <a:ext cx="7467600" cy="930275"/>
          </a:xfrm>
        </p:spPr>
        <p:txBody>
          <a:bodyPr/>
          <a:lstStyle/>
          <a:p>
            <a:pPr eaLnBrk="1" hangingPunct="1"/>
            <a:r>
              <a:rPr lang="en-US" altLang="en-US" sz="1800"/>
              <a:t>SFRRNOP (Parameter 2 – N for report only, Y to delete registration and back out charges)  </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30725" name="Picture 1">
            <a:extLst>
              <a:ext uri="{FF2B5EF4-FFF2-40B4-BE49-F238E27FC236}">
                <a16:creationId xmlns:a16="http://schemas.microsoft.com/office/drawing/2014/main" id="{FFBAEFCF-464F-7909-C85D-77DDCCDD7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2209800"/>
            <a:ext cx="7229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Final Class Cancellation </a:t>
            </a:r>
          </a:p>
        </p:txBody>
      </p:sp>
      <p:pic>
        <p:nvPicPr>
          <p:cNvPr id="31747" name="Picture 3">
            <a:extLst>
              <a:ext uri="{FF2B5EF4-FFF2-40B4-BE49-F238E27FC236}">
                <a16:creationId xmlns:a16="http://schemas.microsoft.com/office/drawing/2014/main" id="{4EF18D81-5321-A120-9D22-3B32FCEB7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1">
            <a:extLst>
              <a:ext uri="{FF2B5EF4-FFF2-40B4-BE49-F238E27FC236}">
                <a16:creationId xmlns:a16="http://schemas.microsoft.com/office/drawing/2014/main" id="{11E3984D-257B-BF9B-E0C7-C19DCAEBE945}"/>
              </a:ext>
            </a:extLst>
          </p:cNvPr>
          <p:cNvSpPr>
            <a:spLocks noGrp="1" noChangeArrowheads="1"/>
          </p:cNvSpPr>
          <p:nvPr>
            <p:ph idx="1"/>
          </p:nvPr>
        </p:nvSpPr>
        <p:spPr>
          <a:xfrm>
            <a:off x="533400" y="1524000"/>
            <a:ext cx="7467600" cy="930275"/>
          </a:xfrm>
        </p:spPr>
        <p:txBody>
          <a:bodyPr/>
          <a:lstStyle/>
          <a:p>
            <a:pPr eaLnBrk="1" hangingPunct="1"/>
            <a:r>
              <a:rPr lang="en-US" altLang="en-US" sz="1800"/>
              <a:t>Notify dropped students of final class cancellation via email</a:t>
            </a:r>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31749" name="Picture 3">
            <a:extLst>
              <a:ext uri="{FF2B5EF4-FFF2-40B4-BE49-F238E27FC236}">
                <a16:creationId xmlns:a16="http://schemas.microsoft.com/office/drawing/2014/main" id="{5586E6FF-CC14-3AD4-8F21-ACC5CBE63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7086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Final Class Cancellation </a:t>
            </a:r>
          </a:p>
        </p:txBody>
      </p:sp>
      <p:pic>
        <p:nvPicPr>
          <p:cNvPr id="32771" name="Picture 3">
            <a:extLst>
              <a:ext uri="{FF2B5EF4-FFF2-40B4-BE49-F238E27FC236}">
                <a16:creationId xmlns:a16="http://schemas.microsoft.com/office/drawing/2014/main" id="{C495AB36-9EAF-D68C-DE71-C034DAD2B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Content Placeholder 1">
            <a:extLst>
              <a:ext uri="{FF2B5EF4-FFF2-40B4-BE49-F238E27FC236}">
                <a16:creationId xmlns:a16="http://schemas.microsoft.com/office/drawing/2014/main" id="{FA967215-1633-5930-3319-02483285BEBB}"/>
              </a:ext>
            </a:extLst>
          </p:cNvPr>
          <p:cNvSpPr>
            <a:spLocks noGrp="1" noChangeArrowheads="1"/>
          </p:cNvSpPr>
          <p:nvPr>
            <p:ph idx="1"/>
          </p:nvPr>
        </p:nvSpPr>
        <p:spPr>
          <a:xfrm>
            <a:off x="533400" y="1524000"/>
            <a:ext cx="7467600" cy="930275"/>
          </a:xfrm>
        </p:spPr>
        <p:txBody>
          <a:bodyPr/>
          <a:lstStyle/>
          <a:p>
            <a:pPr eaLnBrk="1" hangingPunct="1"/>
            <a:r>
              <a:rPr lang="en-US" altLang="en-US" sz="1800"/>
              <a:t>Notify key faculty/staff of final class cancellation via email</a:t>
            </a:r>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32773" name="Picture 3">
            <a:extLst>
              <a:ext uri="{FF2B5EF4-FFF2-40B4-BE49-F238E27FC236}">
                <a16:creationId xmlns:a16="http://schemas.microsoft.com/office/drawing/2014/main" id="{29B74B9C-832F-33C3-DF6F-086EE82E4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163"/>
          <a:stretch>
            <a:fillRect/>
          </a:stretch>
        </p:blipFill>
        <p:spPr bwMode="auto">
          <a:xfrm>
            <a:off x="1966913" y="2133600"/>
            <a:ext cx="65674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a:extLst>
              <a:ext uri="{FF2B5EF4-FFF2-40B4-BE49-F238E27FC236}">
                <a16:creationId xmlns:a16="http://schemas.microsoft.com/office/drawing/2014/main" id="{EA3E2CA7-533A-DDA4-B6CC-2230EDCE2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43200"/>
            <a:ext cx="594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Final Class Cancellation </a:t>
            </a:r>
          </a:p>
        </p:txBody>
      </p:sp>
      <p:pic>
        <p:nvPicPr>
          <p:cNvPr id="33795" name="Picture 3">
            <a:extLst>
              <a:ext uri="{FF2B5EF4-FFF2-40B4-BE49-F238E27FC236}">
                <a16:creationId xmlns:a16="http://schemas.microsoft.com/office/drawing/2014/main" id="{1DA6D3BE-FEB9-C9F8-741F-1F4EBB64D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Content Placeholder 1">
            <a:extLst>
              <a:ext uri="{FF2B5EF4-FFF2-40B4-BE49-F238E27FC236}">
                <a16:creationId xmlns:a16="http://schemas.microsoft.com/office/drawing/2014/main" id="{62FA7490-9AB2-24B1-E40A-52F97F7E9959}"/>
              </a:ext>
            </a:extLst>
          </p:cNvPr>
          <p:cNvSpPr>
            <a:spLocks noGrp="1" noChangeArrowheads="1"/>
          </p:cNvSpPr>
          <p:nvPr>
            <p:ph idx="1"/>
          </p:nvPr>
        </p:nvSpPr>
        <p:spPr>
          <a:xfrm>
            <a:off x="533400" y="1524000"/>
            <a:ext cx="7467600" cy="930275"/>
          </a:xfrm>
        </p:spPr>
        <p:txBody>
          <a:bodyPr/>
          <a:lstStyle/>
          <a:p>
            <a:pPr eaLnBrk="1" hangingPunct="1"/>
            <a:r>
              <a:rPr lang="en-US" altLang="en-US" sz="1800"/>
              <a:t>Notify key faculty/staff of final class cancellation via email</a:t>
            </a:r>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pic>
        <p:nvPicPr>
          <p:cNvPr id="33797" name="Picture 3">
            <a:extLst>
              <a:ext uri="{FF2B5EF4-FFF2-40B4-BE49-F238E27FC236}">
                <a16:creationId xmlns:a16="http://schemas.microsoft.com/office/drawing/2014/main" id="{46EE7121-3E14-0CBE-E624-80BC9EA07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6163"/>
          <a:stretch>
            <a:fillRect/>
          </a:stretch>
        </p:blipFill>
        <p:spPr bwMode="auto">
          <a:xfrm>
            <a:off x="1966913" y="2133600"/>
            <a:ext cx="65674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a:extLst>
              <a:ext uri="{FF2B5EF4-FFF2-40B4-BE49-F238E27FC236}">
                <a16:creationId xmlns:a16="http://schemas.microsoft.com/office/drawing/2014/main" id="{00D756A5-188F-E39D-D7D0-491D8A067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43200"/>
            <a:ext cx="594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Questions, Comments or Discussion?</a:t>
            </a:r>
          </a:p>
        </p:txBody>
      </p:sp>
      <p:pic>
        <p:nvPicPr>
          <p:cNvPr id="34819" name="Picture 3">
            <a:extLst>
              <a:ext uri="{FF2B5EF4-FFF2-40B4-BE49-F238E27FC236}">
                <a16:creationId xmlns:a16="http://schemas.microsoft.com/office/drawing/2014/main" id="{403A32BF-EBCE-D862-CFFA-645F03D5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Question Photos, Download Free Question Stock Photos &amp; HD Images">
            <a:extLst>
              <a:ext uri="{FF2B5EF4-FFF2-40B4-BE49-F238E27FC236}">
                <a16:creationId xmlns:a16="http://schemas.microsoft.com/office/drawing/2014/main" id="{E206484B-0063-E0BE-78B3-23C81D20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90725"/>
            <a:ext cx="4343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2800" dirty="0"/>
              <a:t>Thank You</a:t>
            </a:r>
          </a:p>
        </p:txBody>
      </p:sp>
      <p:pic>
        <p:nvPicPr>
          <p:cNvPr id="35843" name="Picture 3">
            <a:extLst>
              <a:ext uri="{FF2B5EF4-FFF2-40B4-BE49-F238E27FC236}">
                <a16:creationId xmlns:a16="http://schemas.microsoft.com/office/drawing/2014/main" id="{7C31ECFE-2C5B-2BBB-1771-DC8D8FFFE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1">
            <a:extLst>
              <a:ext uri="{FF2B5EF4-FFF2-40B4-BE49-F238E27FC236}">
                <a16:creationId xmlns:a16="http://schemas.microsoft.com/office/drawing/2014/main" id="{4659812C-3999-69D7-4885-D0F52F7EBCFE}"/>
              </a:ext>
            </a:extLst>
          </p:cNvPr>
          <p:cNvSpPr txBox="1">
            <a:spLocks noChangeArrowheads="1"/>
          </p:cNvSpPr>
          <p:nvPr/>
        </p:nvSpPr>
        <p:spPr bwMode="auto">
          <a:xfrm>
            <a:off x="1524000" y="1828800"/>
            <a:ext cx="64008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defRPr>
            </a:lvl9pPr>
          </a:lstStyle>
          <a:p>
            <a:pPr algn="ctr"/>
            <a:r>
              <a:rPr lang="en-US" altLang="en-US" b="1">
                <a:latin typeface="Bookman Old Style" panose="02050604050505020204" pitchFamily="18" charset="0"/>
              </a:rPr>
              <a:t>Mikhail Collins</a:t>
            </a:r>
          </a:p>
          <a:p>
            <a:pPr algn="ctr"/>
            <a:r>
              <a:rPr lang="en-US" altLang="en-US" b="1">
                <a:latin typeface="Bookman Old Style" panose="02050604050505020204" pitchFamily="18" charset="0"/>
              </a:rPr>
              <a:t>Delta State University</a:t>
            </a:r>
          </a:p>
          <a:p>
            <a:pPr algn="ctr"/>
            <a:r>
              <a:rPr lang="en-US" altLang="en-US" b="1" i="1">
                <a:latin typeface="Bookman Old Style" panose="02050604050505020204" pitchFamily="18" charset="0"/>
              </a:rPr>
              <a:t>Director, Student Business Services</a:t>
            </a:r>
          </a:p>
          <a:p>
            <a:pPr algn="ctr"/>
            <a:r>
              <a:rPr lang="en-US" altLang="en-US">
                <a:latin typeface="Bookman Old Style" panose="02050604050505020204" pitchFamily="18" charset="0"/>
                <a:hlinkClick r:id="rId3"/>
              </a:rPr>
              <a:t>mcollins@deltastate.edu</a:t>
            </a:r>
            <a:endParaRPr lang="en-US" altLang="en-US">
              <a:latin typeface="Bookman Old Style" panose="02050604050505020204" pitchFamily="18" charset="0"/>
            </a:endParaRPr>
          </a:p>
          <a:p>
            <a:pPr algn="ctr"/>
            <a:endParaRPr lang="en-US" altLang="en-US" b="1" i="1">
              <a:latin typeface="Bookman Old Style" panose="02050604050505020204" pitchFamily="18" charset="0"/>
            </a:endParaRPr>
          </a:p>
          <a:p>
            <a:pPr algn="ctr"/>
            <a:endParaRPr lang="en-US" altLang="en-US" b="1" i="1">
              <a:latin typeface="Bookman Old Style" panose="02050604050505020204" pitchFamily="18" charset="0"/>
            </a:endParaRPr>
          </a:p>
          <a:p>
            <a:pPr algn="ctr"/>
            <a:endParaRPr lang="en-US" altLang="en-US" b="1" i="1">
              <a:latin typeface="Bookman Old Style" panose="02050604050505020204" pitchFamily="18" charset="0"/>
            </a:endParaRPr>
          </a:p>
          <a:p>
            <a:pPr algn="ctr"/>
            <a:r>
              <a:rPr lang="en-US" altLang="en-US" b="1">
                <a:latin typeface="Bookman Old Style" panose="02050604050505020204" pitchFamily="18" charset="0"/>
              </a:rPr>
              <a:t> Kelvin D. Davis</a:t>
            </a:r>
          </a:p>
          <a:p>
            <a:pPr algn="ctr"/>
            <a:r>
              <a:rPr lang="en-US" altLang="en-US" b="1">
                <a:latin typeface="Bookman Old Style" panose="02050604050505020204" pitchFamily="18" charset="0"/>
              </a:rPr>
              <a:t>Delta State University</a:t>
            </a:r>
          </a:p>
          <a:p>
            <a:pPr algn="ctr"/>
            <a:r>
              <a:rPr lang="en-US" altLang="en-US" b="1">
                <a:latin typeface="Bookman Old Style" panose="02050604050505020204" pitchFamily="18" charset="0"/>
              </a:rPr>
              <a:t>Director, Financial Reporting/University Liaison to Food Service &amp; Bookstore</a:t>
            </a:r>
          </a:p>
          <a:p>
            <a:pPr algn="ctr"/>
            <a:r>
              <a:rPr lang="en-US" altLang="en-US">
                <a:latin typeface="Bookman Old Style" panose="02050604050505020204" pitchFamily="18" charset="0"/>
                <a:hlinkClick r:id="rId4"/>
              </a:rPr>
              <a:t>kddavis@deltastate.edu</a:t>
            </a:r>
            <a:endParaRPr lang="en-US" altLang="en-US">
              <a:latin typeface="Bookman Old Style" panose="02050604050505020204" pitchFamily="18" charset="0"/>
            </a:endParaRPr>
          </a:p>
          <a:p>
            <a:pPr algn="ctr"/>
            <a:endParaRPr lang="en-US" altLang="en-US" b="1">
              <a:latin typeface="Bookman Old Style" panose="02050604050505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792A60D5-A4BF-A410-9F58-8F29E197DC16}"/>
              </a:ext>
            </a:extLst>
          </p:cNvPr>
          <p:cNvSpPr>
            <a:spLocks noGrp="1" noChangeArrowheads="1"/>
          </p:cNvSpPr>
          <p:nvPr>
            <p:ph idx="1"/>
          </p:nvPr>
        </p:nvSpPr>
        <p:spPr>
          <a:xfrm>
            <a:off x="457200" y="1462088"/>
            <a:ext cx="8229600" cy="4525962"/>
          </a:xfrm>
        </p:spPr>
        <p:txBody>
          <a:bodyPr/>
          <a:lstStyle/>
          <a:p>
            <a:pPr eaLnBrk="1" hangingPunct="1"/>
            <a:r>
              <a:rPr lang="en-US" altLang="en-US" sz="2100"/>
              <a:t>The purpose of the Class Cancellation Process (formerly and commonly known as the purge process) is to ensure satisfactory payment or financial clearance for all classes provided by the college is made by the payment deadline. </a:t>
            </a:r>
          </a:p>
          <a:p>
            <a:pPr eaLnBrk="1" hangingPunct="1"/>
            <a:r>
              <a:rPr lang="en-US" altLang="en-US" sz="2100"/>
              <a:t>When students are not financially cleared by the payment deadline, they are removed from the courses due to non-payment.</a:t>
            </a:r>
          </a:p>
          <a:p>
            <a:pPr eaLnBrk="1" hangingPunct="1"/>
            <a:r>
              <a:rPr lang="en-US" altLang="en-US" sz="2100"/>
              <a:t>Satisfactory payment or financial clearance includes but is not limited to enrolling in the University’s deferred payment plan, a zero balance or financial aid award exceeding the semester charges. </a:t>
            </a:r>
          </a:p>
        </p:txBody>
      </p:sp>
      <p:sp>
        <p:nvSpPr>
          <p:cNvPr id="3" name="Title 2">
            <a:extLst>
              <a:ext uri="{FF2B5EF4-FFF2-40B4-BE49-F238E27FC236}">
                <a16:creationId xmlns:a16="http://schemas.microsoft.com/office/drawing/2014/main" id="{CC918FCF-5906-456C-8D65-9C85E760CF67}"/>
              </a:ext>
            </a:extLst>
          </p:cNvPr>
          <p:cNvSpPr>
            <a:spLocks noGrp="1"/>
          </p:cNvSpPr>
          <p:nvPr>
            <p:ph type="title"/>
          </p:nvPr>
        </p:nvSpPr>
        <p:spPr>
          <a:xfrm>
            <a:off x="762000" y="274638"/>
            <a:ext cx="7543800" cy="1143000"/>
          </a:xfrm>
        </p:spPr>
        <p:txBody>
          <a:bodyPr/>
          <a:lstStyle/>
          <a:p>
            <a:pPr eaLnBrk="1" fontAlgn="auto" hangingPunct="1">
              <a:spcAft>
                <a:spcPts val="0"/>
              </a:spcAft>
              <a:defRPr/>
            </a:pPr>
            <a:r>
              <a:rPr lang="en-US" sz="3000" dirty="0"/>
              <a:t>What is the Class Cancellation Process?</a:t>
            </a:r>
          </a:p>
        </p:txBody>
      </p:sp>
      <p:pic>
        <p:nvPicPr>
          <p:cNvPr id="11268" name="Picture 3">
            <a:extLst>
              <a:ext uri="{FF2B5EF4-FFF2-40B4-BE49-F238E27FC236}">
                <a16:creationId xmlns:a16="http://schemas.microsoft.com/office/drawing/2014/main" id="{85287DCE-5D1A-4BC6-8079-6AABE9708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B9FF0648-EDE2-4847-B976-7668D66AF85C}"/>
              </a:ext>
            </a:extLst>
          </p:cNvPr>
          <p:cNvSpPr>
            <a:spLocks noGrp="1" noChangeArrowheads="1"/>
          </p:cNvSpPr>
          <p:nvPr>
            <p:ph idx="1"/>
          </p:nvPr>
        </p:nvSpPr>
        <p:spPr>
          <a:xfrm>
            <a:off x="419100" y="1905000"/>
            <a:ext cx="8229600" cy="4525963"/>
          </a:xfrm>
        </p:spPr>
        <p:txBody>
          <a:bodyPr/>
          <a:lstStyle/>
          <a:p>
            <a:pPr eaLnBrk="1" hangingPunct="1"/>
            <a:r>
              <a:rPr lang="en-US" altLang="en-US" sz="2400"/>
              <a:t>Push back from Administration</a:t>
            </a:r>
          </a:p>
          <a:p>
            <a:pPr eaLnBrk="1" hangingPunct="1"/>
            <a:r>
              <a:rPr lang="en-US" altLang="en-US" sz="2400"/>
              <a:t>Difficulty getting out the communication</a:t>
            </a:r>
          </a:p>
          <a:p>
            <a:pPr eaLnBrk="1" hangingPunct="1"/>
            <a:r>
              <a:rPr lang="en-US" altLang="en-US" sz="2400"/>
              <a:t>Returning students often do not handle their business</a:t>
            </a:r>
          </a:p>
          <a:p>
            <a:pPr eaLnBrk="1" hangingPunct="1"/>
            <a:r>
              <a:rPr lang="en-US" altLang="en-US" sz="2400"/>
              <a:t>No clear or specific date</a:t>
            </a:r>
          </a:p>
          <a:p>
            <a:pPr eaLnBrk="1" hangingPunct="1"/>
            <a:r>
              <a:rPr lang="en-US" altLang="en-US" sz="2400"/>
              <a:t>Poor advertisement</a:t>
            </a:r>
          </a:p>
          <a:p>
            <a:pPr eaLnBrk="1" hangingPunct="1"/>
            <a:r>
              <a:rPr lang="en-US" altLang="en-US" sz="2400"/>
              <a:t>Isolated process (only one department involved)</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800100" y="427037"/>
            <a:ext cx="7543800" cy="1143000"/>
          </a:xfrm>
        </p:spPr>
        <p:txBody>
          <a:bodyPr>
            <a:normAutofit fontScale="90000"/>
          </a:bodyPr>
          <a:lstStyle/>
          <a:p>
            <a:pPr algn="ctr" eaLnBrk="1" fontAlgn="auto" hangingPunct="1">
              <a:spcAft>
                <a:spcPts val="0"/>
              </a:spcAft>
              <a:defRPr/>
            </a:pPr>
            <a:r>
              <a:rPr lang="en-US" sz="3000" dirty="0"/>
              <a:t>Common Challenges and Problems With </a:t>
            </a:r>
            <a:br>
              <a:rPr lang="en-US" sz="3000" dirty="0"/>
            </a:br>
            <a:r>
              <a:rPr lang="en-US" sz="3000" dirty="0"/>
              <a:t>the Class Cancellation Process</a:t>
            </a:r>
          </a:p>
        </p:txBody>
      </p:sp>
      <p:pic>
        <p:nvPicPr>
          <p:cNvPr id="12292" name="Picture 3">
            <a:extLst>
              <a:ext uri="{FF2B5EF4-FFF2-40B4-BE49-F238E27FC236}">
                <a16:creationId xmlns:a16="http://schemas.microsoft.com/office/drawing/2014/main" id="{B0D2FE12-98D2-2C13-022B-AA656E612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E9B4E4F8-B10D-A155-71C3-98F4981A713D}"/>
              </a:ext>
            </a:extLst>
          </p:cNvPr>
          <p:cNvSpPr>
            <a:spLocks noGrp="1" noChangeArrowheads="1"/>
          </p:cNvSpPr>
          <p:nvPr>
            <p:ph idx="1"/>
          </p:nvPr>
        </p:nvSpPr>
        <p:spPr>
          <a:xfrm>
            <a:off x="457200" y="1600200"/>
            <a:ext cx="8229600" cy="4525963"/>
          </a:xfrm>
        </p:spPr>
        <p:txBody>
          <a:bodyPr/>
          <a:lstStyle/>
          <a:p>
            <a:pPr eaLnBrk="1" hangingPunct="1"/>
            <a:endParaRPr lang="en-US" altLang="en-US" sz="2400"/>
          </a:p>
          <a:p>
            <a:pPr eaLnBrk="1" hangingPunct="1"/>
            <a:endParaRPr lang="en-US" altLang="en-US" sz="2400"/>
          </a:p>
        </p:txBody>
      </p:sp>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1654865" y="3429000"/>
            <a:ext cx="6096000" cy="1249363"/>
          </a:xfrm>
        </p:spPr>
        <p:txBody>
          <a:bodyPr>
            <a:noAutofit/>
          </a:bodyPr>
          <a:lstStyle/>
          <a:p>
            <a:pPr algn="just" eaLnBrk="1" fontAlgn="auto" hangingPunct="1">
              <a:spcAft>
                <a:spcPts val="0"/>
              </a:spcAft>
              <a:defRPr/>
            </a:pPr>
            <a:r>
              <a:rPr lang="en-US" sz="2000" dirty="0"/>
              <a:t>DSU restructured its class cancellation process and implemented a comprehensive </a:t>
            </a:r>
            <a:br>
              <a:rPr lang="en-US" sz="2000" dirty="0"/>
            </a:br>
            <a:r>
              <a:rPr lang="en-US" sz="2000" dirty="0"/>
              <a:t>plan for Fall 2015 that was similar to the plan adopted at the University of Arkansas at Little Rock. </a:t>
            </a:r>
          </a:p>
        </p:txBody>
      </p:sp>
      <p:pic>
        <p:nvPicPr>
          <p:cNvPr id="13316" name="Picture 3">
            <a:extLst>
              <a:ext uri="{FF2B5EF4-FFF2-40B4-BE49-F238E27FC236}">
                <a16:creationId xmlns:a16="http://schemas.microsoft.com/office/drawing/2014/main" id="{2472743D-6FEA-A892-E150-225DF8EB0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a:extLst>
              <a:ext uri="{FF2B5EF4-FFF2-40B4-BE49-F238E27FC236}">
                <a16:creationId xmlns:a16="http://schemas.microsoft.com/office/drawing/2014/main" id="{2A2C8E9D-00ED-2ECA-C285-82AAB1B3A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820738"/>
            <a:ext cx="4986338"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FCF64C6C-405D-0237-677D-C2FCA6FA591D}"/>
              </a:ext>
            </a:extLst>
          </p:cNvPr>
          <p:cNvSpPr>
            <a:spLocks noGrp="1" noChangeArrowheads="1"/>
          </p:cNvSpPr>
          <p:nvPr>
            <p:ph idx="1"/>
          </p:nvPr>
        </p:nvSpPr>
        <p:spPr>
          <a:xfrm>
            <a:off x="762000" y="1889125"/>
            <a:ext cx="4343400" cy="2971800"/>
          </a:xfrm>
        </p:spPr>
        <p:txBody>
          <a:bodyPr/>
          <a:lstStyle/>
          <a:p>
            <a:pPr eaLnBrk="1" hangingPunct="1"/>
            <a:r>
              <a:rPr lang="en-US" altLang="en-US" sz="2000"/>
              <a:t>Personalized Postcard</a:t>
            </a:r>
          </a:p>
          <a:p>
            <a:pPr eaLnBrk="1" hangingPunct="1"/>
            <a:r>
              <a:rPr lang="en-US" altLang="en-US" sz="2000"/>
              <a:t>Personal “Due Now” Letter</a:t>
            </a:r>
          </a:p>
          <a:p>
            <a:pPr eaLnBrk="1" hangingPunct="1"/>
            <a:r>
              <a:rPr lang="en-US" altLang="en-US" sz="2000"/>
              <a:t>Payment &amp; Registration Guide</a:t>
            </a:r>
          </a:p>
          <a:p>
            <a:pPr eaLnBrk="1" hangingPunct="1"/>
            <a:r>
              <a:rPr lang="en-US" altLang="en-US" sz="2000"/>
              <a:t>Orientation</a:t>
            </a:r>
          </a:p>
          <a:p>
            <a:pPr eaLnBrk="1" hangingPunct="1"/>
            <a:r>
              <a:rPr lang="en-US" altLang="en-US" sz="2000"/>
              <a:t>E-Bills</a:t>
            </a:r>
          </a:p>
          <a:p>
            <a:pPr eaLnBrk="1" hangingPunct="1"/>
            <a:r>
              <a:rPr lang="en-US" altLang="en-US" sz="2000"/>
              <a:t>Webpage Announcement</a:t>
            </a:r>
          </a:p>
          <a:p>
            <a:pPr eaLnBrk="1" hangingPunct="1"/>
            <a:r>
              <a:rPr lang="en-US" altLang="en-US" sz="2000"/>
              <a:t>Text Messaging</a:t>
            </a:r>
          </a:p>
          <a:p>
            <a:pPr eaLnBrk="1" hangingPunct="1"/>
            <a:r>
              <a:rPr lang="en-US" altLang="en-US" sz="2000"/>
              <a:t>Email Campus Stakeholders</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p:txBody>
      </p:sp>
      <p:sp>
        <p:nvSpPr>
          <p:cNvPr id="3" name="Title 2">
            <a:extLst>
              <a:ext uri="{FF2B5EF4-FFF2-40B4-BE49-F238E27FC236}">
                <a16:creationId xmlns:a16="http://schemas.microsoft.com/office/drawing/2014/main" id="{03DB7299-C7C8-4ECE-9245-069EB9617CF6}"/>
              </a:ext>
            </a:extLst>
          </p:cNvPr>
          <p:cNvSpPr>
            <a:spLocks noGrp="1"/>
          </p:cNvSpPr>
          <p:nvPr>
            <p:ph type="title"/>
          </p:nvPr>
        </p:nvSpPr>
        <p:spPr>
          <a:xfrm>
            <a:off x="762000" y="427037"/>
            <a:ext cx="7543800" cy="1143000"/>
          </a:xfrm>
        </p:spPr>
        <p:txBody>
          <a:bodyPr/>
          <a:lstStyle/>
          <a:p>
            <a:pPr algn="ctr" eaLnBrk="1" fontAlgn="auto" hangingPunct="1">
              <a:spcAft>
                <a:spcPts val="0"/>
              </a:spcAft>
              <a:defRPr/>
            </a:pPr>
            <a:r>
              <a:rPr lang="en-US" sz="3000" dirty="0"/>
              <a:t>Communication Plan</a:t>
            </a:r>
          </a:p>
        </p:txBody>
      </p:sp>
      <p:pic>
        <p:nvPicPr>
          <p:cNvPr id="14340" name="Picture 3">
            <a:extLst>
              <a:ext uri="{FF2B5EF4-FFF2-40B4-BE49-F238E27FC236}">
                <a16:creationId xmlns:a16="http://schemas.microsoft.com/office/drawing/2014/main" id="{03B771B1-ECE3-348A-6C26-2AC3ABAF3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a:extLst>
              <a:ext uri="{FF2B5EF4-FFF2-40B4-BE49-F238E27FC236}">
                <a16:creationId xmlns:a16="http://schemas.microsoft.com/office/drawing/2014/main" id="{66ED2CA4-76BF-139B-A13F-32BE98332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89125"/>
            <a:ext cx="3040063"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1FF21DD1-C486-A73C-4CCE-22AC616A9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Content Placeholder 4">
            <a:extLst>
              <a:ext uri="{FF2B5EF4-FFF2-40B4-BE49-F238E27FC236}">
                <a16:creationId xmlns:a16="http://schemas.microsoft.com/office/drawing/2014/main" id="{414A0775-13B5-1D02-802F-E6B465390BB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522413"/>
            <a:ext cx="6967538" cy="32321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EF2947F7-2AF0-B53F-0043-B6CF5E7F8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47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BBADF61A-E947-C796-A11C-F9FF99EA8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
            <a:ext cx="4491038"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a:extLst>
              <a:ext uri="{FF2B5EF4-FFF2-40B4-BE49-F238E27FC236}">
                <a16:creationId xmlns:a16="http://schemas.microsoft.com/office/drawing/2014/main" id="{539A177E-6C9B-04D6-FEE2-B47361F8492E}"/>
              </a:ext>
            </a:extLst>
          </p:cNvPr>
          <p:cNvSpPr>
            <a:spLocks noGrp="1" noChangeArrowheads="1"/>
          </p:cNvSpPr>
          <p:nvPr>
            <p:ph idx="1"/>
          </p:nvPr>
        </p:nvSpPr>
        <p:spPr/>
        <p:txBody>
          <a:bodyPr/>
          <a:lstStyle/>
          <a:p>
            <a:r>
              <a:rPr lang="en-US" altLang="en-US"/>
              <a:t>TSRCBIL – apply waivers/exemptions</a:t>
            </a:r>
          </a:p>
          <a:p>
            <a:endParaRPr lang="en-US" altLang="en-US"/>
          </a:p>
        </p:txBody>
      </p:sp>
      <p:sp>
        <p:nvSpPr>
          <p:cNvPr id="3" name="Title 2">
            <a:extLst>
              <a:ext uri="{FF2B5EF4-FFF2-40B4-BE49-F238E27FC236}">
                <a16:creationId xmlns:a16="http://schemas.microsoft.com/office/drawing/2014/main" id="{89B875AF-18A5-4A97-871A-B219A6AC6703}"/>
              </a:ext>
            </a:extLst>
          </p:cNvPr>
          <p:cNvSpPr>
            <a:spLocks noGrp="1"/>
          </p:cNvSpPr>
          <p:nvPr>
            <p:ph type="title"/>
          </p:nvPr>
        </p:nvSpPr>
        <p:spPr/>
        <p:txBody>
          <a:bodyPr/>
          <a:lstStyle/>
          <a:p>
            <a:pPr algn="ctr">
              <a:defRPr/>
            </a:pPr>
            <a:r>
              <a:rPr lang="en-US" sz="2800" dirty="0"/>
              <a:t>Generating Class Cancellation Listing</a:t>
            </a:r>
          </a:p>
        </p:txBody>
      </p:sp>
      <p:pic>
        <p:nvPicPr>
          <p:cNvPr id="17412" name="Picture 3">
            <a:extLst>
              <a:ext uri="{FF2B5EF4-FFF2-40B4-BE49-F238E27FC236}">
                <a16:creationId xmlns:a16="http://schemas.microsoft.com/office/drawing/2014/main" id="{CB54A2E9-424D-8A43-12C6-3BA62A7BD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9248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B167B86131C64DB120CD9C3EB90561" ma:contentTypeVersion="11" ma:contentTypeDescription="Create a new document." ma:contentTypeScope="" ma:versionID="2b65296a3133d0f84d80ac80d6da477f">
  <xsd:schema xmlns:xsd="http://www.w3.org/2001/XMLSchema" xmlns:xs="http://www.w3.org/2001/XMLSchema" xmlns:p="http://schemas.microsoft.com/office/2006/metadata/properties" xmlns:ns3="5cc80d94-8244-4cbf-9093-214b3f590178" xmlns:ns4="f36eee26-54ae-4476-af95-8fda0d66460d" targetNamespace="http://schemas.microsoft.com/office/2006/metadata/properties" ma:root="true" ma:fieldsID="6094d53756ae40036b22709a888d331b" ns3:_="" ns4:_="">
    <xsd:import namespace="5cc80d94-8244-4cbf-9093-214b3f590178"/>
    <xsd:import namespace="f36eee26-54ae-4476-af95-8fda0d66460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80d94-8244-4cbf-9093-214b3f590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6eee26-54ae-4476-af95-8fda0d66460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1726F-1A32-4CBC-99C9-92CE308B6BF1}">
  <ds:schemaRefs>
    <ds:schemaRef ds:uri="http://schemas.microsoft.com/sharepoint/v3/contenttype/forms"/>
  </ds:schemaRefs>
</ds:datastoreItem>
</file>

<file path=customXml/itemProps2.xml><?xml version="1.0" encoding="utf-8"?>
<ds:datastoreItem xmlns:ds="http://schemas.openxmlformats.org/officeDocument/2006/customXml" ds:itemID="{26BE84EB-6FBE-4E45-9FDB-4568F67B7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80d94-8244-4cbf-9093-214b3f590178"/>
    <ds:schemaRef ds:uri="f36eee26-54ae-4476-af95-8fda0d664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931</TotalTime>
  <Words>556</Words>
  <Application>Microsoft Office PowerPoint</Application>
  <PresentationFormat>On-screen Show (4:3)</PresentationFormat>
  <Paragraphs>117</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Lucida Sans Unicode</vt:lpstr>
      <vt:lpstr>Arial</vt:lpstr>
      <vt:lpstr>Wingdings 3</vt:lpstr>
      <vt:lpstr>Verdana</vt:lpstr>
      <vt:lpstr>Wingdings 2</vt:lpstr>
      <vt:lpstr>Calibri</vt:lpstr>
      <vt:lpstr>Wingdings</vt:lpstr>
      <vt:lpstr>Bookman Old Style</vt:lpstr>
      <vt:lpstr>Concourse</vt:lpstr>
      <vt:lpstr>MBUG 2022 </vt:lpstr>
      <vt:lpstr>Session Rules of Etiquette</vt:lpstr>
      <vt:lpstr>What is the Class Cancellation Process?</vt:lpstr>
      <vt:lpstr>Common Challenges and Problems With  the Class Cancellation Process</vt:lpstr>
      <vt:lpstr>DSU restructured its class cancellation process and implemented a comprehensive  plan for Fall 2015 that was similar to the plan adopted at the University of Arkansas at Little Rock. </vt:lpstr>
      <vt:lpstr>Communication Plan</vt:lpstr>
      <vt:lpstr>PowerPoint Presentation</vt:lpstr>
      <vt:lpstr>PowerPoint Presentation</vt:lpstr>
      <vt:lpstr>Generating Class Cancellation Listing</vt:lpstr>
      <vt:lpstr>Generating Class Cancellation Listing</vt:lpstr>
      <vt:lpstr>Generating Class Cancellation Listing</vt:lpstr>
      <vt:lpstr>Generating Class Cancellation Listing</vt:lpstr>
      <vt:lpstr>Generating Class Cancellation Listing</vt:lpstr>
      <vt:lpstr>Generating Class Cancellation Listing</vt:lpstr>
      <vt:lpstr>Generating the Class Cancellation Listing</vt:lpstr>
      <vt:lpstr>Generating the Class Cancellation Listing</vt:lpstr>
      <vt:lpstr>Generating the Class Cancellation Listing</vt:lpstr>
      <vt:lpstr>Generating the Class Cancellation Listing</vt:lpstr>
      <vt:lpstr>Generating the Class Cancellation Listing</vt:lpstr>
      <vt:lpstr>Generating the Class Cancellation Listing</vt:lpstr>
      <vt:lpstr>Final Class Cancellation </vt:lpstr>
      <vt:lpstr>Final Class Cancellation </vt:lpstr>
      <vt:lpstr>Final Class Cancellation </vt:lpstr>
      <vt:lpstr>Final Class Cancellation </vt:lpstr>
      <vt:lpstr>Final Class Cancellation </vt:lpstr>
      <vt:lpstr>Questions, Comments or Discussion?</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Coleman, Allen L.</cp:lastModifiedBy>
  <cp:revision>45</cp:revision>
  <dcterms:created xsi:type="dcterms:W3CDTF">2013-01-30T03:13:35Z</dcterms:created>
  <dcterms:modified xsi:type="dcterms:W3CDTF">2022-09-15T20:03:21Z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0x010100CEB167B86131C64DB120CD9C3EB90561</vt:lpwstr>
  </property>
</Properties>
</file>