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5" r:id="rId12"/>
    <p:sldId id="266" r:id="rId13"/>
    <p:sldId id="264" r:id="rId14"/>
    <p:sldId id="267" r:id="rId15"/>
    <p:sldId id="268" r:id="rId16"/>
    <p:sldId id="269" r:id="rId17"/>
    <p:sldId id="271" r:id="rId18"/>
    <p:sldId id="270" r:id="rId19"/>
    <p:sldId id="259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1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BC49C-F6DD-422E-9107-AF911E0E970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F4F8-7214-416C-AE3F-0E6563DE7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0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AF4F8-7214-416C-AE3F-0E6563DE7F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B56B9E-5393-4E3A-B101-8B0DB6EBC9F6}" type="datetime1">
              <a:rPr lang="en-US" smtClean="0"/>
              <a:t>9/15/2022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057D-A2FD-48B7-AA8E-6C1C7ECD8BEC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0B19-9856-49F0-AE77-71950FF8E759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A44-DAD3-4A4D-A64A-E699148D3FC6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DBA1-939C-444B-91A2-304ED40E40FE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0438-B456-42C5-9CF5-23B66E695F1F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7AF-E87F-4221-A44B-A12A8719A3FF}" type="datetime1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7FB4-F892-45E9-AF1E-DDC1F89B36B2}" type="datetime1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830A-82B6-4881-A83B-DA5AA62F0A95}" type="datetime1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AC3F55-80D0-4CDE-9689-506414FC01D1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273465-743D-449D-B5A0-ACD6F2AC55EF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D8FD69-91AF-4E8A-8A60-5B7823E17259}" type="datetime1">
              <a:rPr lang="en-US" smtClean="0"/>
              <a:t>9/15/2022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ly.deltastate.edu/CXUndergraduate/Account/Create?f=5e05431d-9f68-4158-a72f-74cf6dc7b9cf&amp;o=538fedc1-2f8d-4f30-89b1-d13415d0429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ly.deltastate.edu/CXUndergraduate/Application/Apply?type=elcn_recruiteressentialsforundergraduatecons" TargetMode="External"/><Relationship Id="rId2" Type="http://schemas.openxmlformats.org/officeDocument/2006/relationships/hyperlink" Target="https://apply.deltastate.edu/CXUndergraduate/Application/Apply?type=elcn_recruiteressentialsforcommunitycolleg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ly.deltastate.edu/CXGraduate/Account/Create?f=b16429d3-9d51-41a6-bc00-2847038739c2&amp;o=979c5810-2137-4448-9a73-d63f4a8a639c" TargetMode="External"/><Relationship Id="rId2" Type="http://schemas.openxmlformats.org/officeDocument/2006/relationships/hyperlink" Target="https://apply.deltastate.edu/CXUndergraduate/Account/Create?f=5beefb59-0047-400a-9bf1-fc7f36805b97&amp;o=57d14336-92be-4f1a-b1d8-fe61b1b07aa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ly.deltastate.edu/CXIntUndergrad/Account/Create?f=6f4dd1b9-5ada-49be-bb89-73eb763b6f64&amp;o=753e88fc-7967-415c-9737-ca3334a9078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ly.deltastate.edu/CXGraduate/Application/Apply?type=elcn_graduateapplication" TargetMode="External"/><Relationship Id="rId2" Type="http://schemas.openxmlformats.org/officeDocument/2006/relationships/hyperlink" Target="https://apply.deltastate.edu/CXUndergraduate/Application/Apply?type=datatel_dsuundergrada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ly.deltastate.edu/CXIntUndergrad/Application/Apply?type=elcn_internationalundergradap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2022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Session Title:  Ellucian CRM Recruit</a:t>
            </a:r>
          </a:p>
          <a:p>
            <a:pPr algn="l"/>
            <a:r>
              <a:rPr lang="en-US" sz="2000" dirty="0"/>
              <a:t>Presented By: 	Georgia Ryle</a:t>
            </a:r>
          </a:p>
          <a:p>
            <a:pPr algn="l"/>
            <a:r>
              <a:rPr lang="en-US" sz="2000" dirty="0"/>
              <a:t>Institution:      Delta State University</a:t>
            </a:r>
          </a:p>
          <a:p>
            <a:pPr algn="l"/>
            <a:r>
              <a:rPr lang="en-US" sz="2000" dirty="0"/>
              <a:t>September 12, 2022</a:t>
            </a:r>
          </a:p>
          <a:p>
            <a:pPr algn="l"/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DAF4F-84F3-43BC-BAFD-4B27BEB4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C02681-F9A0-4DDD-92BF-6E503B889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56416"/>
            <a:ext cx="8189650" cy="357540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A3505DE-A8B4-4417-9178-90528B08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&amp; Events Home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D3EC9-7A0E-4936-BFBF-3C96C3AF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76FF3B-4FC3-4FEB-8526-E94BA2F7D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Baseline Create Account</a:t>
            </a:r>
            <a:endParaRPr lang="en-US" dirty="0"/>
          </a:p>
          <a:p>
            <a:r>
              <a:rPr lang="en-US" dirty="0"/>
              <a:t>Has everything needed to create an account with a password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Email address</a:t>
            </a:r>
          </a:p>
          <a:p>
            <a:pPr lvl="1"/>
            <a:r>
              <a:rPr lang="en-US" dirty="0"/>
              <a:t>Home Phone, Cell Phone</a:t>
            </a:r>
          </a:p>
          <a:p>
            <a:pPr lvl="1"/>
            <a:r>
              <a:rPr lang="en-US" dirty="0"/>
              <a:t>Address</a:t>
            </a:r>
          </a:p>
          <a:p>
            <a:pPr lvl="1"/>
            <a:r>
              <a:rPr lang="en-US" dirty="0"/>
              <a:t>Entry Term </a:t>
            </a:r>
          </a:p>
          <a:p>
            <a:pPr lvl="1"/>
            <a:r>
              <a:rPr lang="en-US" dirty="0"/>
              <a:t>Academic Level</a:t>
            </a:r>
          </a:p>
          <a:p>
            <a:pPr lvl="1"/>
            <a:r>
              <a:rPr lang="en-US" dirty="0"/>
              <a:t>Academic Program</a:t>
            </a:r>
          </a:p>
          <a:p>
            <a:pPr lvl="1"/>
            <a:r>
              <a:rPr lang="en-US" dirty="0"/>
              <a:t>Password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2DCA76-FECC-46D5-9A0A-B11A51AD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1B4205-0986-4415-BAAA-EDBC6D2A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Create Account</a:t>
            </a:r>
          </a:p>
        </p:txBody>
      </p:sp>
    </p:spTree>
    <p:extLst>
      <p:ext uri="{BB962C8B-B14F-4D97-AF65-F5344CB8AC3E}">
        <p14:creationId xmlns:p14="http://schemas.microsoft.com/office/powerpoint/2010/main" val="179085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9F036D-0ADA-4961-8A8A-7DBFA61D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>
              <a:hlinkClick r:id="rId2"/>
            </a:endParaRPr>
          </a:p>
          <a:p>
            <a:pPr marL="109728" indent="0">
              <a:buNone/>
            </a:pPr>
            <a:endParaRPr lang="en-US" dirty="0">
              <a:hlinkClick r:id="rId2"/>
            </a:endParaRPr>
          </a:p>
          <a:p>
            <a:pPr marL="109728" indent="0">
              <a:buNone/>
            </a:pPr>
            <a:r>
              <a:rPr lang="en-US" dirty="0">
                <a:hlinkClick r:id="rId2"/>
              </a:rPr>
              <a:t>Baseline Community College Application</a:t>
            </a:r>
            <a:endParaRPr lang="en-US" dirty="0"/>
          </a:p>
          <a:p>
            <a:pPr marL="109728" indent="0">
              <a:buNone/>
            </a:pPr>
            <a:r>
              <a:rPr lang="en-US" sz="1400" dirty="0"/>
              <a:t>(joan@test.edu)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Baseline Undergraduate Application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4B9B8-BDF6-47AA-9EB8-080EFD9C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710D5-F799-4AA4-82BB-AAA4D418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Application</a:t>
            </a:r>
          </a:p>
        </p:txBody>
      </p:sp>
    </p:spTree>
    <p:extLst>
      <p:ext uri="{BB962C8B-B14F-4D97-AF65-F5344CB8AC3E}">
        <p14:creationId xmlns:p14="http://schemas.microsoft.com/office/powerpoint/2010/main" val="398245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64370D-CF84-4940-8CCE-203405D7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workflows run in the background to complete common tasks such as </a:t>
            </a:r>
          </a:p>
          <a:p>
            <a:pPr lvl="1"/>
            <a:r>
              <a:rPr lang="en-US" dirty="0"/>
              <a:t>Converting an imported prospect into a Person Record and Opportunity Record</a:t>
            </a:r>
          </a:p>
          <a:p>
            <a:pPr lvl="1"/>
            <a:r>
              <a:rPr lang="en-US" dirty="0"/>
              <a:t>Populating fields after any type of import</a:t>
            </a:r>
          </a:p>
          <a:p>
            <a:pPr lvl="1"/>
            <a:r>
              <a:rPr lang="en-US" dirty="0"/>
              <a:t>Creating logs</a:t>
            </a:r>
          </a:p>
          <a:p>
            <a:pPr lvl="1"/>
            <a:r>
              <a:rPr lang="en-US" dirty="0"/>
              <a:t>Merging duplicate records</a:t>
            </a:r>
          </a:p>
          <a:p>
            <a:pPr lvl="1"/>
            <a:r>
              <a:rPr lang="en-US" dirty="0"/>
              <a:t>Many more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C49310-0548-4097-9625-60433119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AA43ED-722F-4291-B479-D6DC564D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Workflows</a:t>
            </a:r>
          </a:p>
        </p:txBody>
      </p:sp>
    </p:spTree>
    <p:extLst>
      <p:ext uri="{BB962C8B-B14F-4D97-AF65-F5344CB8AC3E}">
        <p14:creationId xmlns:p14="http://schemas.microsoft.com/office/powerpoint/2010/main" val="2154576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551606-438B-4245-AEBD-C8D70DDD8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People</a:t>
            </a:r>
          </a:p>
          <a:p>
            <a:r>
              <a:rPr lang="en-US" dirty="0"/>
              <a:t>Active Opportunities (Terms and Programs)</a:t>
            </a:r>
          </a:p>
          <a:p>
            <a:r>
              <a:rPr lang="en-US" dirty="0"/>
              <a:t>Active Applications</a:t>
            </a:r>
          </a:p>
          <a:p>
            <a:r>
              <a:rPr lang="en-US" dirty="0"/>
              <a:t>Active Academic Programs</a:t>
            </a:r>
          </a:p>
          <a:p>
            <a:r>
              <a:rPr lang="en-US" dirty="0"/>
              <a:t>Active Recruiting Territories</a:t>
            </a:r>
          </a:p>
          <a:p>
            <a:r>
              <a:rPr lang="en-US" dirty="0"/>
              <a:t>Active Users</a:t>
            </a:r>
          </a:p>
          <a:p>
            <a:r>
              <a:rPr lang="en-US" dirty="0"/>
              <a:t>Many more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D46535-C031-4C30-A4EC-2BCFAA49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41CB8E-B26A-4AD9-BBD0-E53BAF01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Reports</a:t>
            </a:r>
          </a:p>
        </p:txBody>
      </p:sp>
    </p:spTree>
    <p:extLst>
      <p:ext uri="{BB962C8B-B14F-4D97-AF65-F5344CB8AC3E}">
        <p14:creationId xmlns:p14="http://schemas.microsoft.com/office/powerpoint/2010/main" val="125405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BA0377-777C-4487-B53F-314CC7652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integration between Recruit and Banner allows them to send data back and forth</a:t>
            </a:r>
          </a:p>
          <a:p>
            <a:pPr lvl="1"/>
            <a:r>
              <a:rPr lang="en-US" dirty="0"/>
              <a:t>An application is sent to Banner from Recruit</a:t>
            </a:r>
          </a:p>
          <a:p>
            <a:pPr lvl="1"/>
            <a:r>
              <a:rPr lang="en-US" dirty="0"/>
              <a:t>Banner returns the ERP (student) ID </a:t>
            </a:r>
          </a:p>
          <a:p>
            <a:pPr lvl="1"/>
            <a:r>
              <a:rPr lang="en-US" dirty="0"/>
              <a:t>An admission decision is made in Banner.  </a:t>
            </a:r>
          </a:p>
          <a:p>
            <a:pPr lvl="1"/>
            <a:r>
              <a:rPr lang="en-US" dirty="0"/>
              <a:t>Banner returns the admission decision and the admission date</a:t>
            </a:r>
          </a:p>
          <a:p>
            <a:r>
              <a:rPr lang="en-US" dirty="0"/>
              <a:t>The integration between Recruit and BDM allows Recruit to send documents from Recruit to BDM without having to submit documents manually to both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BF3A61-2112-4AEB-A349-3CE67BA4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C20E39-ACE4-4D63-9B10-06F64D8A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with Banner &amp; BDM</a:t>
            </a:r>
          </a:p>
        </p:txBody>
      </p:sp>
    </p:spTree>
    <p:extLst>
      <p:ext uri="{BB962C8B-B14F-4D97-AF65-F5344CB8AC3E}">
        <p14:creationId xmlns:p14="http://schemas.microsoft.com/office/powerpoint/2010/main" val="86411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DA773E-DE6D-41ED-9897-EA3BCB96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Custom Create Account</a:t>
            </a:r>
          </a:p>
          <a:p>
            <a:r>
              <a:rPr lang="en-US" dirty="0"/>
              <a:t>Custom Application</a:t>
            </a:r>
          </a:p>
          <a:p>
            <a:r>
              <a:rPr lang="en-US" dirty="0"/>
              <a:t>Custom Workflows (processes) to auto-populate fields or do tasks in the background</a:t>
            </a:r>
          </a:p>
          <a:p>
            <a:r>
              <a:rPr lang="en-US" dirty="0"/>
              <a:t>Custom Reports through Advanced Finds</a:t>
            </a:r>
          </a:p>
          <a:p>
            <a:r>
              <a:rPr lang="en-US" dirty="0"/>
              <a:t>Custom Dashboards</a:t>
            </a:r>
          </a:p>
          <a:p>
            <a:r>
              <a:rPr lang="en-US" dirty="0"/>
              <a:t>Custom Communication Plans</a:t>
            </a:r>
          </a:p>
          <a:p>
            <a:r>
              <a:rPr lang="en-US" dirty="0"/>
              <a:t>Ad Hoc Reports and Communications</a:t>
            </a:r>
          </a:p>
          <a:p>
            <a:r>
              <a:rPr lang="en-US" dirty="0"/>
              <a:t>Enrollment Goals</a:t>
            </a:r>
          </a:p>
          <a:p>
            <a:r>
              <a:rPr lang="en-US" dirty="0"/>
              <a:t>Third-Party Integration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7BBF9-4804-45E9-8558-A898995A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Customized Recruit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19ED5-35E2-42E2-B15B-A180FCD9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7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8A9301-432A-496C-AC2A-685C478BF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Custom Undergraduate Create Account Link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Custom Graduate Create Account Link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Custom International Undergraduate Create Account Link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FAE025-836E-41D7-94BB-38422016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583EDE-C6EB-421A-AC31-9F664203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Create Account</a:t>
            </a:r>
          </a:p>
        </p:txBody>
      </p:sp>
    </p:spTree>
    <p:extLst>
      <p:ext uri="{BB962C8B-B14F-4D97-AF65-F5344CB8AC3E}">
        <p14:creationId xmlns:p14="http://schemas.microsoft.com/office/powerpoint/2010/main" val="382718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14CA8A-6EB8-4E9D-949F-16D046651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Custom Undergraduate Application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Custom Graduate Application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Custom International Undergraduate Application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72F98-A139-4231-862A-9F3FB06B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148DF6-1DB3-4243-BEE4-0755C010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Application</a:t>
            </a:r>
          </a:p>
        </p:txBody>
      </p:sp>
    </p:spTree>
    <p:extLst>
      <p:ext uri="{BB962C8B-B14F-4D97-AF65-F5344CB8AC3E}">
        <p14:creationId xmlns:p14="http://schemas.microsoft.com/office/powerpoint/2010/main" val="2870817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6CF487-02C9-40C9-9460-F08E9211D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Populate Admit Type (Student Type in Banner)</a:t>
            </a:r>
          </a:p>
          <a:p>
            <a:r>
              <a:rPr lang="en-US" dirty="0"/>
              <a:t>Populate Decision Plan (Admit Type in Banner)</a:t>
            </a:r>
          </a:p>
          <a:p>
            <a:r>
              <a:rPr lang="en-US" dirty="0"/>
              <a:t>Assign a Recruiter</a:t>
            </a:r>
          </a:p>
          <a:p>
            <a:r>
              <a:rPr lang="en-US" dirty="0"/>
              <a:t>Assign a Recruiting Territory</a:t>
            </a:r>
          </a:p>
          <a:p>
            <a:r>
              <a:rPr lang="en-US" dirty="0"/>
              <a:t>Add Supplemental Items (Checklist in Banner)</a:t>
            </a:r>
          </a:p>
          <a:p>
            <a:r>
              <a:rPr lang="en-US" dirty="0"/>
              <a:t>Clear fields that are no longer needed</a:t>
            </a:r>
          </a:p>
          <a:p>
            <a:r>
              <a:rPr lang="en-US" dirty="0"/>
              <a:t>Populate fields that are new</a:t>
            </a:r>
          </a:p>
          <a:p>
            <a:r>
              <a:rPr lang="en-US" dirty="0"/>
              <a:t>Many more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35EE94-23D9-4D56-8856-8BD76108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65D0FE-BF6C-47D8-99BB-FACF5F10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Workflows</a:t>
            </a:r>
          </a:p>
        </p:txBody>
      </p:sp>
    </p:spTree>
    <p:extLst>
      <p:ext uri="{BB962C8B-B14F-4D97-AF65-F5344CB8AC3E}">
        <p14:creationId xmlns:p14="http://schemas.microsoft.com/office/powerpoint/2010/main" val="162683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Please avoid side conversation during the session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Rules of Etiquette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3D05-B480-455D-8C96-E5CF5AE56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0CEED-E318-4679-9220-D1CFA6305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for Director of Admissions</a:t>
            </a:r>
          </a:p>
          <a:p>
            <a:r>
              <a:rPr lang="en-US" dirty="0"/>
              <a:t>Reports for Stages of Applications</a:t>
            </a:r>
          </a:p>
          <a:p>
            <a:r>
              <a:rPr lang="en-US" dirty="0"/>
              <a:t>Reports for Communication Plans</a:t>
            </a:r>
          </a:p>
          <a:p>
            <a:r>
              <a:rPr lang="en-US" dirty="0"/>
              <a:t>Reports for Freshmen</a:t>
            </a:r>
          </a:p>
          <a:p>
            <a:r>
              <a:rPr lang="en-US" dirty="0"/>
              <a:t>Reports for Transfers</a:t>
            </a:r>
          </a:p>
          <a:p>
            <a:r>
              <a:rPr lang="en-US" dirty="0"/>
              <a:t>Reports for Specific Academic Programs</a:t>
            </a:r>
          </a:p>
          <a:p>
            <a:r>
              <a:rPr lang="en-US" dirty="0"/>
              <a:t>Many more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DAA9E2-ACEE-4623-8F27-9B1BBD9E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B36BE6-69E0-44CC-92DC-85E7828B7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Custom Reports through Advanced Finds</a:t>
            </a:r>
          </a:p>
        </p:txBody>
      </p:sp>
    </p:spTree>
    <p:extLst>
      <p:ext uri="{BB962C8B-B14F-4D97-AF65-F5344CB8AC3E}">
        <p14:creationId xmlns:p14="http://schemas.microsoft.com/office/powerpoint/2010/main" val="186061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647C91-1776-435C-AD66-05C3FBD7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/>
              <a:t>System – available to everyone or by security roles</a:t>
            </a:r>
          </a:p>
          <a:p>
            <a:r>
              <a:rPr lang="en-US" dirty="0"/>
              <a:t>Graduate Active Applications</a:t>
            </a:r>
          </a:p>
          <a:p>
            <a:r>
              <a:rPr lang="en-US" dirty="0"/>
              <a:t>International Graduate Active Applications</a:t>
            </a:r>
          </a:p>
          <a:p>
            <a:r>
              <a:rPr lang="en-US" dirty="0"/>
              <a:t>International Undergraduate Active Applications</a:t>
            </a:r>
          </a:p>
          <a:p>
            <a:r>
              <a:rPr lang="en-US" dirty="0"/>
              <a:t>DSU Communications Home</a:t>
            </a:r>
          </a:p>
          <a:p>
            <a:r>
              <a:rPr lang="en-US" dirty="0"/>
              <a:t>Undergraduate Active Applications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You can make your own personal custom dashboards just for yourself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751C0F-A847-4434-AC23-B076C6F4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C28ABB-9E07-4B14-A45E-8F5C4E74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Dashboards</a:t>
            </a:r>
          </a:p>
        </p:txBody>
      </p:sp>
    </p:spTree>
    <p:extLst>
      <p:ext uri="{BB962C8B-B14F-4D97-AF65-F5344CB8AC3E}">
        <p14:creationId xmlns:p14="http://schemas.microsoft.com/office/powerpoint/2010/main" val="1252823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9B899D-6F90-4C31-9327-8B8263B9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98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dirty="0"/>
              <a:t>Use Communication Plans to send a series of emails and activities such as phone calls or texts.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Can be created for</a:t>
            </a:r>
          </a:p>
          <a:p>
            <a:r>
              <a:rPr lang="en-US" sz="2400" dirty="0"/>
              <a:t>Each Academic Level</a:t>
            </a:r>
          </a:p>
          <a:p>
            <a:r>
              <a:rPr lang="en-US" sz="2400" dirty="0"/>
              <a:t>Each Academic Program</a:t>
            </a:r>
          </a:p>
          <a:p>
            <a:r>
              <a:rPr lang="en-US" sz="2400" dirty="0"/>
              <a:t>Each Admit Type (Student Type in Banner – Freshmen, Transfers, Graduates,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Each Application Stage (after creating an account, started, submitted, admitted,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Many more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D0FFF-54EB-43B2-BDA4-2D1DF9EC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A31F21-A5F5-4014-99FF-1C363AD1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Communication Plans</a:t>
            </a:r>
          </a:p>
        </p:txBody>
      </p:sp>
    </p:spTree>
    <p:extLst>
      <p:ext uri="{BB962C8B-B14F-4D97-AF65-F5344CB8AC3E}">
        <p14:creationId xmlns:p14="http://schemas.microsoft.com/office/powerpoint/2010/main" val="1903571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4EB8A9-5D3A-4C73-8A34-371FDB444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an individual person, opportunity, or application</a:t>
            </a:r>
          </a:p>
          <a:p>
            <a:r>
              <a:rPr lang="en-US" dirty="0"/>
              <a:t>Finding how many have applied for a particular academic program for a specific term </a:t>
            </a:r>
          </a:p>
          <a:p>
            <a:r>
              <a:rPr lang="en-US" dirty="0"/>
              <a:t>Finding how many people have registered for an event</a:t>
            </a:r>
          </a:p>
          <a:p>
            <a:r>
              <a:rPr lang="en-US"/>
              <a:t>Send </a:t>
            </a:r>
            <a:r>
              <a:rPr lang="en-US" dirty="0"/>
              <a:t>individual text messages or emails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FD14AA-E210-4B32-ADB8-4A91AEF1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1FE416-734A-4B9A-90B2-5F746A5E7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 Hoc Reports and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439303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BB6B12-F938-412F-89CA-1E6D7E97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092B2A-B9C3-49CD-8ADD-AE4314B3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Goals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0EC0B7-2C8C-454D-9170-BD4144273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A1DB6A-6596-495D-82D9-06A1F7CAC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1282"/>
            <a:ext cx="8305800" cy="351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81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58C646-FEFE-4936-A94F-A4789C658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Twilio for text messaging</a:t>
            </a:r>
          </a:p>
          <a:p>
            <a:endParaRPr lang="en-US" dirty="0"/>
          </a:p>
          <a:p>
            <a:r>
              <a:rPr lang="en-US" dirty="0" err="1"/>
              <a:t>Sparkpost</a:t>
            </a:r>
            <a:r>
              <a:rPr lang="en-US" dirty="0"/>
              <a:t> for </a:t>
            </a:r>
            <a:r>
              <a:rPr lang="en-US"/>
              <a:t>bulk emailing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EventBrite</a:t>
            </a:r>
            <a:r>
              <a:rPr lang="en-US" dirty="0"/>
              <a:t> for events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Touchnet</a:t>
            </a:r>
            <a:r>
              <a:rPr lang="en-US" dirty="0"/>
              <a:t> for application payments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035650-C1C1-4BEB-B0C3-5C0F23C7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A2BA7C-B810-4E6A-8113-416B5209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Third-Party Integration Examples</a:t>
            </a:r>
          </a:p>
        </p:txBody>
      </p:sp>
    </p:spTree>
    <p:extLst>
      <p:ext uri="{BB962C8B-B14F-4D97-AF65-F5344CB8AC3E}">
        <p14:creationId xmlns:p14="http://schemas.microsoft.com/office/powerpoint/2010/main" val="2343782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B0DFA0-A898-4583-BBF7-B423B5750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4800" dirty="0"/>
          </a:p>
          <a:p>
            <a:pPr marL="109728" indent="0" algn="ctr">
              <a:buNone/>
            </a:pPr>
            <a:endParaRPr lang="en-US" sz="4800" dirty="0"/>
          </a:p>
          <a:p>
            <a:pPr marL="109728" indent="0" algn="ctr">
              <a:buNone/>
            </a:pPr>
            <a:r>
              <a:rPr lang="en-US" sz="9600" dirty="0"/>
              <a:t>Q &amp; 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E6B539-40CF-4E01-A37C-D9041BEE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23A672-2FA4-40A6-816A-762487C3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 Time</a:t>
            </a:r>
          </a:p>
        </p:txBody>
      </p:sp>
    </p:spTree>
    <p:extLst>
      <p:ext uri="{BB962C8B-B14F-4D97-AF65-F5344CB8AC3E}">
        <p14:creationId xmlns:p14="http://schemas.microsoft.com/office/powerpoint/2010/main" val="116637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5267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Ellucian CRM Recruit (Recruit) is software that helps create and foster relationships with prospective students. 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an inquiry to admission, CRM Recruit tracks the student throughout the recruiting life cycle.  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Recruit can be used for collecting names and information about prospective students, communicating with prospective students, submitting applications, and admitting students. 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presentation is to go through Recruit to show some of the features of Recruit.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Ellucian CRM Recruit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C3AF-94FA-4901-B501-101FC3B6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E6093C-032B-4691-9853-8842E614B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Dashboards</a:t>
            </a:r>
          </a:p>
          <a:p>
            <a:r>
              <a:rPr lang="en-US" dirty="0"/>
              <a:t>Create Account</a:t>
            </a:r>
          </a:p>
          <a:p>
            <a:r>
              <a:rPr lang="en-US" dirty="0"/>
              <a:t>Application</a:t>
            </a:r>
          </a:p>
          <a:p>
            <a:r>
              <a:rPr lang="en-US" dirty="0"/>
              <a:t>Workflows</a:t>
            </a:r>
          </a:p>
          <a:p>
            <a:r>
              <a:rPr lang="en-US" dirty="0"/>
              <a:t>Reports</a:t>
            </a:r>
          </a:p>
          <a:p>
            <a:r>
              <a:rPr lang="en-US"/>
              <a:t>Communications</a:t>
            </a:r>
            <a:endParaRPr lang="en-US" dirty="0"/>
          </a:p>
          <a:p>
            <a:r>
              <a:rPr lang="en-US" dirty="0"/>
              <a:t>Integration with Banner and Banner Document Management (BDM)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30268-3C63-41C9-A5E0-F9796A6B0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Baseline Recruit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C6247-D9FC-42D4-90E6-492B27EB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5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B30960-DB5D-4529-B49C-010843C93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Recruitment Home – shows tasks due</a:t>
            </a:r>
          </a:p>
          <a:p>
            <a:pPr lvl="1"/>
            <a:r>
              <a:rPr lang="en-US" dirty="0"/>
              <a:t>3 Records – Person, Opportunity, Application</a:t>
            </a:r>
          </a:p>
          <a:p>
            <a:r>
              <a:rPr lang="en-US" dirty="0"/>
              <a:t>Communication Plans – shows active/suspended</a:t>
            </a:r>
          </a:p>
          <a:p>
            <a:r>
              <a:rPr lang="en-US" dirty="0"/>
              <a:t>Imports – used to import names, test scores, applications, etc.</a:t>
            </a:r>
          </a:p>
          <a:p>
            <a:r>
              <a:rPr lang="en-US" dirty="0"/>
              <a:t>Operations Home – shows applications</a:t>
            </a:r>
          </a:p>
          <a:p>
            <a:r>
              <a:rPr lang="en-US" dirty="0"/>
              <a:t>Travel &amp; Events Home – shows upcoming events 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A29321-4A42-40E2-979A-F3837D4D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Dashboards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F1AFD-B54B-4030-A478-BBF16B3B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0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1B4F12-0B7B-4C06-A881-6F5A4C94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Home Dashboard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43C25-BAE2-439E-82FA-D4C10B3C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2C4A6C-386C-4B96-A92B-E1057CA81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FEDE37-006D-4D49-BF45-D71D7694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74760"/>
            <a:ext cx="8229600" cy="390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2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8E06B6-FCB0-4EA5-91A4-E2CFE285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Plans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E76EB-6E00-48DD-B38D-C48EA493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1CF856-1EC7-47A7-BB1C-F621D8F9E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E0A3E6-6F10-47B5-BB35-0FFD3A11D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15" y="1481328"/>
            <a:ext cx="8035637" cy="3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7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B6179E-C039-4A0C-BC58-EB7AA4A7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47602-44F4-4754-AF81-F607CA96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FDD13E-E40E-471A-A5F7-4B6E9D65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BDC486-19C8-4F3D-ADDD-EAAB2E0D1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84" y="1477596"/>
            <a:ext cx="8321154" cy="355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7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820246-326E-44B3-A855-F59BA8CF6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Home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EB1B4-B58B-4EA9-B137-63052DAC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2DF61D-8058-492F-9AAA-B6AF510CE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DEEA93-DE11-477A-BE2B-04F696909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9582"/>
            <a:ext cx="8229600" cy="397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26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137376CC3A7640BA54CEE8AC7AB6FD" ma:contentTypeVersion="13" ma:contentTypeDescription="Create a new document." ma:contentTypeScope="" ma:versionID="5691b8ee0f7bb1661f7dd07a92271495">
  <xsd:schema xmlns:xsd="http://www.w3.org/2001/XMLSchema" xmlns:xs="http://www.w3.org/2001/XMLSchema" xmlns:p="http://schemas.microsoft.com/office/2006/metadata/properties" xmlns:ns3="8c6b3a13-a21c-4495-8d5a-f51ad1d09d40" xmlns:ns4="d9ffc367-2bfd-4ff6-84ae-7c1f03648950" targetNamespace="http://schemas.microsoft.com/office/2006/metadata/properties" ma:root="true" ma:fieldsID="847a31e1c03702ed79e75d8a3b5eb3e4" ns3:_="" ns4:_="">
    <xsd:import namespace="8c6b3a13-a21c-4495-8d5a-f51ad1d09d40"/>
    <xsd:import namespace="d9ffc367-2bfd-4ff6-84ae-7c1f0364895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3a13-a21c-4495-8d5a-f51ad1d09d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fc367-2bfd-4ff6-84ae-7c1f036489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D25C47-9B35-43EC-A701-F736A568CA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b3a13-a21c-4495-8d5a-f51ad1d09d40"/>
    <ds:schemaRef ds:uri="d9ffc367-2bfd-4ff6-84ae-7c1f036489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57F164-EFF6-4BBA-A2D2-3F4AA7082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C41FA2-4D45-4521-9431-19D87BC05C12}">
  <ds:schemaRefs>
    <ds:schemaRef ds:uri="http://purl.org/dc/dcmitype/"/>
    <ds:schemaRef ds:uri="http://schemas.microsoft.com/office/2006/documentManagement/types"/>
    <ds:schemaRef ds:uri="d9ffc367-2bfd-4ff6-84ae-7c1f03648950"/>
    <ds:schemaRef ds:uri="http://purl.org/dc/elements/1.1/"/>
    <ds:schemaRef ds:uri="http://www.w3.org/XML/1998/namespace"/>
    <ds:schemaRef ds:uri="http://purl.org/dc/terms/"/>
    <ds:schemaRef ds:uri="8c6b3a13-a21c-4495-8d5a-f51ad1d09d4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758</Words>
  <Application>Microsoft Office PowerPoint</Application>
  <PresentationFormat>On-screen Show (4:3)</PresentationFormat>
  <Paragraphs>176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MBUG 2022 </vt:lpstr>
      <vt:lpstr>Session Rules of Etiquette</vt:lpstr>
      <vt:lpstr>Ellucian CRM Recruit</vt:lpstr>
      <vt:lpstr>Features of Baseline Recruit</vt:lpstr>
      <vt:lpstr>Baseline Dashboards</vt:lpstr>
      <vt:lpstr>Recruitment Home Dashboard</vt:lpstr>
      <vt:lpstr>Communication Plans </vt:lpstr>
      <vt:lpstr>Imports</vt:lpstr>
      <vt:lpstr>Operations Home</vt:lpstr>
      <vt:lpstr>Travel &amp; Events Home</vt:lpstr>
      <vt:lpstr>Baseline Create Account</vt:lpstr>
      <vt:lpstr>Baseline Application</vt:lpstr>
      <vt:lpstr>Baseline Workflows</vt:lpstr>
      <vt:lpstr>Baseline Reports</vt:lpstr>
      <vt:lpstr>Integration with Banner &amp; BDM</vt:lpstr>
      <vt:lpstr>Features of Customized Recruit</vt:lpstr>
      <vt:lpstr>Custom Create Account</vt:lpstr>
      <vt:lpstr>Custom Application</vt:lpstr>
      <vt:lpstr>Custom Workflows</vt:lpstr>
      <vt:lpstr>Custom Reports through Advanced Finds</vt:lpstr>
      <vt:lpstr>Custom Dashboards</vt:lpstr>
      <vt:lpstr>Custom Communication Plans</vt:lpstr>
      <vt:lpstr>Ad Hoc Reports and Communications</vt:lpstr>
      <vt:lpstr>Enrollment Goals</vt:lpstr>
      <vt:lpstr>Third-Party Integration Examples</vt:lpstr>
      <vt:lpstr>Questions &amp; Answers Time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Coleman, Allen L.</cp:lastModifiedBy>
  <cp:revision>27</cp:revision>
  <cp:lastPrinted>2022-08-22T14:23:07Z</cp:lastPrinted>
  <dcterms:created xsi:type="dcterms:W3CDTF">2013-01-30T03:13:35Z</dcterms:created>
  <dcterms:modified xsi:type="dcterms:W3CDTF">2022-09-15T20:14:28Z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0x01010005137376CC3A7640BA54CEE8AC7AB6FD</vt:lpwstr>
  </property>
</Properties>
</file>