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71" r:id="rId12"/>
    <p:sldId id="269" r:id="rId13"/>
    <p:sldId id="270" r:id="rId14"/>
    <p:sldId id="266" r:id="rId15"/>
    <p:sldId id="267" r:id="rId16"/>
    <p:sldId id="268" r:id="rId17"/>
    <p:sldId id="272" r:id="rId18"/>
    <p:sldId id="273" r:id="rId19"/>
    <p:sldId id="274" r:id="rId20"/>
    <p:sldId id="275" r:id="rId21"/>
    <p:sldId id="276" r:id="rId22"/>
    <p:sldId id="277" r:id="rId23"/>
    <p:sldId id="52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70"/>
    <p:restoredTop sz="93250"/>
  </p:normalViewPr>
  <p:slideViewPr>
    <p:cSldViewPr>
      <p:cViewPr varScale="1">
        <p:scale>
          <a:sx n="112" d="100"/>
          <a:sy n="112" d="100"/>
        </p:scale>
        <p:origin x="1020"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8BA2A8-7C85-AC47-A3CF-CF23900A7376}" type="datetimeFigureOut">
              <a:rPr lang="en-US" smtClean="0"/>
              <a:t>9/15/2022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116C92-ECDB-6546-92BD-2DE52D88F75F}" type="slidenum">
              <a:rPr lang="en-US" smtClean="0"/>
              <a:t>‹#›</a:t>
            </a:fld>
            <a:endParaRPr lang="en-US"/>
          </a:p>
        </p:txBody>
      </p:sp>
    </p:spTree>
    <p:extLst>
      <p:ext uri="{BB962C8B-B14F-4D97-AF65-F5344CB8AC3E}">
        <p14:creationId xmlns:p14="http://schemas.microsoft.com/office/powerpoint/2010/main" val="171113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A1116C92-ECDB-6546-92BD-2DE52D88F75F}" type="slidenum">
              <a:rPr lang="en-US" smtClean="0"/>
              <a:t>18</a:t>
            </a:fld>
            <a:endParaRPr lang="en-US"/>
          </a:p>
        </p:txBody>
      </p:sp>
    </p:spTree>
    <p:extLst>
      <p:ext uri="{BB962C8B-B14F-4D97-AF65-F5344CB8AC3E}">
        <p14:creationId xmlns:p14="http://schemas.microsoft.com/office/powerpoint/2010/main" val="708945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A2A4143-1CEE-4AE4-AD9B-5AADEAE137B7}" type="datetimeFigureOut">
              <a:rPr lang="en-US" smtClean="0"/>
              <a:t>9/15/2022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5D0F0F3-6D14-4A29-A603-CBE4880F153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1">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052080AA-6BA6-49E0-9DF8-7DB18C899B32}"/>
              </a:ext>
            </a:extLst>
          </p:cNvPr>
          <p:cNvPicPr>
            <a:picLocks noChangeAspect="1"/>
          </p:cNvPicPr>
          <p:nvPr userDrawn="1"/>
        </p:nvPicPr>
        <p:blipFill>
          <a:blip r:embed="rId2">
            <a:extLst>
              <a:ext uri="{28A0092B-C50C-407E-A947-70E740481C1C}">
                <a14:useLocalDpi xmlns:a14="http://schemas.microsoft.com/office/drawing/2010/main" val="0"/>
              </a:ext>
            </a:extLst>
          </a:blip>
          <a:srcRect t="4995" b="10638"/>
          <a:stretch>
            <a:fillRect/>
          </a:stretch>
        </p:blipFill>
        <p:spPr>
          <a:xfrm>
            <a:off x="-900" y="0"/>
            <a:ext cx="9144900" cy="6858000"/>
          </a:xfrm>
          <a:custGeom>
            <a:avLst/>
            <a:gdLst>
              <a:gd name="connsiteX0" fmla="*/ 0 w 12193200"/>
              <a:gd name="connsiteY0" fmla="*/ 0 h 6858000"/>
              <a:gd name="connsiteX1" fmla="*/ 12193200 w 12193200"/>
              <a:gd name="connsiteY1" fmla="*/ 0 h 6858000"/>
              <a:gd name="connsiteX2" fmla="*/ 12193200 w 12193200"/>
              <a:gd name="connsiteY2" fmla="*/ 6858000 h 6858000"/>
              <a:gd name="connsiteX3" fmla="*/ 0 w 121932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3200" h="6858000">
                <a:moveTo>
                  <a:pt x="0" y="0"/>
                </a:moveTo>
                <a:lnTo>
                  <a:pt x="12193200" y="0"/>
                </a:lnTo>
                <a:lnTo>
                  <a:pt x="12193200" y="6858000"/>
                </a:lnTo>
                <a:lnTo>
                  <a:pt x="0" y="6858000"/>
                </a:lnTo>
                <a:close/>
              </a:path>
            </a:pathLst>
          </a:custGeom>
        </p:spPr>
      </p:pic>
      <p:sp>
        <p:nvSpPr>
          <p:cNvPr id="13" name="Rectangle 12">
            <a:extLst>
              <a:ext uri="{FF2B5EF4-FFF2-40B4-BE49-F238E27FC236}">
                <a16:creationId xmlns:a16="http://schemas.microsoft.com/office/drawing/2014/main" id="{48803A11-BD43-4A38-B752-B96053C451B6}"/>
              </a:ext>
            </a:extLst>
          </p:cNvPr>
          <p:cNvSpPr/>
          <p:nvPr userDrawn="1"/>
        </p:nvSpPr>
        <p:spPr>
          <a:xfrm>
            <a:off x="-900" y="0"/>
            <a:ext cx="9144900" cy="6858000"/>
          </a:xfrm>
          <a:prstGeom prst="rect">
            <a:avLst/>
          </a:prstGeom>
          <a:gradFill>
            <a:gsLst>
              <a:gs pos="0">
                <a:srgbClr val="147BD1">
                  <a:alpha val="80000"/>
                </a:srgbClr>
              </a:gs>
              <a:gs pos="100000">
                <a:srgbClr val="304E60">
                  <a:alpha val="80000"/>
                </a:srgbClr>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Text Placeholder 13">
            <a:extLst>
              <a:ext uri="{FF2B5EF4-FFF2-40B4-BE49-F238E27FC236}">
                <a16:creationId xmlns:a16="http://schemas.microsoft.com/office/drawing/2014/main" id="{4AF24AA5-D47F-4724-BA64-F179914D0EF1}"/>
              </a:ext>
            </a:extLst>
          </p:cNvPr>
          <p:cNvSpPr>
            <a:spLocks noGrp="1"/>
          </p:cNvSpPr>
          <p:nvPr>
            <p:ph type="body" sz="quarter" idx="13" hasCustomPrompt="1"/>
          </p:nvPr>
        </p:nvSpPr>
        <p:spPr>
          <a:xfrm>
            <a:off x="661816" y="4131599"/>
            <a:ext cx="3910184" cy="1793713"/>
          </a:xfrm>
        </p:spPr>
        <p:txBody>
          <a:bodyPr>
            <a:normAutofit/>
          </a:bodyPr>
          <a:lstStyle>
            <a:lvl1pPr marL="0" indent="0" algn="l">
              <a:buNone/>
              <a:defRPr sz="4500" b="1">
                <a:solidFill>
                  <a:schemeClr val="bg1"/>
                </a:solidFill>
                <a:latin typeface="+mj-lt"/>
              </a:defRPr>
            </a:lvl1pPr>
          </a:lstStyle>
          <a:p>
            <a:pPr lvl="0"/>
            <a:r>
              <a:rPr lang="en-US">
                <a:latin typeface="+mj-lt"/>
              </a:rPr>
              <a:t>HEADING GOES HERE</a:t>
            </a:r>
            <a:endParaRPr lang="en-US"/>
          </a:p>
        </p:txBody>
      </p:sp>
      <p:pic>
        <p:nvPicPr>
          <p:cNvPr id="7" name="Picture 6">
            <a:extLst>
              <a:ext uri="{FF2B5EF4-FFF2-40B4-BE49-F238E27FC236}">
                <a16:creationId xmlns:a16="http://schemas.microsoft.com/office/drawing/2014/main" id="{5B4A7CE1-4BE1-436F-A57C-44C412F3CA72}"/>
              </a:ext>
            </a:extLst>
          </p:cNvPr>
          <p:cNvPicPr>
            <a:picLocks noChangeAspect="1"/>
          </p:cNvPicPr>
          <p:nvPr userDrawn="1"/>
        </p:nvPicPr>
        <p:blipFill>
          <a:blip r:embed="rId3">
            <a:lum bright="70000" contrast="-70000"/>
            <a:extLst>
              <a:ext uri="{28A0092B-C50C-407E-A947-70E740481C1C}">
                <a14:useLocalDpi xmlns:a14="http://schemas.microsoft.com/office/drawing/2010/main" val="0"/>
              </a:ext>
            </a:extLst>
          </a:blip>
          <a:srcRect r="15852" b="10985"/>
          <a:stretch>
            <a:fillRect/>
          </a:stretch>
        </p:blipFill>
        <p:spPr>
          <a:xfrm>
            <a:off x="6189930" y="2724148"/>
            <a:ext cx="2954071" cy="4133852"/>
          </a:xfrm>
          <a:custGeom>
            <a:avLst/>
            <a:gdLst>
              <a:gd name="connsiteX0" fmla="*/ 0 w 3938761"/>
              <a:gd name="connsiteY0" fmla="*/ 0 h 4133852"/>
              <a:gd name="connsiteX1" fmla="*/ 3938761 w 3938761"/>
              <a:gd name="connsiteY1" fmla="*/ 0 h 4133852"/>
              <a:gd name="connsiteX2" fmla="*/ 3938761 w 3938761"/>
              <a:gd name="connsiteY2" fmla="*/ 4133852 h 4133852"/>
              <a:gd name="connsiteX3" fmla="*/ 0 w 3938761"/>
              <a:gd name="connsiteY3" fmla="*/ 4133852 h 4133852"/>
            </a:gdLst>
            <a:ahLst/>
            <a:cxnLst>
              <a:cxn ang="0">
                <a:pos x="connsiteX0" y="connsiteY0"/>
              </a:cxn>
              <a:cxn ang="0">
                <a:pos x="connsiteX1" y="connsiteY1"/>
              </a:cxn>
              <a:cxn ang="0">
                <a:pos x="connsiteX2" y="connsiteY2"/>
              </a:cxn>
              <a:cxn ang="0">
                <a:pos x="connsiteX3" y="connsiteY3"/>
              </a:cxn>
            </a:cxnLst>
            <a:rect l="l" t="t" r="r" b="b"/>
            <a:pathLst>
              <a:path w="3938761" h="4133852">
                <a:moveTo>
                  <a:pt x="0" y="0"/>
                </a:moveTo>
                <a:lnTo>
                  <a:pt x="3938761" y="0"/>
                </a:lnTo>
                <a:lnTo>
                  <a:pt x="3938761" y="4133852"/>
                </a:lnTo>
                <a:lnTo>
                  <a:pt x="0" y="4133852"/>
                </a:lnTo>
                <a:close/>
              </a:path>
            </a:pathLst>
          </a:custGeom>
        </p:spPr>
      </p:pic>
    </p:spTree>
    <p:extLst>
      <p:ext uri="{BB962C8B-B14F-4D97-AF65-F5344CB8AC3E}">
        <p14:creationId xmlns:p14="http://schemas.microsoft.com/office/powerpoint/2010/main" val="2076275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D0F0F3-6D14-4A29-A603-CBE4880F153C}"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D0F0F3-6D14-4A29-A603-CBE4880F153C}"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5D0F0F3-6D14-4A29-A603-CBE4880F153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5D0F0F3-6D14-4A29-A603-CBE4880F153C}"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A4143-1CEE-4AE4-AD9B-5AADEAE137B7}" type="datetimeFigureOut">
              <a:rPr lang="en-US" smtClean="0"/>
              <a:t>9/15/2022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5D0F0F3-6D14-4A29-A603-CBE4880F153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AA2A4143-1CEE-4AE4-AD9B-5AADEAE137B7}" type="datetimeFigureOut">
              <a:rPr lang="en-US" smtClean="0"/>
              <a:t>9/15/2022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D0F0F3-6D14-4A29-A603-CBE4880F153C}"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AA2A4143-1CEE-4AE4-AD9B-5AADEAE137B7}" type="datetimeFigureOut">
              <a:rPr lang="en-US" smtClean="0"/>
              <a:t>9/15/2022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5D0F0F3-6D14-4A29-A603-CBE4880F153C}"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2A4143-1CEE-4AE4-AD9B-5AADEAE137B7}" type="datetimeFigureOut">
              <a:rPr lang="en-US" smtClean="0"/>
              <a:t>9/15/2022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5D0F0F3-6D14-4A29-A603-CBE4880F153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krallman@sigcorp.com" TargetMode="External"/><Relationship Id="rId1" Type="http://schemas.openxmlformats.org/officeDocument/2006/relationships/slideLayout" Target="../slideLayouts/slideLayout12.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normAutofit fontScale="90000"/>
          </a:bodyPr>
          <a:lstStyle/>
          <a:p>
            <a:pPr algn="ctr"/>
            <a:r>
              <a:rPr lang="en-US" dirty="0">
                <a:solidFill>
                  <a:schemeClr val="tx1"/>
                </a:solidFill>
              </a:rPr>
              <a:t>MBUG 2022</a:t>
            </a:r>
            <a:br>
              <a:rPr lang="en-US" dirty="0"/>
            </a:br>
            <a:endParaRPr lang="en-US" dirty="0"/>
          </a:p>
        </p:txBody>
      </p:sp>
      <p:sp>
        <p:nvSpPr>
          <p:cNvPr id="5" name="Subtitle 4"/>
          <p:cNvSpPr>
            <a:spLocks noGrp="1"/>
          </p:cNvSpPr>
          <p:nvPr>
            <p:ph type="subTitle" idx="1"/>
          </p:nvPr>
        </p:nvSpPr>
        <p:spPr>
          <a:xfrm>
            <a:off x="685800" y="1524000"/>
            <a:ext cx="7848600" cy="3505200"/>
          </a:xfrm>
        </p:spPr>
        <p:txBody>
          <a:bodyPr>
            <a:normAutofit fontScale="92500" lnSpcReduction="20000"/>
          </a:bodyPr>
          <a:lstStyle/>
          <a:p>
            <a:pPr algn="l"/>
            <a:r>
              <a:rPr lang="en-US" sz="2000" dirty="0">
                <a:solidFill>
                  <a:schemeClr val="tx1"/>
                </a:solidFill>
              </a:rPr>
              <a:t>Session Title: </a:t>
            </a:r>
            <a:r>
              <a:rPr lang="en-US" sz="2000" b="1" dirty="0">
                <a:solidFill>
                  <a:schemeClr val="accent1"/>
                </a:solidFill>
              </a:rPr>
              <a:t>Banner Financial Aid Q &amp; A with Strata Information Group (SIG): Topics for Discussion: Tips for Period Base Budgeting Setup, Arguments for or Against Running RPEDISB Multiple Times During the Day, and Suggestions for students submitting financial aid forms electronically and having digital signatures</a:t>
            </a:r>
          </a:p>
          <a:p>
            <a:pPr algn="l"/>
            <a:endParaRPr lang="en-US" sz="2000" dirty="0"/>
          </a:p>
          <a:p>
            <a:pPr algn="l"/>
            <a:r>
              <a:rPr lang="en-US" sz="2000" dirty="0">
                <a:solidFill>
                  <a:schemeClr val="tx1"/>
                </a:solidFill>
              </a:rPr>
              <a:t>Presented By: </a:t>
            </a:r>
            <a:r>
              <a:rPr lang="en-US" sz="2000" b="1" dirty="0">
                <a:solidFill>
                  <a:schemeClr val="accent1"/>
                </a:solidFill>
              </a:rPr>
              <a:t>Mary Krallman, Senior Financial Aid Consultant</a:t>
            </a:r>
          </a:p>
          <a:p>
            <a:pPr algn="l"/>
            <a:r>
              <a:rPr lang="en-US" sz="2000" b="1" dirty="0">
                <a:solidFill>
                  <a:schemeClr val="accent1"/>
                </a:solidFill>
              </a:rPr>
              <a:t>	</a:t>
            </a:r>
          </a:p>
          <a:p>
            <a:pPr algn="l"/>
            <a:r>
              <a:rPr lang="en-US" sz="2000" b="1" dirty="0">
                <a:solidFill>
                  <a:schemeClr val="tx1"/>
                </a:solidFill>
              </a:rPr>
              <a:t>Organization: </a:t>
            </a:r>
            <a:r>
              <a:rPr lang="en-US" sz="2000" b="1" dirty="0">
                <a:solidFill>
                  <a:schemeClr val="accent1"/>
                </a:solidFill>
              </a:rPr>
              <a:t>Strata Information Group (SIG)</a:t>
            </a:r>
          </a:p>
          <a:p>
            <a:pPr algn="l"/>
            <a:endParaRPr lang="en-US" sz="2000" b="1" dirty="0">
              <a:solidFill>
                <a:schemeClr val="accent1"/>
              </a:solidFill>
            </a:endParaRPr>
          </a:p>
          <a:p>
            <a:pPr algn="l"/>
            <a:r>
              <a:rPr lang="en-US" sz="2000" dirty="0">
                <a:solidFill>
                  <a:schemeClr val="tx1"/>
                </a:solidFill>
              </a:rPr>
              <a:t>September 12, 2022, 10:45 – 11:45 am CST</a:t>
            </a:r>
          </a:p>
        </p:txBody>
      </p:sp>
      <p:pic>
        <p:nvPicPr>
          <p:cNvPr id="8" name="Picture 7"/>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4216513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3530" y="62509"/>
            <a:ext cx="8229600" cy="1143000"/>
          </a:xfrm>
        </p:spPr>
        <p:txBody>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57200" y="1205509"/>
            <a:ext cx="8229600" cy="4448372"/>
          </a:xfrm>
          <a:prstGeom prst="rect">
            <a:avLst/>
          </a:prstGeom>
        </p:spPr>
        <p:txBody>
          <a:bodyPr vert="horz">
            <a:normAutofit fontScale="9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sz="2800" dirty="0"/>
              <a:t>Algorithmic Budgeting Rule Validation</a:t>
            </a:r>
          </a:p>
          <a:p>
            <a:pPr marL="109728" indent="0" algn="ctr">
              <a:buNone/>
            </a:pPr>
            <a:r>
              <a:rPr lang="en-US" sz="2800" dirty="0"/>
              <a:t>(RTVABRC)</a:t>
            </a:r>
            <a:r>
              <a:rPr lang="en-US" sz="2800" b="1" dirty="0"/>
              <a:t>	</a:t>
            </a:r>
          </a:p>
          <a:p>
            <a:r>
              <a:rPr lang="en-US" sz="2800" dirty="0"/>
              <a:t>Define the names of the algorithmic rules to use to create the dynamic budget component amounts</a:t>
            </a:r>
          </a:p>
          <a:p>
            <a:pPr lvl="1"/>
            <a:r>
              <a:rPr lang="en-US" sz="2800" dirty="0"/>
              <a:t>Examples of codes for algorithmic rules: parts of term (POT) classes, room, board/meals, tuition, fees, licensure fees, personal, transportation, fulltime components for Pell COA, direct loan fees</a:t>
            </a:r>
          </a:p>
          <a:p>
            <a:pPr lvl="1"/>
            <a:r>
              <a:rPr lang="en-US" sz="2800" dirty="0"/>
              <a:t>No need to create separate codes for part time enrollment</a:t>
            </a:r>
            <a:br>
              <a:rPr lang="en-US" dirty="0"/>
            </a:br>
            <a:endParaRPr lang="en-US" dirty="0"/>
          </a:p>
        </p:txBody>
      </p:sp>
    </p:spTree>
    <p:extLst>
      <p:ext uri="{BB962C8B-B14F-4D97-AF65-F5344CB8AC3E}">
        <p14:creationId xmlns:p14="http://schemas.microsoft.com/office/powerpoint/2010/main" val="3771266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41251" y="1204119"/>
            <a:ext cx="8229600" cy="4449761"/>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dirty="0"/>
              <a:t>Algorithmic Support </a:t>
            </a:r>
          </a:p>
          <a:p>
            <a:pPr marL="109728" indent="0" algn="ctr">
              <a:buNone/>
            </a:pPr>
            <a:r>
              <a:rPr lang="en-US" dirty="0"/>
              <a:t>(RORALGS)</a:t>
            </a:r>
            <a:r>
              <a:rPr lang="en-US" b="1" dirty="0"/>
              <a:t>	</a:t>
            </a:r>
          </a:p>
          <a:p>
            <a:r>
              <a:rPr lang="en-US" dirty="0"/>
              <a:t>This page can be used to create custom fields which can be used in the algorithms on RBRABRC</a:t>
            </a:r>
          </a:p>
          <a:p>
            <a:r>
              <a:rPr lang="en-US" dirty="0"/>
              <a:t>There are twelve key fields, a general comment field (important to document how record is used in algorithm), and a required amount field </a:t>
            </a:r>
            <a:br>
              <a:rPr lang="en-US" dirty="0"/>
            </a:br>
            <a:endParaRPr lang="en-US" dirty="0"/>
          </a:p>
        </p:txBody>
      </p:sp>
    </p:spTree>
    <p:extLst>
      <p:ext uri="{BB962C8B-B14F-4D97-AF65-F5344CB8AC3E}">
        <p14:creationId xmlns:p14="http://schemas.microsoft.com/office/powerpoint/2010/main" val="1722759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57200" y="1417638"/>
            <a:ext cx="8229600" cy="4449761"/>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dirty="0"/>
              <a:t>Algorithmic Budgeting Rules</a:t>
            </a:r>
          </a:p>
          <a:p>
            <a:pPr marL="109728" indent="0" algn="ctr">
              <a:buNone/>
            </a:pPr>
            <a:r>
              <a:rPr lang="en-US" dirty="0"/>
              <a:t>(RBRABRC)</a:t>
            </a:r>
            <a:r>
              <a:rPr lang="en-US" b="1" dirty="0"/>
              <a:t>	</a:t>
            </a:r>
          </a:p>
          <a:p>
            <a:r>
              <a:rPr lang="en-US" dirty="0"/>
              <a:t>Create the SQL to calculate the budget amount for that component</a:t>
            </a:r>
          </a:p>
          <a:p>
            <a:r>
              <a:rPr lang="en-US" dirty="0"/>
              <a:t>Rules are by Aid Year</a:t>
            </a:r>
          </a:p>
          <a:p>
            <a:r>
              <a:rPr lang="en-US" dirty="0"/>
              <a:t>Remember to validate each rule after saving SQL and Test each one thoroughly</a:t>
            </a:r>
            <a:br>
              <a:rPr lang="en-US" dirty="0"/>
            </a:br>
            <a:endParaRPr lang="en-US" dirty="0"/>
          </a:p>
        </p:txBody>
      </p:sp>
    </p:spTree>
    <p:extLst>
      <p:ext uri="{BB962C8B-B14F-4D97-AF65-F5344CB8AC3E}">
        <p14:creationId xmlns:p14="http://schemas.microsoft.com/office/powerpoint/2010/main" val="2834543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19101"/>
            <a:ext cx="8229600" cy="1143000"/>
          </a:xfrm>
        </p:spPr>
        <p:txBody>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57200" y="1417638"/>
            <a:ext cx="8229600" cy="4449761"/>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dirty="0"/>
              <a:t>Sample of RBRABRC for </a:t>
            </a:r>
            <a:endParaRPr lang="en-US" b="1" dirty="0"/>
          </a:p>
          <a:p>
            <a:pPr marL="109728" indent="0">
              <a:buNone/>
            </a:pPr>
            <a:br>
              <a:rPr lang="en-US" dirty="0"/>
            </a:br>
            <a:endParaRPr lang="en-US" dirty="0"/>
          </a:p>
        </p:txBody>
      </p:sp>
      <p:sp>
        <p:nvSpPr>
          <p:cNvPr id="7" name="TextBox 6">
            <a:extLst>
              <a:ext uri="{FF2B5EF4-FFF2-40B4-BE49-F238E27FC236}">
                <a16:creationId xmlns:a16="http://schemas.microsoft.com/office/drawing/2014/main" id="{0E3F3121-9CC5-11FF-FC05-930DA45D3A16}"/>
              </a:ext>
            </a:extLst>
          </p:cNvPr>
          <p:cNvSpPr txBox="1"/>
          <p:nvPr/>
        </p:nvSpPr>
        <p:spPr>
          <a:xfrm>
            <a:off x="1524000" y="2136338"/>
            <a:ext cx="6095999" cy="2585323"/>
          </a:xfrm>
          <a:prstGeom prst="rect">
            <a:avLst/>
          </a:prstGeom>
          <a:noFill/>
        </p:spPr>
        <p:txBody>
          <a:bodyPr wrap="square">
            <a:spAutoFit/>
          </a:bodyPr>
          <a:lstStyle/>
          <a:p>
            <a:r>
              <a:rPr lang="en-US" dirty="0"/>
              <a:t>SELECT RORALGS_AMT </a:t>
            </a:r>
          </a:p>
          <a:p>
            <a:r>
              <a:rPr lang="en-US" dirty="0"/>
              <a:t>FROM RORALGS,RCRAPP1 </a:t>
            </a:r>
          </a:p>
          <a:p>
            <a:r>
              <a:rPr lang="en-US" dirty="0"/>
              <a:t>WHERE RORALGS_AIDY_CODE = :AIDY</a:t>
            </a:r>
          </a:p>
          <a:p>
            <a:r>
              <a:rPr lang="en-US" dirty="0"/>
              <a:t>AND RORALGS_KEY_1 = 'R+B'</a:t>
            </a:r>
          </a:p>
          <a:p>
            <a:r>
              <a:rPr lang="en-US" dirty="0"/>
              <a:t>AND RORALGS_KEY_2 = 'OFF'</a:t>
            </a:r>
          </a:p>
          <a:p>
            <a:r>
              <a:rPr lang="en-US" dirty="0"/>
              <a:t>AND RCRAPP1_INST_HOUS_CDE = '3'  </a:t>
            </a:r>
          </a:p>
          <a:p>
            <a:r>
              <a:rPr lang="en-US" dirty="0"/>
              <a:t>AND RCRAPP1_PIDM = :PIDM </a:t>
            </a:r>
          </a:p>
          <a:p>
            <a:r>
              <a:rPr lang="en-US" dirty="0"/>
              <a:t>AND  RCRAPP1_AIDY_CODE = RORALGS_AIDY_CODE  </a:t>
            </a:r>
          </a:p>
          <a:p>
            <a:r>
              <a:rPr lang="en-US" dirty="0"/>
              <a:t>AND RCRAPP1_CURR_REC_IND = 'Y'</a:t>
            </a:r>
          </a:p>
        </p:txBody>
      </p:sp>
    </p:spTree>
    <p:extLst>
      <p:ext uri="{BB962C8B-B14F-4D97-AF65-F5344CB8AC3E}">
        <p14:creationId xmlns:p14="http://schemas.microsoft.com/office/powerpoint/2010/main" val="3579935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23530" y="62509"/>
            <a:ext cx="8229600" cy="1143000"/>
          </a:xfrm>
        </p:spPr>
        <p:txBody>
          <a:bodyPr>
            <a:normAutofit/>
          </a:bodyPr>
          <a:lstStyle/>
          <a:p>
            <a:r>
              <a:rPr lang="en-US" sz="2800"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90870" y="862262"/>
            <a:ext cx="8229600" cy="4662586"/>
          </a:xfrm>
          <a:prstGeom prst="rect">
            <a:avLst/>
          </a:prstGeom>
        </p:spPr>
        <p:txBody>
          <a:bodyPr vert="horz">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sz="1900" dirty="0"/>
              <a:t>Period Budget Aid Year Rules</a:t>
            </a:r>
          </a:p>
          <a:p>
            <a:pPr marL="109728" indent="0" algn="ctr">
              <a:buNone/>
            </a:pPr>
            <a:r>
              <a:rPr lang="en-US" sz="1900" dirty="0"/>
              <a:t>(RBRPBYR)</a:t>
            </a:r>
            <a:r>
              <a:rPr lang="en-US" sz="1900" b="1" dirty="0"/>
              <a:t>	</a:t>
            </a:r>
          </a:p>
          <a:p>
            <a:r>
              <a:rPr lang="en-US" sz="1900" dirty="0"/>
              <a:t>This setup ties many pieces together with the validation pages previously discussed.</a:t>
            </a:r>
          </a:p>
          <a:p>
            <a:pPr lvl="1"/>
            <a:r>
              <a:rPr lang="en-US" sz="1900" dirty="0"/>
              <a:t>Budget Group tab – Define the active budget groups created on RTVPBGP for the aid year and the order which they are processed</a:t>
            </a:r>
          </a:p>
          <a:p>
            <a:pPr lvl="1"/>
            <a:r>
              <a:rPr lang="en-US" sz="1900" dirty="0"/>
              <a:t>Budget Types tab – Enter the budget types defined on RTVPBTP</a:t>
            </a:r>
          </a:p>
          <a:p>
            <a:pPr lvl="1"/>
            <a:r>
              <a:rPr lang="en-US" sz="1900" dirty="0"/>
              <a:t>Budget Categories – Enter the budget categories from RTVBCAT</a:t>
            </a:r>
          </a:p>
          <a:p>
            <a:pPr lvl="2"/>
            <a:r>
              <a:rPr lang="en-US" sz="1700" dirty="0"/>
              <a:t>Define which budget categories and check the one which would be Billable (Example: Tuition and Fees)</a:t>
            </a:r>
          </a:p>
          <a:p>
            <a:pPr lvl="1"/>
            <a:r>
              <a:rPr lang="en-US" sz="1900" dirty="0"/>
              <a:t>Budget Components tab – Enter the budget components you want to use for the aid year from RTVPBCP</a:t>
            </a:r>
          </a:p>
          <a:p>
            <a:pPr lvl="2"/>
            <a:r>
              <a:rPr lang="en-US" sz="1700" dirty="0"/>
              <a:t>Define which components should be checked as Default and used for less than half time Pell budgets</a:t>
            </a:r>
          </a:p>
          <a:p>
            <a:pPr lvl="1"/>
            <a:endParaRPr lang="en-US" sz="2100" dirty="0"/>
          </a:p>
          <a:p>
            <a:endParaRPr lang="en-US" sz="2800" dirty="0"/>
          </a:p>
          <a:p>
            <a:pPr lvl="1"/>
            <a:endParaRPr lang="en-US" sz="2400" dirty="0"/>
          </a:p>
          <a:p>
            <a:endParaRPr lang="en-US" sz="2800" dirty="0"/>
          </a:p>
          <a:p>
            <a:endParaRPr lang="en-US" sz="2800" dirty="0"/>
          </a:p>
        </p:txBody>
      </p:sp>
    </p:spTree>
    <p:extLst>
      <p:ext uri="{BB962C8B-B14F-4D97-AF65-F5344CB8AC3E}">
        <p14:creationId xmlns:p14="http://schemas.microsoft.com/office/powerpoint/2010/main" val="2805434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1251" y="90862"/>
            <a:ext cx="8229600" cy="1143000"/>
          </a:xfrm>
        </p:spPr>
        <p:txBody>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57200" y="1204119"/>
            <a:ext cx="8229600" cy="4449761"/>
          </a:xfrm>
          <a:prstGeom prst="rect">
            <a:avLst/>
          </a:prstGeom>
        </p:spPr>
        <p:txBody>
          <a:bodyPr vert="horz">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dirty="0"/>
              <a:t>Period Budget Group Aid Year Rules</a:t>
            </a:r>
          </a:p>
          <a:p>
            <a:pPr marL="109728" indent="0" algn="ctr">
              <a:buNone/>
            </a:pPr>
            <a:r>
              <a:rPr lang="en-US" dirty="0"/>
              <a:t>(RBRPBGR)</a:t>
            </a:r>
            <a:r>
              <a:rPr lang="en-US" b="1" dirty="0"/>
              <a:t>	</a:t>
            </a:r>
          </a:p>
          <a:p>
            <a:r>
              <a:rPr lang="en-US" dirty="0"/>
              <a:t>Define each period budget group being used in the aid year</a:t>
            </a:r>
          </a:p>
          <a:p>
            <a:pPr lvl="1"/>
            <a:r>
              <a:rPr lang="en-US" dirty="0"/>
              <a:t>Types tab – Enter the period budget types from RTVPBTP</a:t>
            </a:r>
          </a:p>
          <a:p>
            <a:pPr lvl="1"/>
            <a:r>
              <a:rPr lang="en-US" dirty="0"/>
              <a:t>Pell tab – Define your Pell Budget for each group which is Pell eligible</a:t>
            </a:r>
          </a:p>
          <a:p>
            <a:pPr lvl="2"/>
            <a:r>
              <a:rPr lang="en-US" dirty="0"/>
              <a:t>Key: Fulltime/Full Year Amounts</a:t>
            </a:r>
          </a:p>
          <a:p>
            <a:pPr lvl="2"/>
            <a:r>
              <a:rPr lang="en-US" dirty="0"/>
              <a:t>Algorithms may be needed for budget components which prorate. </a:t>
            </a:r>
            <a:br>
              <a:rPr lang="en-US" dirty="0"/>
            </a:br>
            <a:endParaRPr lang="en-US" dirty="0"/>
          </a:p>
        </p:txBody>
      </p:sp>
    </p:spTree>
    <p:extLst>
      <p:ext uri="{BB962C8B-B14F-4D97-AF65-F5344CB8AC3E}">
        <p14:creationId xmlns:p14="http://schemas.microsoft.com/office/powerpoint/2010/main" val="873709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48340" y="1204119"/>
            <a:ext cx="8229600" cy="4449761"/>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dirty="0"/>
              <a:t>Period Budget Detail Rules</a:t>
            </a:r>
          </a:p>
          <a:p>
            <a:pPr marL="109728" indent="0" algn="ctr">
              <a:buNone/>
            </a:pPr>
            <a:r>
              <a:rPr lang="en-US" dirty="0"/>
              <a:t>(RBRPBDR)</a:t>
            </a:r>
            <a:r>
              <a:rPr lang="en-US" b="1" dirty="0"/>
              <a:t>	</a:t>
            </a:r>
          </a:p>
          <a:p>
            <a:r>
              <a:rPr lang="en-US" dirty="0"/>
              <a:t>Create for each period budget group and budget type (Example: CAMP, INST) </a:t>
            </a:r>
          </a:p>
          <a:p>
            <a:r>
              <a:rPr lang="en-US" dirty="0"/>
              <a:t>Add budget components with either hardcoded amounts or the algorithmic rule code created for that budget component</a:t>
            </a:r>
          </a:p>
          <a:p>
            <a:r>
              <a:rPr lang="en-US" dirty="0"/>
              <a:t>If the period is not filled in when setting up the form, it will apply the rules for all periods </a:t>
            </a:r>
            <a:br>
              <a:rPr lang="en-US" dirty="0"/>
            </a:br>
            <a:endParaRPr lang="en-US" dirty="0"/>
          </a:p>
        </p:txBody>
      </p:sp>
    </p:spTree>
    <p:extLst>
      <p:ext uri="{BB962C8B-B14F-4D97-AF65-F5344CB8AC3E}">
        <p14:creationId xmlns:p14="http://schemas.microsoft.com/office/powerpoint/2010/main" val="4011639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1"/>
                </a:solidFill>
              </a:rPr>
              <a:t>Period Budgeting </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57200" y="1417639"/>
            <a:ext cx="8229600" cy="3763962"/>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dirty="0"/>
              <a:t>Global Institutional Financial Aid Options</a:t>
            </a:r>
          </a:p>
          <a:p>
            <a:pPr marL="109728" indent="0" algn="ctr">
              <a:buNone/>
            </a:pPr>
            <a:r>
              <a:rPr lang="en-US" dirty="0"/>
              <a:t>(ROAINST)</a:t>
            </a:r>
            <a:r>
              <a:rPr lang="en-US" b="1" dirty="0"/>
              <a:t>	</a:t>
            </a:r>
          </a:p>
          <a:p>
            <a:r>
              <a:rPr lang="en-US" dirty="0"/>
              <a:t>In the Options tab, check the “Enable Period Budgeting” indictor</a:t>
            </a:r>
          </a:p>
          <a:p>
            <a:r>
              <a:rPr lang="en-US" dirty="0"/>
              <a:t>Enter the period budgeting group code created for when rules do not exist (Example: Review or Default)</a:t>
            </a:r>
            <a:br>
              <a:rPr lang="en-US" dirty="0"/>
            </a:br>
            <a:endParaRPr lang="en-US" dirty="0"/>
          </a:p>
        </p:txBody>
      </p:sp>
    </p:spTree>
    <p:extLst>
      <p:ext uri="{BB962C8B-B14F-4D97-AF65-F5344CB8AC3E}">
        <p14:creationId xmlns:p14="http://schemas.microsoft.com/office/powerpoint/2010/main" val="2711532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1"/>
                </a:solidFill>
              </a:rPr>
              <a:t>Period Budgeting</a:t>
            </a:r>
          </a:p>
        </p:txBody>
      </p:sp>
      <p:pic>
        <p:nvPicPr>
          <p:cNvPr id="4" name="Picture 3"/>
          <p:cNvPicPr>
            <a:picLocks noChangeAspect="1"/>
          </p:cNvPicPr>
          <p:nvPr/>
        </p:nvPicPr>
        <p:blipFill>
          <a:blip r:embed="rId3"/>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57200" y="1204119"/>
            <a:ext cx="8229600" cy="4449761"/>
          </a:xfrm>
          <a:prstGeom prst="rect">
            <a:avLst/>
          </a:prstGeom>
        </p:spPr>
        <p:txBody>
          <a:bodyPr vert="horz">
            <a:normAutofit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dirty="0"/>
              <a:t>Period Budget Grouping Process</a:t>
            </a:r>
          </a:p>
          <a:p>
            <a:pPr marL="109728" indent="0" algn="ctr">
              <a:buNone/>
            </a:pPr>
            <a:r>
              <a:rPr lang="en-US" dirty="0"/>
              <a:t>(RBRPBGP)</a:t>
            </a:r>
            <a:r>
              <a:rPr lang="en-US" b="1" dirty="0"/>
              <a:t>	</a:t>
            </a:r>
          </a:p>
          <a:p>
            <a:r>
              <a:rPr lang="en-US" dirty="0"/>
              <a:t>This job assigns a budget group based on the rules established on the RORRULE page, the budget types, and budget components established on Period Budget Group Aid Year Rules (RBRPBGR) and Period budget Detail Rules (RBRPBDR).</a:t>
            </a:r>
          </a:p>
          <a:p>
            <a:r>
              <a:rPr lang="en-US" dirty="0"/>
              <a:t>If no period is specified, the job will run for all periods in the student’s aid period.</a:t>
            </a:r>
            <a:br>
              <a:rPr lang="en-US" dirty="0"/>
            </a:br>
            <a:endParaRPr lang="en-US" dirty="0"/>
          </a:p>
        </p:txBody>
      </p:sp>
    </p:spTree>
    <p:extLst>
      <p:ext uri="{BB962C8B-B14F-4D97-AF65-F5344CB8AC3E}">
        <p14:creationId xmlns:p14="http://schemas.microsoft.com/office/powerpoint/2010/main" val="3843355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57200" y="1417638"/>
            <a:ext cx="8229600" cy="4449761"/>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dirty="0"/>
              <a:t>Period Budget </a:t>
            </a:r>
            <a:r>
              <a:rPr lang="en-US" dirty="0" err="1"/>
              <a:t>Recalc</a:t>
            </a:r>
            <a:r>
              <a:rPr lang="en-US" dirty="0"/>
              <a:t> Process</a:t>
            </a:r>
          </a:p>
          <a:p>
            <a:pPr marL="109728" indent="0" algn="ctr">
              <a:buNone/>
            </a:pPr>
            <a:r>
              <a:rPr lang="en-US" dirty="0"/>
              <a:t>(RBRPBRC)</a:t>
            </a:r>
            <a:r>
              <a:rPr lang="en-US" b="1" dirty="0"/>
              <a:t>	</a:t>
            </a:r>
          </a:p>
          <a:p>
            <a:r>
              <a:rPr lang="en-US" dirty="0"/>
              <a:t>This job provides the ability to recalculate the budget components without re-grouping the student to assign a new budget group.</a:t>
            </a:r>
            <a:br>
              <a:rPr lang="en-US" dirty="0"/>
            </a:br>
            <a:endParaRPr lang="en-US" dirty="0"/>
          </a:p>
        </p:txBody>
      </p:sp>
    </p:spTree>
    <p:extLst>
      <p:ext uri="{BB962C8B-B14F-4D97-AF65-F5344CB8AC3E}">
        <p14:creationId xmlns:p14="http://schemas.microsoft.com/office/powerpoint/2010/main" val="3728936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395472"/>
          </a:xfrm>
        </p:spPr>
        <p:txBody>
          <a:bodyPr/>
          <a:lstStyle/>
          <a:p>
            <a:pPr>
              <a:buFont typeface="Wingdings" pitchFamily="2" charset="2"/>
              <a:buChar char="§"/>
            </a:pPr>
            <a:r>
              <a:rPr lang="en-US" dirty="0"/>
              <a:t>Please turn off your cell phone</a:t>
            </a:r>
          </a:p>
          <a:p>
            <a:pPr>
              <a:buFont typeface="Wingdings" pitchFamily="2" charset="2"/>
              <a:buChar char="§"/>
            </a:pPr>
            <a:r>
              <a:rPr lang="en-US" dirty="0"/>
              <a:t>If you must leave the session early, please do so discreetly</a:t>
            </a:r>
          </a:p>
          <a:p>
            <a:pPr>
              <a:buFont typeface="Wingdings" pitchFamily="2" charset="2"/>
              <a:buChar char="§"/>
            </a:pPr>
            <a:r>
              <a:rPr lang="en-US" dirty="0"/>
              <a:t>Please avoid side conversation during the session</a:t>
            </a:r>
          </a:p>
        </p:txBody>
      </p:sp>
      <p:sp>
        <p:nvSpPr>
          <p:cNvPr id="3" name="Title 2"/>
          <p:cNvSpPr>
            <a:spLocks noGrp="1"/>
          </p:cNvSpPr>
          <p:nvPr>
            <p:ph type="title"/>
          </p:nvPr>
        </p:nvSpPr>
        <p:spPr/>
        <p:txBody>
          <a:bodyPr/>
          <a:lstStyle/>
          <a:p>
            <a:r>
              <a:rPr lang="en-US" dirty="0">
                <a:solidFill>
                  <a:schemeClr val="accent1"/>
                </a:solidFill>
              </a:rPr>
              <a:t>Session Rules of Etiquette</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10633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a:solidFill>
                  <a:schemeClr val="accent1"/>
                </a:solidFill>
              </a:rPr>
              <a:t>Arguments for or Against Running RPEDISB Multiple Times During the Day</a:t>
            </a:r>
            <a:endParaRPr lang="en-US" sz="3200" dirty="0">
              <a:solidFill>
                <a:schemeClr val="accent1"/>
              </a:solidFill>
            </a:endParaRP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57200" y="1417638"/>
            <a:ext cx="8229600" cy="4449761"/>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None/>
            </a:pPr>
            <a:r>
              <a:rPr lang="en-US" dirty="0"/>
              <a:t>Discussion for the attendees</a:t>
            </a:r>
            <a:br>
              <a:rPr lang="en-US" dirty="0"/>
            </a:br>
            <a:endParaRPr lang="en-US" dirty="0"/>
          </a:p>
        </p:txBody>
      </p:sp>
    </p:spTree>
    <p:extLst>
      <p:ext uri="{BB962C8B-B14F-4D97-AF65-F5344CB8AC3E}">
        <p14:creationId xmlns:p14="http://schemas.microsoft.com/office/powerpoint/2010/main" val="757472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76400"/>
            <a:ext cx="8686800" cy="4525963"/>
          </a:xfrm>
        </p:spPr>
        <p:txBody>
          <a:bodyPr>
            <a:normAutofit/>
          </a:bodyPr>
          <a:lstStyle/>
          <a:p>
            <a:r>
              <a:rPr lang="en-US" sz="2500" dirty="0"/>
              <a:t>For verification documentation, a school may collect an electronic signature for an applicant, parent, or spouse if the process includes an assurance of the identity of the person signing. This is often accomplished with a PIN or password that is assigned only after the identity of the person receiving the PIN or password has been authenticated (DOC-Q12 on the Q and A page).</a:t>
            </a:r>
          </a:p>
          <a:p>
            <a:r>
              <a:rPr lang="en-US" sz="2500" dirty="0"/>
              <a:t>Other thoughts???</a:t>
            </a:r>
          </a:p>
          <a:p>
            <a:pPr marL="109728" indent="0">
              <a:buNone/>
            </a:pPr>
            <a:endParaRPr lang="en-US" dirty="0"/>
          </a:p>
        </p:txBody>
      </p:sp>
      <p:sp>
        <p:nvSpPr>
          <p:cNvPr id="3" name="Title 2"/>
          <p:cNvSpPr>
            <a:spLocks noGrp="1"/>
          </p:cNvSpPr>
          <p:nvPr>
            <p:ph type="title"/>
          </p:nvPr>
        </p:nvSpPr>
        <p:spPr/>
        <p:txBody>
          <a:bodyPr>
            <a:noAutofit/>
          </a:bodyPr>
          <a:lstStyle/>
          <a:p>
            <a:r>
              <a:rPr lang="en-US" sz="2800" dirty="0">
                <a:solidFill>
                  <a:schemeClr val="accent1"/>
                </a:solidFill>
              </a:rPr>
              <a:t>Suggestions for students submitting financial aid forms electronically and having digital signatures</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3363440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br>
              <a:rPr lang="en-US" dirty="0"/>
            </a:br>
            <a:endParaRPr lang="en-US" dirty="0"/>
          </a:p>
        </p:txBody>
      </p:sp>
      <p:sp>
        <p:nvSpPr>
          <p:cNvPr id="3" name="Title 2"/>
          <p:cNvSpPr>
            <a:spLocks noGrp="1"/>
          </p:cNvSpPr>
          <p:nvPr>
            <p:ph type="title"/>
          </p:nvPr>
        </p:nvSpPr>
        <p:spPr/>
        <p:txBody>
          <a:bodyPr>
            <a:normAutofit/>
          </a:bodyPr>
          <a:lstStyle/>
          <a:p>
            <a:r>
              <a:rPr lang="en-US" dirty="0">
                <a:solidFill>
                  <a:schemeClr val="accent1"/>
                </a:solidFill>
              </a:rPr>
              <a:t>Other Questions???</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153000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a:extLst>
              <a:ext uri="{FF2B5EF4-FFF2-40B4-BE49-F238E27FC236}">
                <a16:creationId xmlns:a16="http://schemas.microsoft.com/office/drawing/2014/main" id="{CCF522AB-8F0B-4047-9D14-318ED2BD7633}"/>
              </a:ext>
            </a:extLst>
          </p:cNvPr>
          <p:cNvSpPr/>
          <p:nvPr/>
        </p:nvSpPr>
        <p:spPr>
          <a:xfrm>
            <a:off x="611425" y="2952079"/>
            <a:ext cx="5159872" cy="2474045"/>
          </a:xfrm>
          <a:prstGeom prst="rect">
            <a:avLst/>
          </a:prstGeom>
          <a:solidFill>
            <a:srgbClr val="F8F8F8"/>
          </a:solidFill>
          <a:ln w="12700">
            <a:miter lim="400000"/>
          </a:ln>
        </p:spPr>
        <p:txBody>
          <a:bodyPr lIns="19050" tIns="19050" rIns="19050" bIns="19050" anchor="ctr"/>
          <a:lstStyle/>
          <a:p>
            <a:pPr algn="ctr" defTabSz="685748">
              <a:defRPr sz="5000" baseline="0">
                <a:solidFill>
                  <a:srgbClr val="FFFFFF"/>
                </a:solidFill>
              </a:defRPr>
            </a:pPr>
            <a:endParaRPr sz="1875">
              <a:solidFill>
                <a:srgbClr val="FFFFFF"/>
              </a:solidFill>
              <a:latin typeface="Open Sans"/>
            </a:endParaRPr>
          </a:p>
        </p:txBody>
      </p:sp>
      <p:sp>
        <p:nvSpPr>
          <p:cNvPr id="5" name="Rectangle">
            <a:extLst>
              <a:ext uri="{FF2B5EF4-FFF2-40B4-BE49-F238E27FC236}">
                <a16:creationId xmlns:a16="http://schemas.microsoft.com/office/drawing/2014/main" id="{5BE5A7E9-3BA6-4BF5-906C-2D5626A27AA1}"/>
              </a:ext>
            </a:extLst>
          </p:cNvPr>
          <p:cNvSpPr/>
          <p:nvPr/>
        </p:nvSpPr>
        <p:spPr>
          <a:xfrm>
            <a:off x="0" y="3869421"/>
            <a:ext cx="9144000" cy="2131329"/>
          </a:xfrm>
          <a:prstGeom prst="rect">
            <a:avLst/>
          </a:prstGeom>
          <a:solidFill>
            <a:srgbClr val="F8F8F8"/>
          </a:solidFill>
          <a:ln w="12700">
            <a:miter lim="400000"/>
          </a:ln>
        </p:spPr>
        <p:txBody>
          <a:bodyPr lIns="19050" tIns="19050" rIns="19050" bIns="19050" anchor="ctr"/>
          <a:lstStyle/>
          <a:p>
            <a:pPr algn="ctr" defTabSz="685748">
              <a:defRPr sz="5000" baseline="0">
                <a:solidFill>
                  <a:srgbClr val="FFFFFF"/>
                </a:solidFill>
              </a:defRPr>
            </a:pPr>
            <a:endParaRPr sz="1875">
              <a:solidFill>
                <a:srgbClr val="FFFFFF"/>
              </a:solidFill>
              <a:latin typeface="Open Sans"/>
            </a:endParaRPr>
          </a:p>
        </p:txBody>
      </p:sp>
      <p:sp>
        <p:nvSpPr>
          <p:cNvPr id="6" name="Contact">
            <a:extLst>
              <a:ext uri="{FF2B5EF4-FFF2-40B4-BE49-F238E27FC236}">
                <a16:creationId xmlns:a16="http://schemas.microsoft.com/office/drawing/2014/main" id="{89004722-296A-4705-A71F-FEA8DBC0EF25}"/>
              </a:ext>
            </a:extLst>
          </p:cNvPr>
          <p:cNvSpPr txBox="1"/>
          <p:nvPr/>
        </p:nvSpPr>
        <p:spPr>
          <a:xfrm>
            <a:off x="1142460" y="3230576"/>
            <a:ext cx="3536388" cy="5464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19050" tIns="19050" rIns="19050" bIns="19050" anchor="ctr">
            <a:spAutoFit/>
          </a:bodyPr>
          <a:lstStyle>
            <a:lvl1pPr>
              <a:lnSpc>
                <a:spcPct val="80000"/>
              </a:lnSpc>
              <a:spcBef>
                <a:spcPts val="0"/>
              </a:spcBef>
              <a:defRPr sz="13000" b="1" baseline="0">
                <a:solidFill>
                  <a:srgbClr val="141F28"/>
                </a:solidFill>
                <a:latin typeface="+mn-lt"/>
                <a:ea typeface="+mn-ea"/>
                <a:cs typeface="+mn-cs"/>
                <a:sym typeface="OpenSans-Bold"/>
              </a:defRPr>
            </a:lvl1pPr>
          </a:lstStyle>
          <a:p>
            <a:pPr defTabSz="685800">
              <a:defRPr/>
            </a:pPr>
            <a:r>
              <a:rPr sz="4050" dirty="0">
                <a:latin typeface="Open Sans" panose="020B0606030504020204" pitchFamily="34" charset="0"/>
                <a:ea typeface="Open Sans" panose="020B0606030504020204" pitchFamily="34" charset="0"/>
                <a:cs typeface="Open Sans" panose="020B0606030504020204" pitchFamily="34" charset="0"/>
              </a:rPr>
              <a:t>Contact</a:t>
            </a:r>
          </a:p>
        </p:txBody>
      </p:sp>
      <p:sp>
        <p:nvSpPr>
          <p:cNvPr id="7" name="TextBox 6">
            <a:extLst>
              <a:ext uri="{FF2B5EF4-FFF2-40B4-BE49-F238E27FC236}">
                <a16:creationId xmlns:a16="http://schemas.microsoft.com/office/drawing/2014/main" id="{735F4A83-7A5D-4D30-B364-EED887C9E705}"/>
              </a:ext>
            </a:extLst>
          </p:cNvPr>
          <p:cNvSpPr txBox="1"/>
          <p:nvPr/>
        </p:nvSpPr>
        <p:spPr>
          <a:xfrm>
            <a:off x="1142460" y="3960161"/>
            <a:ext cx="4185458" cy="133113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9050" tIns="19050" rIns="19050" bIns="19050" numCol="1" spcCol="38100" rtlCol="0" anchor="ctr">
            <a:spAutoFit/>
          </a:bodyPr>
          <a:lstStyle/>
          <a:p>
            <a:r>
              <a:rPr lang="en-US" sz="3000" b="1" dirty="0">
                <a:solidFill>
                  <a:srgbClr val="FF7A00"/>
                </a:solidFill>
              </a:rPr>
              <a:t>Mary Krallman</a:t>
            </a:r>
          </a:p>
          <a:p>
            <a:r>
              <a:rPr lang="en-US" sz="2700" dirty="0"/>
              <a:t>Senior Consultant</a:t>
            </a:r>
            <a:endParaRPr lang="en-US" sz="3000" dirty="0"/>
          </a:p>
          <a:p>
            <a:r>
              <a:rPr lang="en-US" sz="2700" dirty="0">
                <a:hlinkClick r:id="rId2"/>
              </a:rPr>
              <a:t>krallman@sigcorp.com</a:t>
            </a:r>
            <a:endParaRPr lang="en-US" sz="2700" dirty="0"/>
          </a:p>
        </p:txBody>
      </p:sp>
      <p:grpSp>
        <p:nvGrpSpPr>
          <p:cNvPr id="8" name="Group 7">
            <a:extLst>
              <a:ext uri="{FF2B5EF4-FFF2-40B4-BE49-F238E27FC236}">
                <a16:creationId xmlns:a16="http://schemas.microsoft.com/office/drawing/2014/main" id="{CB2936C3-C55D-48C4-AEE7-C77B158BF69C}"/>
              </a:ext>
            </a:extLst>
          </p:cNvPr>
          <p:cNvGrpSpPr/>
          <p:nvPr/>
        </p:nvGrpSpPr>
        <p:grpSpPr>
          <a:xfrm>
            <a:off x="5863019" y="4045595"/>
            <a:ext cx="2707813" cy="1244904"/>
            <a:chOff x="7817357" y="4251127"/>
            <a:chExt cx="3610416" cy="1659872"/>
          </a:xfrm>
        </p:grpSpPr>
        <p:grpSp>
          <p:nvGrpSpPr>
            <p:cNvPr id="9" name="Group 8">
              <a:extLst>
                <a:ext uri="{FF2B5EF4-FFF2-40B4-BE49-F238E27FC236}">
                  <a16:creationId xmlns:a16="http://schemas.microsoft.com/office/drawing/2014/main" id="{7217C6EB-4D37-4022-9BBD-5080AD921C17}"/>
                </a:ext>
              </a:extLst>
            </p:cNvPr>
            <p:cNvGrpSpPr/>
            <p:nvPr/>
          </p:nvGrpSpPr>
          <p:grpSpPr>
            <a:xfrm>
              <a:off x="7839405" y="4251127"/>
              <a:ext cx="3588368" cy="1036785"/>
              <a:chOff x="3223621" y="9264112"/>
              <a:chExt cx="7176735" cy="2073569"/>
            </a:xfrm>
          </p:grpSpPr>
          <p:grpSp>
            <p:nvGrpSpPr>
              <p:cNvPr id="12" name="Group">
                <a:extLst>
                  <a:ext uri="{FF2B5EF4-FFF2-40B4-BE49-F238E27FC236}">
                    <a16:creationId xmlns:a16="http://schemas.microsoft.com/office/drawing/2014/main" id="{04B04653-EF96-42D5-A98E-32635011142F}"/>
                  </a:ext>
                </a:extLst>
              </p:cNvPr>
              <p:cNvGrpSpPr/>
              <p:nvPr/>
            </p:nvGrpSpPr>
            <p:grpSpPr>
              <a:xfrm>
                <a:off x="3454039" y="9414359"/>
                <a:ext cx="6946317" cy="1923322"/>
                <a:chOff x="181611" y="-65109"/>
                <a:chExt cx="6946316" cy="1923322"/>
              </a:xfrm>
            </p:grpSpPr>
            <p:grpSp>
              <p:nvGrpSpPr>
                <p:cNvPr id="15" name="Group">
                  <a:extLst>
                    <a:ext uri="{FF2B5EF4-FFF2-40B4-BE49-F238E27FC236}">
                      <a16:creationId xmlns:a16="http://schemas.microsoft.com/office/drawing/2014/main" id="{DACCFC05-736E-44BA-84CA-18C610D8BDBA}"/>
                    </a:ext>
                  </a:extLst>
                </p:cNvPr>
                <p:cNvGrpSpPr/>
                <p:nvPr/>
              </p:nvGrpSpPr>
              <p:grpSpPr>
                <a:xfrm>
                  <a:off x="219603" y="-65109"/>
                  <a:ext cx="6908324" cy="718144"/>
                  <a:chOff x="219603" y="-65108"/>
                  <a:chExt cx="6908324" cy="718141"/>
                </a:xfrm>
              </p:grpSpPr>
              <p:sp>
                <p:nvSpPr>
                  <p:cNvPr id="19" name="Shape">
                    <a:extLst>
                      <a:ext uri="{FF2B5EF4-FFF2-40B4-BE49-F238E27FC236}">
                        <a16:creationId xmlns:a16="http://schemas.microsoft.com/office/drawing/2014/main" id="{B07E1990-5B8A-4EE1-9CAB-F04B3649D023}"/>
                      </a:ext>
                    </a:extLst>
                  </p:cNvPr>
                  <p:cNvSpPr/>
                  <p:nvPr/>
                </p:nvSpPr>
                <p:spPr>
                  <a:xfrm>
                    <a:off x="219603" y="167327"/>
                    <a:ext cx="137737" cy="262788"/>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F0F0F0"/>
                  </a:solidFill>
                  <a:ln w="12700" cap="flat">
                    <a:noFill/>
                    <a:miter lim="400000"/>
                  </a:ln>
                  <a:effectLst/>
                </p:spPr>
                <p:txBody>
                  <a:bodyPr wrap="square" lIns="17145" tIns="17145" rIns="17145" bIns="17145" numCol="1" anchor="t">
                    <a:noAutofit/>
                  </a:bodyPr>
                  <a:lstStyle/>
                  <a:p>
                    <a:pPr algn="ctr" defTabSz="171450">
                      <a:defRPr sz="2400" baseline="0">
                        <a:solidFill>
                          <a:srgbClr val="FFFFFF"/>
                        </a:solidFill>
                      </a:defRPr>
                    </a:pPr>
                    <a:endParaRPr sz="900">
                      <a:solidFill>
                        <a:srgbClr val="FFFFFF"/>
                      </a:solidFill>
                      <a:latin typeface="Open Sans"/>
                    </a:endParaRPr>
                  </a:p>
                </p:txBody>
              </p:sp>
              <p:sp>
                <p:nvSpPr>
                  <p:cNvPr id="20" name="www.fb.com/sigcorp">
                    <a:extLst>
                      <a:ext uri="{FF2B5EF4-FFF2-40B4-BE49-F238E27FC236}">
                        <a16:creationId xmlns:a16="http://schemas.microsoft.com/office/drawing/2014/main" id="{2202C1CE-13F3-42F7-9395-5946470030A6}"/>
                      </a:ext>
                    </a:extLst>
                  </p:cNvPr>
                  <p:cNvSpPr txBox="1"/>
                  <p:nvPr/>
                </p:nvSpPr>
                <p:spPr>
                  <a:xfrm>
                    <a:off x="852709" y="-65108"/>
                    <a:ext cx="6275218" cy="71814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19050" tIns="19050" rIns="19050" bIns="19050" numCol="1" anchor="ctr">
                    <a:spAutoFit/>
                  </a:bodyPr>
                  <a:lstStyle/>
                  <a:p>
                    <a:pPr defTabSz="685800">
                      <a:defRPr/>
                    </a:pPr>
                    <a:r>
                      <a:rPr lang="en-US" sz="1500">
                        <a:solidFill>
                          <a:prstClr val="black"/>
                        </a:solidFill>
                        <a:latin typeface="Open Sans"/>
                      </a:rPr>
                      <a:t>/strata-information-group</a:t>
                    </a:r>
                  </a:p>
                </p:txBody>
              </p:sp>
            </p:grpSp>
            <p:grpSp>
              <p:nvGrpSpPr>
                <p:cNvPr id="16" name="Group">
                  <a:extLst>
                    <a:ext uri="{FF2B5EF4-FFF2-40B4-BE49-F238E27FC236}">
                      <a16:creationId xmlns:a16="http://schemas.microsoft.com/office/drawing/2014/main" id="{47C45980-542D-4D4C-9EB2-AC7399837A64}"/>
                    </a:ext>
                  </a:extLst>
                </p:cNvPr>
                <p:cNvGrpSpPr/>
                <p:nvPr/>
              </p:nvGrpSpPr>
              <p:grpSpPr>
                <a:xfrm>
                  <a:off x="181611" y="1091749"/>
                  <a:ext cx="5199302" cy="766464"/>
                  <a:chOff x="181611" y="205123"/>
                  <a:chExt cx="5199302" cy="766460"/>
                </a:xfrm>
              </p:grpSpPr>
              <p:sp>
                <p:nvSpPr>
                  <p:cNvPr id="17" name="Shape">
                    <a:extLst>
                      <a:ext uri="{FF2B5EF4-FFF2-40B4-BE49-F238E27FC236}">
                        <a16:creationId xmlns:a16="http://schemas.microsoft.com/office/drawing/2014/main" id="{A7AD8A29-4F6B-4EC7-923A-D75EBC65C229}"/>
                      </a:ext>
                    </a:extLst>
                  </p:cNvPr>
                  <p:cNvSpPr/>
                  <p:nvPr/>
                </p:nvSpPr>
                <p:spPr>
                  <a:xfrm>
                    <a:off x="181611" y="205123"/>
                    <a:ext cx="250102" cy="19935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F0F0F0"/>
                  </a:solidFill>
                  <a:ln w="12700" cap="flat">
                    <a:noFill/>
                    <a:miter lim="400000"/>
                  </a:ln>
                  <a:effectLst/>
                </p:spPr>
                <p:txBody>
                  <a:bodyPr wrap="square" lIns="17145" tIns="17145" rIns="17145" bIns="17145" numCol="1" anchor="t">
                    <a:noAutofit/>
                  </a:bodyPr>
                  <a:lstStyle/>
                  <a:p>
                    <a:pPr algn="ctr" defTabSz="171450">
                      <a:defRPr sz="2400" baseline="0">
                        <a:solidFill>
                          <a:srgbClr val="FFFFFF"/>
                        </a:solidFill>
                      </a:defRPr>
                    </a:pPr>
                    <a:endParaRPr sz="900">
                      <a:solidFill>
                        <a:srgbClr val="FFFFFF"/>
                      </a:solidFill>
                      <a:latin typeface="Open Sans"/>
                    </a:endParaRPr>
                  </a:p>
                </p:txBody>
              </p:sp>
              <p:sp>
                <p:nvSpPr>
                  <p:cNvPr id="18" name="@sigcorp">
                    <a:extLst>
                      <a:ext uri="{FF2B5EF4-FFF2-40B4-BE49-F238E27FC236}">
                        <a16:creationId xmlns:a16="http://schemas.microsoft.com/office/drawing/2014/main" id="{28381779-17E8-4BE8-B8BD-EC785DA42A51}"/>
                      </a:ext>
                    </a:extLst>
                  </p:cNvPr>
                  <p:cNvSpPr txBox="1"/>
                  <p:nvPr/>
                </p:nvSpPr>
                <p:spPr>
                  <a:xfrm>
                    <a:off x="852709" y="253443"/>
                    <a:ext cx="4528204" cy="71814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b="1">
                        <a:latin typeface="+mn-lt"/>
                        <a:ea typeface="+mn-ea"/>
                        <a:cs typeface="+mn-cs"/>
                        <a:sym typeface="OpenSans-Bold"/>
                      </a:defRPr>
                    </a:lvl1pPr>
                  </a:lstStyle>
                  <a:p>
                    <a:pPr defTabSz="685800">
                      <a:defRPr/>
                    </a:pPr>
                    <a:r>
                      <a:rPr sz="1500" b="0">
                        <a:solidFill>
                          <a:prstClr val="black"/>
                        </a:solidFill>
                        <a:latin typeface="Open Sans" panose="020B0606030504020204" pitchFamily="34" charset="0"/>
                        <a:ea typeface="Open Sans" panose="020B0606030504020204" pitchFamily="34" charset="0"/>
                        <a:cs typeface="Open Sans" panose="020B0606030504020204" pitchFamily="34" charset="0"/>
                      </a:rPr>
                      <a:t>@</a:t>
                    </a:r>
                    <a:r>
                      <a:rPr lang="en-US" sz="1500" b="0">
                        <a:solidFill>
                          <a:prstClr val="black"/>
                        </a:solidFill>
                        <a:latin typeface="Open Sans" panose="020B0606030504020204" pitchFamily="34" charset="0"/>
                        <a:ea typeface="Open Sans" panose="020B0606030504020204" pitchFamily="34" charset="0"/>
                        <a:cs typeface="Open Sans" panose="020B0606030504020204" pitchFamily="34" charset="0"/>
                      </a:rPr>
                      <a:t>SIGCorpLIVE</a:t>
                    </a:r>
                    <a:endParaRPr sz="1500" b="0">
                      <a:solidFill>
                        <a:prstClr val="black"/>
                      </a:solidFill>
                      <a:latin typeface="Open Sans" panose="020B0606030504020204" pitchFamily="34" charset="0"/>
                      <a:ea typeface="Open Sans" panose="020B0606030504020204" pitchFamily="34" charset="0"/>
                      <a:cs typeface="Open Sans" panose="020B0606030504020204" pitchFamily="34" charset="0"/>
                    </a:endParaRPr>
                  </a:p>
                </p:txBody>
              </p:sp>
            </p:grpSp>
          </p:grpSp>
          <p:pic>
            <p:nvPicPr>
              <p:cNvPr id="13" name="Picture 12">
                <a:extLst>
                  <a:ext uri="{FF2B5EF4-FFF2-40B4-BE49-F238E27FC236}">
                    <a16:creationId xmlns:a16="http://schemas.microsoft.com/office/drawing/2014/main" id="{FE2B532F-76A8-4F1A-9227-A873BD5EE0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23621" y="9264112"/>
                <a:ext cx="826207" cy="826207"/>
              </a:xfrm>
              <a:prstGeom prst="rect">
                <a:avLst/>
              </a:prstGeom>
            </p:spPr>
          </p:pic>
          <p:pic>
            <p:nvPicPr>
              <p:cNvPr id="14" name="Picture 13">
                <a:extLst>
                  <a:ext uri="{FF2B5EF4-FFF2-40B4-BE49-F238E27FC236}">
                    <a16:creationId xmlns:a16="http://schemas.microsoft.com/office/drawing/2014/main" id="{4A53C234-A09B-41F3-8BC8-AF07C9CB8D0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27549" y="10475147"/>
                <a:ext cx="827938" cy="827938"/>
              </a:xfrm>
              <a:prstGeom prst="rect">
                <a:avLst/>
              </a:prstGeom>
            </p:spPr>
          </p:pic>
        </p:grpSp>
        <p:sp>
          <p:nvSpPr>
            <p:cNvPr id="10" name="@sigcorp">
              <a:extLst>
                <a:ext uri="{FF2B5EF4-FFF2-40B4-BE49-F238E27FC236}">
                  <a16:creationId xmlns:a16="http://schemas.microsoft.com/office/drawing/2014/main" id="{2757E3D6-0D7E-456D-849F-8E56C0EDE652}"/>
                </a:ext>
              </a:extLst>
            </p:cNvPr>
            <p:cNvSpPr txBox="1"/>
            <p:nvPr/>
          </p:nvSpPr>
          <p:spPr>
            <a:xfrm>
              <a:off x="8288199" y="5502863"/>
              <a:ext cx="2264104" cy="35907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19050" tIns="19050" rIns="19050" bIns="19050" numCol="1" anchor="ctr">
              <a:spAutoFit/>
            </a:bodyPr>
            <a:lstStyle>
              <a:lvl1pPr>
                <a:defRPr b="1">
                  <a:latin typeface="+mn-lt"/>
                  <a:ea typeface="+mn-ea"/>
                  <a:cs typeface="+mn-cs"/>
                  <a:sym typeface="OpenSans-Bold"/>
                </a:defRPr>
              </a:lvl1pPr>
            </a:lstStyle>
            <a:p>
              <a:pPr defTabSz="685800">
                <a:defRPr/>
              </a:pPr>
              <a:r>
                <a:rPr lang="en-US" sz="1500" b="0">
                  <a:solidFill>
                    <a:prstClr val="black"/>
                  </a:solidFill>
                  <a:latin typeface="Open Sans" panose="020B0606030504020204" pitchFamily="34" charset="0"/>
                  <a:ea typeface="Open Sans" panose="020B0606030504020204" pitchFamily="34" charset="0"/>
                  <a:cs typeface="Open Sans" panose="020B0606030504020204" pitchFamily="34" charset="0"/>
                </a:rPr>
                <a:t>Sigcorp.com</a:t>
              </a:r>
              <a:endParaRPr sz="1500" b="0">
                <a:solidFill>
                  <a:prstClr val="black"/>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1" name="Graphic 10" descr="Internet">
              <a:extLst>
                <a:ext uri="{FF2B5EF4-FFF2-40B4-BE49-F238E27FC236}">
                  <a16:creationId xmlns:a16="http://schemas.microsoft.com/office/drawing/2014/main" id="{7DA7322F-5194-4B40-A9B8-436A3D8A47C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817357" y="5453799"/>
              <a:ext cx="457200" cy="457200"/>
            </a:xfrm>
            <a:prstGeom prst="rect">
              <a:avLst/>
            </a:prstGeom>
          </p:spPr>
        </p:pic>
      </p:grpSp>
    </p:spTree>
    <p:extLst>
      <p:ext uri="{BB962C8B-B14F-4D97-AF65-F5344CB8AC3E}">
        <p14:creationId xmlns:p14="http://schemas.microsoft.com/office/powerpoint/2010/main" val="69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3547872"/>
          </a:xfrm>
        </p:spPr>
        <p:txBody>
          <a:bodyPr>
            <a:normAutofit fontScale="92500" lnSpcReduction="20000"/>
          </a:bodyPr>
          <a:lstStyle/>
          <a:p>
            <a:r>
              <a:rPr lang="en-US" b="1" dirty="0"/>
              <a:t>Tips for period-based budgeting setup</a:t>
            </a:r>
          </a:p>
          <a:p>
            <a:pPr marL="109728" indent="0">
              <a:buNone/>
            </a:pPr>
            <a:endParaRPr lang="en-US" dirty="0"/>
          </a:p>
          <a:p>
            <a:r>
              <a:rPr lang="en-US" b="1" dirty="0"/>
              <a:t>Disbursement process – arguments for or against running it multiple times per day</a:t>
            </a:r>
          </a:p>
          <a:p>
            <a:pPr marL="109728" indent="0">
              <a:buNone/>
            </a:pPr>
            <a:endParaRPr lang="en-US" dirty="0"/>
          </a:p>
          <a:p>
            <a:r>
              <a:rPr lang="en-US" b="1" dirty="0"/>
              <a:t>Suggestions for students submitting financial aid forms electronically and having digital signatures</a:t>
            </a:r>
          </a:p>
          <a:p>
            <a:pPr marL="109728" indent="0">
              <a:buNone/>
            </a:pPr>
            <a:endParaRPr lang="en-US" dirty="0"/>
          </a:p>
          <a:p>
            <a:r>
              <a:rPr lang="en-US" dirty="0"/>
              <a:t>Other Questions &amp; Answers</a:t>
            </a:r>
            <a:br>
              <a:rPr lang="en-US" dirty="0"/>
            </a:br>
            <a:endParaRPr lang="en-US" dirty="0"/>
          </a:p>
        </p:txBody>
      </p:sp>
      <p:sp>
        <p:nvSpPr>
          <p:cNvPr id="3" name="Title 2"/>
          <p:cNvSpPr>
            <a:spLocks noGrp="1"/>
          </p:cNvSpPr>
          <p:nvPr>
            <p:ph type="title"/>
          </p:nvPr>
        </p:nvSpPr>
        <p:spPr/>
        <p:txBody>
          <a:bodyPr/>
          <a:lstStyle/>
          <a:p>
            <a:r>
              <a:rPr lang="en-US" dirty="0">
                <a:solidFill>
                  <a:schemeClr val="accent1"/>
                </a:solidFill>
              </a:rPr>
              <a:t>Question &amp; Answers Agenda</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529904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br>
              <a:rPr lang="en-US" dirty="0"/>
            </a:br>
            <a:endParaRPr lang="en-US" dirty="0"/>
          </a:p>
        </p:txBody>
      </p:sp>
      <p:sp>
        <p:nvSpPr>
          <p:cNvPr id="3" name="Title 2"/>
          <p:cNvSpPr>
            <a:spLocks noGrp="1"/>
          </p:cNvSpPr>
          <p:nvPr>
            <p:ph type="title"/>
          </p:nvPr>
        </p:nvSpPr>
        <p:spPr>
          <a:xfrm>
            <a:off x="457200" y="1752600"/>
            <a:ext cx="8229600" cy="1143000"/>
          </a:xfrm>
        </p:spPr>
        <p:txBody>
          <a:bodyPr/>
          <a:lstStyle/>
          <a:p>
            <a:r>
              <a:rPr lang="en-US" dirty="0">
                <a:solidFill>
                  <a:schemeClr val="accent1"/>
                </a:solidFill>
              </a:rPr>
              <a:t>Tips for Period Budgeting Setup</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2022879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10828"/>
            <a:ext cx="8229600" cy="4525963"/>
          </a:xfrm>
        </p:spPr>
        <p:txBody>
          <a:bodyPr>
            <a:normAutofit fontScale="92500" lnSpcReduction="20000"/>
          </a:bodyPr>
          <a:lstStyle/>
          <a:p>
            <a:pPr marL="109728" indent="0" algn="ctr">
              <a:buNone/>
            </a:pPr>
            <a:r>
              <a:rPr lang="en-US" dirty="0"/>
              <a:t>Period Budgeting Group Validation </a:t>
            </a:r>
          </a:p>
          <a:p>
            <a:pPr marL="109728" indent="0" algn="ctr">
              <a:buNone/>
            </a:pPr>
            <a:r>
              <a:rPr lang="en-US" dirty="0"/>
              <a:t>(RTVPBGP)</a:t>
            </a:r>
          </a:p>
          <a:p>
            <a:r>
              <a:rPr lang="en-US" dirty="0"/>
              <a:t>Create the period budgeting groups you are planning on using</a:t>
            </a:r>
          </a:p>
          <a:p>
            <a:pPr lvl="1"/>
            <a:r>
              <a:rPr lang="en-US" dirty="0"/>
              <a:t>Do your homework and determine if you can create algorithms to eliminate any current budget groups being used</a:t>
            </a:r>
          </a:p>
          <a:p>
            <a:pPr lvl="2"/>
            <a:r>
              <a:rPr lang="en-US" dirty="0"/>
              <a:t>Examples: part-time budget groups, dependence status, room &amp; board being on-campus verses off-campus, less than halftime enrollment</a:t>
            </a:r>
          </a:p>
          <a:p>
            <a:pPr lvl="1"/>
            <a:endParaRPr lang="en-US" dirty="0"/>
          </a:p>
          <a:p>
            <a:pPr lvl="1"/>
            <a:r>
              <a:rPr lang="en-US" dirty="0"/>
              <a:t>If it does not exist, you will want a Default/Review period budget group when no other group rules are assigned</a:t>
            </a:r>
            <a:br>
              <a:rPr lang="en-US" dirty="0"/>
            </a:br>
            <a:endParaRPr lang="en-US" dirty="0"/>
          </a:p>
        </p:txBody>
      </p:sp>
      <p:sp>
        <p:nvSpPr>
          <p:cNvPr id="3" name="Title 2"/>
          <p:cNvSpPr>
            <a:spLocks noGrp="1"/>
          </p:cNvSpPr>
          <p:nvPr>
            <p:ph type="title"/>
          </p:nvPr>
        </p:nvSpPr>
        <p:spPr>
          <a:xfrm>
            <a:off x="381000" y="23018"/>
            <a:ext cx="8229600" cy="1143000"/>
          </a:xfrm>
        </p:spPr>
        <p:txBody>
          <a:bodyPr>
            <a:normAutofit/>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2307055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62736"/>
            <a:ext cx="8229600" cy="4525963"/>
          </a:xfrm>
        </p:spPr>
        <p:txBody>
          <a:bodyPr>
            <a:normAutofit lnSpcReduction="10000"/>
          </a:bodyPr>
          <a:lstStyle/>
          <a:p>
            <a:pPr marL="109728" indent="0" algn="ctr">
              <a:buNone/>
            </a:pPr>
            <a:r>
              <a:rPr lang="en-US" b="1" dirty="0"/>
              <a:t>Financial Aid Selection Rules </a:t>
            </a:r>
          </a:p>
          <a:p>
            <a:pPr marL="109728" indent="0" algn="ctr">
              <a:buNone/>
            </a:pPr>
            <a:r>
              <a:rPr lang="en-US" b="1" dirty="0"/>
              <a:t>(RORRULE)	</a:t>
            </a:r>
          </a:p>
          <a:p>
            <a:r>
              <a:rPr lang="en-US" dirty="0"/>
              <a:t>For each group you create, you will need to create a corresponding selection rule</a:t>
            </a:r>
          </a:p>
          <a:p>
            <a:pPr lvl="1"/>
            <a:r>
              <a:rPr lang="en-US" dirty="0"/>
              <a:t>Rule type is “G”</a:t>
            </a:r>
          </a:p>
          <a:p>
            <a:r>
              <a:rPr lang="en-US" dirty="0"/>
              <a:t>Determine if you can eliminate some of the current budget groups by utilizing the algorithms – Examples: part-time enrollment, housing status, resident/nonresident are a few</a:t>
            </a:r>
            <a:br>
              <a:rPr lang="en-US" dirty="0"/>
            </a:br>
            <a:endParaRPr lang="en-US" dirty="0"/>
          </a:p>
        </p:txBody>
      </p:sp>
      <p:sp>
        <p:nvSpPr>
          <p:cNvPr id="3" name="Title 2"/>
          <p:cNvSpPr>
            <a:spLocks noGrp="1"/>
          </p:cNvSpPr>
          <p:nvPr>
            <p:ph type="title"/>
          </p:nvPr>
        </p:nvSpPr>
        <p:spPr/>
        <p:txBody>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Tree>
    <p:extLst>
      <p:ext uri="{BB962C8B-B14F-4D97-AF65-F5344CB8AC3E}">
        <p14:creationId xmlns:p14="http://schemas.microsoft.com/office/powerpoint/2010/main" val="1818078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57200" y="1417638"/>
            <a:ext cx="8229600" cy="4449761"/>
          </a:xfrm>
          <a:prstGeom prst="rect">
            <a:avLst/>
          </a:prstGeom>
        </p:spPr>
        <p:txBody>
          <a:bodyPr vert="horz">
            <a:normAutofit fontScale="92500"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dirty="0"/>
              <a:t>Period Budget Group Components </a:t>
            </a:r>
          </a:p>
          <a:p>
            <a:pPr marL="109728" indent="0" algn="ctr">
              <a:buNone/>
            </a:pPr>
            <a:r>
              <a:rPr lang="en-US" dirty="0"/>
              <a:t>(RTVPBCP)</a:t>
            </a:r>
            <a:r>
              <a:rPr lang="en-US" b="1" dirty="0"/>
              <a:t>	</a:t>
            </a:r>
          </a:p>
          <a:p>
            <a:r>
              <a:rPr lang="en-US" dirty="0"/>
              <a:t>Define the budget components</a:t>
            </a:r>
          </a:p>
          <a:p>
            <a:r>
              <a:rPr lang="en-US" dirty="0"/>
              <a:t>If you want the system to be able to rebudget</a:t>
            </a:r>
          </a:p>
          <a:p>
            <a:pPr marL="109728" indent="0">
              <a:buNone/>
            </a:pPr>
            <a:r>
              <a:rPr lang="en-US" dirty="0"/>
              <a:t>the student accurately based upon enrollment,</a:t>
            </a:r>
          </a:p>
          <a:p>
            <a:pPr marL="109728" indent="0">
              <a:buNone/>
            </a:pPr>
            <a:r>
              <a:rPr lang="en-US" dirty="0"/>
              <a:t>you need to make sure budget components assigned by the system are not manually updated. If manual adjustments are needed, create another budget component for these type adjustments.</a:t>
            </a:r>
          </a:p>
          <a:p>
            <a:pPr marL="109728" indent="0">
              <a:buNone/>
            </a:pPr>
            <a:br>
              <a:rPr lang="en-US" dirty="0"/>
            </a:br>
            <a:endParaRPr lang="en-US" dirty="0"/>
          </a:p>
        </p:txBody>
      </p:sp>
    </p:spTree>
    <p:extLst>
      <p:ext uri="{BB962C8B-B14F-4D97-AF65-F5344CB8AC3E}">
        <p14:creationId xmlns:p14="http://schemas.microsoft.com/office/powerpoint/2010/main" val="999030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57200" y="1417638"/>
            <a:ext cx="8229600" cy="4449761"/>
          </a:xfrm>
          <a:prstGeom prst="rect">
            <a:avLst/>
          </a:prstGeom>
        </p:spPr>
        <p:txBody>
          <a:bodyPr vert="horz">
            <a:normAutofit fontScale="9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dirty="0"/>
              <a:t>Budget Component Category Validation </a:t>
            </a:r>
          </a:p>
          <a:p>
            <a:pPr marL="109728" indent="0" algn="ctr">
              <a:buNone/>
            </a:pPr>
            <a:r>
              <a:rPr lang="en-US" dirty="0"/>
              <a:t>(RTVBCAT)</a:t>
            </a:r>
            <a:r>
              <a:rPr lang="en-US" b="1" dirty="0"/>
              <a:t>	</a:t>
            </a:r>
          </a:p>
          <a:p>
            <a:r>
              <a:rPr lang="en-US" dirty="0"/>
              <a:t>A way to group budget components into groups – FEES which uses AR detail code rules and FEE2 which are manual adjustments made for add-on fees</a:t>
            </a:r>
          </a:p>
          <a:p>
            <a:r>
              <a:rPr lang="en-US" dirty="0"/>
              <a:t>On RTVPBCP (Period Budget Budget Components), you can check the Category indictor to automatically create the Budget Component Category – Must create RTVPBCP before RTVBCAT</a:t>
            </a:r>
          </a:p>
          <a:p>
            <a:pPr marL="109728" indent="0">
              <a:buNone/>
            </a:pPr>
            <a:br>
              <a:rPr lang="en-US" dirty="0"/>
            </a:br>
            <a:endParaRPr lang="en-US" dirty="0"/>
          </a:p>
        </p:txBody>
      </p:sp>
    </p:spTree>
    <p:extLst>
      <p:ext uri="{BB962C8B-B14F-4D97-AF65-F5344CB8AC3E}">
        <p14:creationId xmlns:p14="http://schemas.microsoft.com/office/powerpoint/2010/main" val="2155240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accent1"/>
                </a:solidFill>
              </a:rPr>
              <a:t>Period Budgeting</a:t>
            </a:r>
          </a:p>
        </p:txBody>
      </p:sp>
      <p:pic>
        <p:nvPicPr>
          <p:cNvPr id="4" name="Picture 3"/>
          <p:cNvPicPr>
            <a:picLocks noChangeAspect="1"/>
          </p:cNvPicPr>
          <p:nvPr/>
        </p:nvPicPr>
        <p:blipFill>
          <a:blip r:embed="rId2"/>
          <a:stretch>
            <a:fillRect/>
          </a:stretch>
        </p:blipFill>
        <p:spPr>
          <a:xfrm>
            <a:off x="228600" y="5181600"/>
            <a:ext cx="1447800" cy="1613890"/>
          </a:xfrm>
          <a:prstGeom prst="rect">
            <a:avLst/>
          </a:prstGeom>
        </p:spPr>
      </p:pic>
      <p:sp>
        <p:nvSpPr>
          <p:cNvPr id="5" name="Content Placeholder 1">
            <a:extLst>
              <a:ext uri="{FF2B5EF4-FFF2-40B4-BE49-F238E27FC236}">
                <a16:creationId xmlns:a16="http://schemas.microsoft.com/office/drawing/2014/main" id="{EA2C029D-1C23-8156-5D2E-55746CACA0B2}"/>
              </a:ext>
            </a:extLst>
          </p:cNvPr>
          <p:cNvSpPr txBox="1">
            <a:spLocks/>
          </p:cNvSpPr>
          <p:nvPr/>
        </p:nvSpPr>
        <p:spPr>
          <a:xfrm>
            <a:off x="457200" y="1417638"/>
            <a:ext cx="8229600" cy="4449761"/>
          </a:xfrm>
          <a:prstGeom prst="rect">
            <a:avLst/>
          </a:prstGeom>
        </p:spPr>
        <p:txBody>
          <a:bodyPr vert="horz">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lgn="ctr">
              <a:buNone/>
            </a:pPr>
            <a:r>
              <a:rPr lang="en-US" dirty="0"/>
              <a:t>Period Budget Type Validation</a:t>
            </a:r>
          </a:p>
          <a:p>
            <a:pPr marL="109728" indent="0" algn="ctr">
              <a:buNone/>
            </a:pPr>
            <a:r>
              <a:rPr lang="en-US" dirty="0"/>
              <a:t>(RTVPBTP)</a:t>
            </a:r>
            <a:r>
              <a:rPr lang="en-US" b="1" dirty="0"/>
              <a:t>	</a:t>
            </a:r>
          </a:p>
          <a:p>
            <a:r>
              <a:rPr lang="en-US" dirty="0"/>
              <a:t>Create the budget types – Examples: FED, PELL, INST, CAMP</a:t>
            </a:r>
            <a:br>
              <a:rPr lang="en-US" dirty="0"/>
            </a:br>
            <a:endParaRPr lang="en-US" dirty="0"/>
          </a:p>
        </p:txBody>
      </p:sp>
    </p:spTree>
    <p:extLst>
      <p:ext uri="{BB962C8B-B14F-4D97-AF65-F5344CB8AC3E}">
        <p14:creationId xmlns:p14="http://schemas.microsoft.com/office/powerpoint/2010/main" val="4492237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12527</TotalTime>
  <Words>1232</Words>
  <Application>Microsoft Office PowerPoint</Application>
  <PresentationFormat>On-screen Show (4:3)</PresentationFormat>
  <Paragraphs>140</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Calibri</vt:lpstr>
      <vt:lpstr>Lucida Sans Unicode</vt:lpstr>
      <vt:lpstr>Open Sans</vt:lpstr>
      <vt:lpstr>Verdana</vt:lpstr>
      <vt:lpstr>Wingdings</vt:lpstr>
      <vt:lpstr>Wingdings 2</vt:lpstr>
      <vt:lpstr>Wingdings 3</vt:lpstr>
      <vt:lpstr>Concourse</vt:lpstr>
      <vt:lpstr>MBUG 2022 </vt:lpstr>
      <vt:lpstr>Session Rules of Etiquette</vt:lpstr>
      <vt:lpstr>Question &amp; Answers Agenda</vt:lpstr>
      <vt:lpstr>Tips for Period Budgeting Setup</vt:lpstr>
      <vt:lpstr>Period Budgeting</vt:lpstr>
      <vt:lpstr>Period Budgeting</vt:lpstr>
      <vt:lpstr>Period Budgeting</vt:lpstr>
      <vt:lpstr>Period Budgeting</vt:lpstr>
      <vt:lpstr>Period Budgeting</vt:lpstr>
      <vt:lpstr>Period Budgeting</vt:lpstr>
      <vt:lpstr>Period Budgeting</vt:lpstr>
      <vt:lpstr>Period Budgeting</vt:lpstr>
      <vt:lpstr>Period Budgeting</vt:lpstr>
      <vt:lpstr>Period Budgeting</vt:lpstr>
      <vt:lpstr>Period Budgeting</vt:lpstr>
      <vt:lpstr>Period Budgeting</vt:lpstr>
      <vt:lpstr>Period Budgeting </vt:lpstr>
      <vt:lpstr>Period Budgeting</vt:lpstr>
      <vt:lpstr>Period Budgeting</vt:lpstr>
      <vt:lpstr>Arguments for or Against Running RPEDISB Multiple Times During the Day</vt:lpstr>
      <vt:lpstr>Suggestions for students submitting financial aid forms electronically and having digital signatures</vt:lpstr>
      <vt:lpstr>Other Questions???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MBUG 2013</dc:title>
  <dc:creator>Edith</dc:creator>
  <cp:lastModifiedBy>Coleman, Allen L.</cp:lastModifiedBy>
  <cp:revision>41</cp:revision>
  <dcterms:created xsi:type="dcterms:W3CDTF">2013-01-30T03:13:35Z</dcterms:created>
  <dcterms:modified xsi:type="dcterms:W3CDTF">2022-09-15T19:56:32Z</dcterms:modified>
</cp:coreProperties>
</file>