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6" r:id="rId4"/>
    <p:sldId id="259" r:id="rId5"/>
    <p:sldId id="280" r:id="rId6"/>
    <p:sldId id="284" r:id="rId7"/>
    <p:sldId id="285" r:id="rId8"/>
    <p:sldId id="287" r:id="rId9"/>
    <p:sldId id="288" r:id="rId10"/>
    <p:sldId id="258" r:id="rId11"/>
    <p:sldId id="289" r:id="rId12"/>
    <p:sldId id="293" r:id="rId13"/>
    <p:sldId id="290" r:id="rId14"/>
    <p:sldId id="291" r:id="rId15"/>
    <p:sldId id="292" r:id="rId16"/>
    <p:sldId id="278" r:id="rId17"/>
    <p:sldId id="262" r:id="rId18"/>
    <p:sldId id="277" r:id="rId19"/>
    <p:sldId id="275" r:id="rId2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0838" autoAdjust="0"/>
  </p:normalViewPr>
  <p:slideViewPr>
    <p:cSldViewPr snapToGrid="0" snapToObjects="1">
      <p:cViewPr varScale="1">
        <p:scale>
          <a:sx n="85" d="100"/>
          <a:sy n="85" d="100"/>
        </p:scale>
        <p:origin x="20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7"/>
    </p:cViewPr>
  </p:sorterViewPr>
  <p:notesViewPr>
    <p:cSldViewPr snapToGrid="0" snapToObjects="1">
      <p:cViewPr varScale="1">
        <p:scale>
          <a:sx n="43" d="100"/>
          <a:sy n="43" d="100"/>
        </p:scale>
        <p:origin x="2443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2DB21B-2804-485F-8E52-17DDB137E2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9A7A3-5C1D-4D82-8272-95DD32E979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F6A6CAD-2121-4A9C-BFE8-C5C712A620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FC1BC-3393-4D30-ABE4-9DA25EDB3D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88141-BD79-426F-950D-83E5C98477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341C919-AB1A-47F3-BB98-F5031E81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numCol="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numCol="1" rtlCol="0"/>
          <a:lstStyle>
            <a:lvl1pPr algn="r">
              <a:defRPr sz="1200"/>
            </a:lvl1pPr>
          </a:lstStyle>
          <a:p>
            <a:fld id="{4FC9184A-4D24-944C-84C7-4E40BE068F6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numCol="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numCol="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numCol="1" rtlCol="0" anchor="b"/>
          <a:lstStyle>
            <a:lvl1pPr algn="r">
              <a:defRPr sz="1200"/>
            </a:lvl1pPr>
          </a:lstStyle>
          <a:p>
            <a:fld id="{E78CEE25-AFD9-674E-A588-C4E71ECC9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3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CEE25-AFD9-674E-A588-C4E71ECC90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5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4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7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9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0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7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44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4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1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1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3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As – A -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6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5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8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1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8CEE25-AFD9-674E-A588-C4E71ECC90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0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8600" y="1398905"/>
            <a:ext cx="5918200" cy="1470025"/>
          </a:xfrm>
        </p:spPr>
        <p:txBody>
          <a:bodyPr numCol="1"/>
          <a:lstStyle>
            <a:lvl1pPr algn="l">
              <a:defRPr>
                <a:solidFill>
                  <a:schemeClr val="tx2">
                    <a:lumMod val="50000"/>
                  </a:schemeClr>
                </a:solidFill>
                <a:latin typeface="Calisto MT"/>
                <a:cs typeface="Calisto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8600" y="2868930"/>
            <a:ext cx="6400800" cy="1752600"/>
          </a:xfrm>
        </p:spPr>
        <p:txBody>
          <a:bodyPr numCol="1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sto MT"/>
                <a:cs typeface="Calisto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5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6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2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9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1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1" y="415290"/>
            <a:ext cx="2296160" cy="1769110"/>
          </a:xfrm>
        </p:spPr>
        <p:txBody>
          <a:bodyPr numCol="1" anchor="t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690" y="41402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0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D947C56-E3A2-114B-B666-EABBB7689A27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B6EC6CB-8C09-0447-9655-AEEF4B65B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3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5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28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rgbClr val="10253F"/>
                </a:solidFill>
                <a:latin typeface="Calisto MT"/>
                <a:cs typeface="Calisto MT"/>
              </a:defRPr>
            </a:lvl1pPr>
          </a:lstStyle>
          <a:p>
            <a:fld id="{9D947C56-E3A2-114B-B666-EABBB7689A2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972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sto MT"/>
                <a:cs typeface="Calisto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9866" y="6364049"/>
            <a:ext cx="100584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10253F"/>
                </a:solidFill>
                <a:latin typeface="Calisto MT"/>
                <a:cs typeface="Calisto MT"/>
              </a:defRPr>
            </a:lvl1pPr>
          </a:lstStyle>
          <a:p>
            <a:fld id="{CB6EC6CB-8C09-0447-9655-AEEF4B65B2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Calisto MT"/>
          <a:ea typeface="+mj-ea"/>
          <a:cs typeface="Calisto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50000"/>
            </a:schemeClr>
          </a:solidFill>
          <a:latin typeface="Calisto MT"/>
          <a:ea typeface="+mn-ea"/>
          <a:cs typeface="Calisto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50000"/>
            </a:schemeClr>
          </a:solidFill>
          <a:latin typeface="Calisto MT"/>
          <a:ea typeface="+mn-ea"/>
          <a:cs typeface="Calisto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Calisto MT"/>
          <a:ea typeface="+mn-ea"/>
          <a:cs typeface="Calisto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50000"/>
            </a:schemeClr>
          </a:solidFill>
          <a:latin typeface="Calisto MT"/>
          <a:ea typeface="+mn-ea"/>
          <a:cs typeface="Calisto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50000"/>
            </a:schemeClr>
          </a:solidFill>
          <a:latin typeface="Calisto MT"/>
          <a:ea typeface="+mn-ea"/>
          <a:cs typeface="Calisto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19" y="2078653"/>
            <a:ext cx="7867962" cy="1752600"/>
          </a:xfrm>
        </p:spPr>
        <p:txBody>
          <a:bodyPr numCol="1">
            <a:normAutofit fontScale="90000"/>
          </a:bodyPr>
          <a:lstStyle/>
          <a:p>
            <a:r>
              <a:rPr lang="en-US" sz="4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Services … Explained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34" y="3449024"/>
            <a:ext cx="6400800" cy="1752600"/>
          </a:xfrm>
        </p:spPr>
        <p:txBody>
          <a:bodyPr numCol="1"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 Edwards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Vice President and Chief of Staff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20, 2022</a:t>
            </a:r>
          </a:p>
        </p:txBody>
      </p:sp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F7200250-4826-42AE-9604-66B9DA7180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5899759"/>
            <a:ext cx="3256767" cy="84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BAE1F-7F8E-2337-F6A4-E7BCB1EB1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6" y="227372"/>
            <a:ext cx="2644417" cy="1705593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6993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732"/>
            <a:ext cx="9144000" cy="924560"/>
          </a:xfrm>
        </p:spPr>
        <p:txBody>
          <a:bodyPr numCol="1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Cloud Offers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71C71-EFEB-9BE4-5FBE-820D0852C6C1}"/>
              </a:ext>
            </a:extLst>
          </p:cNvPr>
          <p:cNvSpPr txBox="1"/>
          <p:nvPr/>
        </p:nvSpPr>
        <p:spPr>
          <a:xfrm>
            <a:off x="115602" y="1556988"/>
            <a:ext cx="885141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91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elivers the agility, scalability and efficiency of public cloud, but also provides greater levels of control and security for customers with strict data, regulation, and governance obligations.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147483647"/>
          </p:nvPr>
        </p:nvSpPr>
        <p:spPr>
          <a:xfrm>
            <a:off x="0" y="270720"/>
            <a:ext cx="9144000" cy="535445"/>
          </a:xfrm>
        </p:spPr>
        <p:txBody>
          <a:bodyPr numCol="1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Options Explained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5C15C-0016-D83A-8F8A-B3097BD6D2B9}"/>
              </a:ext>
            </a:extLst>
          </p:cNvPr>
          <p:cNvSpPr txBox="1"/>
          <p:nvPr/>
        </p:nvSpPr>
        <p:spPr>
          <a:xfrm>
            <a:off x="531627" y="1302562"/>
            <a:ext cx="8293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and Shift” Cloud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Institution manages, maintains and runs 100% of their own ERP system on their own.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They purchase and maintain infrastructure and hardware. 100% of all responsibilities are on the client.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Ellucian has no responsibility or liability or SLA requirements.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9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147483647"/>
          </p:nvPr>
        </p:nvSpPr>
        <p:spPr>
          <a:xfrm>
            <a:off x="0" y="270720"/>
            <a:ext cx="9144000" cy="535445"/>
          </a:xfrm>
        </p:spPr>
        <p:txBody>
          <a:bodyPr numCol="1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Options Explained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5C15C-0016-D83A-8F8A-B3097BD6D2B9}"/>
              </a:ext>
            </a:extLst>
          </p:cNvPr>
          <p:cNvSpPr txBox="1"/>
          <p:nvPr/>
        </p:nvSpPr>
        <p:spPr>
          <a:xfrm>
            <a:off x="531627" y="1078080"/>
            <a:ext cx="82933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“Lift and Shift” Cloud Services (cont’d)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This would more of an IaaS model.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Where an institution is just leveraging external Infrastructure (Ex. AWS Self Deploy).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This is a very risky model for many schools who choose to deploy in MCSFT/AWS/Google on their own.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This would require extensive Cloud skill sets and no ability to project future cost 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1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147483647"/>
          </p:nvPr>
        </p:nvSpPr>
        <p:spPr>
          <a:xfrm>
            <a:off x="0" y="270720"/>
            <a:ext cx="9144000" cy="535445"/>
          </a:xfrm>
        </p:spPr>
        <p:txBody>
          <a:bodyPr numCol="1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Ellucian Cloud Options Explained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5C15C-0016-D83A-8F8A-B3097BD6D2B9}"/>
              </a:ext>
            </a:extLst>
          </p:cNvPr>
          <p:cNvSpPr txBox="1"/>
          <p:nvPr/>
        </p:nvSpPr>
        <p:spPr>
          <a:xfrm>
            <a:off x="148856" y="1132438"/>
            <a:ext cx="88462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institution to get ERP into a cloud deployment.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Ellucian manages the ERP system with some support from the client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Updates are not “automatic” but rather jointly scheduled.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customizations are still allowed and these are worked towards extensions to for a more SaaS-ready state.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an intermediate step of being in the cloud, run and managed by Ellucian, but not “True SaaS”.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workload remains higher and typically the cost is higher than True SaaS as there is a lot more Ellucian labor involved in this intermediate deployment model. It is a good place to be, but not as ideal as SaaS.</a:t>
            </a:r>
          </a:p>
        </p:txBody>
      </p:sp>
    </p:spTree>
    <p:extLst>
      <p:ext uri="{BB962C8B-B14F-4D97-AF65-F5344CB8AC3E}">
        <p14:creationId xmlns:p14="http://schemas.microsoft.com/office/powerpoint/2010/main" val="359067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147483647"/>
          </p:nvPr>
        </p:nvSpPr>
        <p:spPr>
          <a:xfrm>
            <a:off x="0" y="270720"/>
            <a:ext cx="9144000" cy="535445"/>
          </a:xfrm>
        </p:spPr>
        <p:txBody>
          <a:bodyPr numCol="1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Ellucian Cloud Options Explained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5C15C-0016-D83A-8F8A-B3097BD6D2B9}"/>
              </a:ext>
            </a:extLst>
          </p:cNvPr>
          <p:cNvSpPr txBox="1"/>
          <p:nvPr/>
        </p:nvSpPr>
        <p:spPr>
          <a:xfrm>
            <a:off x="531627" y="1302562"/>
            <a:ext cx="82933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Full-SaaS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Proposed to new and Non-Ellucian clients exclusively.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preferred and recommended approach for existing clients if they are able to retire customizations as part of the migration.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the “end state”. This is where every client wants to get to. </a:t>
            </a:r>
          </a:p>
        </p:txBody>
      </p:sp>
    </p:spTree>
    <p:extLst>
      <p:ext uri="{BB962C8B-B14F-4D97-AF65-F5344CB8AC3E}">
        <p14:creationId xmlns:p14="http://schemas.microsoft.com/office/powerpoint/2010/main" val="250095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147483647"/>
          </p:nvPr>
        </p:nvSpPr>
        <p:spPr>
          <a:xfrm>
            <a:off x="0" y="270720"/>
            <a:ext cx="9144000" cy="535445"/>
          </a:xfrm>
        </p:spPr>
        <p:txBody>
          <a:bodyPr numCol="1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Ellucian Cloud Options Explained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5C15C-0016-D83A-8F8A-B3097BD6D2B9}"/>
              </a:ext>
            </a:extLst>
          </p:cNvPr>
          <p:cNvSpPr txBox="1"/>
          <p:nvPr/>
        </p:nvSpPr>
        <p:spPr>
          <a:xfrm>
            <a:off x="531627" y="1302562"/>
            <a:ext cx="8293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Full-SaaS (cont’d)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100% SaaS run and managed by Ellucian. Updates are automatic and we deploy Banner SaaS at scale using additional AWS tooling.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 work for the client and Ellucian. Ideal scenario. Banner becomes Ellucian’s responsibility.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 sleeps easy at night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9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Input 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555C8-D32A-8F0D-AE83-121A390C9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16" y="1268175"/>
            <a:ext cx="7644809" cy="43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1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147483647"/>
          </p:nvPr>
        </p:nvSpPr>
        <p:spPr>
          <a:xfrm>
            <a:off x="0" y="538443"/>
            <a:ext cx="9144000" cy="1570576"/>
          </a:xfrm>
        </p:spPr>
        <p:txBody>
          <a:bodyPr numCol="1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Ellucian Cloud as it Relates to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Ellucian Experience - **Bonus Info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216987-2785-7E9A-D00E-02E26C2F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6" y="1759828"/>
            <a:ext cx="7639665" cy="41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716E5A-7FD9-4FB8-8BCA-BFC338E0A2E5}"/>
              </a:ext>
            </a:extLst>
          </p:cNvPr>
          <p:cNvSpPr txBox="1"/>
          <p:nvPr/>
        </p:nvSpPr>
        <p:spPr>
          <a:xfrm>
            <a:off x="294967" y="561980"/>
            <a:ext cx="85540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DIN-Medium" charset="0"/>
                <a:ea typeface="DIN-Medium" charset="0"/>
                <a:cs typeface="DIN-Medium" charset="0"/>
              </a:rPr>
              <a:t>What’s Happening On Your Campus and Why? 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DIN-Medium" charset="0"/>
                <a:ea typeface="DIN-Medium" charset="0"/>
                <a:cs typeface="DIN-Medium" charset="0"/>
              </a:rPr>
              <a:t>Seeking Options???</a:t>
            </a:r>
          </a:p>
          <a:p>
            <a:pPr algn="ctr"/>
            <a:endParaRPr lang="en-US" sz="2800" b="1" dirty="0">
              <a:latin typeface="DIN-Bold" charset="0"/>
              <a:ea typeface="DIN-Bold" charset="0"/>
              <a:cs typeface="DIN-Bold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D43DD-8F9A-C07E-E94A-2DB121FFD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33" y="2075411"/>
            <a:ext cx="7600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4500" y="466055"/>
            <a:ext cx="7384858" cy="176911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 Edwards, PMP, CMC</a:t>
            </a: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(407) 314-9179</a:t>
            </a: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digi@4ucit.com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D2F83-FAFD-910A-BA84-7E86E3B9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82" y="1403501"/>
            <a:ext cx="4200693" cy="2510170"/>
          </a:xfrm>
          <a:prstGeom prst="rect">
            <a:avLst/>
          </a:prstGeom>
          <a:gradFill>
            <a:gsLst>
              <a:gs pos="25000">
                <a:schemeClr val="tx2">
                  <a:lumMod val="20000"/>
                  <a:lumOff val="8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365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b="100000"/>
              </a:path>
              <a:tileRect t="-100000" r="-100000"/>
            </a:gradFill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335591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2734"/>
            <a:ext cx="9144000" cy="924560"/>
          </a:xfrm>
        </p:spPr>
        <p:txBody>
          <a:bodyPr numCol="1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Discussion Concepts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00416" y="2047065"/>
            <a:ext cx="4232973" cy="2811419"/>
          </a:xfrm>
        </p:spPr>
        <p:txBody>
          <a:bodyPr numCol="1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1517"/>
                </a:solidFill>
                <a:effectLst/>
                <a:latin typeface="Libre Franklin" pitchFamily="2" charset="0"/>
              </a:rPr>
              <a:t>Cloud common terms and concepts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1517"/>
                </a:solidFill>
                <a:effectLst/>
                <a:latin typeface="Libre Franklin" pitchFamily="2" charset="0"/>
              </a:rPr>
              <a:t>Three cloud models to consider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1517"/>
                </a:solidFill>
                <a:effectLst/>
                <a:latin typeface="Libre Franklin" pitchFamily="2" charset="0"/>
              </a:rPr>
              <a:t>Private versus public cloud and which is best for your institution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 numCol="1"/>
          <a:lstStyle/>
          <a:p>
            <a:endParaRPr lang="en-US" dirty="0"/>
          </a:p>
        </p:txBody>
      </p:sp>
      <p:pic>
        <p:nvPicPr>
          <p:cNvPr id="12" name="Picture 11" descr="Ultimate Consulting IT">
            <a:extLst>
              <a:ext uri="{FF2B5EF4-FFF2-40B4-BE49-F238E27FC236}">
                <a16:creationId xmlns:a16="http://schemas.microsoft.com/office/drawing/2014/main" id="{39D16412-A331-4638-A19F-F89A76F312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017CC2-78F5-80E7-0E17-002DC3A6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1535113"/>
            <a:ext cx="4122072" cy="3757715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7374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45466"/>
            <a:ext cx="9144000" cy="924560"/>
          </a:xfrm>
        </p:spPr>
        <p:txBody>
          <a:bodyPr numCol="1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Options Explained</a:t>
            </a:r>
          </a:p>
        </p:txBody>
      </p:sp>
      <p:pic>
        <p:nvPicPr>
          <p:cNvPr id="12" name="Picture 11" descr="Ultimate Consulting IT">
            <a:extLst>
              <a:ext uri="{FF2B5EF4-FFF2-40B4-BE49-F238E27FC236}">
                <a16:creationId xmlns:a16="http://schemas.microsoft.com/office/drawing/2014/main" id="{39D16412-A331-4638-A19F-F89A76F312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222BB-3A14-13A2-6290-1BCBE461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3" y="1921060"/>
            <a:ext cx="7580672" cy="3198984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8863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Models Explained</a:t>
            </a:r>
            <a:endParaRPr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Ultimate Consulting IT">
            <a:extLst>
              <a:ext uri="{FF2B5EF4-FFF2-40B4-BE49-F238E27FC236}">
                <a16:creationId xmlns:a16="http://schemas.microsoft.com/office/drawing/2014/main" id="{A388ED97-6EB3-4ECE-B5E1-09D4D25283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FA8C1-A436-585F-6304-0A15653C5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805" y="1153447"/>
            <a:ext cx="3366284" cy="3492295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6C981-4A52-3732-D233-5C5ED91B3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5782">
            <a:off x="328589" y="3119136"/>
            <a:ext cx="2458740" cy="2549564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617173-04D0-03F3-1B5A-320920C5D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5677">
            <a:off x="6479405" y="2997443"/>
            <a:ext cx="2445534" cy="2792950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236008-F075-E4DB-FF35-24291D7A727C}"/>
              </a:ext>
            </a:extLst>
          </p:cNvPr>
          <p:cNvSpPr txBox="1"/>
          <p:nvPr/>
        </p:nvSpPr>
        <p:spPr>
          <a:xfrm>
            <a:off x="854149" y="1715386"/>
            <a:ext cx="1701209" cy="62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6E819A-69E7-2A2B-801A-E99EA9906E38}"/>
              </a:ext>
            </a:extLst>
          </p:cNvPr>
          <p:cNvSpPr txBox="1"/>
          <p:nvPr/>
        </p:nvSpPr>
        <p:spPr>
          <a:xfrm>
            <a:off x="6851567" y="1876646"/>
            <a:ext cx="1701209" cy="62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735E0-A4C8-9733-08DB-4A048B66C4C2}"/>
              </a:ext>
            </a:extLst>
          </p:cNvPr>
          <p:cNvSpPr txBox="1"/>
          <p:nvPr/>
        </p:nvSpPr>
        <p:spPr>
          <a:xfrm>
            <a:off x="6979812" y="1876646"/>
            <a:ext cx="1701209" cy="62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69FE2-03C9-F525-E5B5-D5E0DE83CA3A}"/>
              </a:ext>
            </a:extLst>
          </p:cNvPr>
          <p:cNvSpPr txBox="1"/>
          <p:nvPr/>
        </p:nvSpPr>
        <p:spPr>
          <a:xfrm>
            <a:off x="6538226" y="1505826"/>
            <a:ext cx="258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As-A-Service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26497-3536-22AB-63D7-B0E64C4286F9}"/>
              </a:ext>
            </a:extLst>
          </p:cNvPr>
          <p:cNvSpPr txBox="1"/>
          <p:nvPr/>
        </p:nvSpPr>
        <p:spPr>
          <a:xfrm>
            <a:off x="177202" y="2287127"/>
            <a:ext cx="258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Private Cloud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82D50-E10B-552F-032F-AEA0625D3FFD}"/>
              </a:ext>
            </a:extLst>
          </p:cNvPr>
          <p:cNvSpPr txBox="1"/>
          <p:nvPr/>
        </p:nvSpPr>
        <p:spPr>
          <a:xfrm>
            <a:off x="5246036" y="5931867"/>
            <a:ext cx="258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992"/>
            <a:ext cx="9144000" cy="924560"/>
          </a:xfrm>
        </p:spPr>
        <p:txBody>
          <a:bodyPr numCol="1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As-A-Service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34CC9-53F6-503B-8562-9116F5BCC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60" y="1728633"/>
            <a:ext cx="3366284" cy="3492295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568BA-C5E7-1243-BFC1-16A35AFC2B23}"/>
              </a:ext>
            </a:extLst>
          </p:cNvPr>
          <p:cNvSpPr txBox="1"/>
          <p:nvPr/>
        </p:nvSpPr>
        <p:spPr>
          <a:xfrm>
            <a:off x="5140158" y="1443841"/>
            <a:ext cx="3232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915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Software hosted and maintained by vendor and delivered over the Internet via subscription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2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Cloud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568BA-C5E7-1243-BFC1-16A35AFC2B23}"/>
              </a:ext>
            </a:extLst>
          </p:cNvPr>
          <p:cNvSpPr txBox="1"/>
          <p:nvPr/>
        </p:nvSpPr>
        <p:spPr>
          <a:xfrm>
            <a:off x="4866967" y="1443841"/>
            <a:ext cx="3775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institutions looking to maintain a bit more control over their applications and data, there is private cloud.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9EC07-7B28-A603-C85E-70B556E59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494" y="2219768"/>
            <a:ext cx="3142506" cy="3258588"/>
          </a:xfrm>
          <a:prstGeom prst="rect">
            <a:avLst/>
          </a:prstGeom>
          <a:solidFill>
            <a:schemeClr val="accent4"/>
          </a:solidFill>
          <a:ln w="889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27671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464"/>
            <a:ext cx="9144000" cy="924560"/>
          </a:xfrm>
        </p:spPr>
        <p:txBody>
          <a:bodyPr numCol="1">
            <a:no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Cloud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Popular)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568BA-C5E7-1243-BFC1-16A35AFC2B23}"/>
              </a:ext>
            </a:extLst>
          </p:cNvPr>
          <p:cNvSpPr txBox="1"/>
          <p:nvPr/>
        </p:nvSpPr>
        <p:spPr>
          <a:xfrm>
            <a:off x="3995818" y="1831243"/>
            <a:ext cx="4780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191517"/>
                </a:solidFill>
                <a:effectLst/>
                <a:latin typeface="Libre Franklin" pitchFamily="2" charset="0"/>
              </a:rPr>
              <a:t>Institutions can take advantage of cloud where it makes sense for business (either SaaS or private cloud), while also keeping certain solutions on premise – in prep for </a:t>
            </a:r>
            <a:r>
              <a:rPr lang="en-US" sz="3000" b="1" i="0" dirty="0" err="1">
                <a:solidFill>
                  <a:srgbClr val="191517"/>
                </a:solidFill>
                <a:effectLst/>
                <a:latin typeface="Libre Franklin" pitchFamily="2" charset="0"/>
              </a:rPr>
              <a:t>add’l</a:t>
            </a:r>
            <a:r>
              <a:rPr lang="en-US" sz="3000" b="1" i="0" dirty="0">
                <a:solidFill>
                  <a:srgbClr val="191517"/>
                </a:solidFill>
                <a:effectLst/>
                <a:latin typeface="Libre Franklin" pitchFamily="2" charset="0"/>
              </a:rPr>
              <a:t> moves to cloud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4A716-C3E5-9FD6-6432-71523B17F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722" y="2367284"/>
            <a:ext cx="2445534" cy="2792950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1601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710"/>
            <a:ext cx="9144000" cy="924560"/>
          </a:xfrm>
        </p:spPr>
        <p:txBody>
          <a:bodyPr numCol="1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Cloud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568BA-C5E7-1243-BFC1-16A35AFC2B23}"/>
              </a:ext>
            </a:extLst>
          </p:cNvPr>
          <p:cNvSpPr txBox="1"/>
          <p:nvPr/>
        </p:nvSpPr>
        <p:spPr>
          <a:xfrm>
            <a:off x="175985" y="1201010"/>
            <a:ext cx="4396015" cy="3877985"/>
          </a:xfrm>
          <a:prstGeom prst="rect">
            <a:avLst/>
          </a:prstGeom>
          <a:noFill/>
          <a:ln w="88900">
            <a:gradFill>
              <a:gsLst>
                <a:gs pos="0">
                  <a:schemeClr val="accent4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191517"/>
                </a:solidFill>
                <a:effectLst/>
                <a:latin typeface="Libre Franklin" pitchFamily="2" charset="0"/>
              </a:rPr>
              <a:t>            </a:t>
            </a:r>
            <a:r>
              <a:rPr lang="en-US" sz="36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r>
              <a:rPr lang="en-US" sz="30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hardware—servers, storage, computing power—is owned and operated by your cloud provider and shared by multiple customers.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B4C0E-C2C0-08C8-2D68-E8BB6E40754E}"/>
              </a:ext>
            </a:extLst>
          </p:cNvPr>
          <p:cNvSpPr txBox="1"/>
          <p:nvPr/>
        </p:nvSpPr>
        <p:spPr>
          <a:xfrm>
            <a:off x="4547863" y="2173527"/>
            <a:ext cx="4463402" cy="4339650"/>
          </a:xfrm>
          <a:prstGeom prst="rect">
            <a:avLst/>
          </a:prstGeom>
          <a:noFill/>
          <a:ln w="88900">
            <a:gradFill>
              <a:gsLst>
                <a:gs pos="0">
                  <a:schemeClr val="accent4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191517"/>
                </a:solidFill>
                <a:effectLst/>
                <a:latin typeface="Libre Franklin" pitchFamily="2" charset="0"/>
              </a:rPr>
              <a:t>            </a:t>
            </a:r>
            <a:r>
              <a:rPr lang="en-US" sz="36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r>
              <a:rPr lang="en-US" sz="30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hardware—servers, storage, computing power—is dedicated entirely to one customer and hosted either on-site or in the cloud provider’s data center.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5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710"/>
            <a:ext cx="9144000" cy="924560"/>
          </a:xfrm>
        </p:spPr>
        <p:txBody>
          <a:bodyPr numCol="1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Cloud Offers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21474836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>
          <a:xfrm>
            <a:off x="0" y="924560"/>
            <a:ext cx="9144000" cy="5933440"/>
          </a:xfrm>
        </p:spPr>
      </p:pic>
      <p:pic>
        <p:nvPicPr>
          <p:cNvPr id="5" name="Picture 4" descr="Ultimate Consulting IT">
            <a:extLst>
              <a:ext uri="{FF2B5EF4-FFF2-40B4-BE49-F238E27FC236}">
                <a16:creationId xmlns:a16="http://schemas.microsoft.com/office/drawing/2014/main" id="{5B28A635-8607-4353-9FE8-17D2672BE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6169067"/>
            <a:ext cx="2577495" cy="6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568BA-C5E7-1243-BFC1-16A35AFC2B23}"/>
              </a:ext>
            </a:extLst>
          </p:cNvPr>
          <p:cNvSpPr txBox="1"/>
          <p:nvPr/>
        </p:nvSpPr>
        <p:spPr>
          <a:xfrm>
            <a:off x="175985" y="1201010"/>
            <a:ext cx="4396015" cy="3416320"/>
          </a:xfrm>
          <a:prstGeom prst="rect">
            <a:avLst/>
          </a:prstGeom>
          <a:noFill/>
          <a:ln w="88900">
            <a:gradFill>
              <a:gsLst>
                <a:gs pos="0">
                  <a:schemeClr val="accent4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191517"/>
                </a:solidFill>
                <a:effectLst/>
                <a:latin typeface="Libre Franklin" pitchFamily="2" charset="0"/>
              </a:rPr>
              <a:t> </a:t>
            </a:r>
          </a:p>
          <a:p>
            <a:r>
              <a:rPr lang="en-US" sz="36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SINGLE-TENANT</a:t>
            </a:r>
          </a:p>
          <a:p>
            <a:endParaRPr lang="en-US" sz="3600" b="1" dirty="0">
              <a:solidFill>
                <a:srgbClr val="1915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0" dirty="0">
              <a:solidFill>
                <a:srgbClr val="19151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1915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0" dirty="0">
              <a:solidFill>
                <a:srgbClr val="19151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B4C0E-C2C0-08C8-2D68-E8BB6E40754E}"/>
              </a:ext>
            </a:extLst>
          </p:cNvPr>
          <p:cNvSpPr txBox="1"/>
          <p:nvPr/>
        </p:nvSpPr>
        <p:spPr>
          <a:xfrm>
            <a:off x="4547863" y="2173527"/>
            <a:ext cx="4596137" cy="3323987"/>
          </a:xfrm>
          <a:prstGeom prst="rect">
            <a:avLst/>
          </a:prstGeom>
          <a:noFill/>
          <a:ln w="88900">
            <a:gradFill>
              <a:gsLst>
                <a:gs pos="0">
                  <a:schemeClr val="accent4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191517"/>
                </a:solidFill>
                <a:effectLst/>
                <a:latin typeface="Libre Franklin" pitchFamily="2" charset="0"/>
              </a:rPr>
              <a:t>      </a:t>
            </a:r>
            <a:r>
              <a:rPr lang="en-US" sz="3600" b="1" i="0" dirty="0">
                <a:solidFill>
                  <a:srgbClr val="1915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MULTI-TENANT</a:t>
            </a:r>
          </a:p>
          <a:p>
            <a:endParaRPr lang="en-US" sz="3600" b="1" dirty="0">
              <a:solidFill>
                <a:srgbClr val="1915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0" dirty="0">
              <a:solidFill>
                <a:srgbClr val="19151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1915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0" dirty="0">
              <a:solidFill>
                <a:srgbClr val="19151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59FE9-D745-DAF7-44B0-59752378A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557" y="2747655"/>
            <a:ext cx="1428750" cy="1495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887E8C-D897-0E90-2F9B-19921475F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935" y="3082997"/>
            <a:ext cx="16192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80369"/>
      </p:ext>
    </p:extLst>
  </p:cSld>
  <p:clrMapOvr>
    <a:masterClrMapping/>
  </p:clrMapOvr>
</p:sld>
</file>

<file path=ppt/theme/theme1.xml><?xml version="1.0" encoding="utf-8"?>
<a:theme xmlns:a="http://schemas.openxmlformats.org/drawingml/2006/main" name="CampusWorks_Corpor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CampusWorks_Corporate Template.potx</Template>
  <TotalTime>9626</TotalTime>
  <Words>691</Words>
  <Application>Microsoft Office PowerPoint</Application>
  <PresentationFormat>On-screen Show (4:3)</PresentationFormat>
  <Paragraphs>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Calisto MT</vt:lpstr>
      <vt:lpstr>DIN-Bold</vt:lpstr>
      <vt:lpstr>DIN-Medium</vt:lpstr>
      <vt:lpstr>Libre Franklin</vt:lpstr>
      <vt:lpstr>CampusWorks_Corporate Template</vt:lpstr>
      <vt:lpstr>Cloud Services … Explained </vt:lpstr>
      <vt:lpstr>Key Discussion Concepts</vt:lpstr>
      <vt:lpstr>Cloud Options Explained</vt:lpstr>
      <vt:lpstr>Cloud Models Explained</vt:lpstr>
      <vt:lpstr>As-A-Service</vt:lpstr>
      <vt:lpstr>Private Cloud</vt:lpstr>
      <vt:lpstr>Hybrid Cloud (Most Popular)</vt:lpstr>
      <vt:lpstr>Public Cloud</vt:lpstr>
      <vt:lpstr>Public Cloud Offers</vt:lpstr>
      <vt:lpstr>Private Cloud Offers</vt:lpstr>
      <vt:lpstr>Cloud Options Explained   </vt:lpstr>
      <vt:lpstr>Cloud Options Explained   </vt:lpstr>
      <vt:lpstr>Ellucian Cloud Options Explained   </vt:lpstr>
      <vt:lpstr>Ellucian Cloud Options Explained   </vt:lpstr>
      <vt:lpstr>Ellucian Cloud Options Explained   </vt:lpstr>
      <vt:lpstr>Decision Making Input </vt:lpstr>
      <vt:lpstr>Ellucian Cloud as it Relates to Ellucian Experience - **Bonus Info  </vt:lpstr>
      <vt:lpstr>PowerPoint Presentation</vt:lpstr>
      <vt:lpstr>Thank You for Your Time         Digi Edwards, PMP, CMC (407) 314-9179 digi@4ucit.com </vt:lpstr>
    </vt:vector>
  </TitlesOfParts>
  <Company>Ellucian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Morris</dc:creator>
  <cp:lastModifiedBy>Coleman, Allen L.</cp:lastModifiedBy>
  <cp:revision>79</cp:revision>
  <cp:lastPrinted>2022-07-20T15:05:13Z</cp:lastPrinted>
  <dcterms:created xsi:type="dcterms:W3CDTF">2013-07-25T17:16:15Z</dcterms:created>
  <dcterms:modified xsi:type="dcterms:W3CDTF">2022-09-15T20:10:03Z</dcterms:modified>
</cp:coreProperties>
</file>