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61" r:id="rId5"/>
    <p:sldId id="262" r:id="rId6"/>
    <p:sldId id="259" r:id="rId7"/>
    <p:sldId id="276" r:id="rId8"/>
    <p:sldId id="525" r:id="rId9"/>
    <p:sldId id="260" r:id="rId10"/>
    <p:sldId id="52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580"/>
  </p:normalViewPr>
  <p:slideViewPr>
    <p:cSldViewPr>
      <p:cViewPr varScale="1">
        <p:scale>
          <a:sx n="114" d="100"/>
          <a:sy n="114" d="100"/>
        </p:scale>
        <p:origin x="118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E60275-2CCE-B848-9651-14A03E1F6C23}" type="datetimeFigureOut">
              <a:rPr lang="en-US" smtClean="0"/>
              <a:t>9/15/2022</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61A8F5-9E14-5848-9FE2-C59B7E1A7EAF}" type="slidenum">
              <a:rPr lang="en-US" smtClean="0"/>
              <a:t>‹#›</a:t>
            </a:fld>
            <a:endParaRPr lang="en-US" dirty="0"/>
          </a:p>
        </p:txBody>
      </p:sp>
    </p:spTree>
    <p:extLst>
      <p:ext uri="{BB962C8B-B14F-4D97-AF65-F5344CB8AC3E}">
        <p14:creationId xmlns:p14="http://schemas.microsoft.com/office/powerpoint/2010/main" val="386439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61A8F5-9E14-5848-9FE2-C59B7E1A7EAF}" type="slidenum">
              <a:rPr lang="en-US" smtClean="0"/>
              <a:t>1</a:t>
            </a:fld>
            <a:endParaRPr lang="en-US" dirty="0"/>
          </a:p>
        </p:txBody>
      </p:sp>
    </p:spTree>
    <p:extLst>
      <p:ext uri="{BB962C8B-B14F-4D97-AF65-F5344CB8AC3E}">
        <p14:creationId xmlns:p14="http://schemas.microsoft.com/office/powerpoint/2010/main" val="32469395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A2A4143-1CEE-4AE4-AD9B-5AADEAE137B7}" type="datetimeFigureOut">
              <a:rPr lang="en-US" smtClean="0"/>
              <a:t>9/15/2022</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5D0F0F3-6D14-4A29-A603-CBE4880F153C}"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A2A4143-1CEE-4AE4-AD9B-5AADEAE137B7}" type="datetimeFigureOut">
              <a:rPr lang="en-US" smtClean="0"/>
              <a:t>9/15/2022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D0F0F3-6D14-4A29-A603-CBE4880F153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A2A4143-1CEE-4AE4-AD9B-5AADEAE137B7}" type="datetimeFigureOut">
              <a:rPr lang="en-US" smtClean="0"/>
              <a:t>9/15/2022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D0F0F3-6D14-4A29-A603-CBE4880F153C}"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ection 1">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052080AA-6BA6-49E0-9DF8-7DB18C899B32}"/>
              </a:ext>
            </a:extLst>
          </p:cNvPr>
          <p:cNvPicPr>
            <a:picLocks noChangeAspect="1"/>
          </p:cNvPicPr>
          <p:nvPr userDrawn="1"/>
        </p:nvPicPr>
        <p:blipFill>
          <a:blip r:embed="rId2">
            <a:extLst>
              <a:ext uri="{28A0092B-C50C-407E-A947-70E740481C1C}">
                <a14:useLocalDpi xmlns:a14="http://schemas.microsoft.com/office/drawing/2010/main" val="0"/>
              </a:ext>
            </a:extLst>
          </a:blip>
          <a:srcRect t="4995" b="10638"/>
          <a:stretch>
            <a:fillRect/>
          </a:stretch>
        </p:blipFill>
        <p:spPr>
          <a:xfrm>
            <a:off x="-900" y="0"/>
            <a:ext cx="9144900" cy="6858000"/>
          </a:xfrm>
          <a:custGeom>
            <a:avLst/>
            <a:gdLst>
              <a:gd name="connsiteX0" fmla="*/ 0 w 12193200"/>
              <a:gd name="connsiteY0" fmla="*/ 0 h 6858000"/>
              <a:gd name="connsiteX1" fmla="*/ 12193200 w 12193200"/>
              <a:gd name="connsiteY1" fmla="*/ 0 h 6858000"/>
              <a:gd name="connsiteX2" fmla="*/ 12193200 w 12193200"/>
              <a:gd name="connsiteY2" fmla="*/ 6858000 h 6858000"/>
              <a:gd name="connsiteX3" fmla="*/ 0 w 121932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3200" h="6858000">
                <a:moveTo>
                  <a:pt x="0" y="0"/>
                </a:moveTo>
                <a:lnTo>
                  <a:pt x="12193200" y="0"/>
                </a:lnTo>
                <a:lnTo>
                  <a:pt x="12193200" y="6858000"/>
                </a:lnTo>
                <a:lnTo>
                  <a:pt x="0" y="6858000"/>
                </a:lnTo>
                <a:close/>
              </a:path>
            </a:pathLst>
          </a:custGeom>
        </p:spPr>
      </p:pic>
      <p:sp>
        <p:nvSpPr>
          <p:cNvPr id="13" name="Rectangle 12">
            <a:extLst>
              <a:ext uri="{FF2B5EF4-FFF2-40B4-BE49-F238E27FC236}">
                <a16:creationId xmlns:a16="http://schemas.microsoft.com/office/drawing/2014/main" id="{48803A11-BD43-4A38-B752-B96053C451B6}"/>
              </a:ext>
            </a:extLst>
          </p:cNvPr>
          <p:cNvSpPr/>
          <p:nvPr userDrawn="1"/>
        </p:nvSpPr>
        <p:spPr>
          <a:xfrm>
            <a:off x="-900" y="0"/>
            <a:ext cx="9144900" cy="6858000"/>
          </a:xfrm>
          <a:prstGeom prst="rect">
            <a:avLst/>
          </a:prstGeom>
          <a:gradFill>
            <a:gsLst>
              <a:gs pos="0">
                <a:srgbClr val="147BD1">
                  <a:alpha val="80000"/>
                </a:srgbClr>
              </a:gs>
              <a:gs pos="100000">
                <a:srgbClr val="304E60">
                  <a:alpha val="80000"/>
                </a:srgbClr>
              </a:gs>
            </a:gsLst>
            <a:path path="circle">
              <a:fillToRect t="100000" r="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4" name="Text Placeholder 13">
            <a:extLst>
              <a:ext uri="{FF2B5EF4-FFF2-40B4-BE49-F238E27FC236}">
                <a16:creationId xmlns:a16="http://schemas.microsoft.com/office/drawing/2014/main" id="{4AF24AA5-D47F-4724-BA64-F179914D0EF1}"/>
              </a:ext>
            </a:extLst>
          </p:cNvPr>
          <p:cNvSpPr>
            <a:spLocks noGrp="1"/>
          </p:cNvSpPr>
          <p:nvPr>
            <p:ph type="body" sz="quarter" idx="13" hasCustomPrompt="1"/>
          </p:nvPr>
        </p:nvSpPr>
        <p:spPr>
          <a:xfrm>
            <a:off x="661816" y="4131599"/>
            <a:ext cx="3910184" cy="1793713"/>
          </a:xfrm>
        </p:spPr>
        <p:txBody>
          <a:bodyPr>
            <a:normAutofit/>
          </a:bodyPr>
          <a:lstStyle>
            <a:lvl1pPr marL="0" indent="0" algn="l">
              <a:buNone/>
              <a:defRPr sz="4500" b="1">
                <a:solidFill>
                  <a:schemeClr val="bg1"/>
                </a:solidFill>
                <a:latin typeface="+mj-lt"/>
              </a:defRPr>
            </a:lvl1pPr>
          </a:lstStyle>
          <a:p>
            <a:pPr lvl="0"/>
            <a:r>
              <a:rPr lang="en-US">
                <a:latin typeface="+mj-lt"/>
              </a:rPr>
              <a:t>HEADING GOES HERE</a:t>
            </a:r>
            <a:endParaRPr lang="en-US"/>
          </a:p>
        </p:txBody>
      </p:sp>
      <p:pic>
        <p:nvPicPr>
          <p:cNvPr id="7" name="Picture 6">
            <a:extLst>
              <a:ext uri="{FF2B5EF4-FFF2-40B4-BE49-F238E27FC236}">
                <a16:creationId xmlns:a16="http://schemas.microsoft.com/office/drawing/2014/main" id="{5B4A7CE1-4BE1-436F-A57C-44C412F3CA72}"/>
              </a:ext>
            </a:extLst>
          </p:cNvPr>
          <p:cNvPicPr>
            <a:picLocks noChangeAspect="1"/>
          </p:cNvPicPr>
          <p:nvPr userDrawn="1"/>
        </p:nvPicPr>
        <p:blipFill>
          <a:blip r:embed="rId3">
            <a:lum bright="70000" contrast="-70000"/>
            <a:extLst>
              <a:ext uri="{28A0092B-C50C-407E-A947-70E740481C1C}">
                <a14:useLocalDpi xmlns:a14="http://schemas.microsoft.com/office/drawing/2010/main" val="0"/>
              </a:ext>
            </a:extLst>
          </a:blip>
          <a:srcRect r="15852" b="10985"/>
          <a:stretch>
            <a:fillRect/>
          </a:stretch>
        </p:blipFill>
        <p:spPr>
          <a:xfrm>
            <a:off x="6189930" y="2724148"/>
            <a:ext cx="2954071" cy="4133852"/>
          </a:xfrm>
          <a:custGeom>
            <a:avLst/>
            <a:gdLst>
              <a:gd name="connsiteX0" fmla="*/ 0 w 3938761"/>
              <a:gd name="connsiteY0" fmla="*/ 0 h 4133852"/>
              <a:gd name="connsiteX1" fmla="*/ 3938761 w 3938761"/>
              <a:gd name="connsiteY1" fmla="*/ 0 h 4133852"/>
              <a:gd name="connsiteX2" fmla="*/ 3938761 w 3938761"/>
              <a:gd name="connsiteY2" fmla="*/ 4133852 h 4133852"/>
              <a:gd name="connsiteX3" fmla="*/ 0 w 3938761"/>
              <a:gd name="connsiteY3" fmla="*/ 4133852 h 4133852"/>
            </a:gdLst>
            <a:ahLst/>
            <a:cxnLst>
              <a:cxn ang="0">
                <a:pos x="connsiteX0" y="connsiteY0"/>
              </a:cxn>
              <a:cxn ang="0">
                <a:pos x="connsiteX1" y="connsiteY1"/>
              </a:cxn>
              <a:cxn ang="0">
                <a:pos x="connsiteX2" y="connsiteY2"/>
              </a:cxn>
              <a:cxn ang="0">
                <a:pos x="connsiteX3" y="connsiteY3"/>
              </a:cxn>
            </a:cxnLst>
            <a:rect l="l" t="t" r="r" b="b"/>
            <a:pathLst>
              <a:path w="3938761" h="4133852">
                <a:moveTo>
                  <a:pt x="0" y="0"/>
                </a:moveTo>
                <a:lnTo>
                  <a:pt x="3938761" y="0"/>
                </a:lnTo>
                <a:lnTo>
                  <a:pt x="3938761" y="4133852"/>
                </a:lnTo>
                <a:lnTo>
                  <a:pt x="0" y="4133852"/>
                </a:lnTo>
                <a:close/>
              </a:path>
            </a:pathLst>
          </a:custGeom>
        </p:spPr>
      </p:pic>
    </p:spTree>
    <p:extLst>
      <p:ext uri="{BB962C8B-B14F-4D97-AF65-F5344CB8AC3E}">
        <p14:creationId xmlns:p14="http://schemas.microsoft.com/office/powerpoint/2010/main" val="1838595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A2A4143-1CEE-4AE4-AD9B-5AADEAE137B7}" type="datetimeFigureOut">
              <a:rPr lang="en-US" smtClean="0"/>
              <a:t>9/15/2022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D0F0F3-6D14-4A29-A603-CBE4880F153C}" type="slidenum">
              <a:rPr lang="en-US" smtClean="0"/>
              <a:t>‹#›</a:t>
            </a:fld>
            <a:endParaRPr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A2A4143-1CEE-4AE4-AD9B-5AADEAE137B7}" type="datetimeFigureOut">
              <a:rPr lang="en-US" smtClean="0"/>
              <a:t>9/15/2022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D0F0F3-6D14-4A29-A603-CBE4880F153C}"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A2A4143-1CEE-4AE4-AD9B-5AADEAE137B7}" type="datetimeFigureOut">
              <a:rPr lang="en-US" smtClean="0"/>
              <a:t>9/15/2022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5D0F0F3-6D14-4A29-A603-CBE4880F153C}" type="slidenum">
              <a:rPr lang="en-US" smtClean="0"/>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AA2A4143-1CEE-4AE4-AD9B-5AADEAE137B7}" type="datetimeFigureOut">
              <a:rPr lang="en-US" smtClean="0"/>
              <a:t>9/15/2022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5D0F0F3-6D14-4A29-A603-CBE4880F153C}"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A2A4143-1CEE-4AE4-AD9B-5AADEAE137B7}" type="datetimeFigureOut">
              <a:rPr lang="en-US" smtClean="0"/>
              <a:t>9/15/2022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5D0F0F3-6D14-4A29-A603-CBE4880F153C}" type="slidenum">
              <a:rPr lang="en-US" smtClean="0"/>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2A4143-1CEE-4AE4-AD9B-5AADEAE137B7}" type="datetimeFigureOut">
              <a:rPr lang="en-US" smtClean="0"/>
              <a:t>9/15/2022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5D0F0F3-6D14-4A29-A603-CBE4880F153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AA2A4143-1CEE-4AE4-AD9B-5AADEAE137B7}" type="datetimeFigureOut">
              <a:rPr lang="en-US" smtClean="0"/>
              <a:t>9/15/2022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5D0F0F3-6D14-4A29-A603-CBE4880F153C}"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fld id="{AA2A4143-1CEE-4AE4-AD9B-5AADEAE137B7}" type="datetimeFigureOut">
              <a:rPr lang="en-US" smtClean="0"/>
              <a:t>9/15/2022</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5D0F0F3-6D14-4A29-A603-CBE4880F153C}"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A2A4143-1CEE-4AE4-AD9B-5AADEAE137B7}" type="datetimeFigureOut">
              <a:rPr lang="en-US" smtClean="0"/>
              <a:t>9/15/2022</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5D0F0F3-6D14-4A29-A603-CBE4880F153C}"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mailto:krallman@sigcorp.com" TargetMode="External"/><Relationship Id="rId1" Type="http://schemas.openxmlformats.org/officeDocument/2006/relationships/slideLayout" Target="../slideLayouts/slideLayout1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elluciansupport.service-now.com/customer_center?id=community_question&amp;sys_id=42ce8f7447e1d950f5f35555d36d43fc"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609600"/>
            <a:ext cx="7772400" cy="1470025"/>
          </a:xfrm>
        </p:spPr>
        <p:txBody>
          <a:bodyPr>
            <a:normAutofit fontScale="90000"/>
          </a:bodyPr>
          <a:lstStyle/>
          <a:p>
            <a:pPr algn="ctr"/>
            <a:r>
              <a:rPr lang="en-US" dirty="0">
                <a:solidFill>
                  <a:schemeClr val="tx1"/>
                </a:solidFill>
              </a:rPr>
              <a:t>MBUG 2022</a:t>
            </a:r>
            <a:br>
              <a:rPr lang="en-US" dirty="0"/>
            </a:br>
            <a:endParaRPr lang="en-US" dirty="0"/>
          </a:p>
        </p:txBody>
      </p:sp>
      <p:sp>
        <p:nvSpPr>
          <p:cNvPr id="5" name="Subtitle 4"/>
          <p:cNvSpPr>
            <a:spLocks noGrp="1"/>
          </p:cNvSpPr>
          <p:nvPr>
            <p:ph type="subTitle" idx="1"/>
          </p:nvPr>
        </p:nvSpPr>
        <p:spPr>
          <a:xfrm>
            <a:off x="609600" y="1371600"/>
            <a:ext cx="8001000" cy="3505200"/>
          </a:xfrm>
        </p:spPr>
        <p:txBody>
          <a:bodyPr>
            <a:normAutofit fontScale="85000" lnSpcReduction="10000"/>
          </a:bodyPr>
          <a:lstStyle/>
          <a:p>
            <a:pPr algn="l"/>
            <a:r>
              <a:rPr lang="en-US" sz="2000" b="1" dirty="0">
                <a:solidFill>
                  <a:schemeClr val="tx1"/>
                </a:solidFill>
              </a:rPr>
              <a:t>Session Title: </a:t>
            </a:r>
            <a:r>
              <a:rPr lang="en-US" sz="2000" b="1" dirty="0">
                <a:solidFill>
                  <a:schemeClr val="accent1"/>
                </a:solidFill>
              </a:rPr>
              <a:t>Banner Financial Aid Q &amp; A with Strata Information Group (SIG):  Topics for Discussion: Tips for Federal Work Study with Timecard Setup, Does Banner Communication Management (BCM) work well with Financial Aid, Secure Document Upload Options, Suggestions for students submitting financial aid forms electronically and having digital signatures, and What Financial Aid Processes Work Best Setting up on CRON?</a:t>
            </a:r>
          </a:p>
          <a:p>
            <a:pPr algn="l"/>
            <a:endParaRPr lang="en-US" sz="2000" dirty="0"/>
          </a:p>
          <a:p>
            <a:pPr algn="l"/>
            <a:r>
              <a:rPr lang="en-US" sz="2000" dirty="0">
                <a:solidFill>
                  <a:schemeClr val="tx1"/>
                </a:solidFill>
              </a:rPr>
              <a:t>Presented By: </a:t>
            </a:r>
            <a:r>
              <a:rPr lang="en-US" sz="2000" b="1" dirty="0">
                <a:solidFill>
                  <a:schemeClr val="accent1"/>
                </a:solidFill>
              </a:rPr>
              <a:t>Mary Krallman, Senior Financial Aid Consultant</a:t>
            </a:r>
          </a:p>
          <a:p>
            <a:pPr algn="l"/>
            <a:r>
              <a:rPr lang="en-US" sz="2000" b="1" dirty="0">
                <a:solidFill>
                  <a:schemeClr val="accent1"/>
                </a:solidFill>
              </a:rPr>
              <a:t>	          Vi Rapuano, Senior HR Consultant</a:t>
            </a:r>
          </a:p>
          <a:p>
            <a:pPr algn="l"/>
            <a:r>
              <a:rPr lang="en-US" sz="2000" b="1" dirty="0">
                <a:solidFill>
                  <a:schemeClr val="accent1"/>
                </a:solidFill>
              </a:rPr>
              <a:t>	          Brian Regan, Senior Technical Consultant</a:t>
            </a:r>
          </a:p>
          <a:p>
            <a:pPr algn="l"/>
            <a:r>
              <a:rPr lang="en-US" sz="2000" dirty="0">
                <a:solidFill>
                  <a:schemeClr val="tx1"/>
                </a:solidFill>
              </a:rPr>
              <a:t>Organization: </a:t>
            </a:r>
            <a:r>
              <a:rPr lang="en-US" sz="2000" b="1" dirty="0">
                <a:solidFill>
                  <a:schemeClr val="accent1"/>
                </a:solidFill>
              </a:rPr>
              <a:t>Strata Information Group (SIG)</a:t>
            </a:r>
          </a:p>
          <a:p>
            <a:pPr algn="l"/>
            <a:endParaRPr lang="en-US" sz="2000" b="1" dirty="0">
              <a:solidFill>
                <a:schemeClr val="accent1"/>
              </a:solidFill>
            </a:endParaRPr>
          </a:p>
          <a:p>
            <a:pPr algn="l"/>
            <a:r>
              <a:rPr lang="en-US" sz="2000" dirty="0">
                <a:solidFill>
                  <a:schemeClr val="tx1"/>
                </a:solidFill>
              </a:rPr>
              <a:t>September 12, 2022, 1:30 – 2:30 pm CST</a:t>
            </a:r>
          </a:p>
        </p:txBody>
      </p:sp>
      <p:pic>
        <p:nvPicPr>
          <p:cNvPr id="8" name="Picture 7"/>
          <p:cNvPicPr>
            <a:picLocks noChangeAspect="1"/>
          </p:cNvPicPr>
          <p:nvPr/>
        </p:nvPicPr>
        <p:blipFill>
          <a:blip r:embed="rId3"/>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42165133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a:extLst>
              <a:ext uri="{FF2B5EF4-FFF2-40B4-BE49-F238E27FC236}">
                <a16:creationId xmlns:a16="http://schemas.microsoft.com/office/drawing/2014/main" id="{CCF522AB-8F0B-4047-9D14-318ED2BD7633}"/>
              </a:ext>
            </a:extLst>
          </p:cNvPr>
          <p:cNvSpPr/>
          <p:nvPr/>
        </p:nvSpPr>
        <p:spPr>
          <a:xfrm>
            <a:off x="611425" y="2952079"/>
            <a:ext cx="5159872" cy="2474045"/>
          </a:xfrm>
          <a:prstGeom prst="rect">
            <a:avLst/>
          </a:prstGeom>
          <a:solidFill>
            <a:srgbClr val="F8F8F8"/>
          </a:solidFill>
          <a:ln w="12700">
            <a:miter lim="400000"/>
          </a:ln>
        </p:spPr>
        <p:txBody>
          <a:bodyPr lIns="19050" tIns="19050" rIns="19050" bIns="19050" anchor="ctr"/>
          <a:lstStyle/>
          <a:p>
            <a:pPr algn="ctr" defTabSz="685748">
              <a:defRPr sz="5000" baseline="0">
                <a:solidFill>
                  <a:srgbClr val="FFFFFF"/>
                </a:solidFill>
              </a:defRPr>
            </a:pPr>
            <a:endParaRPr sz="1875" dirty="0">
              <a:solidFill>
                <a:srgbClr val="FFFFFF"/>
              </a:solidFill>
              <a:latin typeface="Open Sans"/>
            </a:endParaRPr>
          </a:p>
        </p:txBody>
      </p:sp>
      <p:sp>
        <p:nvSpPr>
          <p:cNvPr id="5" name="Rectangle">
            <a:extLst>
              <a:ext uri="{FF2B5EF4-FFF2-40B4-BE49-F238E27FC236}">
                <a16:creationId xmlns:a16="http://schemas.microsoft.com/office/drawing/2014/main" id="{5BE5A7E9-3BA6-4BF5-906C-2D5626A27AA1}"/>
              </a:ext>
            </a:extLst>
          </p:cNvPr>
          <p:cNvSpPr/>
          <p:nvPr/>
        </p:nvSpPr>
        <p:spPr>
          <a:xfrm>
            <a:off x="0" y="3869421"/>
            <a:ext cx="9144000" cy="2131329"/>
          </a:xfrm>
          <a:prstGeom prst="rect">
            <a:avLst/>
          </a:prstGeom>
          <a:solidFill>
            <a:srgbClr val="F8F8F8"/>
          </a:solidFill>
          <a:ln w="12700">
            <a:miter lim="400000"/>
          </a:ln>
        </p:spPr>
        <p:txBody>
          <a:bodyPr lIns="19050" tIns="19050" rIns="19050" bIns="19050" anchor="ctr"/>
          <a:lstStyle/>
          <a:p>
            <a:pPr algn="ctr" defTabSz="685748">
              <a:defRPr sz="5000" baseline="0">
                <a:solidFill>
                  <a:srgbClr val="FFFFFF"/>
                </a:solidFill>
              </a:defRPr>
            </a:pPr>
            <a:endParaRPr sz="1875" dirty="0">
              <a:solidFill>
                <a:srgbClr val="FFFFFF"/>
              </a:solidFill>
              <a:latin typeface="Open Sans"/>
            </a:endParaRPr>
          </a:p>
        </p:txBody>
      </p:sp>
      <p:sp>
        <p:nvSpPr>
          <p:cNvPr id="6" name="Contact">
            <a:extLst>
              <a:ext uri="{FF2B5EF4-FFF2-40B4-BE49-F238E27FC236}">
                <a16:creationId xmlns:a16="http://schemas.microsoft.com/office/drawing/2014/main" id="{89004722-296A-4705-A71F-FEA8DBC0EF25}"/>
              </a:ext>
            </a:extLst>
          </p:cNvPr>
          <p:cNvSpPr txBox="1"/>
          <p:nvPr/>
        </p:nvSpPr>
        <p:spPr>
          <a:xfrm>
            <a:off x="1142460" y="3230576"/>
            <a:ext cx="3536388" cy="5464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9050" tIns="19050" rIns="19050" bIns="19050" anchor="ctr">
            <a:spAutoFit/>
          </a:bodyPr>
          <a:lstStyle>
            <a:lvl1pPr>
              <a:lnSpc>
                <a:spcPct val="80000"/>
              </a:lnSpc>
              <a:spcBef>
                <a:spcPts val="0"/>
              </a:spcBef>
              <a:defRPr sz="13000" b="1" baseline="0">
                <a:solidFill>
                  <a:srgbClr val="141F28"/>
                </a:solidFill>
                <a:latin typeface="+mn-lt"/>
                <a:ea typeface="+mn-ea"/>
                <a:cs typeface="+mn-cs"/>
                <a:sym typeface="OpenSans-Bold"/>
              </a:defRPr>
            </a:lvl1pPr>
          </a:lstStyle>
          <a:p>
            <a:pPr defTabSz="685800">
              <a:defRPr/>
            </a:pPr>
            <a:r>
              <a:rPr sz="4050" dirty="0">
                <a:latin typeface="Open Sans" panose="020B0606030504020204" pitchFamily="34" charset="0"/>
                <a:ea typeface="Open Sans" panose="020B0606030504020204" pitchFamily="34" charset="0"/>
                <a:cs typeface="Open Sans" panose="020B0606030504020204" pitchFamily="34" charset="0"/>
              </a:rPr>
              <a:t>Contact</a:t>
            </a:r>
          </a:p>
        </p:txBody>
      </p:sp>
      <p:sp>
        <p:nvSpPr>
          <p:cNvPr id="7" name="TextBox 6">
            <a:extLst>
              <a:ext uri="{FF2B5EF4-FFF2-40B4-BE49-F238E27FC236}">
                <a16:creationId xmlns:a16="http://schemas.microsoft.com/office/drawing/2014/main" id="{735F4A83-7A5D-4D30-B364-EED887C9E705}"/>
              </a:ext>
            </a:extLst>
          </p:cNvPr>
          <p:cNvSpPr txBox="1"/>
          <p:nvPr/>
        </p:nvSpPr>
        <p:spPr>
          <a:xfrm>
            <a:off x="573782" y="4042239"/>
            <a:ext cx="5136375" cy="211596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9050" tIns="19050" rIns="19050" bIns="19050" numCol="1" spcCol="38100" rtlCol="0" anchor="ctr">
            <a:spAutoFit/>
          </a:bodyPr>
          <a:lstStyle/>
          <a:p>
            <a:r>
              <a:rPr lang="en-US" b="1" dirty="0">
                <a:solidFill>
                  <a:schemeClr val="accent1"/>
                </a:solidFill>
              </a:rPr>
              <a:t>Mary Krallman, </a:t>
            </a:r>
            <a:r>
              <a:rPr lang="en-US" b="1" dirty="0"/>
              <a:t>FA </a:t>
            </a:r>
            <a:r>
              <a:rPr lang="en-US" dirty="0"/>
              <a:t>Senior Consultant</a:t>
            </a:r>
          </a:p>
          <a:p>
            <a:r>
              <a:rPr lang="en-US" b="1" dirty="0">
                <a:hlinkClick r:id="rId2">
                  <a:extLst>
                    <a:ext uri="{A12FA001-AC4F-418D-AE19-62706E023703}">
                      <ahyp:hlinkClr xmlns:ahyp="http://schemas.microsoft.com/office/drawing/2018/hyperlinkcolor" val="tx"/>
                    </a:ext>
                  </a:extLst>
                </a:hlinkClick>
              </a:rPr>
              <a:t>krallman</a:t>
            </a:r>
            <a:r>
              <a:rPr lang="en-US" dirty="0">
                <a:hlinkClick r:id="rId2">
                  <a:extLst>
                    <a:ext uri="{A12FA001-AC4F-418D-AE19-62706E023703}">
                      <ahyp:hlinkClr xmlns:ahyp="http://schemas.microsoft.com/office/drawing/2018/hyperlinkcolor" val="tx"/>
                    </a:ext>
                  </a:extLst>
                </a:hlinkClick>
              </a:rPr>
              <a:t>@sigcorp.com</a:t>
            </a:r>
            <a:endParaRPr lang="en-US" dirty="0"/>
          </a:p>
          <a:p>
            <a:pPr algn="l"/>
            <a:r>
              <a:rPr lang="en-US" b="1" dirty="0">
                <a:solidFill>
                  <a:schemeClr val="accent1"/>
                </a:solidFill>
              </a:rPr>
              <a:t>Vi Rapuano, </a:t>
            </a:r>
            <a:r>
              <a:rPr lang="en-US" b="1" dirty="0"/>
              <a:t>Senior HR Consultant</a:t>
            </a:r>
          </a:p>
          <a:p>
            <a:pPr algn="l"/>
            <a:r>
              <a:rPr lang="en-US" b="1" u="sng" dirty="0"/>
              <a:t>rapuano@sigcorp.com</a:t>
            </a:r>
          </a:p>
          <a:p>
            <a:pPr algn="l"/>
            <a:r>
              <a:rPr lang="en-US" b="1" dirty="0">
                <a:solidFill>
                  <a:schemeClr val="accent1"/>
                </a:solidFill>
              </a:rPr>
              <a:t>Brian Regan, </a:t>
            </a:r>
            <a:r>
              <a:rPr lang="en-US" b="1" dirty="0"/>
              <a:t>Senior Technical Consultant</a:t>
            </a:r>
          </a:p>
          <a:p>
            <a:r>
              <a:rPr lang="en-US" b="1" u="sng" dirty="0"/>
              <a:t>regan@sigcorp.com</a:t>
            </a:r>
          </a:p>
          <a:p>
            <a:endParaRPr lang="en-US" sz="2700" dirty="0"/>
          </a:p>
        </p:txBody>
      </p:sp>
      <p:grpSp>
        <p:nvGrpSpPr>
          <p:cNvPr id="8" name="Group 7">
            <a:extLst>
              <a:ext uri="{FF2B5EF4-FFF2-40B4-BE49-F238E27FC236}">
                <a16:creationId xmlns:a16="http://schemas.microsoft.com/office/drawing/2014/main" id="{CB2936C3-C55D-48C4-AEE7-C77B158BF69C}"/>
              </a:ext>
            </a:extLst>
          </p:cNvPr>
          <p:cNvGrpSpPr/>
          <p:nvPr/>
        </p:nvGrpSpPr>
        <p:grpSpPr>
          <a:xfrm>
            <a:off x="5863019" y="4045595"/>
            <a:ext cx="2707813" cy="1244904"/>
            <a:chOff x="7817357" y="4251127"/>
            <a:chExt cx="3610416" cy="1659872"/>
          </a:xfrm>
        </p:grpSpPr>
        <p:grpSp>
          <p:nvGrpSpPr>
            <p:cNvPr id="9" name="Group 8">
              <a:extLst>
                <a:ext uri="{FF2B5EF4-FFF2-40B4-BE49-F238E27FC236}">
                  <a16:creationId xmlns:a16="http://schemas.microsoft.com/office/drawing/2014/main" id="{7217C6EB-4D37-4022-9BBD-5080AD921C17}"/>
                </a:ext>
              </a:extLst>
            </p:cNvPr>
            <p:cNvGrpSpPr/>
            <p:nvPr/>
          </p:nvGrpSpPr>
          <p:grpSpPr>
            <a:xfrm>
              <a:off x="7839405" y="4251127"/>
              <a:ext cx="3588368" cy="1036785"/>
              <a:chOff x="3223621" y="9264112"/>
              <a:chExt cx="7176735" cy="2073569"/>
            </a:xfrm>
          </p:grpSpPr>
          <p:grpSp>
            <p:nvGrpSpPr>
              <p:cNvPr id="12" name="Group">
                <a:extLst>
                  <a:ext uri="{FF2B5EF4-FFF2-40B4-BE49-F238E27FC236}">
                    <a16:creationId xmlns:a16="http://schemas.microsoft.com/office/drawing/2014/main" id="{04B04653-EF96-42D5-A98E-32635011142F}"/>
                  </a:ext>
                </a:extLst>
              </p:cNvPr>
              <p:cNvGrpSpPr/>
              <p:nvPr/>
            </p:nvGrpSpPr>
            <p:grpSpPr>
              <a:xfrm>
                <a:off x="3454039" y="9414359"/>
                <a:ext cx="6946317" cy="1923322"/>
                <a:chOff x="181611" y="-65109"/>
                <a:chExt cx="6946316" cy="1923322"/>
              </a:xfrm>
            </p:grpSpPr>
            <p:grpSp>
              <p:nvGrpSpPr>
                <p:cNvPr id="15" name="Group">
                  <a:extLst>
                    <a:ext uri="{FF2B5EF4-FFF2-40B4-BE49-F238E27FC236}">
                      <a16:creationId xmlns:a16="http://schemas.microsoft.com/office/drawing/2014/main" id="{DACCFC05-736E-44BA-84CA-18C610D8BDBA}"/>
                    </a:ext>
                  </a:extLst>
                </p:cNvPr>
                <p:cNvGrpSpPr/>
                <p:nvPr/>
              </p:nvGrpSpPr>
              <p:grpSpPr>
                <a:xfrm>
                  <a:off x="219603" y="-65109"/>
                  <a:ext cx="6908324" cy="718144"/>
                  <a:chOff x="219603" y="-65108"/>
                  <a:chExt cx="6908324" cy="718141"/>
                </a:xfrm>
              </p:grpSpPr>
              <p:sp>
                <p:nvSpPr>
                  <p:cNvPr id="19" name="Shape">
                    <a:extLst>
                      <a:ext uri="{FF2B5EF4-FFF2-40B4-BE49-F238E27FC236}">
                        <a16:creationId xmlns:a16="http://schemas.microsoft.com/office/drawing/2014/main" id="{B07E1990-5B8A-4EE1-9CAB-F04B3649D023}"/>
                      </a:ext>
                    </a:extLst>
                  </p:cNvPr>
                  <p:cNvSpPr/>
                  <p:nvPr/>
                </p:nvSpPr>
                <p:spPr>
                  <a:xfrm>
                    <a:off x="219603" y="167327"/>
                    <a:ext cx="137737" cy="262788"/>
                  </a:xfrm>
                  <a:custGeom>
                    <a:avLst/>
                    <a:gdLst/>
                    <a:ahLst/>
                    <a:cxnLst>
                      <a:cxn ang="0">
                        <a:pos x="wd2" y="hd2"/>
                      </a:cxn>
                      <a:cxn ang="5400000">
                        <a:pos x="wd2" y="hd2"/>
                      </a:cxn>
                      <a:cxn ang="10800000">
                        <a:pos x="wd2" y="hd2"/>
                      </a:cxn>
                      <a:cxn ang="16200000">
                        <a:pos x="wd2" y="hd2"/>
                      </a:cxn>
                    </a:cxnLst>
                    <a:rect l="0" t="0" r="r" b="b"/>
                    <a:pathLst>
                      <a:path w="21600" h="21600" extrusionOk="0">
                        <a:moveTo>
                          <a:pt x="21600" y="3546"/>
                        </a:moveTo>
                        <a:cubicBezTo>
                          <a:pt x="17897" y="3546"/>
                          <a:pt x="17897" y="3546"/>
                          <a:pt x="17897" y="3546"/>
                        </a:cubicBezTo>
                        <a:cubicBezTo>
                          <a:pt x="14811" y="3546"/>
                          <a:pt x="14194" y="4513"/>
                          <a:pt x="14194" y="5481"/>
                        </a:cubicBezTo>
                        <a:cubicBezTo>
                          <a:pt x="14194" y="8060"/>
                          <a:pt x="14194" y="8060"/>
                          <a:pt x="14194" y="8060"/>
                        </a:cubicBezTo>
                        <a:cubicBezTo>
                          <a:pt x="21600" y="8060"/>
                          <a:pt x="21600" y="8060"/>
                          <a:pt x="21600" y="8060"/>
                        </a:cubicBezTo>
                        <a:cubicBezTo>
                          <a:pt x="20366" y="11928"/>
                          <a:pt x="20366" y="11928"/>
                          <a:pt x="20366" y="11928"/>
                        </a:cubicBezTo>
                        <a:cubicBezTo>
                          <a:pt x="14194" y="11928"/>
                          <a:pt x="14194" y="11928"/>
                          <a:pt x="14194" y="11928"/>
                        </a:cubicBezTo>
                        <a:cubicBezTo>
                          <a:pt x="14194" y="21600"/>
                          <a:pt x="14194" y="21600"/>
                          <a:pt x="14194" y="21600"/>
                        </a:cubicBezTo>
                        <a:cubicBezTo>
                          <a:pt x="6789" y="21600"/>
                          <a:pt x="6789" y="21600"/>
                          <a:pt x="6789" y="21600"/>
                        </a:cubicBezTo>
                        <a:cubicBezTo>
                          <a:pt x="6789" y="11928"/>
                          <a:pt x="6789" y="11928"/>
                          <a:pt x="6789" y="11928"/>
                        </a:cubicBezTo>
                        <a:cubicBezTo>
                          <a:pt x="0" y="11928"/>
                          <a:pt x="0" y="11928"/>
                          <a:pt x="0" y="11928"/>
                        </a:cubicBezTo>
                        <a:cubicBezTo>
                          <a:pt x="0" y="8060"/>
                          <a:pt x="0" y="8060"/>
                          <a:pt x="0" y="8060"/>
                        </a:cubicBezTo>
                        <a:cubicBezTo>
                          <a:pt x="6789" y="8060"/>
                          <a:pt x="6789" y="8060"/>
                          <a:pt x="6789" y="8060"/>
                        </a:cubicBezTo>
                        <a:cubicBezTo>
                          <a:pt x="6789" y="5158"/>
                          <a:pt x="6789" y="5158"/>
                          <a:pt x="6789" y="5158"/>
                        </a:cubicBezTo>
                        <a:cubicBezTo>
                          <a:pt x="6789" y="1934"/>
                          <a:pt x="10491" y="0"/>
                          <a:pt x="16046" y="0"/>
                        </a:cubicBezTo>
                        <a:cubicBezTo>
                          <a:pt x="18514" y="0"/>
                          <a:pt x="20983" y="322"/>
                          <a:pt x="21600" y="322"/>
                        </a:cubicBezTo>
                        <a:lnTo>
                          <a:pt x="21600" y="3546"/>
                        </a:lnTo>
                        <a:close/>
                      </a:path>
                    </a:pathLst>
                  </a:custGeom>
                  <a:solidFill>
                    <a:srgbClr val="F0F0F0"/>
                  </a:solidFill>
                  <a:ln w="12700" cap="flat">
                    <a:noFill/>
                    <a:miter lim="400000"/>
                  </a:ln>
                  <a:effectLst/>
                </p:spPr>
                <p:txBody>
                  <a:bodyPr wrap="square" lIns="17145" tIns="17145" rIns="17145" bIns="17145" numCol="1" anchor="t">
                    <a:noAutofit/>
                  </a:bodyPr>
                  <a:lstStyle/>
                  <a:p>
                    <a:pPr algn="ctr" defTabSz="171450">
                      <a:defRPr sz="2400" baseline="0">
                        <a:solidFill>
                          <a:srgbClr val="FFFFFF"/>
                        </a:solidFill>
                      </a:defRPr>
                    </a:pPr>
                    <a:endParaRPr sz="900" dirty="0">
                      <a:solidFill>
                        <a:srgbClr val="FFFFFF"/>
                      </a:solidFill>
                      <a:latin typeface="Open Sans"/>
                    </a:endParaRPr>
                  </a:p>
                </p:txBody>
              </p:sp>
              <p:sp>
                <p:nvSpPr>
                  <p:cNvPr id="20" name="www.fb.com/sigcorp">
                    <a:extLst>
                      <a:ext uri="{FF2B5EF4-FFF2-40B4-BE49-F238E27FC236}">
                        <a16:creationId xmlns:a16="http://schemas.microsoft.com/office/drawing/2014/main" id="{2202C1CE-13F3-42F7-9395-5946470030A6}"/>
                      </a:ext>
                    </a:extLst>
                  </p:cNvPr>
                  <p:cNvSpPr txBox="1"/>
                  <p:nvPr/>
                </p:nvSpPr>
                <p:spPr>
                  <a:xfrm>
                    <a:off x="852709" y="-65108"/>
                    <a:ext cx="6275218" cy="71814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19050" tIns="19050" rIns="19050" bIns="19050" numCol="1" anchor="ctr">
                    <a:spAutoFit/>
                  </a:bodyPr>
                  <a:lstStyle/>
                  <a:p>
                    <a:pPr defTabSz="685800">
                      <a:defRPr/>
                    </a:pPr>
                    <a:r>
                      <a:rPr lang="en-US" sz="1500" dirty="0">
                        <a:solidFill>
                          <a:prstClr val="black"/>
                        </a:solidFill>
                        <a:latin typeface="Open Sans"/>
                      </a:rPr>
                      <a:t>/strata-information-group</a:t>
                    </a:r>
                  </a:p>
                </p:txBody>
              </p:sp>
            </p:grpSp>
            <p:grpSp>
              <p:nvGrpSpPr>
                <p:cNvPr id="16" name="Group">
                  <a:extLst>
                    <a:ext uri="{FF2B5EF4-FFF2-40B4-BE49-F238E27FC236}">
                      <a16:creationId xmlns:a16="http://schemas.microsoft.com/office/drawing/2014/main" id="{47C45980-542D-4D4C-9EB2-AC7399837A64}"/>
                    </a:ext>
                  </a:extLst>
                </p:cNvPr>
                <p:cNvGrpSpPr/>
                <p:nvPr/>
              </p:nvGrpSpPr>
              <p:grpSpPr>
                <a:xfrm>
                  <a:off x="181611" y="1091749"/>
                  <a:ext cx="5199302" cy="766464"/>
                  <a:chOff x="181611" y="205123"/>
                  <a:chExt cx="5199302" cy="766460"/>
                </a:xfrm>
              </p:grpSpPr>
              <p:sp>
                <p:nvSpPr>
                  <p:cNvPr id="17" name="Shape">
                    <a:extLst>
                      <a:ext uri="{FF2B5EF4-FFF2-40B4-BE49-F238E27FC236}">
                        <a16:creationId xmlns:a16="http://schemas.microsoft.com/office/drawing/2014/main" id="{A7AD8A29-4F6B-4EC7-923A-D75EBC65C229}"/>
                      </a:ext>
                    </a:extLst>
                  </p:cNvPr>
                  <p:cNvSpPr/>
                  <p:nvPr/>
                </p:nvSpPr>
                <p:spPr>
                  <a:xfrm>
                    <a:off x="181611" y="205123"/>
                    <a:ext cx="250102" cy="199357"/>
                  </a:xfrm>
                  <a:custGeom>
                    <a:avLst/>
                    <a:gdLst/>
                    <a:ahLst/>
                    <a:cxnLst>
                      <a:cxn ang="0">
                        <a:pos x="wd2" y="hd2"/>
                      </a:cxn>
                      <a:cxn ang="5400000">
                        <a:pos x="wd2" y="hd2"/>
                      </a:cxn>
                      <a:cxn ang="10800000">
                        <a:pos x="wd2" y="hd2"/>
                      </a:cxn>
                      <a:cxn ang="16200000">
                        <a:pos x="wd2" y="hd2"/>
                      </a:cxn>
                    </a:cxnLst>
                    <a:rect l="0" t="0" r="r" b="b"/>
                    <a:pathLst>
                      <a:path w="21600" h="21600" extrusionOk="0">
                        <a:moveTo>
                          <a:pt x="19237" y="5082"/>
                        </a:moveTo>
                        <a:cubicBezTo>
                          <a:pt x="19237" y="5506"/>
                          <a:pt x="19237" y="5929"/>
                          <a:pt x="19237" y="5929"/>
                        </a:cubicBezTo>
                        <a:cubicBezTo>
                          <a:pt x="19237" y="13129"/>
                          <a:pt x="14850" y="21600"/>
                          <a:pt x="6750" y="21600"/>
                        </a:cubicBezTo>
                        <a:cubicBezTo>
                          <a:pt x="4388" y="21600"/>
                          <a:pt x="2025" y="20753"/>
                          <a:pt x="0" y="19059"/>
                        </a:cubicBezTo>
                        <a:cubicBezTo>
                          <a:pt x="338" y="19059"/>
                          <a:pt x="675" y="19059"/>
                          <a:pt x="1013" y="19059"/>
                        </a:cubicBezTo>
                        <a:cubicBezTo>
                          <a:pt x="3038" y="19059"/>
                          <a:pt x="5063" y="18212"/>
                          <a:pt x="6413" y="16941"/>
                        </a:cubicBezTo>
                        <a:cubicBezTo>
                          <a:pt x="4725" y="16941"/>
                          <a:pt x="3038" y="15247"/>
                          <a:pt x="2363" y="13129"/>
                        </a:cubicBezTo>
                        <a:cubicBezTo>
                          <a:pt x="2700" y="13129"/>
                          <a:pt x="3038" y="13129"/>
                          <a:pt x="3375" y="13129"/>
                        </a:cubicBezTo>
                        <a:cubicBezTo>
                          <a:pt x="3713" y="13129"/>
                          <a:pt x="4050" y="13129"/>
                          <a:pt x="4388" y="13129"/>
                        </a:cubicBezTo>
                        <a:cubicBezTo>
                          <a:pt x="2363" y="12282"/>
                          <a:pt x="1013" y="10165"/>
                          <a:pt x="1013" y="7624"/>
                        </a:cubicBezTo>
                        <a:cubicBezTo>
                          <a:pt x="1013" y="7624"/>
                          <a:pt x="1013" y="7624"/>
                          <a:pt x="1013" y="7624"/>
                        </a:cubicBezTo>
                        <a:cubicBezTo>
                          <a:pt x="1688" y="8047"/>
                          <a:pt x="2363" y="8047"/>
                          <a:pt x="3038" y="8047"/>
                        </a:cubicBezTo>
                        <a:cubicBezTo>
                          <a:pt x="1688" y="7200"/>
                          <a:pt x="1013" y="5506"/>
                          <a:pt x="1013" y="3812"/>
                        </a:cubicBezTo>
                        <a:cubicBezTo>
                          <a:pt x="1013" y="2541"/>
                          <a:pt x="1350" y="1694"/>
                          <a:pt x="1688" y="847"/>
                        </a:cubicBezTo>
                        <a:cubicBezTo>
                          <a:pt x="3713" y="4235"/>
                          <a:pt x="7088" y="6353"/>
                          <a:pt x="10463" y="6776"/>
                        </a:cubicBezTo>
                        <a:cubicBezTo>
                          <a:pt x="10463" y="6353"/>
                          <a:pt x="10463" y="5929"/>
                          <a:pt x="10463" y="5506"/>
                        </a:cubicBezTo>
                        <a:cubicBezTo>
                          <a:pt x="10463" y="2118"/>
                          <a:pt x="12487" y="0"/>
                          <a:pt x="14850" y="0"/>
                        </a:cubicBezTo>
                        <a:cubicBezTo>
                          <a:pt x="16200" y="0"/>
                          <a:pt x="17212" y="424"/>
                          <a:pt x="18225" y="1694"/>
                        </a:cubicBezTo>
                        <a:cubicBezTo>
                          <a:pt x="18900" y="1271"/>
                          <a:pt x="19912" y="847"/>
                          <a:pt x="20925" y="424"/>
                        </a:cubicBezTo>
                        <a:cubicBezTo>
                          <a:pt x="20587" y="1694"/>
                          <a:pt x="19912" y="2541"/>
                          <a:pt x="18900" y="3388"/>
                        </a:cubicBezTo>
                        <a:cubicBezTo>
                          <a:pt x="19912" y="2965"/>
                          <a:pt x="20587" y="2965"/>
                          <a:pt x="21600" y="2541"/>
                        </a:cubicBezTo>
                        <a:cubicBezTo>
                          <a:pt x="20925" y="3388"/>
                          <a:pt x="20250" y="4659"/>
                          <a:pt x="19237" y="5082"/>
                        </a:cubicBezTo>
                        <a:close/>
                      </a:path>
                    </a:pathLst>
                  </a:custGeom>
                  <a:solidFill>
                    <a:srgbClr val="F0F0F0"/>
                  </a:solidFill>
                  <a:ln w="12700" cap="flat">
                    <a:noFill/>
                    <a:miter lim="400000"/>
                  </a:ln>
                  <a:effectLst/>
                </p:spPr>
                <p:txBody>
                  <a:bodyPr wrap="square" lIns="17145" tIns="17145" rIns="17145" bIns="17145" numCol="1" anchor="t">
                    <a:noAutofit/>
                  </a:bodyPr>
                  <a:lstStyle/>
                  <a:p>
                    <a:pPr algn="ctr" defTabSz="171450">
                      <a:defRPr sz="2400" baseline="0">
                        <a:solidFill>
                          <a:srgbClr val="FFFFFF"/>
                        </a:solidFill>
                      </a:defRPr>
                    </a:pPr>
                    <a:endParaRPr sz="900" dirty="0">
                      <a:solidFill>
                        <a:srgbClr val="FFFFFF"/>
                      </a:solidFill>
                      <a:latin typeface="Open Sans"/>
                    </a:endParaRPr>
                  </a:p>
                </p:txBody>
              </p:sp>
              <p:sp>
                <p:nvSpPr>
                  <p:cNvPr id="18" name="@sigcorp">
                    <a:extLst>
                      <a:ext uri="{FF2B5EF4-FFF2-40B4-BE49-F238E27FC236}">
                        <a16:creationId xmlns:a16="http://schemas.microsoft.com/office/drawing/2014/main" id="{28381779-17E8-4BE8-B8BD-EC785DA42A51}"/>
                      </a:ext>
                    </a:extLst>
                  </p:cNvPr>
                  <p:cNvSpPr txBox="1"/>
                  <p:nvPr/>
                </p:nvSpPr>
                <p:spPr>
                  <a:xfrm>
                    <a:off x="852709" y="253443"/>
                    <a:ext cx="4528204" cy="71814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9050" tIns="19050" rIns="19050" bIns="19050" numCol="1" anchor="ctr">
                    <a:spAutoFit/>
                  </a:bodyPr>
                  <a:lstStyle>
                    <a:lvl1pPr>
                      <a:defRPr b="1">
                        <a:latin typeface="+mn-lt"/>
                        <a:ea typeface="+mn-ea"/>
                        <a:cs typeface="+mn-cs"/>
                        <a:sym typeface="OpenSans-Bold"/>
                      </a:defRPr>
                    </a:lvl1pPr>
                  </a:lstStyle>
                  <a:p>
                    <a:pPr defTabSz="685800">
                      <a:defRPr/>
                    </a:pPr>
                    <a:r>
                      <a:rPr sz="1500" b="0" dirty="0">
                        <a:solidFill>
                          <a:prstClr val="black"/>
                        </a:solidFill>
                        <a:latin typeface="Open Sans" panose="020B0606030504020204" pitchFamily="34" charset="0"/>
                        <a:ea typeface="Open Sans" panose="020B0606030504020204" pitchFamily="34" charset="0"/>
                        <a:cs typeface="Open Sans" panose="020B0606030504020204" pitchFamily="34" charset="0"/>
                      </a:rPr>
                      <a:t>@</a:t>
                    </a:r>
                    <a:r>
                      <a:rPr lang="en-US" sz="1500" b="0" dirty="0">
                        <a:solidFill>
                          <a:prstClr val="black"/>
                        </a:solidFill>
                        <a:latin typeface="Open Sans" panose="020B0606030504020204" pitchFamily="34" charset="0"/>
                        <a:ea typeface="Open Sans" panose="020B0606030504020204" pitchFamily="34" charset="0"/>
                        <a:cs typeface="Open Sans" panose="020B0606030504020204" pitchFamily="34" charset="0"/>
                      </a:rPr>
                      <a:t>SIGCorpLIVE</a:t>
                    </a:r>
                    <a:endParaRPr sz="1500" b="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p:txBody>
              </p:sp>
            </p:grpSp>
          </p:grpSp>
          <p:pic>
            <p:nvPicPr>
              <p:cNvPr id="13" name="Picture 12">
                <a:extLst>
                  <a:ext uri="{FF2B5EF4-FFF2-40B4-BE49-F238E27FC236}">
                    <a16:creationId xmlns:a16="http://schemas.microsoft.com/office/drawing/2014/main" id="{FE2B532F-76A8-4F1A-9227-A873BD5EE02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23621" y="9264112"/>
                <a:ext cx="826207" cy="826207"/>
              </a:xfrm>
              <a:prstGeom prst="rect">
                <a:avLst/>
              </a:prstGeom>
            </p:spPr>
          </p:pic>
          <p:pic>
            <p:nvPicPr>
              <p:cNvPr id="14" name="Picture 13">
                <a:extLst>
                  <a:ext uri="{FF2B5EF4-FFF2-40B4-BE49-F238E27FC236}">
                    <a16:creationId xmlns:a16="http://schemas.microsoft.com/office/drawing/2014/main" id="{4A53C234-A09B-41F3-8BC8-AF07C9CB8D0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27549" y="10475147"/>
                <a:ext cx="827938" cy="827938"/>
              </a:xfrm>
              <a:prstGeom prst="rect">
                <a:avLst/>
              </a:prstGeom>
            </p:spPr>
          </p:pic>
        </p:grpSp>
        <p:sp>
          <p:nvSpPr>
            <p:cNvPr id="10" name="@sigcorp">
              <a:extLst>
                <a:ext uri="{FF2B5EF4-FFF2-40B4-BE49-F238E27FC236}">
                  <a16:creationId xmlns:a16="http://schemas.microsoft.com/office/drawing/2014/main" id="{2757E3D6-0D7E-456D-849F-8E56C0EDE652}"/>
                </a:ext>
              </a:extLst>
            </p:cNvPr>
            <p:cNvSpPr txBox="1"/>
            <p:nvPr/>
          </p:nvSpPr>
          <p:spPr>
            <a:xfrm>
              <a:off x="8288199" y="5502863"/>
              <a:ext cx="2264104" cy="35907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9050" tIns="19050" rIns="19050" bIns="19050" numCol="1" anchor="ctr">
              <a:spAutoFit/>
            </a:bodyPr>
            <a:lstStyle>
              <a:lvl1pPr>
                <a:defRPr b="1">
                  <a:latin typeface="+mn-lt"/>
                  <a:ea typeface="+mn-ea"/>
                  <a:cs typeface="+mn-cs"/>
                  <a:sym typeface="OpenSans-Bold"/>
                </a:defRPr>
              </a:lvl1pPr>
            </a:lstStyle>
            <a:p>
              <a:pPr defTabSz="685800">
                <a:defRPr/>
              </a:pPr>
              <a:r>
                <a:rPr lang="en-US" sz="1500" b="0" dirty="0">
                  <a:solidFill>
                    <a:prstClr val="black"/>
                  </a:solidFill>
                  <a:latin typeface="Open Sans" panose="020B0606030504020204" pitchFamily="34" charset="0"/>
                  <a:ea typeface="Open Sans" panose="020B0606030504020204" pitchFamily="34" charset="0"/>
                  <a:cs typeface="Open Sans" panose="020B0606030504020204" pitchFamily="34" charset="0"/>
                </a:rPr>
                <a:t>Sigcorp.com</a:t>
              </a:r>
              <a:endParaRPr sz="1500" b="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1" name="Graphic 10" descr="Internet">
              <a:extLst>
                <a:ext uri="{FF2B5EF4-FFF2-40B4-BE49-F238E27FC236}">
                  <a16:creationId xmlns:a16="http://schemas.microsoft.com/office/drawing/2014/main" id="{7DA7322F-5194-4B40-A9B8-436A3D8A47C3}"/>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817357" y="5453799"/>
              <a:ext cx="457200" cy="457200"/>
            </a:xfrm>
            <a:prstGeom prst="rect">
              <a:avLst/>
            </a:prstGeom>
          </p:spPr>
        </p:pic>
      </p:grpSp>
    </p:spTree>
    <p:extLst>
      <p:ext uri="{BB962C8B-B14F-4D97-AF65-F5344CB8AC3E}">
        <p14:creationId xmlns:p14="http://schemas.microsoft.com/office/powerpoint/2010/main" val="69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3395472"/>
          </a:xfrm>
        </p:spPr>
        <p:txBody>
          <a:bodyPr/>
          <a:lstStyle/>
          <a:p>
            <a:pPr>
              <a:buFont typeface="Wingdings" pitchFamily="2" charset="2"/>
              <a:buChar char="§"/>
            </a:pPr>
            <a:r>
              <a:rPr lang="en-US" dirty="0"/>
              <a:t>Please turn off your cell phone</a:t>
            </a:r>
          </a:p>
          <a:p>
            <a:pPr>
              <a:buFont typeface="Wingdings" pitchFamily="2" charset="2"/>
              <a:buChar char="§"/>
            </a:pPr>
            <a:r>
              <a:rPr lang="en-US" dirty="0"/>
              <a:t>If you must leave the session early, please do so discreetly</a:t>
            </a:r>
          </a:p>
          <a:p>
            <a:pPr>
              <a:buFont typeface="Wingdings" pitchFamily="2" charset="2"/>
              <a:buChar char="§"/>
            </a:pPr>
            <a:r>
              <a:rPr lang="en-US" dirty="0"/>
              <a:t>Please avoid side conversation during the session</a:t>
            </a:r>
          </a:p>
        </p:txBody>
      </p:sp>
      <p:sp>
        <p:nvSpPr>
          <p:cNvPr id="3" name="Title 2"/>
          <p:cNvSpPr>
            <a:spLocks noGrp="1"/>
          </p:cNvSpPr>
          <p:nvPr>
            <p:ph type="title"/>
          </p:nvPr>
        </p:nvSpPr>
        <p:spPr/>
        <p:txBody>
          <a:bodyPr/>
          <a:lstStyle/>
          <a:p>
            <a:r>
              <a:rPr lang="en-US" dirty="0"/>
              <a:t>Session Rules of Etiquette</a:t>
            </a: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310633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b="1" dirty="0"/>
              <a:t>Work-study – any tips on the setup and usage of the Timecard function in Banner?  </a:t>
            </a:r>
          </a:p>
          <a:p>
            <a:r>
              <a:rPr lang="en-US" b="1" dirty="0"/>
              <a:t>Banner Communication Management – does it work well for financial aid purposes?</a:t>
            </a:r>
            <a:endParaRPr lang="en-US" dirty="0"/>
          </a:p>
          <a:p>
            <a:r>
              <a:rPr lang="en-US" b="1" dirty="0"/>
              <a:t>Does Banner have a secure document upload option?</a:t>
            </a:r>
            <a:endParaRPr lang="en-US" dirty="0"/>
          </a:p>
          <a:p>
            <a:r>
              <a:rPr lang="en-US" b="1" dirty="0"/>
              <a:t>Suggestions for students submitting financial aid forms electronically and having digital signatures</a:t>
            </a:r>
          </a:p>
          <a:p>
            <a:r>
              <a:rPr lang="en-US" dirty="0">
                <a:solidFill>
                  <a:srgbClr val="000000"/>
                </a:solidFill>
                <a:latin typeface="+mj-lt"/>
              </a:rPr>
              <a:t>W</a:t>
            </a:r>
            <a:r>
              <a:rPr lang="en-US" b="0" i="0" u="none" strike="noStrike" dirty="0">
                <a:solidFill>
                  <a:srgbClr val="000000"/>
                </a:solidFill>
                <a:effectLst/>
                <a:latin typeface="+mj-lt"/>
              </a:rPr>
              <a:t>hat processes work best setting up in CRON?</a:t>
            </a:r>
          </a:p>
          <a:p>
            <a:r>
              <a:rPr lang="en-US" dirty="0"/>
              <a:t>Other Questions and Answers</a:t>
            </a:r>
          </a:p>
          <a:p>
            <a:br>
              <a:rPr lang="en-US" dirty="0"/>
            </a:br>
            <a:endParaRPr lang="en-US" dirty="0"/>
          </a:p>
        </p:txBody>
      </p:sp>
      <p:sp>
        <p:nvSpPr>
          <p:cNvPr id="3" name="Title 2"/>
          <p:cNvSpPr>
            <a:spLocks noGrp="1"/>
          </p:cNvSpPr>
          <p:nvPr>
            <p:ph type="title"/>
          </p:nvPr>
        </p:nvSpPr>
        <p:spPr/>
        <p:txBody>
          <a:bodyPr/>
          <a:lstStyle/>
          <a:p>
            <a:r>
              <a:rPr lang="en-US" dirty="0">
                <a:solidFill>
                  <a:schemeClr val="accent1"/>
                </a:solidFill>
              </a:rPr>
              <a:t>Q &amp; A Agenda</a:t>
            </a: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1529904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229600" cy="1143000"/>
          </a:xfrm>
        </p:spPr>
        <p:txBody>
          <a:bodyPr>
            <a:noAutofit/>
          </a:bodyPr>
          <a:lstStyle/>
          <a:p>
            <a:r>
              <a:rPr lang="en-US" sz="2400" dirty="0"/>
              <a:t>Work-study – any tips on the setup and usage of the Timecard function in Banner? </a:t>
            </a: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6" name="Content Placeholder 1">
            <a:extLst>
              <a:ext uri="{FF2B5EF4-FFF2-40B4-BE49-F238E27FC236}">
                <a16:creationId xmlns:a16="http://schemas.microsoft.com/office/drawing/2014/main" id="{D05D723D-680A-230E-16DC-6194A31A8820}"/>
              </a:ext>
            </a:extLst>
          </p:cNvPr>
          <p:cNvSpPr txBox="1">
            <a:spLocks/>
          </p:cNvSpPr>
          <p:nvPr/>
        </p:nvSpPr>
        <p:spPr>
          <a:xfrm>
            <a:off x="448294" y="1600200"/>
            <a:ext cx="8229600" cy="1278927"/>
          </a:xfrm>
          <a:prstGeom prst="rect">
            <a:avLst/>
          </a:prstGeom>
        </p:spPr>
        <p:txBody>
          <a:bodyPr vert="horz">
            <a:normAutofit fontScale="92500" lnSpcReduction="1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r>
              <a:rPr lang="en-US" sz="2100" dirty="0">
                <a:latin typeface="Open Sans" panose="020B0606030504020204" pitchFamily="34" charset="0"/>
                <a:ea typeface="Open Sans" panose="020B0606030504020204" pitchFamily="34" charset="0"/>
                <a:cs typeface="Open Sans" panose="020B0606030504020204" pitchFamily="34" charset="0"/>
              </a:rPr>
              <a:t>Demo by Vi Rapuano on the Timecard setup</a:t>
            </a:r>
          </a:p>
          <a:p>
            <a:pPr marL="393192" lvl="1" indent="0">
              <a:buNone/>
            </a:pPr>
            <a:br>
              <a:rPr lang="en-US" dirty="0"/>
            </a:br>
            <a:br>
              <a:rPr lang="en-US" dirty="0"/>
            </a:br>
            <a:endParaRPr lang="en-US" dirty="0"/>
          </a:p>
          <a:p>
            <a:endParaRPr lang="en-US" dirty="0"/>
          </a:p>
        </p:txBody>
      </p:sp>
    </p:spTree>
    <p:extLst>
      <p:ext uri="{BB962C8B-B14F-4D97-AF65-F5344CB8AC3E}">
        <p14:creationId xmlns:p14="http://schemas.microsoft.com/office/powerpoint/2010/main" val="2784114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808635"/>
          </a:xfrm>
        </p:spPr>
        <p:txBody>
          <a:bodyPr>
            <a:normAutofit fontScale="90000"/>
          </a:bodyPr>
          <a:lstStyle/>
          <a:p>
            <a:r>
              <a:rPr lang="en-US" sz="2400" dirty="0"/>
              <a:t>Banner Communication Management - does it work well for financial aid purposes?</a:t>
            </a: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5" name="Content Placeholder 1">
            <a:extLst>
              <a:ext uri="{FF2B5EF4-FFF2-40B4-BE49-F238E27FC236}">
                <a16:creationId xmlns:a16="http://schemas.microsoft.com/office/drawing/2014/main" id="{13AC6DCE-2979-5FE5-A30F-AA07D2996388}"/>
              </a:ext>
            </a:extLst>
          </p:cNvPr>
          <p:cNvSpPr txBox="1">
            <a:spLocks/>
          </p:cNvSpPr>
          <p:nvPr/>
        </p:nvSpPr>
        <p:spPr>
          <a:xfrm>
            <a:off x="457200" y="2089449"/>
            <a:ext cx="8229600" cy="1440117"/>
          </a:xfrm>
          <a:prstGeom prst="rect">
            <a:avLst/>
          </a:prstGeom>
        </p:spPr>
        <p:txBody>
          <a:bodyPr vert="horz">
            <a:normAutofit fontScale="55000" lnSpcReduction="2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r>
              <a:rPr lang="en-US" sz="2400" b="1" dirty="0">
                <a:latin typeface="Open Sans" panose="020B0606030504020204" pitchFamily="34" charset="0"/>
                <a:ea typeface="Open Sans" panose="020B0606030504020204" pitchFamily="34" charset="0"/>
                <a:cs typeface="Open Sans" panose="020B0606030504020204" pitchFamily="34" charset="0"/>
              </a:rPr>
              <a:t>What can BCM replace? </a:t>
            </a:r>
            <a:endParaRPr lang="en-US" sz="2400" dirty="0">
              <a:latin typeface="Open Sans" panose="020B0606030504020204" pitchFamily="34" charset="0"/>
              <a:ea typeface="Open Sans" panose="020B0606030504020204" pitchFamily="34" charset="0"/>
              <a:cs typeface="Open Sans" panose="020B0606030504020204" pitchFamily="34" charset="0"/>
            </a:endParaRPr>
          </a:p>
          <a:p>
            <a:pPr lvl="1"/>
            <a:r>
              <a:rPr lang="en-US" sz="2400" dirty="0">
                <a:latin typeface="Open Sans" panose="020B0606030504020204" pitchFamily="34" charset="0"/>
                <a:ea typeface="Open Sans" panose="020B0606030504020204" pitchFamily="34" charset="0"/>
                <a:cs typeface="Open Sans" panose="020B0606030504020204" pitchFamily="34" charset="0"/>
              </a:rPr>
              <a:t>Letter-generation (GLRLETR)And all associated forms </a:t>
            </a:r>
          </a:p>
          <a:p>
            <a:pPr lvl="1"/>
            <a:r>
              <a:rPr lang="en-US" sz="2400" dirty="0">
                <a:latin typeface="Open Sans" panose="020B0606030504020204" pitchFamily="34" charset="0"/>
                <a:ea typeface="Open Sans" panose="020B0606030504020204" pitchFamily="34" charset="0"/>
                <a:cs typeface="Open Sans" panose="020B0606030504020204" pitchFamily="34" charset="0"/>
              </a:rPr>
              <a:t>Email for Financial Aid (ROREMAL)</a:t>
            </a:r>
          </a:p>
          <a:p>
            <a:pPr lvl="1"/>
            <a:r>
              <a:rPr lang="en-US" sz="2400" dirty="0">
                <a:latin typeface="Open Sans" panose="020B0606030504020204" pitchFamily="34" charset="0"/>
                <a:ea typeface="Open Sans" panose="020B0606030504020204" pitchFamily="34" charset="0"/>
                <a:cs typeface="Open Sans" panose="020B0606030504020204" pitchFamily="34" charset="0"/>
              </a:rPr>
              <a:t>Pop Sels for communications only </a:t>
            </a:r>
          </a:p>
          <a:p>
            <a:pPr lvl="2"/>
            <a:r>
              <a:rPr lang="en-US" sz="2400" dirty="0">
                <a:latin typeface="Open Sans" panose="020B0606030504020204" pitchFamily="34" charset="0"/>
                <a:ea typeface="Open Sans" panose="020B0606030504020204" pitchFamily="34" charset="0"/>
                <a:cs typeface="Open Sans" panose="020B0606030504020204" pitchFamily="34" charset="0"/>
              </a:rPr>
              <a:t>GLRSLCT</a:t>
            </a:r>
          </a:p>
          <a:p>
            <a:pPr lvl="2"/>
            <a:r>
              <a:rPr lang="en-US" sz="2400" dirty="0">
                <a:latin typeface="Open Sans" panose="020B0606030504020204" pitchFamily="34" charset="0"/>
                <a:ea typeface="Open Sans" panose="020B0606030504020204" pitchFamily="34" charset="0"/>
                <a:cs typeface="Open Sans" panose="020B0606030504020204" pitchFamily="34" charset="0"/>
              </a:rPr>
              <a:t>GLAEXTR</a:t>
            </a:r>
            <a:br>
              <a:rPr lang="en-US" dirty="0"/>
            </a:br>
            <a:endParaRPr lang="en-US" dirty="0"/>
          </a:p>
          <a:p>
            <a:endParaRPr lang="en-US" dirty="0"/>
          </a:p>
        </p:txBody>
      </p:sp>
      <p:sp>
        <p:nvSpPr>
          <p:cNvPr id="6" name="Content Placeholder 1">
            <a:extLst>
              <a:ext uri="{FF2B5EF4-FFF2-40B4-BE49-F238E27FC236}">
                <a16:creationId xmlns:a16="http://schemas.microsoft.com/office/drawing/2014/main" id="{4507059A-E076-2DFC-84C0-97C5AD2459EB}"/>
              </a:ext>
            </a:extLst>
          </p:cNvPr>
          <p:cNvSpPr txBox="1">
            <a:spLocks/>
          </p:cNvSpPr>
          <p:nvPr/>
        </p:nvSpPr>
        <p:spPr>
          <a:xfrm>
            <a:off x="491836" y="1676400"/>
            <a:ext cx="8229600" cy="4525963"/>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buFont typeface="Wingdings 3"/>
              <a:buNone/>
            </a:pPr>
            <a:endParaRPr lang="en-US" dirty="0"/>
          </a:p>
          <a:p>
            <a:pPr marL="109728" indent="0">
              <a:buFont typeface="Wingdings 3"/>
              <a:buNone/>
            </a:pPr>
            <a:endParaRPr lang="en-US" dirty="0"/>
          </a:p>
          <a:p>
            <a:pPr marL="109728" indent="0">
              <a:buFont typeface="Wingdings 3"/>
              <a:buNone/>
            </a:pPr>
            <a:endParaRPr lang="en-US" dirty="0"/>
          </a:p>
        </p:txBody>
      </p:sp>
      <p:sp>
        <p:nvSpPr>
          <p:cNvPr id="9" name="Content Placeholder 1">
            <a:extLst>
              <a:ext uri="{FF2B5EF4-FFF2-40B4-BE49-F238E27FC236}">
                <a16:creationId xmlns:a16="http://schemas.microsoft.com/office/drawing/2014/main" id="{841F2309-4B29-4C45-3C59-C85F69E57CC9}"/>
              </a:ext>
            </a:extLst>
          </p:cNvPr>
          <p:cNvSpPr txBox="1">
            <a:spLocks/>
          </p:cNvSpPr>
          <p:nvPr/>
        </p:nvSpPr>
        <p:spPr>
          <a:xfrm>
            <a:off x="491836" y="1085891"/>
            <a:ext cx="8229600" cy="1278927"/>
          </a:xfrm>
          <a:prstGeom prst="rect">
            <a:avLst/>
          </a:prstGeom>
        </p:spPr>
        <p:txBody>
          <a:bodyPr vert="horz">
            <a:normAutofit lnSpcReduction="1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r>
              <a:rPr lang="en-US" sz="1300" b="1" dirty="0"/>
              <a:t>What is BCM? </a:t>
            </a:r>
            <a:endParaRPr lang="en-US" sz="1300" dirty="0"/>
          </a:p>
          <a:p>
            <a:pPr lvl="1"/>
            <a:r>
              <a:rPr lang="en-US" sz="1300" dirty="0"/>
              <a:t>Communications to printer, email, and mobile apps</a:t>
            </a:r>
          </a:p>
          <a:p>
            <a:pPr lvl="1"/>
            <a:r>
              <a:rPr lang="en-US" sz="1300" dirty="0"/>
              <a:t>Schedule for a future date or recurring</a:t>
            </a:r>
          </a:p>
          <a:p>
            <a:pPr lvl="1"/>
            <a:r>
              <a:rPr lang="en-US" sz="1300" dirty="0"/>
              <a:t>Tracks dates &amp; time, department, sender, communication type</a:t>
            </a:r>
            <a:br>
              <a:rPr lang="en-US" dirty="0"/>
            </a:br>
            <a:endParaRPr lang="en-US" dirty="0"/>
          </a:p>
          <a:p>
            <a:endParaRPr lang="en-US" dirty="0"/>
          </a:p>
        </p:txBody>
      </p:sp>
      <p:sp>
        <p:nvSpPr>
          <p:cNvPr id="10" name="Content Placeholder 1">
            <a:extLst>
              <a:ext uri="{FF2B5EF4-FFF2-40B4-BE49-F238E27FC236}">
                <a16:creationId xmlns:a16="http://schemas.microsoft.com/office/drawing/2014/main" id="{ED0308D2-7A51-9B80-88E3-843FFD94C8CB}"/>
              </a:ext>
            </a:extLst>
          </p:cNvPr>
          <p:cNvSpPr txBox="1">
            <a:spLocks/>
          </p:cNvSpPr>
          <p:nvPr/>
        </p:nvSpPr>
        <p:spPr>
          <a:xfrm>
            <a:off x="474518" y="3368376"/>
            <a:ext cx="8229600" cy="1278927"/>
          </a:xfrm>
          <a:prstGeom prst="rect">
            <a:avLst/>
          </a:prstGeom>
        </p:spPr>
        <p:txBody>
          <a:bodyPr vert="horz">
            <a:normAutofit fontScale="62500" lnSpcReduction="2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r>
              <a:rPr lang="en-US" sz="2100" b="1" dirty="0">
                <a:latin typeface="Open Sans" panose="020B0606030504020204" pitchFamily="34" charset="0"/>
                <a:ea typeface="Open Sans" panose="020B0606030504020204" pitchFamily="34" charset="0"/>
                <a:cs typeface="Open Sans" panose="020B0606030504020204" pitchFamily="34" charset="0"/>
              </a:rPr>
              <a:t>Skills Needed to Implement? </a:t>
            </a:r>
            <a:endParaRPr lang="en-US" sz="2100" dirty="0">
              <a:latin typeface="Open Sans" panose="020B0606030504020204" pitchFamily="34" charset="0"/>
              <a:ea typeface="Open Sans" panose="020B0606030504020204" pitchFamily="34" charset="0"/>
              <a:cs typeface="Open Sans" panose="020B0606030504020204" pitchFamily="34" charset="0"/>
            </a:endParaRPr>
          </a:p>
          <a:p>
            <a:pPr lvl="1"/>
            <a:r>
              <a:rPr lang="en-US" sz="2100" dirty="0">
                <a:latin typeface="Open Sans" panose="020B0606030504020204" pitchFamily="34" charset="0"/>
                <a:ea typeface="Open Sans" panose="020B0606030504020204" pitchFamily="34" charset="0"/>
                <a:cs typeface="Open Sans" panose="020B0606030504020204" pitchFamily="34" charset="0"/>
              </a:rPr>
              <a:t>SQL</a:t>
            </a:r>
          </a:p>
          <a:p>
            <a:pPr lvl="1"/>
            <a:r>
              <a:rPr lang="en-US" sz="2100" dirty="0">
                <a:latin typeface="Open Sans" panose="020B0606030504020204" pitchFamily="34" charset="0"/>
                <a:ea typeface="Open Sans" panose="020B0606030504020204" pitchFamily="34" charset="0"/>
                <a:cs typeface="Open Sans" panose="020B0606030504020204" pitchFamily="34" charset="0"/>
              </a:rPr>
              <a:t>HTML Helps but not required</a:t>
            </a:r>
          </a:p>
          <a:p>
            <a:pPr lvl="1"/>
            <a:r>
              <a:rPr lang="en-US" sz="2100" dirty="0">
                <a:latin typeface="Open Sans" panose="020B0606030504020204" pitchFamily="34" charset="0"/>
                <a:ea typeface="Open Sans" panose="020B0606030504020204" pitchFamily="34" charset="0"/>
                <a:cs typeface="Open Sans" panose="020B0606030504020204" pitchFamily="34" charset="0"/>
              </a:rPr>
              <a:t>WYSISYG editor provided within BCM</a:t>
            </a:r>
            <a:br>
              <a:rPr lang="en-US" dirty="0"/>
            </a:br>
            <a:br>
              <a:rPr lang="en-US" dirty="0"/>
            </a:br>
            <a:endParaRPr lang="en-US" dirty="0"/>
          </a:p>
          <a:p>
            <a:endParaRPr lang="en-US" dirty="0"/>
          </a:p>
        </p:txBody>
      </p:sp>
      <p:sp>
        <p:nvSpPr>
          <p:cNvPr id="11" name="Content Placeholder 1">
            <a:extLst>
              <a:ext uri="{FF2B5EF4-FFF2-40B4-BE49-F238E27FC236}">
                <a16:creationId xmlns:a16="http://schemas.microsoft.com/office/drawing/2014/main" id="{C34D858B-78D4-9D9D-9029-C59A2C8D1F95}"/>
              </a:ext>
            </a:extLst>
          </p:cNvPr>
          <p:cNvSpPr txBox="1">
            <a:spLocks/>
          </p:cNvSpPr>
          <p:nvPr/>
        </p:nvSpPr>
        <p:spPr>
          <a:xfrm>
            <a:off x="474518" y="4374529"/>
            <a:ext cx="8229600" cy="1278927"/>
          </a:xfrm>
          <a:prstGeom prst="rect">
            <a:avLst/>
          </a:prstGeom>
        </p:spPr>
        <p:txBody>
          <a:bodyPr vert="horz">
            <a:normAutofit fontScale="62500" lnSpcReduction="2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r>
              <a:rPr lang="en-US" sz="2100" b="1" dirty="0">
                <a:latin typeface="Open Sans" panose="020B0606030504020204" pitchFamily="34" charset="0"/>
                <a:ea typeface="Open Sans" panose="020B0606030504020204" pitchFamily="34" charset="0"/>
                <a:cs typeface="Open Sans" panose="020B0606030504020204" pitchFamily="34" charset="0"/>
              </a:rPr>
              <a:t>Opportunities in transitioning to BCM </a:t>
            </a:r>
            <a:br>
              <a:rPr lang="en-US" sz="2100" dirty="0">
                <a:latin typeface="Open Sans" panose="020B0606030504020204" pitchFamily="34" charset="0"/>
                <a:ea typeface="Open Sans" panose="020B0606030504020204" pitchFamily="34" charset="0"/>
                <a:cs typeface="Open Sans" panose="020B0606030504020204" pitchFamily="34" charset="0"/>
              </a:rPr>
            </a:br>
            <a:endParaRPr lang="en-US" sz="2100" dirty="0">
              <a:latin typeface="Open Sans" panose="020B0606030504020204" pitchFamily="34" charset="0"/>
              <a:ea typeface="Open Sans" panose="020B0606030504020204" pitchFamily="34" charset="0"/>
              <a:cs typeface="Open Sans" panose="020B0606030504020204" pitchFamily="34" charset="0"/>
            </a:endParaRPr>
          </a:p>
          <a:p>
            <a:pPr lvl="1"/>
            <a:r>
              <a:rPr lang="en-US" sz="2100" dirty="0">
                <a:latin typeface="Open Sans" panose="020B0606030504020204" pitchFamily="34" charset="0"/>
                <a:ea typeface="Open Sans" panose="020B0606030504020204" pitchFamily="34" charset="0"/>
                <a:cs typeface="Open Sans" panose="020B0606030504020204" pitchFamily="34" charset="0"/>
              </a:rPr>
              <a:t>Missing Information Tracking, Financial Aid Award, Disbursement notifications, Holds, Scholarship follow up, SAP, FAFSA reminder, FAFSA receipt, Entrance or Exit counseling</a:t>
            </a:r>
            <a:br>
              <a:rPr lang="en-US" dirty="0"/>
            </a:br>
            <a:br>
              <a:rPr lang="en-US" dirty="0"/>
            </a:br>
            <a:endParaRPr lang="en-US" dirty="0"/>
          </a:p>
          <a:p>
            <a:endParaRPr lang="en-US" dirty="0"/>
          </a:p>
        </p:txBody>
      </p:sp>
    </p:spTree>
    <p:extLst>
      <p:ext uri="{BB962C8B-B14F-4D97-AF65-F5344CB8AC3E}">
        <p14:creationId xmlns:p14="http://schemas.microsoft.com/office/powerpoint/2010/main" val="2198026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50860"/>
            <a:ext cx="8229600" cy="4157472"/>
          </a:xfrm>
        </p:spPr>
        <p:txBody>
          <a:bodyPr>
            <a:normAutofit fontScale="25000" lnSpcReduction="20000"/>
          </a:bodyPr>
          <a:lstStyle/>
          <a:p>
            <a:r>
              <a:rPr lang="en-US" sz="6400" dirty="0">
                <a:latin typeface="Open Sans" panose="020B0606030504020204" pitchFamily="34" charset="0"/>
                <a:ea typeface="Open Sans" panose="020B0606030504020204" pitchFamily="34" charset="0"/>
                <a:cs typeface="Open Sans" panose="020B0606030504020204" pitchFamily="34" charset="0"/>
              </a:rPr>
              <a:t>Currently, there is no Banner functionality</a:t>
            </a:r>
          </a:p>
          <a:p>
            <a:pPr lvl="1"/>
            <a:r>
              <a:rPr lang="en-US" sz="6400" dirty="0">
                <a:latin typeface="Open Sans" panose="020B0606030504020204" pitchFamily="34" charset="0"/>
                <a:ea typeface="Open Sans" panose="020B0606030504020204" pitchFamily="34" charset="0"/>
                <a:cs typeface="Open Sans" panose="020B0606030504020204" pitchFamily="34" charset="0"/>
              </a:rPr>
              <a:t>There is a Banner Product Enhancement Number, CR-000184493, which was created April 2022 to be able to upload documents into self service.</a:t>
            </a:r>
          </a:p>
          <a:p>
            <a:r>
              <a:rPr lang="en-US" sz="6400" dirty="0">
                <a:latin typeface="Open Sans" panose="020B0606030504020204" pitchFamily="34" charset="0"/>
                <a:ea typeface="Open Sans" panose="020B0606030504020204" pitchFamily="34" charset="0"/>
                <a:cs typeface="Open Sans" panose="020B0606030504020204" pitchFamily="34" charset="0"/>
              </a:rPr>
              <a:t>Implement a CRM – Examples of some major Platforms: </a:t>
            </a:r>
          </a:p>
          <a:p>
            <a:r>
              <a:rPr lang="en-US" sz="6400" dirty="0">
                <a:latin typeface="Open Sans" panose="020B0606030504020204" pitchFamily="34" charset="0"/>
                <a:ea typeface="Open Sans" panose="020B0606030504020204" pitchFamily="34" charset="0"/>
                <a:cs typeface="Open Sans" panose="020B0606030504020204" pitchFamily="34" charset="0"/>
              </a:rPr>
              <a:t>SalesForce (1600 instances)</a:t>
            </a:r>
          </a:p>
          <a:p>
            <a:pPr lvl="1"/>
            <a:r>
              <a:rPr lang="en-US" sz="6400" dirty="0">
                <a:latin typeface="Open Sans" panose="020B0606030504020204" pitchFamily="34" charset="0"/>
                <a:ea typeface="Open Sans" panose="020B0606030504020204" pitchFamily="34" charset="0"/>
                <a:cs typeface="Open Sans" panose="020B0606030504020204" pitchFamily="34" charset="0"/>
              </a:rPr>
              <a:t>TargetX</a:t>
            </a:r>
          </a:p>
          <a:p>
            <a:pPr lvl="1"/>
            <a:r>
              <a:rPr lang="en-US" sz="6400" dirty="0">
                <a:latin typeface="Open Sans" panose="020B0606030504020204" pitchFamily="34" charset="0"/>
                <a:ea typeface="Open Sans" panose="020B0606030504020204" pitchFamily="34" charset="0"/>
                <a:cs typeface="Open Sans" panose="020B0606030504020204" pitchFamily="34" charset="0"/>
              </a:rPr>
              <a:t>EnrollmentRX</a:t>
            </a:r>
          </a:p>
          <a:p>
            <a:pPr lvl="1"/>
            <a:r>
              <a:rPr lang="en-US" sz="6400" dirty="0">
                <a:latin typeface="Open Sans" panose="020B0606030504020204" pitchFamily="34" charset="0"/>
                <a:ea typeface="Open Sans" panose="020B0606030504020204" pitchFamily="34" charset="0"/>
                <a:cs typeface="Open Sans" panose="020B0606030504020204" pitchFamily="34" charset="0"/>
              </a:rPr>
              <a:t>3</a:t>
            </a:r>
            <a:r>
              <a:rPr lang="en-US" sz="6400" baseline="30000" dirty="0">
                <a:latin typeface="Open Sans" panose="020B0606030504020204" pitchFamily="34" charset="0"/>
                <a:ea typeface="Open Sans" panose="020B0606030504020204" pitchFamily="34" charset="0"/>
                <a:cs typeface="Open Sans" panose="020B0606030504020204" pitchFamily="34" charset="0"/>
              </a:rPr>
              <a:t>rd</a:t>
            </a:r>
            <a:r>
              <a:rPr lang="en-US" sz="6400" dirty="0">
                <a:latin typeface="Open Sans" panose="020B0606030504020204" pitchFamily="34" charset="0"/>
                <a:ea typeface="Open Sans" panose="020B0606030504020204" pitchFamily="34" charset="0"/>
                <a:cs typeface="Open Sans" panose="020B0606030504020204" pitchFamily="34" charset="0"/>
              </a:rPr>
              <a:t> Party </a:t>
            </a:r>
          </a:p>
          <a:p>
            <a:pPr lvl="1"/>
            <a:r>
              <a:rPr lang="en-US" sz="6400" dirty="0">
                <a:latin typeface="Open Sans" panose="020B0606030504020204" pitchFamily="34" charset="0"/>
                <a:ea typeface="Open Sans" panose="020B0606030504020204" pitchFamily="34" charset="0"/>
                <a:cs typeface="Open Sans" panose="020B0606030504020204" pitchFamily="34" charset="0"/>
              </a:rPr>
              <a:t>Pure (Vanilla) SalesForce  </a:t>
            </a:r>
          </a:p>
          <a:p>
            <a:r>
              <a:rPr lang="en-US" sz="6400" dirty="0">
                <a:latin typeface="Open Sans" panose="020B0606030504020204" pitchFamily="34" charset="0"/>
                <a:ea typeface="Open Sans" panose="020B0606030504020204" pitchFamily="34" charset="0"/>
                <a:cs typeface="Open Sans" panose="020B0606030504020204" pitchFamily="34" charset="0"/>
              </a:rPr>
              <a:t>Slate (1600 instances) </a:t>
            </a:r>
          </a:p>
          <a:p>
            <a:pPr lvl="1"/>
            <a:r>
              <a:rPr lang="en-US" sz="6400" dirty="0">
                <a:latin typeface="Open Sans" panose="020B0606030504020204" pitchFamily="34" charset="0"/>
                <a:ea typeface="Open Sans" panose="020B0606030504020204" pitchFamily="34" charset="0"/>
                <a:cs typeface="Open Sans" panose="020B0606030504020204" pitchFamily="34" charset="0"/>
              </a:rPr>
              <a:t>AWS and Microsoft SQL Based </a:t>
            </a:r>
          </a:p>
          <a:p>
            <a:r>
              <a:rPr lang="en-US" sz="6400" dirty="0">
                <a:latin typeface="Open Sans" panose="020B0606030504020204" pitchFamily="34" charset="0"/>
                <a:ea typeface="Open Sans" panose="020B0606030504020204" pitchFamily="34" charset="0"/>
                <a:cs typeface="Open Sans" panose="020B0606030504020204" pitchFamily="34" charset="0"/>
              </a:rPr>
              <a:t>Dynamics (500-600 instances) </a:t>
            </a:r>
          </a:p>
          <a:p>
            <a:pPr lvl="1"/>
            <a:r>
              <a:rPr lang="en-US" sz="6400" dirty="0">
                <a:latin typeface="Open Sans" panose="020B0606030504020204" pitchFamily="34" charset="0"/>
                <a:ea typeface="Open Sans" panose="020B0606030504020204" pitchFamily="34" charset="0"/>
                <a:cs typeface="Open Sans" panose="020B0606030504020204" pitchFamily="34" charset="0"/>
              </a:rPr>
              <a:t>Ellucian CRM Recruit (350 instances) [Advise and Advance]</a:t>
            </a:r>
          </a:p>
          <a:p>
            <a:pPr lvl="1"/>
            <a:r>
              <a:rPr lang="en-US" sz="6400" dirty="0">
                <a:latin typeface="Open Sans" panose="020B0606030504020204" pitchFamily="34" charset="0"/>
                <a:ea typeface="Open Sans" panose="020B0606030504020204" pitchFamily="34" charset="0"/>
                <a:cs typeface="Open Sans" panose="020B0606030504020204" pitchFamily="34" charset="0"/>
              </a:rPr>
              <a:t>Anthology (75-100 instances)</a:t>
            </a:r>
          </a:p>
          <a:p>
            <a:r>
              <a:rPr lang="en-US" sz="6400" dirty="0">
                <a:latin typeface="Open Sans" panose="020B0606030504020204" pitchFamily="34" charset="0"/>
                <a:ea typeface="Open Sans" panose="020B0606030504020204" pitchFamily="34" charset="0"/>
                <a:cs typeface="Open Sans" panose="020B0606030504020204" pitchFamily="34" charset="0"/>
              </a:rPr>
              <a:t>Sugar</a:t>
            </a:r>
          </a:p>
          <a:p>
            <a:r>
              <a:rPr lang="en-US" sz="6400" dirty="0">
                <a:latin typeface="Open Sans" panose="020B0606030504020204" pitchFamily="34" charset="0"/>
                <a:ea typeface="Open Sans" panose="020B0606030504020204" pitchFamily="34" charset="0"/>
                <a:cs typeface="Open Sans" panose="020B0606030504020204" pitchFamily="34" charset="0"/>
              </a:rPr>
              <a:t>Starfish/EAB Navigate </a:t>
            </a:r>
          </a:p>
          <a:p>
            <a:pPr lvl="1"/>
            <a:endParaRPr lang="en-US" sz="8000" dirty="0">
              <a:latin typeface="Open Sans" panose="020B0606030504020204" pitchFamily="34" charset="0"/>
              <a:ea typeface="Open Sans" panose="020B0606030504020204" pitchFamily="34" charset="0"/>
              <a:cs typeface="Open Sans" panose="020B0606030504020204" pitchFamily="34" charset="0"/>
            </a:endParaRPr>
          </a:p>
          <a:p>
            <a:pPr lvl="1"/>
            <a:br>
              <a:rPr lang="en-US" dirty="0"/>
            </a:br>
            <a:endParaRPr lang="en-US" dirty="0"/>
          </a:p>
        </p:txBody>
      </p:sp>
      <p:sp>
        <p:nvSpPr>
          <p:cNvPr id="3" name="Title 2"/>
          <p:cNvSpPr>
            <a:spLocks noGrp="1"/>
          </p:cNvSpPr>
          <p:nvPr>
            <p:ph type="title"/>
          </p:nvPr>
        </p:nvSpPr>
        <p:spPr/>
        <p:txBody>
          <a:bodyPr>
            <a:normAutofit/>
          </a:bodyPr>
          <a:lstStyle/>
          <a:p>
            <a:r>
              <a:rPr lang="en-US" sz="3200" dirty="0"/>
              <a:t>Does Banner have a secure document upload option?</a:t>
            </a: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3355691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676400"/>
            <a:ext cx="8686800" cy="4525963"/>
          </a:xfrm>
        </p:spPr>
        <p:txBody>
          <a:bodyPr>
            <a:normAutofit/>
          </a:bodyPr>
          <a:lstStyle/>
          <a:p>
            <a:r>
              <a:rPr lang="en-US" sz="2500" dirty="0"/>
              <a:t>For verification documentation, a school may collect an electronic signature for an applicant, parent, or spouse if the process includes an assurance of the identity of the person signing. This is often accomplished with a PIN or password that is assigned only after the identity of the person receiving the PIN or password has been authenticated (DOC-Q12 on the Q and A page).</a:t>
            </a:r>
          </a:p>
          <a:p>
            <a:r>
              <a:rPr lang="en-US" sz="2500" dirty="0"/>
              <a:t>Other thoughts???</a:t>
            </a:r>
          </a:p>
          <a:p>
            <a:pPr marL="109728" indent="0">
              <a:buNone/>
            </a:pPr>
            <a:endParaRPr lang="en-US" dirty="0"/>
          </a:p>
        </p:txBody>
      </p:sp>
      <p:sp>
        <p:nvSpPr>
          <p:cNvPr id="3" name="Title 2"/>
          <p:cNvSpPr>
            <a:spLocks noGrp="1"/>
          </p:cNvSpPr>
          <p:nvPr>
            <p:ph type="title"/>
          </p:nvPr>
        </p:nvSpPr>
        <p:spPr/>
        <p:txBody>
          <a:bodyPr>
            <a:noAutofit/>
          </a:bodyPr>
          <a:lstStyle/>
          <a:p>
            <a:r>
              <a:rPr lang="en-US" sz="2800" dirty="0">
                <a:solidFill>
                  <a:schemeClr val="accent1"/>
                </a:solidFill>
              </a:rPr>
              <a:t>Suggestions for students submitting financial aid forms electronically and having digital signatures</a:t>
            </a: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518041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br>
              <a:rPr lang="en-US" dirty="0"/>
            </a:br>
            <a:endParaRPr lang="en-US" dirty="0"/>
          </a:p>
        </p:txBody>
      </p:sp>
      <p:sp>
        <p:nvSpPr>
          <p:cNvPr id="3" name="Title 2"/>
          <p:cNvSpPr>
            <a:spLocks noGrp="1"/>
          </p:cNvSpPr>
          <p:nvPr>
            <p:ph type="title"/>
          </p:nvPr>
        </p:nvSpPr>
        <p:spPr/>
        <p:txBody>
          <a:bodyPr>
            <a:normAutofit fontScale="90000"/>
          </a:bodyPr>
          <a:lstStyle/>
          <a:p>
            <a:r>
              <a:rPr lang="en-US" b="0" dirty="0">
                <a:solidFill>
                  <a:schemeClr val="accent1"/>
                </a:solidFill>
              </a:rPr>
              <a:t>What Financial Aid </a:t>
            </a:r>
            <a:r>
              <a:rPr lang="en-US" b="0" dirty="0">
                <a:solidFill>
                  <a:schemeClr val="accent1"/>
                </a:solidFill>
                <a:effectLst/>
                <a:latin typeface="tahoma" panose="020B0604030504040204" pitchFamily="34" charset="0"/>
              </a:rPr>
              <a:t>P</a:t>
            </a:r>
            <a:r>
              <a:rPr lang="en-US" b="0" i="0" u="none" strike="noStrike" dirty="0">
                <a:solidFill>
                  <a:schemeClr val="accent1"/>
                </a:solidFill>
                <a:effectLst/>
                <a:latin typeface="tahoma" panose="020B0604030504040204" pitchFamily="34" charset="0"/>
              </a:rPr>
              <a:t>rocesses </a:t>
            </a:r>
            <a:r>
              <a:rPr lang="en-US" b="0" dirty="0">
                <a:solidFill>
                  <a:schemeClr val="accent1"/>
                </a:solidFill>
                <a:effectLst/>
                <a:latin typeface="tahoma" panose="020B0604030504040204" pitchFamily="34" charset="0"/>
              </a:rPr>
              <a:t>W</a:t>
            </a:r>
            <a:r>
              <a:rPr lang="en-US" b="0" i="0" u="none" strike="noStrike" dirty="0">
                <a:solidFill>
                  <a:schemeClr val="accent1"/>
                </a:solidFill>
                <a:effectLst/>
                <a:latin typeface="tahoma" panose="020B0604030504040204" pitchFamily="34" charset="0"/>
              </a:rPr>
              <a:t>ork </a:t>
            </a:r>
            <a:r>
              <a:rPr lang="en-US" b="0" dirty="0">
                <a:solidFill>
                  <a:schemeClr val="accent1"/>
                </a:solidFill>
                <a:effectLst/>
                <a:latin typeface="tahoma" panose="020B0604030504040204" pitchFamily="34" charset="0"/>
              </a:rPr>
              <a:t>B</a:t>
            </a:r>
            <a:r>
              <a:rPr lang="en-US" b="0" i="0" u="none" strike="noStrike" dirty="0">
                <a:solidFill>
                  <a:schemeClr val="accent1"/>
                </a:solidFill>
                <a:effectLst/>
                <a:latin typeface="tahoma" panose="020B0604030504040204" pitchFamily="34" charset="0"/>
              </a:rPr>
              <a:t>est </a:t>
            </a:r>
            <a:r>
              <a:rPr lang="en-US" b="0" dirty="0">
                <a:solidFill>
                  <a:schemeClr val="accent1"/>
                </a:solidFill>
                <a:effectLst/>
                <a:latin typeface="tahoma" panose="020B0604030504040204" pitchFamily="34" charset="0"/>
              </a:rPr>
              <a:t>S</a:t>
            </a:r>
            <a:r>
              <a:rPr lang="en-US" b="0" i="0" u="none" strike="noStrike" dirty="0">
                <a:solidFill>
                  <a:schemeClr val="accent1"/>
                </a:solidFill>
                <a:effectLst/>
                <a:latin typeface="tahoma" panose="020B0604030504040204" pitchFamily="34" charset="0"/>
              </a:rPr>
              <a:t>etting up in CRON</a:t>
            </a:r>
            <a:endParaRPr lang="en-US" b="0" dirty="0">
              <a:solidFill>
                <a:schemeClr val="accent1"/>
              </a:solidFill>
            </a:endParaRP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5" name="Content Placeholder 1">
            <a:extLst>
              <a:ext uri="{FF2B5EF4-FFF2-40B4-BE49-F238E27FC236}">
                <a16:creationId xmlns:a16="http://schemas.microsoft.com/office/drawing/2014/main" id="{C8C4EB0E-FAF1-060C-46B3-F907CB606EE4}"/>
              </a:ext>
            </a:extLst>
          </p:cNvPr>
          <p:cNvSpPr txBox="1">
            <a:spLocks/>
          </p:cNvSpPr>
          <p:nvPr/>
        </p:nvSpPr>
        <p:spPr>
          <a:xfrm>
            <a:off x="457200" y="1350860"/>
            <a:ext cx="8229600" cy="4157472"/>
          </a:xfrm>
          <a:prstGeom prst="rect">
            <a:avLst/>
          </a:prstGeom>
        </p:spPr>
        <p:txBody>
          <a:bodyPr vert="horz">
            <a:normAutofit fontScale="92500" lnSpcReduction="1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marR="0" algn="l">
              <a:spcBef>
                <a:spcPts val="0"/>
              </a:spcBef>
              <a:spcAft>
                <a:spcPts val="0"/>
              </a:spcAft>
            </a:pPr>
            <a:r>
              <a:rPr lang="en-US" sz="3200" dirty="0">
                <a:latin typeface="Open Sans" panose="020B0606030504020204" pitchFamily="34" charset="0"/>
                <a:ea typeface="Open Sans" panose="020B0606030504020204" pitchFamily="34" charset="0"/>
                <a:cs typeface="Open Sans" panose="020B0606030504020204" pitchFamily="34" charset="0"/>
              </a:rPr>
              <a:t>Great Article on Ecommunities - </a:t>
            </a:r>
            <a:r>
              <a:rPr lang="en-US" sz="1800" b="0" i="0" u="none" strike="noStrike" dirty="0">
                <a:solidFill>
                  <a:srgbClr val="000000"/>
                </a:solidFill>
                <a:effectLst/>
                <a:latin typeface="Calibri" panose="020F0502020204030204" pitchFamily="34" charset="0"/>
              </a:rPr>
              <a:t> </a:t>
            </a:r>
            <a:r>
              <a:rPr lang="en-US" sz="1800" b="0" i="0" u="sng" strike="noStrike" dirty="0">
                <a:solidFill>
                  <a:srgbClr val="0000FF"/>
                </a:solidFill>
                <a:effectLst/>
                <a:latin typeface="Calibri" panose="020F0502020204030204" pitchFamily="34" charset="0"/>
                <a:hlinkClick r:id="rId3" tooltip="https://elluciansupport.service-now.com/customer_center?id=community_question&amp;sys_id=42ce8f7447e1d950f5f35555d36d43fc"/>
              </a:rPr>
              <a:t>https://elluciansupport.service-now.com/customer_center?id=community_question&amp;sys_id=42ce8f7447e1d950f5f35555d36d43fc</a:t>
            </a:r>
            <a:endParaRPr lang="en-US" sz="1800" b="0" i="0" u="none" strike="noStrike" dirty="0">
              <a:solidFill>
                <a:srgbClr val="000000"/>
              </a:solidFill>
              <a:effectLst/>
              <a:latin typeface="Calibri" panose="020F0502020204030204" pitchFamily="34" charset="0"/>
            </a:endParaRPr>
          </a:p>
          <a:p>
            <a:pPr marL="0" marR="0" algn="l">
              <a:spcBef>
                <a:spcPts val="0"/>
              </a:spcBef>
              <a:spcAft>
                <a:spcPts val="0"/>
              </a:spcAft>
            </a:pPr>
            <a:endParaRPr lang="en-US" sz="1800" b="0" i="0" u="none" strike="noStrike" dirty="0">
              <a:solidFill>
                <a:srgbClr val="000000"/>
              </a:solidFill>
              <a:effectLst/>
              <a:latin typeface="Calibri" panose="020F0502020204030204" pitchFamily="34" charset="0"/>
            </a:endParaRPr>
          </a:p>
          <a:p>
            <a:r>
              <a:rPr lang="en-US" dirty="0"/>
              <a:t>Require ITs assistance for setup and scheduling</a:t>
            </a:r>
          </a:p>
          <a:p>
            <a:r>
              <a:rPr lang="en-US" dirty="0"/>
              <a:t>Stopping a process is challenging </a:t>
            </a:r>
          </a:p>
          <a:p>
            <a:r>
              <a:rPr lang="en-US" dirty="0"/>
              <a:t>Who uses CRON as their scheduler? What do you have scheduled?</a:t>
            </a:r>
          </a:p>
          <a:p>
            <a:r>
              <a:rPr lang="en-US" dirty="0"/>
              <a:t>Other thoughts or suggestions??</a:t>
            </a:r>
            <a:br>
              <a:rPr lang="en-US" dirty="0"/>
            </a:br>
            <a:endParaRPr lang="en-US" dirty="0"/>
          </a:p>
        </p:txBody>
      </p:sp>
    </p:spTree>
    <p:extLst>
      <p:ext uri="{BB962C8B-B14F-4D97-AF65-F5344CB8AC3E}">
        <p14:creationId xmlns:p14="http://schemas.microsoft.com/office/powerpoint/2010/main" val="3526213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br>
              <a:rPr lang="en-US" dirty="0"/>
            </a:br>
            <a:endParaRPr lang="en-US" dirty="0"/>
          </a:p>
        </p:txBody>
      </p:sp>
      <p:sp>
        <p:nvSpPr>
          <p:cNvPr id="3" name="Title 2"/>
          <p:cNvSpPr>
            <a:spLocks noGrp="1"/>
          </p:cNvSpPr>
          <p:nvPr>
            <p:ph type="title"/>
          </p:nvPr>
        </p:nvSpPr>
        <p:spPr/>
        <p:txBody>
          <a:bodyPr>
            <a:normAutofit/>
          </a:bodyPr>
          <a:lstStyle/>
          <a:p>
            <a:r>
              <a:rPr lang="en-US" dirty="0">
                <a:solidFill>
                  <a:schemeClr val="accent1"/>
                </a:solidFill>
              </a:rPr>
              <a:t>Other Questions???</a:t>
            </a: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11530007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3274</TotalTime>
  <Words>673</Words>
  <Application>Microsoft Office PowerPoint</Application>
  <PresentationFormat>On-screen Show (4:3)</PresentationFormat>
  <Paragraphs>84</Paragraphs>
  <Slides>10</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Calibri</vt:lpstr>
      <vt:lpstr>Lucida Sans Unicode</vt:lpstr>
      <vt:lpstr>Open Sans</vt:lpstr>
      <vt:lpstr>tahoma</vt:lpstr>
      <vt:lpstr>Verdana</vt:lpstr>
      <vt:lpstr>Wingdings</vt:lpstr>
      <vt:lpstr>Wingdings 2</vt:lpstr>
      <vt:lpstr>Wingdings 3</vt:lpstr>
      <vt:lpstr>Concourse</vt:lpstr>
      <vt:lpstr>MBUG 2022 </vt:lpstr>
      <vt:lpstr>Session Rules of Etiquette</vt:lpstr>
      <vt:lpstr>Q &amp; A Agenda</vt:lpstr>
      <vt:lpstr>Work-study – any tips on the setup and usage of the Timecard function in Banner? </vt:lpstr>
      <vt:lpstr>Banner Communication Management - does it work well for financial aid purposes?</vt:lpstr>
      <vt:lpstr>Does Banner have a secure document upload option?</vt:lpstr>
      <vt:lpstr>Suggestions for students submitting financial aid forms electronically and having digital signatures</vt:lpstr>
      <vt:lpstr>What Financial Aid Processes Work Best Setting up in CRON</vt:lpstr>
      <vt:lpstr>Other Questions???</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MBUG 2013</dc:title>
  <dc:creator>Edith</dc:creator>
  <cp:lastModifiedBy>Coleman, Allen L.</cp:lastModifiedBy>
  <cp:revision>40</cp:revision>
  <dcterms:created xsi:type="dcterms:W3CDTF">2013-01-30T03:13:35Z</dcterms:created>
  <dcterms:modified xsi:type="dcterms:W3CDTF">2022-09-15T19:58:17Z</dcterms:modified>
</cp:coreProperties>
</file>