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9" r:id="rId4"/>
    <p:sldId id="272" r:id="rId5"/>
    <p:sldId id="258" r:id="rId6"/>
    <p:sldId id="260" r:id="rId7"/>
    <p:sldId id="273" r:id="rId8"/>
    <p:sldId id="274" r:id="rId9"/>
    <p:sldId id="275" r:id="rId10"/>
    <p:sldId id="261" r:id="rId11"/>
    <p:sldId id="262" r:id="rId12"/>
    <p:sldId id="264" r:id="rId13"/>
    <p:sldId id="276" r:id="rId14"/>
    <p:sldId id="265" r:id="rId15"/>
    <p:sldId id="263" r:id="rId16"/>
    <p:sldId id="269" r:id="rId17"/>
    <p:sldId id="270" r:id="rId18"/>
    <p:sldId id="266" r:id="rId19"/>
    <p:sldId id="267" r:id="rId20"/>
    <p:sldId id="26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8A0"/>
    <a:srgbClr val="106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3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8" y="1698"/>
      </p:cViewPr>
      <p:guideLst>
        <p:guide orient="horz" pos="2160"/>
        <p:guide pos="2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AEB4-F927-4BDC-B574-95CAA91EEC3B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D61-C8B1-42D2-8465-207C8222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4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AEB4-F927-4BDC-B574-95CAA91EEC3B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D61-C8B1-42D2-8465-207C8222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5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AEB4-F927-4BDC-B574-95CAA91EEC3B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D61-C8B1-42D2-8465-207C8222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7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AEB4-F927-4BDC-B574-95CAA91EEC3B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D61-C8B1-42D2-8465-207C8222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8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AEB4-F927-4BDC-B574-95CAA91EEC3B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D61-C8B1-42D2-8465-207C8222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9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AEB4-F927-4BDC-B574-95CAA91EEC3B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D61-C8B1-42D2-8465-207C8222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1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AEB4-F927-4BDC-B574-95CAA91EEC3B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D61-C8B1-42D2-8465-207C8222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7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AEB4-F927-4BDC-B574-95CAA91EEC3B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D61-C8B1-42D2-8465-207C8222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AEB4-F927-4BDC-B574-95CAA91EEC3B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D61-C8B1-42D2-8465-207C8222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7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AEB4-F927-4BDC-B574-95CAA91EEC3B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D61-C8B1-42D2-8465-207C8222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AEB4-F927-4BDC-B574-95CAA91EEC3B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D61-C8B1-42D2-8465-207C8222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EAEB4-F927-4BDC-B574-95CAA91EEC3B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DD61-C8B1-42D2-8465-207C8222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g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/>
          <p:nvPr/>
        </p:nvSpPr>
        <p:spPr>
          <a:xfrm>
            <a:off x="8661400" y="0"/>
            <a:ext cx="3530600" cy="685800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5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23501" y="5359400"/>
            <a:ext cx="1210949" cy="121094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sp>
        <p:nvSpPr>
          <p:cNvPr id="8" name="TextBox 7"/>
          <p:cNvSpPr txBox="1"/>
          <p:nvPr/>
        </p:nvSpPr>
        <p:spPr>
          <a:xfrm>
            <a:off x="646386" y="4996790"/>
            <a:ext cx="7257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848A0"/>
                </a:solidFill>
                <a:latin typeface="Montserrat" panose="020B0604020202020204" charset="0"/>
              </a:rPr>
              <a:t>Presented to the Mississippi Banner Users Group</a:t>
            </a:r>
          </a:p>
          <a:p>
            <a:pPr algn="ctr"/>
            <a:r>
              <a:rPr lang="en-US" sz="2400" dirty="0" smtClean="0">
                <a:solidFill>
                  <a:srgbClr val="1848A0"/>
                </a:solidFill>
                <a:latin typeface="Montserrat" panose="020B0604020202020204" charset="0"/>
              </a:rPr>
              <a:t>(MBUG)</a:t>
            </a:r>
          </a:p>
          <a:p>
            <a:pPr algn="ctr"/>
            <a:r>
              <a:rPr lang="en-US" sz="2400" dirty="0" smtClean="0">
                <a:solidFill>
                  <a:srgbClr val="1848A0"/>
                </a:solidFill>
                <a:latin typeface="Montserrat" panose="020B0604020202020204" charset="0"/>
              </a:rPr>
              <a:t>September 9</a:t>
            </a:r>
            <a:r>
              <a:rPr lang="en-US" sz="2400" baseline="30000" dirty="0" smtClean="0">
                <a:solidFill>
                  <a:srgbClr val="1848A0"/>
                </a:solidFill>
                <a:latin typeface="Montserrat" panose="020B0604020202020204" charset="0"/>
              </a:rPr>
              <a:t>th</a:t>
            </a:r>
            <a:r>
              <a:rPr lang="en-US" sz="2400" dirty="0" smtClean="0">
                <a:solidFill>
                  <a:srgbClr val="1848A0"/>
                </a:solidFill>
                <a:latin typeface="Montserrat" panose="020B0604020202020204" charset="0"/>
              </a:rPr>
              <a:t>, 2019</a:t>
            </a:r>
          </a:p>
          <a:p>
            <a:pPr algn="ctr"/>
            <a:r>
              <a:rPr lang="en-US" sz="2400" dirty="0" smtClean="0">
                <a:solidFill>
                  <a:srgbClr val="1848A0"/>
                </a:solidFill>
                <a:latin typeface="Montserrat" panose="020B0604020202020204" charset="0"/>
              </a:rPr>
              <a:t>Tupelo, Mississippi</a:t>
            </a:r>
            <a:endParaRPr lang="en-US" sz="2400" dirty="0">
              <a:solidFill>
                <a:srgbClr val="1848A0"/>
              </a:solidFill>
              <a:latin typeface="Montserrat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1145" y="961697"/>
            <a:ext cx="57258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rgbClr val="1848A0"/>
                </a:solidFill>
                <a:latin typeface="Montserrat" panose="020B0604020202020204" charset="0"/>
              </a:rPr>
              <a:t> Cleaner Data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rgbClr val="1848A0"/>
                </a:solidFill>
                <a:latin typeface="Montserrat" panose="020B0604020202020204" charset="0"/>
              </a:rPr>
              <a:t> Cleaner Audits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rgbClr val="1848A0"/>
                </a:solidFill>
                <a:latin typeface="Montserrat" panose="020B0604020202020204" charset="0"/>
              </a:rPr>
              <a:t> Less Findings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rgbClr val="1848A0"/>
                </a:solidFill>
                <a:latin typeface="Montserrat" panose="020B0604020202020204" charset="0"/>
              </a:rPr>
              <a:t> More </a:t>
            </a:r>
            <a:r>
              <a:rPr lang="en-US" sz="5400" dirty="0">
                <a:solidFill>
                  <a:srgbClr val="1848A0"/>
                </a:solidFill>
                <a:latin typeface="Montserrat" panose="020B0604020202020204" charset="0"/>
              </a:rPr>
              <a:t>$$$</a:t>
            </a:r>
            <a:endParaRPr lang="en-US" sz="5400" dirty="0">
              <a:solidFill>
                <a:srgbClr val="1848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702"/>
            <a:ext cx="1270000" cy="127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366"/>
            <a:ext cx="1691345" cy="2358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1" y="3570894"/>
            <a:ext cx="1968112" cy="13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4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0609D"/>
                </a:solidFill>
                <a:latin typeface="Montserrat" panose="020B0604020202020204" charset="0"/>
              </a:rPr>
              <a:t>Efficiency (Summer 2018)</a:t>
            </a:r>
            <a:endParaRPr lang="en-US" sz="40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952" y="1356524"/>
            <a:ext cx="7502670" cy="4854669"/>
          </a:xfrm>
          <a:prstGeom prst="rect">
            <a:avLst/>
          </a:prstGeom>
        </p:spPr>
      </p:pic>
      <p:sp>
        <p:nvSpPr>
          <p:cNvPr id="6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sp>
        <p:nvSpPr>
          <p:cNvPr id="7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rgbClr val="1848A0"/>
          </a:solidFill>
        </p:spPr>
      </p:sp>
    </p:spTree>
    <p:extLst>
      <p:ext uri="{BB962C8B-B14F-4D97-AF65-F5344CB8AC3E}">
        <p14:creationId xmlns:p14="http://schemas.microsoft.com/office/powerpoint/2010/main" val="34154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0609D"/>
                </a:solidFill>
                <a:latin typeface="Montserrat" panose="020B0604020202020204" charset="0"/>
              </a:rPr>
              <a:t>Efficiency (Fall 2018)</a:t>
            </a:r>
            <a:endParaRPr lang="en-US" sz="40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877" y="1356523"/>
            <a:ext cx="7462292" cy="4820440"/>
          </a:xfrm>
          <a:prstGeom prst="rect">
            <a:avLst/>
          </a:prstGeom>
        </p:spPr>
      </p:pic>
      <p:sp>
        <p:nvSpPr>
          <p:cNvPr id="6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sp>
        <p:nvSpPr>
          <p:cNvPr id="7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rgbClr val="1848A0"/>
          </a:solidFill>
        </p:spPr>
      </p:sp>
    </p:spTree>
    <p:extLst>
      <p:ext uri="{BB962C8B-B14F-4D97-AF65-F5344CB8AC3E}">
        <p14:creationId xmlns:p14="http://schemas.microsoft.com/office/powerpoint/2010/main" val="32318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0609D"/>
                </a:solidFill>
                <a:latin typeface="Montserrat" panose="020B0604020202020204" charset="0"/>
              </a:rPr>
              <a:t>Efficiency (Spring 2019)</a:t>
            </a:r>
            <a:endParaRPr lang="en-US" sz="40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876" y="1356523"/>
            <a:ext cx="7500315" cy="4819833"/>
          </a:xfrm>
          <a:prstGeom prst="rect">
            <a:avLst/>
          </a:prstGeom>
        </p:spPr>
      </p:pic>
      <p:sp>
        <p:nvSpPr>
          <p:cNvPr id="6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sp>
        <p:nvSpPr>
          <p:cNvPr id="7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rgbClr val="1848A0"/>
          </a:solidFill>
        </p:spPr>
      </p:sp>
    </p:spTree>
    <p:extLst>
      <p:ext uri="{BB962C8B-B14F-4D97-AF65-F5344CB8AC3E}">
        <p14:creationId xmlns:p14="http://schemas.microsoft.com/office/powerpoint/2010/main" val="39406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365125"/>
            <a:ext cx="10972799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tserrat" panose="020B0604020202020204" charset="0"/>
              </a:rPr>
              <a:t>Why is the cost of my finding more expensive than my comparable? </a:t>
            </a:r>
            <a:endParaRPr lang="en-US" sz="40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6829" y="1825625"/>
            <a:ext cx="10992695" cy="2581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ontserrat" panose="020B0604020202020204" charset="0"/>
              </a:rPr>
              <a:t>The number of hours in a sample varies greatly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Montserrat" panose="020B0604020202020204" charset="0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Montserrat" panose="020B0604020202020204" charset="0"/>
              </a:rPr>
              <a:t>epending on the hours taken by the sampled students</a:t>
            </a:r>
          </a:p>
          <a:p>
            <a:r>
              <a:rPr lang="en-US" dirty="0" smtClean="0">
                <a:solidFill>
                  <a:schemeClr val="bg1"/>
                </a:solidFill>
                <a:latin typeface="Montserrat" panose="020B0604020202020204" charset="0"/>
              </a:rPr>
              <a:t>Let’s take a peek at this hypothetical case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Montserrat" panose="020B0604020202020204" charset="0"/>
              </a:rPr>
              <a:t>Holmes sample of 356 students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Montserrat" panose="020B0604020202020204" charset="0"/>
              </a:rPr>
              <a:t>Case 1: sampled students add up 2,814 credit hours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Montserrat" panose="020B0604020202020204" charset="0"/>
              </a:rPr>
              <a:t>Case 2: sampled students add up 3,500 credit hours</a:t>
            </a:r>
            <a:endParaRPr lang="en-US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4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chemeClr val="bg1"/>
          </a:solidFill>
        </p:spPr>
      </p:sp>
      <p:sp>
        <p:nvSpPr>
          <p:cNvPr id="8" name="TextBox 7"/>
          <p:cNvSpPr txBox="1"/>
          <p:nvPr/>
        </p:nvSpPr>
        <p:spPr>
          <a:xfrm>
            <a:off x="6093227" y="5017790"/>
            <a:ext cx="4530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ontserrat" panose="020B0604020202020204" charset="0"/>
              </a:rPr>
              <a:t>More </a:t>
            </a:r>
            <a:r>
              <a:rPr lang="en-US" sz="2800" dirty="0">
                <a:solidFill>
                  <a:schemeClr val="bg1"/>
                </a:solidFill>
                <a:latin typeface="Montserrat" panose="020B0604020202020204" charset="0"/>
              </a:rPr>
              <a:t>hours </a:t>
            </a:r>
            <a:r>
              <a:rPr lang="en-US" sz="2800" dirty="0" smtClean="0">
                <a:solidFill>
                  <a:schemeClr val="bg1"/>
                </a:solidFill>
                <a:latin typeface="Montserrat" panose="020B0604020202020204" charset="0"/>
              </a:rPr>
              <a:t>sampled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Montserrat" panose="020B0604020202020204" charset="0"/>
              </a:rPr>
              <a:t> = Smaller </a:t>
            </a:r>
            <a:r>
              <a:rPr lang="en-US" sz="2800" dirty="0">
                <a:solidFill>
                  <a:schemeClr val="bg1"/>
                </a:solidFill>
                <a:latin typeface="Montserrat" panose="020B0604020202020204" charset="0"/>
              </a:rPr>
              <a:t>E</a:t>
            </a:r>
            <a:r>
              <a:rPr lang="en-US" sz="2800" dirty="0" smtClean="0">
                <a:solidFill>
                  <a:schemeClr val="bg1"/>
                </a:solidFill>
                <a:latin typeface="Montserrat" panose="020B0604020202020204" charset="0"/>
              </a:rPr>
              <a:t>rror Rate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Montserrat" panose="020B0604020202020204" charset="0"/>
              </a:rPr>
              <a:t> = More Efficiency</a:t>
            </a:r>
            <a:endParaRPr lang="en-US" sz="28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829" y="5017790"/>
            <a:ext cx="4581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ontserrat" panose="020B0604020202020204" charset="0"/>
              </a:rPr>
              <a:t>Less </a:t>
            </a:r>
            <a:r>
              <a:rPr lang="en-US" sz="2800" dirty="0">
                <a:solidFill>
                  <a:schemeClr val="bg1"/>
                </a:solidFill>
                <a:latin typeface="Montserrat" panose="020B0604020202020204" charset="0"/>
              </a:rPr>
              <a:t>hours </a:t>
            </a:r>
            <a:r>
              <a:rPr lang="en-US" sz="2800" dirty="0" smtClean="0">
                <a:solidFill>
                  <a:schemeClr val="bg1"/>
                </a:solidFill>
                <a:latin typeface="Montserrat" panose="020B0604020202020204" charset="0"/>
              </a:rPr>
              <a:t>sampled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Montserrat" panose="020B0604020202020204" charset="0"/>
              </a:rPr>
              <a:t> = Greater </a:t>
            </a:r>
            <a:r>
              <a:rPr lang="en-US" sz="2800" dirty="0">
                <a:solidFill>
                  <a:schemeClr val="bg1"/>
                </a:solidFill>
                <a:latin typeface="Montserrat" panose="020B0604020202020204" charset="0"/>
              </a:rPr>
              <a:t>E</a:t>
            </a:r>
            <a:r>
              <a:rPr lang="en-US" sz="2800" dirty="0" smtClean="0">
                <a:solidFill>
                  <a:schemeClr val="bg1"/>
                </a:solidFill>
                <a:latin typeface="Montserrat" panose="020B0604020202020204" charset="0"/>
              </a:rPr>
              <a:t>rror Rate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Montserrat" panose="020B0604020202020204" charset="0"/>
              </a:rPr>
              <a:t> = Less Efficiency</a:t>
            </a:r>
            <a:endParaRPr lang="en-US" sz="28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829" y="4490796"/>
            <a:ext cx="837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So, for a given student exception…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0609D"/>
                </a:solidFill>
                <a:latin typeface="Montserrat" panose="020B0604020202020204" charset="0"/>
              </a:rPr>
              <a:t>Efficiency (Spring 2019) – </a:t>
            </a:r>
            <a:r>
              <a:rPr lang="en-US" sz="4000" dirty="0" err="1" smtClean="0">
                <a:solidFill>
                  <a:srgbClr val="10609D"/>
                </a:solidFill>
                <a:latin typeface="Montserrat" panose="020B0604020202020204" charset="0"/>
              </a:rPr>
              <a:t>Hyphotetical</a:t>
            </a:r>
            <a:r>
              <a:rPr lang="en-US" sz="4000" dirty="0" smtClean="0">
                <a:solidFill>
                  <a:srgbClr val="10609D"/>
                </a:solidFill>
                <a:latin typeface="Montserrat" panose="020B0604020202020204" charset="0"/>
              </a:rPr>
              <a:t> </a:t>
            </a:r>
            <a:endParaRPr lang="en-US" sz="40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01" y="1356523"/>
            <a:ext cx="7493501" cy="4828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01" y="1357471"/>
            <a:ext cx="7434956" cy="4827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67149" y="1690687"/>
            <a:ext cx="2876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Case 1: </a:t>
            </a:r>
          </a:p>
          <a:p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356 students</a:t>
            </a:r>
            <a:endParaRPr lang="en-US" dirty="0">
              <a:solidFill>
                <a:srgbClr val="10609D"/>
              </a:solidFill>
              <a:latin typeface="Montserrat" panose="020B0604020202020204" charset="0"/>
            </a:endParaRPr>
          </a:p>
          <a:p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2,814 credit hours</a:t>
            </a:r>
          </a:p>
          <a:p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One 15-hours finding equals </a:t>
            </a:r>
            <a:r>
              <a:rPr lang="en-US" dirty="0" smtClean="0">
                <a:solidFill>
                  <a:srgbClr val="10609D"/>
                </a:solidFill>
                <a:effectLst/>
                <a:latin typeface="Montserrat" panose="020B0604020202020204" charset="0"/>
              </a:rPr>
              <a:t>99.47% </a:t>
            </a:r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efficiency</a:t>
            </a:r>
          </a:p>
          <a:p>
            <a:endParaRPr lang="en-US" dirty="0">
              <a:solidFill>
                <a:srgbClr val="10609D"/>
              </a:solidFill>
              <a:latin typeface="Montserrat" panose="020B0604020202020204" charset="0"/>
            </a:endParaRPr>
          </a:p>
          <a:p>
            <a:endParaRPr lang="en-US" dirty="0" smtClean="0">
              <a:solidFill>
                <a:srgbClr val="10609D"/>
              </a:solidFill>
              <a:latin typeface="Montserrat" panose="020B0604020202020204" charset="0"/>
            </a:endParaRPr>
          </a:p>
          <a:p>
            <a:endParaRPr lang="en-US" dirty="0">
              <a:solidFill>
                <a:srgbClr val="10609D"/>
              </a:solidFill>
              <a:latin typeface="Montserrat" panose="020B0604020202020204" charset="0"/>
            </a:endParaRPr>
          </a:p>
          <a:p>
            <a:r>
              <a:rPr lang="en-US" dirty="0">
                <a:solidFill>
                  <a:srgbClr val="10609D"/>
                </a:solidFill>
                <a:latin typeface="Montserrat" panose="020B0604020202020204" charset="0"/>
              </a:rPr>
              <a:t>Case </a:t>
            </a:r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2: </a:t>
            </a:r>
            <a:endParaRPr lang="en-US" dirty="0">
              <a:solidFill>
                <a:srgbClr val="10609D"/>
              </a:solidFill>
              <a:latin typeface="Montserrat" panose="020B0604020202020204" charset="0"/>
            </a:endParaRPr>
          </a:p>
          <a:p>
            <a:r>
              <a:rPr lang="en-US" dirty="0">
                <a:solidFill>
                  <a:srgbClr val="10609D"/>
                </a:solidFill>
                <a:latin typeface="Montserrat" panose="020B0604020202020204" charset="0"/>
              </a:rPr>
              <a:t>356 students</a:t>
            </a:r>
          </a:p>
          <a:p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3,500 </a:t>
            </a:r>
            <a:r>
              <a:rPr lang="en-US" dirty="0">
                <a:solidFill>
                  <a:srgbClr val="10609D"/>
                </a:solidFill>
                <a:latin typeface="Montserrat" panose="020B0604020202020204" charset="0"/>
              </a:rPr>
              <a:t>credit hours</a:t>
            </a:r>
          </a:p>
          <a:p>
            <a:r>
              <a:rPr lang="en-US" dirty="0">
                <a:solidFill>
                  <a:srgbClr val="10609D"/>
                </a:solidFill>
                <a:latin typeface="Montserrat" panose="020B0604020202020204" charset="0"/>
              </a:rPr>
              <a:t>One </a:t>
            </a:r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15-hours finding equals 99.57</a:t>
            </a:r>
            <a:r>
              <a:rPr lang="en-US" dirty="0">
                <a:solidFill>
                  <a:srgbClr val="10609D"/>
                </a:solidFill>
                <a:latin typeface="Montserrat" panose="020B0604020202020204" charset="0"/>
              </a:rPr>
              <a:t>% efficiency</a:t>
            </a:r>
          </a:p>
          <a:p>
            <a:endParaRPr lang="en-US" dirty="0"/>
          </a:p>
        </p:txBody>
      </p:sp>
      <p:sp>
        <p:nvSpPr>
          <p:cNvPr id="7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sp>
        <p:nvSpPr>
          <p:cNvPr id="8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rgbClr val="1848A0"/>
          </a:solidFill>
        </p:spPr>
      </p:sp>
    </p:spTree>
    <p:extLst>
      <p:ext uri="{BB962C8B-B14F-4D97-AF65-F5344CB8AC3E}">
        <p14:creationId xmlns:p14="http://schemas.microsoft.com/office/powerpoint/2010/main" val="906360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0609D"/>
                </a:solidFill>
                <a:latin typeface="Montserrat" panose="020B0604020202020204" charset="0"/>
              </a:rPr>
              <a:t>Cost of a hypothetical 15 credit hour finding</a:t>
            </a:r>
            <a:endParaRPr lang="en-US" sz="40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545" y="1597305"/>
            <a:ext cx="4349695" cy="498304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Based on the actual sample sizes</a:t>
            </a:r>
          </a:p>
          <a:p>
            <a:r>
              <a:rPr lang="en-US" sz="2400" dirty="0">
                <a:solidFill>
                  <a:srgbClr val="10609D"/>
                </a:solidFill>
                <a:latin typeface="Montserrat" panose="020B0604020202020204" charset="0"/>
              </a:rPr>
              <a:t>This shows the impact to the annual reimbursement if there was an Audit finding on a given term for a given </a:t>
            </a:r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college</a:t>
            </a:r>
          </a:p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And since, it is only one money pie, the cost is a gain for the other 14 colleges</a:t>
            </a:r>
          </a:p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This is based on a plain ‘academic’ student. Cost are higher if student is in a CTE, program, even higher in a High Cost, or ADN program</a:t>
            </a:r>
            <a:endParaRPr lang="en-US" sz="24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544590"/>
              </p:ext>
            </p:extLst>
          </p:nvPr>
        </p:nvGraphicFramePr>
        <p:xfrm>
          <a:off x="4901496" y="1597305"/>
          <a:ext cx="6706148" cy="4983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3" imgW="4114800" imgH="3057635" progId="Excel.Sheet.12">
                  <p:embed/>
                </p:oleObj>
              </mc:Choice>
              <mc:Fallback>
                <p:oleObj name="Worksheet" r:id="rId3" imgW="4114800" imgH="30576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1496" y="1597305"/>
                        <a:ext cx="6706148" cy="4983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sp>
        <p:nvSpPr>
          <p:cNvPr id="15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rgbClr val="1848A0"/>
          </a:solidFill>
        </p:spPr>
      </p:sp>
    </p:spTree>
    <p:extLst>
      <p:ext uri="{BB962C8B-B14F-4D97-AF65-F5344CB8AC3E}">
        <p14:creationId xmlns:p14="http://schemas.microsoft.com/office/powerpoint/2010/main" val="6653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15500" y="5277175"/>
            <a:ext cx="1094774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spc="221" dirty="0" smtClean="0">
                <a:solidFill>
                  <a:schemeClr val="bg1"/>
                </a:solidFill>
                <a:latin typeface="Montserrat"/>
              </a:rPr>
              <a:t>How is that?</a:t>
            </a:r>
            <a:endParaRPr lang="en-US" sz="4000" spc="22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8053" y="1363887"/>
            <a:ext cx="11542643" cy="3525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48"/>
              </a:lnSpc>
            </a:pPr>
            <a:r>
              <a:rPr lang="en-US" sz="4800" b="1" spc="626" dirty="0">
                <a:solidFill>
                  <a:schemeClr val="bg1"/>
                </a:solidFill>
                <a:latin typeface="Montserrat"/>
              </a:rPr>
              <a:t>Clean Data Uploads &amp; Consistent Audits have saved the Colleges TONS of $$$</a:t>
            </a:r>
          </a:p>
        </p:txBody>
      </p:sp>
      <p:sp>
        <p:nvSpPr>
          <p:cNvPr id="9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chemeClr val="bg1"/>
          </a:solidFill>
        </p:spPr>
      </p:sp>
      <p:sp>
        <p:nvSpPr>
          <p:cNvPr id="10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chemeClr val="bg1"/>
          </a:solidFill>
        </p:spPr>
      </p:sp>
    </p:spTree>
    <p:extLst>
      <p:ext uri="{BB962C8B-B14F-4D97-AF65-F5344CB8AC3E}">
        <p14:creationId xmlns:p14="http://schemas.microsoft.com/office/powerpoint/2010/main" val="16112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04709" y="694482"/>
            <a:ext cx="9190299" cy="395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4000" b="1" spc="178" dirty="0" smtClean="0">
                <a:solidFill>
                  <a:schemeClr val="bg1"/>
                </a:solidFill>
                <a:latin typeface="Montserrat"/>
              </a:rPr>
              <a:t>Validations and Verifications</a:t>
            </a:r>
            <a:endParaRPr lang="en-US" sz="4000" b="1" spc="178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15499" y="3798595"/>
            <a:ext cx="1094774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221" dirty="0" smtClean="0">
                <a:solidFill>
                  <a:schemeClr val="bg1"/>
                </a:solidFill>
                <a:latin typeface="Montserrat"/>
              </a:rPr>
              <a:t>Since starting to validate with eARS and the Secondary Verifications</a:t>
            </a:r>
            <a:endParaRPr lang="en-US" sz="3200" spc="22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8053" y="1363887"/>
            <a:ext cx="11542643" cy="2507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152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Montserrat"/>
              </a:rPr>
              <a:t>Allows college to review </a:t>
            </a:r>
            <a:r>
              <a:rPr lang="en-US" sz="2400" dirty="0">
                <a:solidFill>
                  <a:schemeClr val="bg1"/>
                </a:solidFill>
                <a:latin typeface="Montserrat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Montserrat"/>
              </a:rPr>
              <a:t>tudent records in great detail</a:t>
            </a:r>
          </a:p>
          <a:p>
            <a:pPr marL="73152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Montserrat"/>
              </a:rPr>
              <a:t>Clean up student folders prior to generating the audit sample</a:t>
            </a:r>
          </a:p>
          <a:p>
            <a:pPr marL="73152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Montserrat"/>
              </a:rPr>
              <a:t>Data submitted to nSPARC, Report Cards, </a:t>
            </a:r>
            <a:r>
              <a:rPr lang="en-US" sz="2400" dirty="0" err="1" smtClean="0">
                <a:solidFill>
                  <a:schemeClr val="bg1"/>
                </a:solidFill>
                <a:latin typeface="Montserrat"/>
              </a:rPr>
              <a:t>LifeTracks</a:t>
            </a:r>
            <a:r>
              <a:rPr lang="en-US" sz="2400" dirty="0" smtClean="0">
                <a:solidFill>
                  <a:schemeClr val="bg1"/>
                </a:solidFill>
                <a:latin typeface="Montserrat"/>
              </a:rPr>
              <a:t>, SREB, etc. is more consistent</a:t>
            </a:r>
          </a:p>
          <a:p>
            <a:pPr marL="73152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Montserrat"/>
              </a:rPr>
              <a:t>Ensures more accurate counts of Dual Enrollment, First-Time, GED’s, etc.</a:t>
            </a:r>
          </a:p>
          <a:p>
            <a:pPr marL="73152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chemeClr val="bg1"/>
          </a:solidFill>
        </p:spPr>
      </p:sp>
      <p:sp>
        <p:nvSpPr>
          <p:cNvPr id="10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chemeClr val="bg1"/>
          </a:solidFill>
        </p:spPr>
      </p:sp>
      <p:sp>
        <p:nvSpPr>
          <p:cNvPr id="7" name="TextBox 4"/>
          <p:cNvSpPr txBox="1"/>
          <p:nvPr/>
        </p:nvSpPr>
        <p:spPr>
          <a:xfrm>
            <a:off x="615498" y="4943009"/>
            <a:ext cx="1094774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221" dirty="0" smtClean="0">
                <a:solidFill>
                  <a:schemeClr val="bg1"/>
                </a:solidFill>
                <a:latin typeface="Montserrat"/>
              </a:rPr>
              <a:t>The Number </a:t>
            </a:r>
            <a:r>
              <a:rPr lang="en-US" sz="3200" spc="221" dirty="0">
                <a:solidFill>
                  <a:schemeClr val="bg1"/>
                </a:solidFill>
                <a:latin typeface="Montserrat"/>
              </a:rPr>
              <a:t>of F</a:t>
            </a:r>
            <a:r>
              <a:rPr lang="en-US" sz="3200" spc="221" dirty="0" smtClean="0">
                <a:solidFill>
                  <a:schemeClr val="bg1"/>
                </a:solidFill>
                <a:latin typeface="Montserrat"/>
              </a:rPr>
              <a:t>indings </a:t>
            </a:r>
            <a:r>
              <a:rPr lang="en-US" sz="3200" spc="221" dirty="0">
                <a:solidFill>
                  <a:schemeClr val="bg1"/>
                </a:solidFill>
                <a:latin typeface="Montserrat"/>
              </a:rPr>
              <a:t>have </a:t>
            </a:r>
            <a:endParaRPr lang="en-US" sz="3200" spc="221" dirty="0" smtClean="0">
              <a:solidFill>
                <a:schemeClr val="bg1"/>
              </a:solidFill>
              <a:latin typeface="Montserrat"/>
            </a:endParaRPr>
          </a:p>
          <a:p>
            <a:pPr algn="ctr"/>
            <a:r>
              <a:rPr lang="en-US" sz="3200" spc="221" dirty="0" smtClean="0">
                <a:solidFill>
                  <a:schemeClr val="bg1"/>
                </a:solidFill>
                <a:latin typeface="Montserrat"/>
              </a:rPr>
              <a:t>Decreased Tremendously</a:t>
            </a:r>
            <a:endParaRPr lang="en-US" sz="3200" spc="221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362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99" y="1002083"/>
            <a:ext cx="10974203" cy="388306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862203" y="1766170"/>
            <a:ext cx="2830882" cy="13444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Yikes!!</a:t>
            </a:r>
          </a:p>
        </p:txBody>
      </p:sp>
      <p:sp>
        <p:nvSpPr>
          <p:cNvPr id="27" name="Oval 26"/>
          <p:cNvSpPr/>
          <p:nvPr/>
        </p:nvSpPr>
        <p:spPr>
          <a:xfrm>
            <a:off x="5537896" y="2655518"/>
            <a:ext cx="1827409" cy="77800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Ouch!</a:t>
            </a:r>
          </a:p>
        </p:txBody>
      </p:sp>
      <p:sp>
        <p:nvSpPr>
          <p:cNvPr id="31" name="TextBox 5"/>
          <p:cNvSpPr txBox="1"/>
          <p:nvPr/>
        </p:nvSpPr>
        <p:spPr>
          <a:xfrm>
            <a:off x="608899" y="436229"/>
            <a:ext cx="10487888" cy="349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 b="1" spc="178" dirty="0">
                <a:solidFill>
                  <a:schemeClr val="bg1"/>
                </a:solidFill>
                <a:latin typeface="Montserrat"/>
              </a:rPr>
              <a:t>Admissions Findings – A Count !</a:t>
            </a:r>
            <a:endParaRPr lang="en-US" sz="2399" b="1" spc="178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chemeClr val="bg1"/>
          </a:solidFill>
        </p:spPr>
      </p:sp>
      <p:sp>
        <p:nvSpPr>
          <p:cNvPr id="8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chemeClr val="bg1"/>
          </a:solidFill>
        </p:spPr>
      </p:sp>
    </p:spTree>
    <p:extLst>
      <p:ext uri="{BB962C8B-B14F-4D97-AF65-F5344CB8AC3E}">
        <p14:creationId xmlns:p14="http://schemas.microsoft.com/office/powerpoint/2010/main" val="6606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99" y="1002085"/>
            <a:ext cx="10972800" cy="389263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62203" y="1766170"/>
            <a:ext cx="2830882" cy="13444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Geez!!</a:t>
            </a:r>
          </a:p>
        </p:txBody>
      </p:sp>
      <p:sp>
        <p:nvSpPr>
          <p:cNvPr id="7" name="Oval 6"/>
          <p:cNvSpPr/>
          <p:nvPr/>
        </p:nvSpPr>
        <p:spPr>
          <a:xfrm>
            <a:off x="5537896" y="2655518"/>
            <a:ext cx="1827409" cy="77800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Owie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608899" y="436229"/>
            <a:ext cx="10487888" cy="349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 b="1" spc="178" dirty="0">
                <a:solidFill>
                  <a:schemeClr val="bg1"/>
                </a:solidFill>
                <a:latin typeface="Montserrat"/>
              </a:rPr>
              <a:t>Admissions Findings – Same but in Credit Hours!</a:t>
            </a:r>
            <a:endParaRPr lang="en-US" sz="2399" b="1" spc="178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chemeClr val="bg1"/>
          </a:solidFill>
        </p:spPr>
      </p:sp>
      <p:sp>
        <p:nvSpPr>
          <p:cNvPr id="10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chemeClr val="bg1"/>
          </a:solidFill>
        </p:spPr>
      </p:sp>
    </p:spTree>
    <p:extLst>
      <p:ext uri="{BB962C8B-B14F-4D97-AF65-F5344CB8AC3E}">
        <p14:creationId xmlns:p14="http://schemas.microsoft.com/office/powerpoint/2010/main" val="3931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61400" y="0"/>
            <a:ext cx="3530600" cy="6858000"/>
          </a:xfrm>
          <a:prstGeom prst="rect">
            <a:avLst/>
          </a:prstGeom>
          <a:solidFill>
            <a:srgbClr val="D9D9D9"/>
          </a:solidFill>
        </p:spPr>
      </p:sp>
      <p:grpSp>
        <p:nvGrpSpPr>
          <p:cNvPr id="3" name="Group 3"/>
          <p:cNvGrpSpPr/>
          <p:nvPr/>
        </p:nvGrpSpPr>
        <p:grpSpPr>
          <a:xfrm>
            <a:off x="685799" y="661988"/>
            <a:ext cx="8856117" cy="1356835"/>
            <a:chOff x="-1" y="-47625"/>
            <a:chExt cx="17712234" cy="2713670"/>
          </a:xfrm>
        </p:grpSpPr>
        <p:sp>
          <p:nvSpPr>
            <p:cNvPr id="4" name="TextBox 4"/>
            <p:cNvSpPr txBox="1"/>
            <p:nvPr/>
          </p:nvSpPr>
          <p:spPr>
            <a:xfrm>
              <a:off x="1" y="-47625"/>
              <a:ext cx="17712232" cy="1538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48"/>
                </a:lnSpc>
              </a:pPr>
              <a:r>
                <a:rPr lang="en-US" sz="4800" b="1" spc="43" dirty="0">
                  <a:solidFill>
                    <a:srgbClr val="1848A0"/>
                  </a:solidFill>
                  <a:latin typeface="Montserrat"/>
                </a:rPr>
                <a:t>OVERVIEW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" y="1922251"/>
              <a:ext cx="16510004" cy="7437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r>
                <a:rPr lang="en-US" sz="2400" b="1" spc="178" dirty="0">
                  <a:solidFill>
                    <a:srgbClr val="A6A6A6"/>
                  </a:solidFill>
                  <a:latin typeface="Montserrat"/>
                </a:rPr>
                <a:t>Research and Effectiveness, and Monitoring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23501" y="5359400"/>
            <a:ext cx="1210949" cy="1210949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685800" y="2292350"/>
            <a:ext cx="8255001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7" spc="131" dirty="0">
                <a:solidFill>
                  <a:srgbClr val="10609D"/>
                </a:solidFill>
                <a:latin typeface="Montserrat Light"/>
              </a:rPr>
              <a:t>o   Key considerations</a:t>
            </a:r>
          </a:p>
          <a:p>
            <a:pPr marL="609630" lvl="1" indent="-304815">
              <a:lnSpc>
                <a:spcPts val="2613"/>
              </a:lnSpc>
              <a:buFont typeface="Arial" panose="020B0604020202020204" pitchFamily="34" charset="0"/>
              <a:buChar char="•"/>
            </a:pPr>
            <a:r>
              <a:rPr lang="en-US" sz="1867" spc="131" dirty="0">
                <a:solidFill>
                  <a:srgbClr val="10609D"/>
                </a:solidFill>
                <a:latin typeface="Montserrat Light"/>
              </a:rPr>
              <a:t>State law mandates us to Count and Audit enrollment</a:t>
            </a:r>
          </a:p>
          <a:p>
            <a:pPr marL="609630" lvl="1" indent="-304815">
              <a:lnSpc>
                <a:spcPts val="2613"/>
              </a:lnSpc>
              <a:buFont typeface="Arial" panose="020B0604020202020204" pitchFamily="34" charset="0"/>
              <a:buChar char="•"/>
            </a:pPr>
            <a:r>
              <a:rPr lang="en-US" sz="1867" spc="131" dirty="0">
                <a:solidFill>
                  <a:srgbClr val="10609D"/>
                </a:solidFill>
                <a:latin typeface="Montserrat Light"/>
              </a:rPr>
              <a:t>Reimbursement is based on enrollment and attendance</a:t>
            </a:r>
          </a:p>
          <a:p>
            <a:pPr marL="609630" lvl="1" indent="-304815">
              <a:lnSpc>
                <a:spcPts val="2613"/>
              </a:lnSpc>
              <a:buFont typeface="Arial" panose="020B0604020202020204" pitchFamily="34" charset="0"/>
              <a:buChar char="•"/>
            </a:pPr>
            <a:r>
              <a:rPr lang="en-US" sz="1867" spc="131" dirty="0">
                <a:solidFill>
                  <a:srgbClr val="10609D"/>
                </a:solidFill>
                <a:latin typeface="Montserrat Light"/>
              </a:rPr>
              <a:t>State law has strict definitions for who is In-State</a:t>
            </a:r>
          </a:p>
          <a:p>
            <a:pPr marL="609630" lvl="1" indent="-304815">
              <a:lnSpc>
                <a:spcPts val="2613"/>
              </a:lnSpc>
              <a:buFont typeface="Arial" panose="020B0604020202020204" pitchFamily="34" charset="0"/>
              <a:buChar char="•"/>
            </a:pPr>
            <a:r>
              <a:rPr lang="en-US" sz="1867" spc="131" dirty="0">
                <a:solidFill>
                  <a:srgbClr val="10609D"/>
                </a:solidFill>
                <a:latin typeface="Montserrat Light"/>
              </a:rPr>
              <a:t>Only In-State students can be reimbursed</a:t>
            </a:r>
          </a:p>
          <a:p>
            <a:pPr marL="914446" lvl="2" indent="-304815">
              <a:lnSpc>
                <a:spcPts val="2613"/>
              </a:lnSpc>
              <a:buFont typeface="Arial" panose="020B0604020202020204" pitchFamily="34" charset="0"/>
              <a:buChar char="•"/>
            </a:pPr>
            <a:r>
              <a:rPr lang="en-US" sz="1867" spc="131" dirty="0">
                <a:solidFill>
                  <a:srgbClr val="10609D"/>
                </a:solidFill>
                <a:latin typeface="Montserrat Light"/>
              </a:rPr>
              <a:t>except for ADN (nursing) students</a:t>
            </a:r>
          </a:p>
          <a:p>
            <a:pPr marL="609630" lvl="1" indent="-304815">
              <a:lnSpc>
                <a:spcPts val="2613"/>
              </a:lnSpc>
              <a:buFont typeface="Arial" panose="020B0604020202020204" pitchFamily="34" charset="0"/>
              <a:buChar char="•"/>
            </a:pPr>
            <a:r>
              <a:rPr lang="en-US" sz="1867" spc="131" dirty="0">
                <a:solidFill>
                  <a:srgbClr val="10609D"/>
                </a:solidFill>
                <a:latin typeface="Montserrat Light"/>
              </a:rPr>
              <a:t>Additional funds are provided for Career/Tech students</a:t>
            </a:r>
          </a:p>
          <a:p>
            <a:pPr marL="914446" lvl="2" indent="-304815">
              <a:lnSpc>
                <a:spcPts val="2613"/>
              </a:lnSpc>
              <a:buFont typeface="Arial" panose="020B0604020202020204" pitchFamily="34" charset="0"/>
              <a:buChar char="•"/>
            </a:pPr>
            <a:r>
              <a:rPr lang="en-US" sz="1867" spc="131" dirty="0">
                <a:solidFill>
                  <a:srgbClr val="10609D"/>
                </a:solidFill>
                <a:latin typeface="Montserrat Light"/>
              </a:rPr>
              <a:t>even more for some high cost CTE programs</a:t>
            </a:r>
          </a:p>
          <a:p>
            <a:pPr marL="609630" lvl="1" indent="-304815">
              <a:lnSpc>
                <a:spcPts val="2613"/>
              </a:lnSpc>
              <a:buFont typeface="Arial" panose="020B0604020202020204" pitchFamily="34" charset="0"/>
              <a:buChar char="•"/>
            </a:pPr>
            <a:r>
              <a:rPr lang="en-US" sz="1867" spc="131" dirty="0">
                <a:solidFill>
                  <a:srgbClr val="10609D"/>
                </a:solidFill>
                <a:latin typeface="Montserrat Light"/>
              </a:rPr>
              <a:t>Two types of credit data are reported</a:t>
            </a:r>
          </a:p>
          <a:p>
            <a:pPr marL="914446" lvl="2" indent="-304815">
              <a:lnSpc>
                <a:spcPts val="2613"/>
              </a:lnSpc>
              <a:buFont typeface="Arial" panose="020B0604020202020204" pitchFamily="34" charset="0"/>
              <a:buChar char="•"/>
            </a:pPr>
            <a:r>
              <a:rPr lang="en-US" sz="1867" spc="131" dirty="0">
                <a:solidFill>
                  <a:srgbClr val="10609D"/>
                </a:solidFill>
                <a:latin typeface="Montserrat Light"/>
              </a:rPr>
              <a:t>Audited – needed for reimbursement calculations</a:t>
            </a:r>
          </a:p>
          <a:p>
            <a:pPr marL="914446" lvl="2" indent="-304815">
              <a:lnSpc>
                <a:spcPts val="2613"/>
              </a:lnSpc>
              <a:buFont typeface="Arial" panose="020B0604020202020204" pitchFamily="34" charset="0"/>
              <a:buChar char="•"/>
            </a:pPr>
            <a:r>
              <a:rPr lang="en-US" sz="1867" spc="131" dirty="0" err="1">
                <a:solidFill>
                  <a:srgbClr val="10609D"/>
                </a:solidFill>
                <a:latin typeface="Montserrat Light"/>
              </a:rPr>
              <a:t>LifeTracks</a:t>
            </a:r>
            <a:r>
              <a:rPr lang="en-US" sz="1867" spc="131" dirty="0">
                <a:solidFill>
                  <a:srgbClr val="10609D"/>
                </a:solidFill>
                <a:latin typeface="Montserrat Light"/>
              </a:rPr>
              <a:t> – all students even if disallowed for reimbursement</a:t>
            </a:r>
          </a:p>
        </p:txBody>
      </p:sp>
      <p:sp>
        <p:nvSpPr>
          <p:cNvPr id="10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rgbClr val="1848A0"/>
          </a:solidFill>
        </p:spPr>
      </p:sp>
    </p:spTree>
    <p:extLst>
      <p:ext uri="{BB962C8B-B14F-4D97-AF65-F5344CB8AC3E}">
        <p14:creationId xmlns:p14="http://schemas.microsoft.com/office/powerpoint/2010/main" val="294099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" y="999744"/>
            <a:ext cx="10972800" cy="38953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36176" y="1410834"/>
            <a:ext cx="4538955" cy="160212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Ouch it hurts !!</a:t>
            </a:r>
          </a:p>
        </p:txBody>
      </p:sp>
      <p:sp>
        <p:nvSpPr>
          <p:cNvPr id="6" name="Oval 5"/>
          <p:cNvSpPr/>
          <p:nvPr/>
        </p:nvSpPr>
        <p:spPr>
          <a:xfrm>
            <a:off x="4935578" y="2720528"/>
            <a:ext cx="4239952" cy="77800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>
                <a:solidFill>
                  <a:schemeClr val="accent6">
                    <a:lumMod val="50000"/>
                  </a:schemeClr>
                </a:solidFill>
              </a:rPr>
              <a:t>That’s </a:t>
            </a:r>
            <a:r>
              <a:rPr lang="en-US" sz="2933" dirty="0" err="1">
                <a:solidFill>
                  <a:schemeClr val="accent6">
                    <a:lumMod val="50000"/>
                  </a:schemeClr>
                </a:solidFill>
              </a:rPr>
              <a:t>gotta</a:t>
            </a:r>
            <a:r>
              <a:rPr lang="en-US" sz="2933" dirty="0">
                <a:solidFill>
                  <a:schemeClr val="accent6">
                    <a:lumMod val="50000"/>
                  </a:schemeClr>
                </a:solidFill>
              </a:rPr>
              <a:t> hurt!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608899" y="436229"/>
            <a:ext cx="10487888" cy="349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 b="1" spc="178" dirty="0">
                <a:solidFill>
                  <a:schemeClr val="bg1"/>
                </a:solidFill>
                <a:latin typeface="Montserrat"/>
              </a:rPr>
              <a:t>Admissions Findings – In Real Money $$$</a:t>
            </a:r>
            <a:endParaRPr lang="en-US" sz="2399" b="1" spc="178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7896" y="1749287"/>
            <a:ext cx="1046922" cy="2464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" name="ouc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86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430" y="5353981"/>
            <a:ext cx="406400" cy="406400"/>
          </a:xfrm>
          <a:prstGeom prst="rect">
            <a:avLst/>
          </a:prstGeom>
        </p:spPr>
      </p:pic>
      <p:sp>
        <p:nvSpPr>
          <p:cNvPr id="10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chemeClr val="bg1"/>
          </a:solidFill>
        </p:spPr>
      </p:sp>
      <p:sp>
        <p:nvSpPr>
          <p:cNvPr id="11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chemeClr val="bg1"/>
          </a:solidFill>
        </p:spPr>
      </p:sp>
    </p:spTree>
    <p:extLst>
      <p:ext uri="{BB962C8B-B14F-4D97-AF65-F5344CB8AC3E}">
        <p14:creationId xmlns:p14="http://schemas.microsoft.com/office/powerpoint/2010/main" val="15676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2" y="2661732"/>
            <a:ext cx="1310224" cy="198646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46089" y="525996"/>
            <a:ext cx="1012149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800" b="1" spc="43" dirty="0">
                <a:solidFill>
                  <a:srgbClr val="1848A0"/>
                </a:solidFill>
                <a:latin typeface="Montserrat"/>
              </a:rPr>
              <a:t>DA’ TEAM 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0580" y="1435103"/>
            <a:ext cx="9852509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b="1" spc="178" dirty="0">
                <a:solidFill>
                  <a:srgbClr val="1848A0"/>
                </a:solidFill>
                <a:latin typeface="Montserrat"/>
              </a:rPr>
              <a:t>Da’ Most Awesome Team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2400" y="4904838"/>
            <a:ext cx="2797324" cy="1166430"/>
            <a:chOff x="0" y="-95250"/>
            <a:chExt cx="6530136" cy="2332862"/>
          </a:xfrm>
        </p:grpSpPr>
        <p:sp>
          <p:nvSpPr>
            <p:cNvPr id="7" name="TextBox 7"/>
            <p:cNvSpPr txBox="1"/>
            <p:nvPr/>
          </p:nvSpPr>
          <p:spPr>
            <a:xfrm>
              <a:off x="104633" y="698729"/>
              <a:ext cx="6320869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5"/>
                </a:lnSpc>
              </a:pPr>
              <a:r>
                <a:rPr lang="en-US" sz="1733" spc="121" dirty="0">
                  <a:solidFill>
                    <a:srgbClr val="1848A0"/>
                  </a:solidFill>
                  <a:latin typeface="Montserrat Light"/>
                </a:rPr>
                <a:t>Assistant Executive Director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6530136" cy="795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9"/>
                </a:lnSpc>
              </a:pPr>
              <a:r>
                <a:rPr lang="en-US" sz="2000" spc="221" dirty="0">
                  <a:solidFill>
                    <a:srgbClr val="1848A0"/>
                  </a:solidFill>
                  <a:latin typeface="Montserrat"/>
                </a:rPr>
                <a:t>RAUL FLETES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352801" y="4904838"/>
            <a:ext cx="2438399" cy="1166430"/>
            <a:chOff x="0" y="-95250"/>
            <a:chExt cx="6530136" cy="2332863"/>
          </a:xfrm>
        </p:grpSpPr>
        <p:sp>
          <p:nvSpPr>
            <p:cNvPr id="10" name="TextBox 10"/>
            <p:cNvSpPr txBox="1"/>
            <p:nvPr/>
          </p:nvSpPr>
          <p:spPr>
            <a:xfrm>
              <a:off x="104634" y="698729"/>
              <a:ext cx="6320868" cy="1538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5"/>
                </a:lnSpc>
              </a:pPr>
              <a:r>
                <a:rPr lang="en-US" sz="1733" spc="121" dirty="0">
                  <a:solidFill>
                    <a:srgbClr val="1848A0"/>
                  </a:solidFill>
                  <a:latin typeface="Montserrat Light"/>
                </a:rPr>
                <a:t>Director </a:t>
              </a:r>
            </a:p>
            <a:p>
              <a:pPr algn="ctr">
                <a:lnSpc>
                  <a:spcPts val="2965"/>
                </a:lnSpc>
              </a:pPr>
              <a:r>
                <a:rPr lang="en-US" sz="1733" spc="121" dirty="0">
                  <a:solidFill>
                    <a:srgbClr val="1848A0"/>
                  </a:solidFill>
                  <a:latin typeface="Montserrat Light"/>
                </a:rPr>
                <a:t>Of Monitoring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6530136" cy="795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9"/>
                </a:lnSpc>
              </a:pPr>
              <a:r>
                <a:rPr lang="en-US" sz="2000" spc="221" dirty="0">
                  <a:solidFill>
                    <a:srgbClr val="1848A0"/>
                  </a:solidFill>
                  <a:latin typeface="Montserrat"/>
                </a:rPr>
                <a:t>DAVITA WEARY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47200" y="4904838"/>
            <a:ext cx="2743200" cy="781710"/>
            <a:chOff x="0" y="-95250"/>
            <a:chExt cx="6530136" cy="1563424"/>
          </a:xfrm>
        </p:grpSpPr>
        <p:sp>
          <p:nvSpPr>
            <p:cNvPr id="13" name="TextBox 13"/>
            <p:cNvSpPr txBox="1"/>
            <p:nvPr/>
          </p:nvSpPr>
          <p:spPr>
            <a:xfrm>
              <a:off x="104634" y="698730"/>
              <a:ext cx="6320868" cy="76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5"/>
                </a:lnSpc>
              </a:pPr>
              <a:r>
                <a:rPr lang="en-US" sz="1733" spc="121" dirty="0">
                  <a:solidFill>
                    <a:srgbClr val="1848A0"/>
                  </a:solidFill>
                  <a:latin typeface="Montserrat Light"/>
                </a:rPr>
                <a:t>Specialist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6530136" cy="795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9"/>
                </a:lnSpc>
              </a:pPr>
              <a:r>
                <a:rPr lang="en-US" sz="2000" spc="221" dirty="0">
                  <a:solidFill>
                    <a:srgbClr val="1848A0"/>
                  </a:solidFill>
                  <a:latin typeface="Montserrat"/>
                </a:rPr>
                <a:t>ED ROBERSON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03" y="2661732"/>
            <a:ext cx="1527097" cy="198646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243" y="2661732"/>
            <a:ext cx="1530557" cy="1986469"/>
          </a:xfrm>
          <a:prstGeom prst="rect">
            <a:avLst/>
          </a:prstGeom>
        </p:spPr>
      </p:pic>
      <p:pic>
        <p:nvPicPr>
          <p:cNvPr id="20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1" y="2661732"/>
            <a:ext cx="1573099" cy="1986469"/>
          </a:xfrm>
          <a:prstGeom prst="rect">
            <a:avLst/>
          </a:prstGeom>
        </p:spPr>
      </p:pic>
      <p:grpSp>
        <p:nvGrpSpPr>
          <p:cNvPr id="21" name="Group 9"/>
          <p:cNvGrpSpPr/>
          <p:nvPr/>
        </p:nvGrpSpPr>
        <p:grpSpPr>
          <a:xfrm>
            <a:off x="6227369" y="4904838"/>
            <a:ext cx="2815031" cy="781709"/>
            <a:chOff x="0" y="-95250"/>
            <a:chExt cx="6530136" cy="1563420"/>
          </a:xfrm>
        </p:grpSpPr>
        <p:sp>
          <p:nvSpPr>
            <p:cNvPr id="22" name="TextBox 10"/>
            <p:cNvSpPr txBox="1"/>
            <p:nvPr/>
          </p:nvSpPr>
          <p:spPr>
            <a:xfrm>
              <a:off x="104634" y="698727"/>
              <a:ext cx="6320870" cy="769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5"/>
                </a:lnSpc>
              </a:pPr>
              <a:r>
                <a:rPr lang="en-US" sz="1733" spc="121" dirty="0">
                  <a:solidFill>
                    <a:srgbClr val="1848A0"/>
                  </a:solidFill>
                  <a:latin typeface="Montserrat Light"/>
                </a:rPr>
                <a:t>Specialist</a:t>
              </a:r>
            </a:p>
          </p:txBody>
        </p:sp>
        <p:sp>
          <p:nvSpPr>
            <p:cNvPr id="23" name="TextBox 11"/>
            <p:cNvSpPr txBox="1"/>
            <p:nvPr/>
          </p:nvSpPr>
          <p:spPr>
            <a:xfrm>
              <a:off x="0" y="-95250"/>
              <a:ext cx="6530136" cy="795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9"/>
                </a:lnSpc>
              </a:pPr>
              <a:r>
                <a:rPr lang="en-US" sz="2000" spc="221" dirty="0">
                  <a:solidFill>
                    <a:srgbClr val="1848A0"/>
                  </a:solidFill>
                  <a:latin typeface="Montserrat"/>
                </a:rPr>
                <a:t>BEVERLIN GIVENS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2" y="2585265"/>
            <a:ext cx="1828800" cy="20622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91" y="2574893"/>
            <a:ext cx="1754829" cy="2072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85" y="2497908"/>
            <a:ext cx="1673880" cy="22238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243" y="2554488"/>
            <a:ext cx="1530557" cy="2167270"/>
          </a:xfrm>
          <a:prstGeom prst="rect">
            <a:avLst/>
          </a:prstGeom>
        </p:spPr>
      </p:pic>
      <p:pic>
        <p:nvPicPr>
          <p:cNvPr id="3" name="evillaugh.sw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4945" y="4112192"/>
            <a:ext cx="406400" cy="406400"/>
          </a:xfrm>
          <a:prstGeom prst="rect">
            <a:avLst/>
          </a:prstGeom>
        </p:spPr>
      </p:pic>
      <p:sp>
        <p:nvSpPr>
          <p:cNvPr id="29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sp>
        <p:nvSpPr>
          <p:cNvPr id="30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rgbClr val="1848A0"/>
          </a:solidFill>
        </p:spPr>
      </p:sp>
    </p:spTree>
    <p:extLst>
      <p:ext uri="{BB962C8B-B14F-4D97-AF65-F5344CB8AC3E}">
        <p14:creationId xmlns:p14="http://schemas.microsoft.com/office/powerpoint/2010/main" val="22061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88242"/>
            <a:ext cx="12192000" cy="3081041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21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56" y="68916"/>
            <a:ext cx="2533888" cy="2533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6113" y="5317067"/>
            <a:ext cx="3872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ontserrat" panose="020B0604020202020204" charset="0"/>
              </a:rPr>
              <a:t>THANK YOU 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9396" y="3685601"/>
            <a:ext cx="4011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ontserrat" panose="020B0604020202020204" charset="0"/>
              </a:rPr>
              <a:t>QUESTIONS ?</a:t>
            </a:r>
          </a:p>
        </p:txBody>
      </p:sp>
      <p:pic>
        <p:nvPicPr>
          <p:cNvPr id="5" name="Thats All Folk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1600" y="2386399"/>
            <a:ext cx="406400" cy="406400"/>
          </a:xfrm>
          <a:prstGeom prst="rect">
            <a:avLst/>
          </a:prstGeom>
        </p:spPr>
      </p:pic>
      <p:sp>
        <p:nvSpPr>
          <p:cNvPr id="14" name="AutoShape 2"/>
          <p:cNvSpPr/>
          <p:nvPr/>
        </p:nvSpPr>
        <p:spPr>
          <a:xfrm>
            <a:off x="8662114" y="-288242"/>
            <a:ext cx="3530600" cy="7146242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2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96801" y="5215562"/>
            <a:ext cx="1210949" cy="1210949"/>
          </a:xfrm>
          <a:prstGeom prst="rect">
            <a:avLst/>
          </a:prstGeom>
        </p:spPr>
      </p:pic>
      <p:sp>
        <p:nvSpPr>
          <p:cNvPr id="10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chemeClr val="bg1"/>
          </a:solidFill>
        </p:spPr>
      </p:sp>
    </p:spTree>
    <p:extLst>
      <p:ext uri="{BB962C8B-B14F-4D97-AF65-F5344CB8AC3E}">
        <p14:creationId xmlns:p14="http://schemas.microsoft.com/office/powerpoint/2010/main" val="40848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9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0609D"/>
                </a:solidFill>
                <a:latin typeface="Montserrat" panose="020B0604020202020204" charset="0"/>
              </a:rPr>
              <a:t>Assumptions</a:t>
            </a:r>
            <a:endParaRPr lang="en-US" sz="40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829" y="1825625"/>
            <a:ext cx="5412971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FY19 Appropriation $187,975,679</a:t>
            </a:r>
          </a:p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15% base $28,196,355</a:t>
            </a:r>
          </a:p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FY20 </a:t>
            </a:r>
            <a:r>
              <a:rPr lang="en-US" sz="2400" dirty="0">
                <a:solidFill>
                  <a:srgbClr val="10609D"/>
                </a:solidFill>
                <a:latin typeface="Montserrat" panose="020B0604020202020204" charset="0"/>
              </a:rPr>
              <a:t>Appropriation </a:t>
            </a:r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$193,875,054</a:t>
            </a:r>
          </a:p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FY20 Available $165,678,699</a:t>
            </a:r>
            <a:endParaRPr lang="en-US" sz="2400" dirty="0">
              <a:solidFill>
                <a:srgbClr val="10609D"/>
              </a:solidFill>
              <a:latin typeface="Montserrat" panose="020B0604020202020204" charset="0"/>
            </a:endParaRPr>
          </a:p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Two Admissions Findings in Fall 2018, and zero in Summer 2018 and Spring 2019.</a:t>
            </a:r>
          </a:p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Attendance findings are automatically removed, as are the ‘excluded’ hours &amp;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4263" y="1825625"/>
            <a:ext cx="5459788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Weights</a:t>
            </a:r>
          </a:p>
          <a:p>
            <a:pPr lvl="1"/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1 for Academic &amp; DE/DC &amp; NDS</a:t>
            </a:r>
          </a:p>
          <a:p>
            <a:pPr lvl="1"/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1 for Technical</a:t>
            </a:r>
          </a:p>
          <a:p>
            <a:pPr lvl="1"/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1 for Career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10609D"/>
                </a:solidFill>
                <a:latin typeface="Montserrat" panose="020B0604020202020204" charset="0"/>
              </a:rPr>
              <a:t>	</a:t>
            </a:r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PLUS</a:t>
            </a:r>
          </a:p>
          <a:p>
            <a:pPr lvl="1"/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1.19 for ADN  or</a:t>
            </a:r>
          </a:p>
          <a:p>
            <a:pPr lvl="1"/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1.19 Allied Health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10609D"/>
                </a:solidFill>
                <a:latin typeface="Montserrat" panose="020B0604020202020204" charset="0"/>
              </a:rPr>
              <a:t>	</a:t>
            </a:r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PLUS</a:t>
            </a:r>
          </a:p>
          <a:p>
            <a:pPr lvl="1"/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0.75 VCC Host – crossed</a:t>
            </a:r>
          </a:p>
          <a:p>
            <a:pPr lvl="1"/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0.25 VCC Provider - crossed</a:t>
            </a:r>
            <a:endParaRPr lang="en-US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sp>
        <p:nvSpPr>
          <p:cNvPr id="8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rgbClr val="1848A0"/>
          </a:solidFill>
        </p:spPr>
      </p:sp>
    </p:spTree>
    <p:extLst>
      <p:ext uri="{BB962C8B-B14F-4D97-AF65-F5344CB8AC3E}">
        <p14:creationId xmlns:p14="http://schemas.microsoft.com/office/powerpoint/2010/main" val="21511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0609D"/>
                </a:solidFill>
                <a:latin typeface="Montserrat" panose="020B0604020202020204" charset="0"/>
              </a:rPr>
              <a:t>Weighted FTE Enrollment</a:t>
            </a:r>
            <a:endParaRPr lang="en-US" sz="40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829" y="1597306"/>
            <a:ext cx="6065854" cy="4579657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Adjusted** FTE^^</a:t>
            </a:r>
          </a:p>
          <a:p>
            <a:pPr lvl="1"/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Academic = 37,208.8</a:t>
            </a:r>
          </a:p>
          <a:p>
            <a:pPr lvl="1"/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Non-Degree (mainly DE/DC) = 4,670.4</a:t>
            </a:r>
          </a:p>
          <a:p>
            <a:pPr lvl="2"/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1 X (37,208.8+4,670.4)</a:t>
            </a:r>
            <a:endParaRPr lang="en-US" sz="1600" dirty="0">
              <a:solidFill>
                <a:srgbClr val="10609D"/>
              </a:solidFill>
              <a:latin typeface="Montserrat" panose="020B0604020202020204" charset="0"/>
            </a:endParaRPr>
          </a:p>
          <a:p>
            <a:pPr lvl="1"/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Technical = 1 X 9,933.5</a:t>
            </a:r>
          </a:p>
          <a:p>
            <a:pPr lvl="1"/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Career = 1 X 3,941.7</a:t>
            </a:r>
          </a:p>
          <a:p>
            <a:pPr lvl="1"/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ADN = 1.19 X 2,786.76</a:t>
            </a:r>
          </a:p>
          <a:p>
            <a:pPr lvl="1"/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AH = 1.19 X 1,737.563</a:t>
            </a:r>
          </a:p>
          <a:p>
            <a:pPr lvl="1"/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VCC Host = 0.75 X 495.137</a:t>
            </a:r>
          </a:p>
          <a:p>
            <a:pPr lvl="1"/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VCC Provider = 0.25 X 495.120</a:t>
            </a:r>
          </a:p>
          <a:p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This </a:t>
            </a:r>
            <a:r>
              <a:rPr lang="en-US" sz="2000" dirty="0">
                <a:solidFill>
                  <a:srgbClr val="10609D"/>
                </a:solidFill>
                <a:latin typeface="Montserrat" panose="020B0604020202020204" charset="0"/>
              </a:rPr>
              <a:t>equals 61,633.54 FTE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** Adjusted implies that efficiency has been applied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10609D"/>
                </a:solidFill>
                <a:latin typeface="Montserrat" panose="020B0604020202020204" charset="0"/>
              </a:rPr>
              <a:t>^^ These FTE are based on Student Curriculum, taking any type of courses (A, T or C</a:t>
            </a:r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)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4053" y="1597306"/>
            <a:ext cx="4925273" cy="457965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Detail of FTE Costs</a:t>
            </a:r>
          </a:p>
          <a:p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Academic, Technical or Career: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1 X $165,678,699 ÷ 61,633.54 = </a:t>
            </a:r>
            <a:r>
              <a:rPr lang="en-US" sz="1600" dirty="0">
                <a:solidFill>
                  <a:srgbClr val="10609D"/>
                </a:solidFill>
                <a:latin typeface="Montserrat" panose="020B0604020202020204" charset="0"/>
              </a:rPr>
              <a:t>$</a:t>
            </a: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2,688.13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Or $89.60/</a:t>
            </a:r>
            <a:r>
              <a:rPr lang="en-US" sz="1600" dirty="0" err="1" smtClean="0">
                <a:solidFill>
                  <a:srgbClr val="10609D"/>
                </a:solidFill>
                <a:latin typeface="Montserrat" panose="020B0604020202020204" charset="0"/>
              </a:rPr>
              <a:t>hr</a:t>
            </a:r>
            <a:endParaRPr lang="en-US" sz="1600" dirty="0">
              <a:solidFill>
                <a:srgbClr val="10609D"/>
              </a:solidFill>
              <a:latin typeface="Montserrat" panose="020B0604020202020204" charset="0"/>
            </a:endParaRPr>
          </a:p>
          <a:p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ADN or AH:</a:t>
            </a:r>
            <a:endParaRPr lang="en-US" sz="2000" dirty="0">
              <a:solidFill>
                <a:srgbClr val="10609D"/>
              </a:solidFill>
              <a:latin typeface="Montserrat" panose="020B0604020202020204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1.19 </a:t>
            </a:r>
            <a:r>
              <a:rPr lang="en-US" sz="1600" dirty="0">
                <a:solidFill>
                  <a:srgbClr val="10609D"/>
                </a:solidFill>
                <a:latin typeface="Montserrat" panose="020B0604020202020204" charset="0"/>
              </a:rPr>
              <a:t>X $165,678,699 ÷ 61,633.54 = </a:t>
            </a: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$3,198.87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Or $106.63/</a:t>
            </a:r>
            <a:r>
              <a:rPr lang="en-US" sz="1600" dirty="0" err="1" smtClean="0">
                <a:solidFill>
                  <a:srgbClr val="10609D"/>
                </a:solidFill>
                <a:latin typeface="Montserrat" panose="020B0604020202020204" charset="0"/>
              </a:rPr>
              <a:t>hr</a:t>
            </a:r>
            <a:endParaRPr lang="en-US" sz="1600" dirty="0" smtClean="0">
              <a:solidFill>
                <a:srgbClr val="10609D"/>
              </a:solidFill>
              <a:latin typeface="Montserrat" panose="020B0604020202020204" charset="0"/>
            </a:endParaRPr>
          </a:p>
          <a:p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VCC Host:</a:t>
            </a:r>
            <a:endParaRPr lang="en-US" sz="2000" dirty="0">
              <a:solidFill>
                <a:srgbClr val="10609D"/>
              </a:solidFill>
              <a:latin typeface="Montserrat" panose="020B0604020202020204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0.75 </a:t>
            </a:r>
            <a:r>
              <a:rPr lang="en-US" sz="1600" dirty="0">
                <a:solidFill>
                  <a:srgbClr val="10609D"/>
                </a:solidFill>
                <a:latin typeface="Montserrat" panose="020B0604020202020204" charset="0"/>
              </a:rPr>
              <a:t>X $165,678,699 ÷ 61,633.54 = </a:t>
            </a: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$2,016.09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Or $67.20/</a:t>
            </a:r>
            <a:r>
              <a:rPr lang="en-US" sz="1600" dirty="0" err="1" smtClean="0">
                <a:solidFill>
                  <a:srgbClr val="10609D"/>
                </a:solidFill>
                <a:latin typeface="Montserrat" panose="020B0604020202020204" charset="0"/>
              </a:rPr>
              <a:t>hr</a:t>
            </a:r>
            <a:endParaRPr lang="en-US" sz="1600" dirty="0">
              <a:solidFill>
                <a:srgbClr val="10609D"/>
              </a:solidFill>
              <a:latin typeface="Montserrat" panose="020B0604020202020204" charset="0"/>
            </a:endParaRPr>
          </a:p>
          <a:p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VCC Provider:</a:t>
            </a:r>
            <a:endParaRPr lang="en-US" sz="2000" dirty="0">
              <a:solidFill>
                <a:srgbClr val="10609D"/>
              </a:solidFill>
              <a:latin typeface="Montserrat" panose="020B0604020202020204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0.25 </a:t>
            </a:r>
            <a:r>
              <a:rPr lang="en-US" sz="1600" dirty="0">
                <a:solidFill>
                  <a:srgbClr val="10609D"/>
                </a:solidFill>
                <a:latin typeface="Montserrat" panose="020B0604020202020204" charset="0"/>
              </a:rPr>
              <a:t>X $165,678,699 ÷ 61,633.54 = </a:t>
            </a: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$672.03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Or $22.40/</a:t>
            </a:r>
            <a:r>
              <a:rPr lang="en-US" sz="1600" dirty="0" err="1" smtClean="0">
                <a:solidFill>
                  <a:srgbClr val="10609D"/>
                </a:solidFill>
                <a:latin typeface="Montserrat" panose="020B0604020202020204" charset="0"/>
              </a:rPr>
              <a:t>hr</a:t>
            </a:r>
            <a:endParaRPr lang="en-US" sz="1600" dirty="0">
              <a:solidFill>
                <a:srgbClr val="10609D"/>
              </a:solidFill>
              <a:latin typeface="Montserrat" panose="020B0604020202020204" charset="0"/>
            </a:endParaRPr>
          </a:p>
          <a:p>
            <a:endParaRPr lang="en-US" sz="2000" dirty="0" smtClean="0">
              <a:solidFill>
                <a:srgbClr val="10609D"/>
              </a:solidFill>
              <a:latin typeface="Montserrat" panose="020B060402020202020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10609D"/>
              </a:solidFill>
              <a:latin typeface="Montserrat" panose="020B0604020202020204" charset="0"/>
            </a:endParaRPr>
          </a:p>
          <a:p>
            <a:endParaRPr lang="en-US" sz="2400" dirty="0">
              <a:solidFill>
                <a:srgbClr val="10609D"/>
              </a:solidFill>
              <a:latin typeface="Montserrat" panose="020B060402020202020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10609D"/>
              </a:solidFill>
              <a:latin typeface="Montserrat" panose="020B060402020202020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10609D"/>
              </a:solidFill>
              <a:latin typeface="Montserrat" panose="020B0604020202020204" charset="0"/>
            </a:endParaRPr>
          </a:p>
          <a:p>
            <a:endParaRPr lang="en-US" sz="20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sp>
        <p:nvSpPr>
          <p:cNvPr id="6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sp>
        <p:nvSpPr>
          <p:cNvPr id="7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rgbClr val="1848A0"/>
          </a:solidFill>
        </p:spPr>
      </p:sp>
    </p:spTree>
    <p:extLst>
      <p:ext uri="{BB962C8B-B14F-4D97-AF65-F5344CB8AC3E}">
        <p14:creationId xmlns:p14="http://schemas.microsoft.com/office/powerpoint/2010/main" val="11434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0609D"/>
                </a:solidFill>
                <a:latin typeface="Montserrat" panose="020B0604020202020204" charset="0"/>
              </a:rPr>
              <a:t>Funding – Approximate Reimbursements**</a:t>
            </a:r>
            <a:endParaRPr lang="en-US" sz="40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141" y="1825625"/>
            <a:ext cx="7306888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Finance computes college reimbursements for Academic Year 2020, based on AY 2019 data.</a:t>
            </a:r>
          </a:p>
          <a:p>
            <a:pPr lvl="1"/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Summer 18 = No admissions findings</a:t>
            </a:r>
          </a:p>
          <a:p>
            <a:pPr lvl="1"/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Fall 18 = Two admissions findings</a:t>
            </a:r>
          </a:p>
          <a:p>
            <a:pPr lvl="1"/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Spring 19 = No admissions findings</a:t>
            </a:r>
          </a:p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** Spring Attendance audit has not been completed, thus the attendance findings have not been removed from uploaded data; that is the reimbursements shown here are approximates</a:t>
            </a:r>
            <a:endParaRPr lang="en-US" sz="24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195133"/>
              </p:ext>
            </p:extLst>
          </p:nvPr>
        </p:nvGraphicFramePr>
        <p:xfrm>
          <a:off x="7933604" y="1837200"/>
          <a:ext cx="3675804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3" imgW="2086043" imgH="2447945" progId="Excel.Sheet.12">
                  <p:embed/>
                </p:oleObj>
              </mc:Choice>
              <mc:Fallback>
                <p:oleObj name="Worksheet" r:id="rId3" imgW="2086043" imgH="24479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3604" y="1837200"/>
                        <a:ext cx="3675804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sp>
        <p:nvSpPr>
          <p:cNvPr id="13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rgbClr val="1848A0"/>
          </a:solidFill>
        </p:spPr>
      </p:sp>
    </p:spTree>
    <p:extLst>
      <p:ext uri="{BB962C8B-B14F-4D97-AF65-F5344CB8AC3E}">
        <p14:creationId xmlns:p14="http://schemas.microsoft.com/office/powerpoint/2010/main" val="1238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0609D"/>
                </a:solidFill>
                <a:latin typeface="Montserrat" panose="020B0604020202020204" charset="0"/>
              </a:rPr>
              <a:t>CTE Assumptions</a:t>
            </a:r>
            <a:endParaRPr lang="en-US" sz="40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829" y="1825625"/>
            <a:ext cx="5412971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FY20 Appropriated $26,655,473</a:t>
            </a:r>
          </a:p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7.5</a:t>
            </a:r>
            <a:r>
              <a:rPr lang="en-US" sz="2400" dirty="0">
                <a:solidFill>
                  <a:srgbClr val="10609D"/>
                </a:solidFill>
                <a:latin typeface="Montserrat" panose="020B0604020202020204" charset="0"/>
              </a:rPr>
              <a:t>% base </a:t>
            </a:r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 $1,999,155</a:t>
            </a:r>
          </a:p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FY20 </a:t>
            </a:r>
            <a:r>
              <a:rPr lang="en-US" sz="2400" dirty="0">
                <a:solidFill>
                  <a:srgbClr val="10609D"/>
                </a:solidFill>
                <a:latin typeface="Montserrat" panose="020B0604020202020204" charset="0"/>
              </a:rPr>
              <a:t>Available $ </a:t>
            </a:r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24,656,318 </a:t>
            </a:r>
            <a:endParaRPr lang="en-US" sz="2400" dirty="0">
              <a:solidFill>
                <a:srgbClr val="10609D"/>
              </a:solidFill>
              <a:latin typeface="Montserrat" panose="020B0604020202020204" charset="0"/>
            </a:endParaRPr>
          </a:p>
          <a:p>
            <a:endParaRPr lang="en-US" sz="24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7429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Weights</a:t>
            </a:r>
          </a:p>
          <a:p>
            <a:pPr lvl="1"/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1 for Technical  or</a:t>
            </a:r>
          </a:p>
          <a:p>
            <a:pPr lvl="1"/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1 for Career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10609D"/>
                </a:solidFill>
                <a:latin typeface="Montserrat" panose="020B0604020202020204" charset="0"/>
              </a:rPr>
              <a:t>	</a:t>
            </a:r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PLUS</a:t>
            </a:r>
          </a:p>
          <a:p>
            <a:pPr lvl="1"/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0.25 for High Cost level 1 or</a:t>
            </a:r>
          </a:p>
          <a:p>
            <a:pPr lvl="1"/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0.50 for High Cost level 2 or</a:t>
            </a:r>
          </a:p>
          <a:p>
            <a:pPr lvl="1"/>
            <a:r>
              <a:rPr lang="en-US" dirty="0" smtClean="0">
                <a:solidFill>
                  <a:srgbClr val="10609D"/>
                </a:solidFill>
                <a:latin typeface="Montserrat" panose="020B0604020202020204" charset="0"/>
              </a:rPr>
              <a:t>0.75 for High Cost level 3</a:t>
            </a:r>
            <a:endParaRPr lang="en-US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sp>
        <p:nvSpPr>
          <p:cNvPr id="5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sp>
        <p:nvSpPr>
          <p:cNvPr id="6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rgbClr val="1848A0"/>
          </a:solidFill>
        </p:spPr>
      </p:sp>
    </p:spTree>
    <p:extLst>
      <p:ext uri="{BB962C8B-B14F-4D97-AF65-F5344CB8AC3E}">
        <p14:creationId xmlns:p14="http://schemas.microsoft.com/office/powerpoint/2010/main" val="22869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0609D"/>
                </a:solidFill>
                <a:latin typeface="Montserrat" panose="020B0604020202020204" charset="0"/>
              </a:rPr>
              <a:t>Weighted CTE Enrollment</a:t>
            </a:r>
            <a:endParaRPr lang="en-US" sz="40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829" y="1825625"/>
            <a:ext cx="6289271" cy="4606746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Adjusted** FTE</a:t>
            </a:r>
          </a:p>
          <a:p>
            <a:pPr lvl="1"/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Technical++ = 1 X 7,649.58</a:t>
            </a:r>
          </a:p>
          <a:p>
            <a:pPr lvl="1"/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Career++ = 1 X 3661.66</a:t>
            </a:r>
          </a:p>
          <a:p>
            <a:pPr lvl="1"/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High Cost 1^^ = 0.25 X 477.79</a:t>
            </a:r>
          </a:p>
          <a:p>
            <a:pPr lvl="1"/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High Cost 2^^ = 0.50 X 955.59</a:t>
            </a:r>
          </a:p>
          <a:p>
            <a:pPr lvl="1"/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High Cost 3^^ = 0.75 X 1,433.38</a:t>
            </a:r>
          </a:p>
          <a:p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This equals 12,901.10 FTE</a:t>
            </a:r>
          </a:p>
          <a:p>
            <a:pPr lvl="1"/>
            <a:endParaRPr lang="en-US" sz="2000" dirty="0">
              <a:solidFill>
                <a:srgbClr val="10609D"/>
              </a:solidFill>
              <a:latin typeface="Montserrat" panose="020B060402020202020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** Adjusted implies that efficiency has been applied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++ These </a:t>
            </a:r>
            <a:r>
              <a:rPr lang="en-US" sz="2000" dirty="0">
                <a:solidFill>
                  <a:srgbClr val="10609D"/>
                </a:solidFill>
                <a:latin typeface="Montserrat" panose="020B0604020202020204" charset="0"/>
              </a:rPr>
              <a:t>FTE are based on T or C course types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^^ High Cost programs are based on student’s CIP; there are 19 CIPs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829" y="6338990"/>
            <a:ext cx="1097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896100" y="1597307"/>
            <a:ext cx="4925273" cy="5111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Detail of FTE Costs</a:t>
            </a:r>
          </a:p>
          <a:p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Technical: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1 X $24,656,318 ÷ 12,901.10 = $1,911.18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Or $63.71/</a:t>
            </a:r>
            <a:r>
              <a:rPr lang="en-US" sz="1600" dirty="0" err="1" smtClean="0">
                <a:solidFill>
                  <a:srgbClr val="10609D"/>
                </a:solidFill>
                <a:latin typeface="Montserrat" panose="020B0604020202020204" charset="0"/>
              </a:rPr>
              <a:t>hr</a:t>
            </a:r>
            <a:endParaRPr lang="en-US" sz="1600" dirty="0" smtClean="0">
              <a:solidFill>
                <a:srgbClr val="10609D"/>
              </a:solidFill>
              <a:latin typeface="Montserrat" panose="020B0604020202020204" charset="0"/>
            </a:endParaRPr>
          </a:p>
          <a:p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Career: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1 X </a:t>
            </a:r>
            <a:r>
              <a:rPr lang="en-US" sz="1600" dirty="0">
                <a:solidFill>
                  <a:srgbClr val="10609D"/>
                </a:solidFill>
                <a:latin typeface="Montserrat" panose="020B0604020202020204" charset="0"/>
              </a:rPr>
              <a:t>$24,656,318 ÷ 12,901.10 = $1,911.18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10609D"/>
                </a:solidFill>
                <a:latin typeface="Montserrat" panose="020B0604020202020204" charset="0"/>
              </a:rPr>
              <a:t>Or $63.71/</a:t>
            </a:r>
            <a:r>
              <a:rPr lang="en-US" sz="1600" dirty="0" err="1">
                <a:solidFill>
                  <a:srgbClr val="10609D"/>
                </a:solidFill>
                <a:latin typeface="Montserrat" panose="020B0604020202020204" charset="0"/>
              </a:rPr>
              <a:t>hr</a:t>
            </a:r>
            <a:endParaRPr lang="en-US" sz="1600" dirty="0">
              <a:solidFill>
                <a:srgbClr val="10609D"/>
              </a:solidFill>
              <a:latin typeface="Montserrat" panose="020B0604020202020204" charset="0"/>
            </a:endParaRPr>
          </a:p>
          <a:p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High Cost 1: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0.25 X </a:t>
            </a:r>
            <a:r>
              <a:rPr lang="en-US" sz="1600" dirty="0">
                <a:solidFill>
                  <a:srgbClr val="10609D"/>
                </a:solidFill>
                <a:latin typeface="Montserrat" panose="020B0604020202020204" charset="0"/>
              </a:rPr>
              <a:t>$24,656,318 ÷ 12,901.10 </a:t>
            </a: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= $477.79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Or $15.93/</a:t>
            </a:r>
            <a:r>
              <a:rPr lang="en-US" sz="1600" dirty="0" err="1" smtClean="0">
                <a:solidFill>
                  <a:srgbClr val="10609D"/>
                </a:solidFill>
                <a:latin typeface="Montserrat" panose="020B0604020202020204" charset="0"/>
              </a:rPr>
              <a:t>hr</a:t>
            </a:r>
            <a:endParaRPr lang="en-US" sz="1600" dirty="0" smtClean="0">
              <a:solidFill>
                <a:srgbClr val="10609D"/>
              </a:solidFill>
              <a:latin typeface="Montserrat" panose="020B0604020202020204" charset="0"/>
            </a:endParaRPr>
          </a:p>
          <a:p>
            <a:r>
              <a:rPr lang="en-US" sz="2000" dirty="0">
                <a:solidFill>
                  <a:srgbClr val="10609D"/>
                </a:solidFill>
                <a:latin typeface="Montserrat" panose="020B0604020202020204" charset="0"/>
              </a:rPr>
              <a:t>High Cost </a:t>
            </a:r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2:</a:t>
            </a:r>
            <a:endParaRPr lang="en-US" sz="2000" dirty="0">
              <a:solidFill>
                <a:srgbClr val="10609D"/>
              </a:solidFill>
              <a:latin typeface="Montserrat" panose="020B0604020202020204" charset="0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rgbClr val="10609D"/>
                </a:solidFill>
                <a:latin typeface="Montserrat" panose="020B0604020202020204" charset="0"/>
              </a:rPr>
              <a:t>0.50 X $24,656,318 ÷ 12,901.10 = $955.59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10609D"/>
                </a:solidFill>
                <a:latin typeface="Montserrat" panose="020B0604020202020204" charset="0"/>
              </a:rPr>
              <a:t>Or $31.85/</a:t>
            </a:r>
            <a:r>
              <a:rPr lang="en-US" sz="1600" dirty="0" err="1">
                <a:solidFill>
                  <a:srgbClr val="10609D"/>
                </a:solidFill>
                <a:latin typeface="Montserrat" panose="020B0604020202020204" charset="0"/>
              </a:rPr>
              <a:t>hr</a:t>
            </a:r>
            <a:endParaRPr lang="en-US" sz="1600" dirty="0">
              <a:solidFill>
                <a:srgbClr val="10609D"/>
              </a:solidFill>
              <a:latin typeface="Montserrat" panose="020B0604020202020204" charset="0"/>
            </a:endParaRPr>
          </a:p>
          <a:p>
            <a:r>
              <a:rPr lang="en-US" sz="2000" dirty="0">
                <a:solidFill>
                  <a:srgbClr val="10609D"/>
                </a:solidFill>
                <a:latin typeface="Montserrat" panose="020B0604020202020204" charset="0"/>
              </a:rPr>
              <a:t>High Cost </a:t>
            </a:r>
            <a:r>
              <a:rPr lang="en-US" sz="2000" dirty="0" smtClean="0">
                <a:solidFill>
                  <a:srgbClr val="10609D"/>
                </a:solidFill>
                <a:latin typeface="Montserrat" panose="020B0604020202020204" charset="0"/>
              </a:rPr>
              <a:t>3:</a:t>
            </a:r>
            <a:endParaRPr lang="en-US" sz="2000" dirty="0">
              <a:solidFill>
                <a:srgbClr val="10609D"/>
              </a:solidFill>
              <a:latin typeface="Montserrat" panose="020B0604020202020204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0.75 </a:t>
            </a:r>
            <a:r>
              <a:rPr lang="en-US" sz="1600" dirty="0">
                <a:solidFill>
                  <a:srgbClr val="10609D"/>
                </a:solidFill>
                <a:latin typeface="Montserrat" panose="020B0604020202020204" charset="0"/>
              </a:rPr>
              <a:t>X $24,656,318 ÷ 12,901.10 = </a:t>
            </a: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$1,433.38</a:t>
            </a:r>
            <a:endParaRPr lang="en-US" sz="1600" dirty="0">
              <a:solidFill>
                <a:srgbClr val="10609D"/>
              </a:solidFill>
              <a:latin typeface="Montserrat" panose="020B0604020202020204" charset="0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rgbClr val="10609D"/>
                </a:solidFill>
                <a:latin typeface="Montserrat" panose="020B0604020202020204" charset="0"/>
              </a:rPr>
              <a:t>Or </a:t>
            </a:r>
            <a:r>
              <a:rPr lang="en-US" sz="1600" dirty="0" smtClean="0">
                <a:solidFill>
                  <a:srgbClr val="10609D"/>
                </a:solidFill>
                <a:latin typeface="Montserrat" panose="020B0604020202020204" charset="0"/>
              </a:rPr>
              <a:t>$47.78/</a:t>
            </a:r>
            <a:r>
              <a:rPr lang="en-US" sz="1600" dirty="0" err="1" smtClean="0">
                <a:solidFill>
                  <a:srgbClr val="10609D"/>
                </a:solidFill>
                <a:latin typeface="Montserrat" panose="020B0604020202020204" charset="0"/>
              </a:rPr>
              <a:t>hr</a:t>
            </a:r>
            <a:endParaRPr lang="en-US" sz="1600" dirty="0">
              <a:solidFill>
                <a:srgbClr val="10609D"/>
              </a:solidFill>
              <a:latin typeface="Montserrat" panose="020B0604020202020204" charset="0"/>
            </a:endParaRPr>
          </a:p>
          <a:p>
            <a:endParaRPr lang="en-US" sz="2000" dirty="0" smtClean="0">
              <a:solidFill>
                <a:srgbClr val="10609D"/>
              </a:solidFill>
              <a:latin typeface="Montserrat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rgbClr val="10609D"/>
              </a:solidFill>
              <a:latin typeface="Montserrat" panose="020B0604020202020204" charset="0"/>
            </a:endParaRPr>
          </a:p>
          <a:p>
            <a:endParaRPr lang="en-US" sz="2400" dirty="0" smtClean="0">
              <a:solidFill>
                <a:srgbClr val="10609D"/>
              </a:solidFill>
              <a:latin typeface="Montserrat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rgbClr val="10609D"/>
              </a:solidFill>
              <a:latin typeface="Montserrat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rgbClr val="10609D"/>
              </a:solidFill>
              <a:latin typeface="Montserrat" panose="020B0604020202020204" charset="0"/>
            </a:endParaRPr>
          </a:p>
          <a:p>
            <a:endParaRPr lang="en-US" sz="20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sp>
        <p:nvSpPr>
          <p:cNvPr id="8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sp>
        <p:nvSpPr>
          <p:cNvPr id="9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rgbClr val="1848A0"/>
          </a:solidFill>
        </p:spPr>
      </p:sp>
    </p:spTree>
    <p:extLst>
      <p:ext uri="{BB962C8B-B14F-4D97-AF65-F5344CB8AC3E}">
        <p14:creationId xmlns:p14="http://schemas.microsoft.com/office/powerpoint/2010/main" val="15410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0609D"/>
                </a:solidFill>
                <a:latin typeface="Montserrat" panose="020B0604020202020204" charset="0"/>
              </a:rPr>
              <a:t>CTE Funding – Approximate Reimbursements**</a:t>
            </a:r>
            <a:endParaRPr lang="en-US" sz="40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141" y="1825625"/>
            <a:ext cx="7306888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This is also based on AY 2019 data.</a:t>
            </a:r>
          </a:p>
          <a:p>
            <a:r>
              <a:rPr lang="en-US" sz="2400" dirty="0" smtClean="0">
                <a:solidFill>
                  <a:srgbClr val="10609D"/>
                </a:solidFill>
                <a:latin typeface="Montserrat" panose="020B0604020202020204" charset="0"/>
              </a:rPr>
              <a:t>** Spring Attendance audit has not been completed, thus the attendance findings have not been removed from uploaded data; thus the reimbursements shown here are approximates</a:t>
            </a:r>
            <a:endParaRPr lang="en-US" sz="2400" dirty="0">
              <a:solidFill>
                <a:srgbClr val="10609D"/>
              </a:solidFill>
              <a:latin typeface="Montserrat" panose="020B060402020202020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004328"/>
              </p:ext>
            </p:extLst>
          </p:nvPr>
        </p:nvGraphicFramePr>
        <p:xfrm>
          <a:off x="7933604" y="1875883"/>
          <a:ext cx="3678325" cy="4316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Worksheet" r:id="rId3" imgW="2086043" imgH="2447945" progId="Excel.Sheet.12">
                  <p:embed/>
                </p:oleObj>
              </mc:Choice>
              <mc:Fallback>
                <p:oleObj name="Worksheet" r:id="rId3" imgW="2086043" imgH="24479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3604" y="1875883"/>
                        <a:ext cx="3678325" cy="4316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rgbClr val="1848A0"/>
          </a:solidFill>
        </p:spPr>
      </p:sp>
      <p:sp>
        <p:nvSpPr>
          <p:cNvPr id="10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rgbClr val="1848A0"/>
          </a:solidFill>
        </p:spPr>
      </p:sp>
    </p:spTree>
    <p:extLst>
      <p:ext uri="{BB962C8B-B14F-4D97-AF65-F5344CB8AC3E}">
        <p14:creationId xmlns:p14="http://schemas.microsoft.com/office/powerpoint/2010/main" val="11481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365125"/>
            <a:ext cx="10972799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tserrat" panose="020B0604020202020204" charset="0"/>
              </a:rPr>
              <a:t>So… Where does the ‘efficiency’ comes from?</a:t>
            </a:r>
            <a:endParaRPr lang="en-US" sz="40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6829" y="1825624"/>
            <a:ext cx="10972799" cy="442554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" panose="020B0604020202020204" charset="0"/>
              </a:rPr>
              <a:t>All ‘Included’ hours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Montserrat" panose="020B0604020202020204" charset="0"/>
              </a:rPr>
              <a:t>‘Excluded’ students have all their hours ‘Excluded’ as well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Montserrat" panose="020B0604020202020204" charset="0"/>
              </a:rPr>
              <a:t>These are the Requested hours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Montserrat" panose="020B0604020202020204" charset="0"/>
              </a:rPr>
              <a:t>eARS generates a statistical sample of ‘Included’ student headcount at the 95% confidence </a:t>
            </a:r>
            <a:r>
              <a:rPr lang="en-US" sz="2400" dirty="0" smtClean="0">
                <a:solidFill>
                  <a:schemeClr val="bg1"/>
                </a:solidFill>
                <a:latin typeface="Montserrat" panose="020B0604020202020204" charset="0"/>
              </a:rPr>
              <a:t>level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Montserrat" panose="020B0604020202020204" charset="0"/>
              </a:rPr>
              <a:t>The sampled students take a varying number of hours, depending of whom is actually sampled, this the sampled hours</a:t>
            </a:r>
            <a:endParaRPr lang="en-US" sz="2400" dirty="0" smtClean="0">
              <a:solidFill>
                <a:schemeClr val="bg1"/>
              </a:solidFill>
              <a:latin typeface="Montserrat" panose="020B060402020202020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Montserrat" panose="020B0604020202020204" charset="0"/>
              </a:rPr>
              <a:t>Take the exception hours and divide by the sampled hours to obtain an Error Rate</a:t>
            </a:r>
          </a:p>
          <a:p>
            <a:r>
              <a:rPr lang="en-US" sz="2400" dirty="0">
                <a:solidFill>
                  <a:schemeClr val="bg1"/>
                </a:solidFill>
                <a:latin typeface="Montserrat" panose="020B0604020202020204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Montserrat" panose="020B0604020202020204" charset="0"/>
              </a:rPr>
              <a:t>he inverse is the Efficiency</a:t>
            </a:r>
          </a:p>
        </p:txBody>
      </p:sp>
      <p:sp>
        <p:nvSpPr>
          <p:cNvPr id="7" name="AutoShape 7"/>
          <p:cNvSpPr/>
          <p:nvPr/>
        </p:nvSpPr>
        <p:spPr>
          <a:xfrm>
            <a:off x="10223501" y="167317"/>
            <a:ext cx="1968499" cy="124801"/>
          </a:xfrm>
          <a:prstGeom prst="rect">
            <a:avLst/>
          </a:prstGeom>
          <a:solidFill>
            <a:schemeClr val="bg1"/>
          </a:solidFill>
        </p:spPr>
      </p:sp>
      <p:sp>
        <p:nvSpPr>
          <p:cNvPr id="8" name="AutoShape 7"/>
          <p:cNvSpPr/>
          <p:nvPr/>
        </p:nvSpPr>
        <p:spPr>
          <a:xfrm>
            <a:off x="0" y="6579604"/>
            <a:ext cx="1968499" cy="124801"/>
          </a:xfrm>
          <a:prstGeom prst="rect">
            <a:avLst/>
          </a:prstGeom>
          <a:solidFill>
            <a:schemeClr val="bg1"/>
          </a:solidFill>
        </p:spPr>
      </p:sp>
    </p:spTree>
    <p:extLst>
      <p:ext uri="{BB962C8B-B14F-4D97-AF65-F5344CB8AC3E}">
        <p14:creationId xmlns:p14="http://schemas.microsoft.com/office/powerpoint/2010/main" val="27922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13031</TotalTime>
  <Words>1031</Words>
  <Application>Microsoft Office PowerPoint</Application>
  <PresentationFormat>Widescreen</PresentationFormat>
  <Paragraphs>196</Paragraphs>
  <Slides>22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Montserrat Light</vt:lpstr>
      <vt:lpstr>Wingdings</vt:lpstr>
      <vt:lpstr>Office Theme</vt:lpstr>
      <vt:lpstr>Worksheet</vt:lpstr>
      <vt:lpstr>PowerPoint Presentation</vt:lpstr>
      <vt:lpstr>PowerPoint Presentation</vt:lpstr>
      <vt:lpstr>Assumptions</vt:lpstr>
      <vt:lpstr>Weighted FTE Enrollment</vt:lpstr>
      <vt:lpstr>Funding – Approximate Reimbursements**</vt:lpstr>
      <vt:lpstr>CTE Assumptions</vt:lpstr>
      <vt:lpstr>Weighted CTE Enrollment</vt:lpstr>
      <vt:lpstr>CTE Funding – Approximate Reimbursements**</vt:lpstr>
      <vt:lpstr>So… Where does the ‘efficiency’ comes from?</vt:lpstr>
      <vt:lpstr>Efficiency (Summer 2018)</vt:lpstr>
      <vt:lpstr>Efficiency (Fall 2018)</vt:lpstr>
      <vt:lpstr>Efficiency (Spring 2019)</vt:lpstr>
      <vt:lpstr>Why is the cost of my finding more expensive than my comparable? </vt:lpstr>
      <vt:lpstr>Efficiency (Spring 2019) – Hyphotetical </vt:lpstr>
      <vt:lpstr>Cost of a hypothetical 15 credit hour finding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Raul Fletes</dc:creator>
  <cp:lastModifiedBy>Raul Fletes</cp:lastModifiedBy>
  <cp:revision>63</cp:revision>
  <dcterms:created xsi:type="dcterms:W3CDTF">2018-04-02T15:30:41Z</dcterms:created>
  <dcterms:modified xsi:type="dcterms:W3CDTF">2019-09-05T21:33:17Z</dcterms:modified>
</cp:coreProperties>
</file>