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23"/>
  </p:notesMasterIdLst>
  <p:handoutMasterIdLst>
    <p:handoutMasterId r:id="rId24"/>
  </p:handoutMasterIdLst>
  <p:sldIdLst>
    <p:sldId id="257" r:id="rId3"/>
    <p:sldId id="292" r:id="rId4"/>
    <p:sldId id="259" r:id="rId5"/>
    <p:sldId id="273" r:id="rId6"/>
    <p:sldId id="274" r:id="rId7"/>
    <p:sldId id="294" r:id="rId8"/>
    <p:sldId id="291" r:id="rId9"/>
    <p:sldId id="277" r:id="rId10"/>
    <p:sldId id="278" r:id="rId11"/>
    <p:sldId id="293" r:id="rId12"/>
    <p:sldId id="279" r:id="rId13"/>
    <p:sldId id="276" r:id="rId14"/>
    <p:sldId id="262" r:id="rId15"/>
    <p:sldId id="263" r:id="rId16"/>
    <p:sldId id="289" r:id="rId17"/>
    <p:sldId id="268" r:id="rId18"/>
    <p:sldId id="269" r:id="rId19"/>
    <p:sldId id="29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CCFF"/>
    <a:srgbClr val="3EAAF5"/>
    <a:srgbClr val="D1D1D1"/>
    <a:srgbClr val="EEEEEE"/>
    <a:srgbClr val="DBDBDB"/>
    <a:srgbClr val="E7E7E7"/>
    <a:srgbClr val="D6D6D6"/>
    <a:srgbClr val="D0D0D0"/>
    <a:srgbClr val="D4C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0182" autoAdjust="0"/>
  </p:normalViewPr>
  <p:slideViewPr>
    <p:cSldViewPr snapToGrid="0">
      <p:cViewPr varScale="1">
        <p:scale>
          <a:sx n="83" d="100"/>
          <a:sy n="83" d="100"/>
        </p:scale>
        <p:origin x="453"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72"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5C9F-FCD6-4993-9528-4311BF84B060}" type="doc">
      <dgm:prSet loTypeId="urn:microsoft.com/office/officeart/2008/layout/AscendingPictureAccentProcess" loCatId="process" qsTypeId="urn:microsoft.com/office/officeart/2005/8/quickstyle/simple4" qsCatId="simple" csTypeId="urn:microsoft.com/office/officeart/2005/8/colors/colorful1" csCatId="colorful" phldr="1"/>
      <dgm:spPr/>
      <dgm:t>
        <a:bodyPr/>
        <a:lstStyle/>
        <a:p>
          <a:endParaRPr lang="en-US"/>
        </a:p>
      </dgm:t>
    </dgm:pt>
    <dgm:pt modelId="{AB1508C4-962A-456C-9EFB-7744E7A6850E}">
      <dgm:prSet phldrT="[Text]"/>
      <dgm:spPr/>
      <dgm:t>
        <a:bodyPr/>
        <a:lstStyle/>
        <a:p>
          <a:r>
            <a:rPr lang="en-US" dirty="0" smtClean="0"/>
            <a:t>Technology</a:t>
          </a:r>
          <a:endParaRPr lang="en-US" dirty="0"/>
        </a:p>
      </dgm:t>
    </dgm:pt>
    <dgm:pt modelId="{2228883B-4DCC-4D74-AFD0-B6D0AFC41D97}" type="parTrans" cxnId="{9D92BF6C-C70E-4372-9CE8-102B09C068E5}">
      <dgm:prSet/>
      <dgm:spPr/>
      <dgm:t>
        <a:bodyPr/>
        <a:lstStyle/>
        <a:p>
          <a:endParaRPr lang="en-US"/>
        </a:p>
      </dgm:t>
    </dgm:pt>
    <dgm:pt modelId="{0DD5DE82-B95D-4528-A702-A258F5E2C4C0}" type="sibTrans" cxnId="{9D92BF6C-C70E-4372-9CE8-102B09C068E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extLst/>
    </dgm:pt>
    <dgm:pt modelId="{C439EFA3-ACE9-4C38-B298-4238E6E66A25}">
      <dgm:prSet phldrT="[Text]"/>
      <dgm:spPr/>
      <dgm:t>
        <a:bodyPr/>
        <a:lstStyle/>
        <a:p>
          <a:r>
            <a:rPr lang="en-US" dirty="0" smtClean="0"/>
            <a:t>Process</a:t>
          </a:r>
          <a:endParaRPr lang="en-US" dirty="0"/>
        </a:p>
      </dgm:t>
    </dgm:pt>
    <dgm:pt modelId="{B2A4E454-63C8-4F5E-9A0E-B5946C12C4D5}" type="parTrans" cxnId="{E5C3E95D-1AA4-4834-866B-0747BAC89A42}">
      <dgm:prSet/>
      <dgm:spPr/>
      <dgm:t>
        <a:bodyPr/>
        <a:lstStyle/>
        <a:p>
          <a:endParaRPr lang="en-US"/>
        </a:p>
      </dgm:t>
    </dgm:pt>
    <dgm:pt modelId="{4ED2BF27-E356-4271-BA0C-541D11CE4E57}" type="sibTrans" cxnId="{E5C3E95D-1AA4-4834-866B-0747BAC89A4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extLst/>
    </dgm:pt>
    <dgm:pt modelId="{77BA099B-FABA-4EDB-8759-5E2C45E01008}">
      <dgm:prSet phldrT="[Text]"/>
      <dgm:spPr/>
      <dgm:t>
        <a:bodyPr/>
        <a:lstStyle/>
        <a:p>
          <a:r>
            <a:rPr lang="en-US" dirty="0" smtClean="0"/>
            <a:t>People</a:t>
          </a:r>
          <a:endParaRPr lang="en-US" dirty="0"/>
        </a:p>
      </dgm:t>
    </dgm:pt>
    <dgm:pt modelId="{4C46E7D0-91BB-4252-A54B-DE010D9F9F06}" type="parTrans" cxnId="{AC839F40-C05E-41CD-9415-03F68BE022EB}">
      <dgm:prSet/>
      <dgm:spPr/>
      <dgm:t>
        <a:bodyPr/>
        <a:lstStyle/>
        <a:p>
          <a:endParaRPr lang="en-US"/>
        </a:p>
      </dgm:t>
    </dgm:pt>
    <dgm:pt modelId="{EE4C2868-C8D1-438D-84C2-1764E0A268CC}" type="sibTrans" cxnId="{AC839F40-C05E-41CD-9415-03F68BE022E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extLst/>
    </dgm:pt>
    <dgm:pt modelId="{28102DFD-5914-47DE-A80F-58C721024B80}" type="pres">
      <dgm:prSet presAssocID="{0FA85C9F-FCD6-4993-9528-4311BF84B060}" presName="Name0" presStyleCnt="0">
        <dgm:presLayoutVars>
          <dgm:chMax val="7"/>
          <dgm:chPref val="7"/>
          <dgm:dir/>
        </dgm:presLayoutVars>
      </dgm:prSet>
      <dgm:spPr/>
      <dgm:t>
        <a:bodyPr/>
        <a:lstStyle/>
        <a:p>
          <a:endParaRPr lang="en-US"/>
        </a:p>
      </dgm:t>
    </dgm:pt>
    <dgm:pt modelId="{173C0D5B-2D86-456D-A251-8B716EB11AFA}" type="pres">
      <dgm:prSet presAssocID="{0FA85C9F-FCD6-4993-9528-4311BF84B060}" presName="dot1" presStyleLbl="alignNode1" presStyleIdx="0" presStyleCnt="12"/>
      <dgm:spPr/>
      <dgm:t>
        <a:bodyPr/>
        <a:lstStyle/>
        <a:p>
          <a:endParaRPr lang="en-US"/>
        </a:p>
      </dgm:t>
    </dgm:pt>
    <dgm:pt modelId="{8DC00181-D81A-4F72-A6D3-399EA3C15E73}" type="pres">
      <dgm:prSet presAssocID="{0FA85C9F-FCD6-4993-9528-4311BF84B060}" presName="dot2" presStyleLbl="alignNode1" presStyleIdx="1" presStyleCnt="12"/>
      <dgm:spPr/>
      <dgm:t>
        <a:bodyPr/>
        <a:lstStyle/>
        <a:p>
          <a:endParaRPr lang="en-US"/>
        </a:p>
      </dgm:t>
    </dgm:pt>
    <dgm:pt modelId="{226876B2-78A7-408C-8E45-1C8F63D543CB}" type="pres">
      <dgm:prSet presAssocID="{0FA85C9F-FCD6-4993-9528-4311BF84B060}" presName="dot3" presStyleLbl="alignNode1" presStyleIdx="2" presStyleCnt="12"/>
      <dgm:spPr/>
      <dgm:t>
        <a:bodyPr/>
        <a:lstStyle/>
        <a:p>
          <a:endParaRPr lang="en-US"/>
        </a:p>
      </dgm:t>
    </dgm:pt>
    <dgm:pt modelId="{23B56457-2346-4EA1-A1AC-1DD61A1D74A4}" type="pres">
      <dgm:prSet presAssocID="{0FA85C9F-FCD6-4993-9528-4311BF84B060}" presName="dot4" presStyleLbl="alignNode1" presStyleIdx="3" presStyleCnt="12"/>
      <dgm:spPr/>
      <dgm:t>
        <a:bodyPr/>
        <a:lstStyle/>
        <a:p>
          <a:endParaRPr lang="en-US"/>
        </a:p>
      </dgm:t>
    </dgm:pt>
    <dgm:pt modelId="{1C728761-B222-436F-8742-41E3FE1663C6}" type="pres">
      <dgm:prSet presAssocID="{0FA85C9F-FCD6-4993-9528-4311BF84B060}" presName="dot5" presStyleLbl="alignNode1" presStyleIdx="4" presStyleCnt="12"/>
      <dgm:spPr/>
      <dgm:t>
        <a:bodyPr/>
        <a:lstStyle/>
        <a:p>
          <a:endParaRPr lang="en-US"/>
        </a:p>
      </dgm:t>
    </dgm:pt>
    <dgm:pt modelId="{B9F44449-A2CF-46FB-A980-E172ECF811A0}" type="pres">
      <dgm:prSet presAssocID="{0FA85C9F-FCD6-4993-9528-4311BF84B060}" presName="dotArrow1" presStyleLbl="alignNode1" presStyleIdx="5" presStyleCnt="12"/>
      <dgm:spPr/>
      <dgm:t>
        <a:bodyPr/>
        <a:lstStyle/>
        <a:p>
          <a:endParaRPr lang="en-US"/>
        </a:p>
      </dgm:t>
    </dgm:pt>
    <dgm:pt modelId="{E648252E-CAA2-455A-A82D-AC6BB7541290}" type="pres">
      <dgm:prSet presAssocID="{0FA85C9F-FCD6-4993-9528-4311BF84B060}" presName="dotArrow2" presStyleLbl="alignNode1" presStyleIdx="6" presStyleCnt="12"/>
      <dgm:spPr/>
      <dgm:t>
        <a:bodyPr/>
        <a:lstStyle/>
        <a:p>
          <a:endParaRPr lang="en-US"/>
        </a:p>
      </dgm:t>
    </dgm:pt>
    <dgm:pt modelId="{714104D8-930A-4A1F-B402-2BE77935EFCA}" type="pres">
      <dgm:prSet presAssocID="{0FA85C9F-FCD6-4993-9528-4311BF84B060}" presName="dotArrow3" presStyleLbl="alignNode1" presStyleIdx="7" presStyleCnt="12"/>
      <dgm:spPr/>
      <dgm:t>
        <a:bodyPr/>
        <a:lstStyle/>
        <a:p>
          <a:endParaRPr lang="en-US"/>
        </a:p>
      </dgm:t>
    </dgm:pt>
    <dgm:pt modelId="{3F3A5ABE-0386-4878-B907-72E8EB073835}" type="pres">
      <dgm:prSet presAssocID="{0FA85C9F-FCD6-4993-9528-4311BF84B060}" presName="dotArrow4" presStyleLbl="alignNode1" presStyleIdx="8" presStyleCnt="12"/>
      <dgm:spPr/>
      <dgm:t>
        <a:bodyPr/>
        <a:lstStyle/>
        <a:p>
          <a:endParaRPr lang="en-US"/>
        </a:p>
      </dgm:t>
    </dgm:pt>
    <dgm:pt modelId="{66B157D2-617F-4600-81C1-54D22E05BD4D}" type="pres">
      <dgm:prSet presAssocID="{0FA85C9F-FCD6-4993-9528-4311BF84B060}" presName="dotArrow5" presStyleLbl="alignNode1" presStyleIdx="9" presStyleCnt="12"/>
      <dgm:spPr/>
      <dgm:t>
        <a:bodyPr/>
        <a:lstStyle/>
        <a:p>
          <a:endParaRPr lang="en-US"/>
        </a:p>
      </dgm:t>
    </dgm:pt>
    <dgm:pt modelId="{416A2F15-73F9-46F3-AD47-B996F5DC5F04}" type="pres">
      <dgm:prSet presAssocID="{0FA85C9F-FCD6-4993-9528-4311BF84B060}" presName="dotArrow6" presStyleLbl="alignNode1" presStyleIdx="10" presStyleCnt="12"/>
      <dgm:spPr/>
      <dgm:t>
        <a:bodyPr/>
        <a:lstStyle/>
        <a:p>
          <a:endParaRPr lang="en-US"/>
        </a:p>
      </dgm:t>
    </dgm:pt>
    <dgm:pt modelId="{DA7AAD41-5E68-49D8-BAB9-31F95DE8BA53}" type="pres">
      <dgm:prSet presAssocID="{0FA85C9F-FCD6-4993-9528-4311BF84B060}" presName="dotArrow7" presStyleLbl="alignNode1" presStyleIdx="11" presStyleCnt="12"/>
      <dgm:spPr/>
      <dgm:t>
        <a:bodyPr/>
        <a:lstStyle/>
        <a:p>
          <a:endParaRPr lang="en-US"/>
        </a:p>
      </dgm:t>
    </dgm:pt>
    <dgm:pt modelId="{AFAE8CB1-BD31-4AB5-813F-04CE280D7BC3}" type="pres">
      <dgm:prSet presAssocID="{AB1508C4-962A-456C-9EFB-7744E7A6850E}" presName="parTx1" presStyleLbl="node1" presStyleIdx="0" presStyleCnt="3"/>
      <dgm:spPr/>
      <dgm:t>
        <a:bodyPr/>
        <a:lstStyle/>
        <a:p>
          <a:endParaRPr lang="en-US"/>
        </a:p>
      </dgm:t>
    </dgm:pt>
    <dgm:pt modelId="{7A566C52-34DA-42C8-B174-71CC7A781691}" type="pres">
      <dgm:prSet presAssocID="{0DD5DE82-B95D-4528-A702-A258F5E2C4C0}" presName="picture1" presStyleCnt="0"/>
      <dgm:spPr/>
      <dgm:t>
        <a:bodyPr/>
        <a:lstStyle/>
        <a:p>
          <a:endParaRPr lang="en-US"/>
        </a:p>
      </dgm:t>
    </dgm:pt>
    <dgm:pt modelId="{1BDDF1A7-8F9A-491D-B616-D31125DA6177}" type="pres">
      <dgm:prSet presAssocID="{0DD5DE82-B95D-4528-A702-A258F5E2C4C0}" presName="imageRepeatNode" presStyleLbl="fgImgPlace1" presStyleIdx="0" presStyleCnt="3"/>
      <dgm:spPr/>
      <dgm:t>
        <a:bodyPr/>
        <a:lstStyle/>
        <a:p>
          <a:endParaRPr lang="en-US"/>
        </a:p>
      </dgm:t>
    </dgm:pt>
    <dgm:pt modelId="{25CE29FA-35B5-4976-AE6F-6E275956B89D}" type="pres">
      <dgm:prSet presAssocID="{C439EFA3-ACE9-4C38-B298-4238E6E66A25}" presName="parTx2" presStyleLbl="node1" presStyleIdx="1" presStyleCnt="3"/>
      <dgm:spPr/>
      <dgm:t>
        <a:bodyPr/>
        <a:lstStyle/>
        <a:p>
          <a:endParaRPr lang="en-US"/>
        </a:p>
      </dgm:t>
    </dgm:pt>
    <dgm:pt modelId="{303E2316-F5E0-4CA7-9B70-76FC5CD2449E}" type="pres">
      <dgm:prSet presAssocID="{4ED2BF27-E356-4271-BA0C-541D11CE4E57}" presName="picture2" presStyleCnt="0"/>
      <dgm:spPr/>
      <dgm:t>
        <a:bodyPr/>
        <a:lstStyle/>
        <a:p>
          <a:endParaRPr lang="en-US"/>
        </a:p>
      </dgm:t>
    </dgm:pt>
    <dgm:pt modelId="{E7155B03-8DE3-4B3E-A115-8567A0C88F58}" type="pres">
      <dgm:prSet presAssocID="{4ED2BF27-E356-4271-BA0C-541D11CE4E57}" presName="imageRepeatNode" presStyleLbl="fgImgPlace1" presStyleIdx="1" presStyleCnt="3"/>
      <dgm:spPr/>
      <dgm:t>
        <a:bodyPr/>
        <a:lstStyle/>
        <a:p>
          <a:endParaRPr lang="en-US"/>
        </a:p>
      </dgm:t>
    </dgm:pt>
    <dgm:pt modelId="{4BD86202-302F-4E2F-AFBB-306A3A126EF3}" type="pres">
      <dgm:prSet presAssocID="{77BA099B-FABA-4EDB-8759-5E2C45E01008}" presName="parTx3" presStyleLbl="node1" presStyleIdx="2" presStyleCnt="3"/>
      <dgm:spPr/>
      <dgm:t>
        <a:bodyPr/>
        <a:lstStyle/>
        <a:p>
          <a:endParaRPr lang="en-US"/>
        </a:p>
      </dgm:t>
    </dgm:pt>
    <dgm:pt modelId="{D7317E7B-4A4D-48AC-8D09-7E398136BB1D}" type="pres">
      <dgm:prSet presAssocID="{EE4C2868-C8D1-438D-84C2-1764E0A268CC}" presName="picture3" presStyleCnt="0"/>
      <dgm:spPr/>
      <dgm:t>
        <a:bodyPr/>
        <a:lstStyle/>
        <a:p>
          <a:endParaRPr lang="en-US"/>
        </a:p>
      </dgm:t>
    </dgm:pt>
    <dgm:pt modelId="{49CE950B-4F82-48D2-AF26-10C2170F8BB6}" type="pres">
      <dgm:prSet presAssocID="{EE4C2868-C8D1-438D-84C2-1764E0A268CC}" presName="imageRepeatNode" presStyleLbl="fgImgPlace1" presStyleIdx="2" presStyleCnt="3"/>
      <dgm:spPr/>
      <dgm:t>
        <a:bodyPr/>
        <a:lstStyle/>
        <a:p>
          <a:endParaRPr lang="en-US"/>
        </a:p>
      </dgm:t>
    </dgm:pt>
  </dgm:ptLst>
  <dgm:cxnLst>
    <dgm:cxn modelId="{9D92BF6C-C70E-4372-9CE8-102B09C068E5}" srcId="{0FA85C9F-FCD6-4993-9528-4311BF84B060}" destId="{AB1508C4-962A-456C-9EFB-7744E7A6850E}" srcOrd="0" destOrd="0" parTransId="{2228883B-4DCC-4D74-AFD0-B6D0AFC41D97}" sibTransId="{0DD5DE82-B95D-4528-A702-A258F5E2C4C0}"/>
    <dgm:cxn modelId="{7C2FF761-9D01-4276-B5B0-05B2CFFCC3D5}" type="presOf" srcId="{AB1508C4-962A-456C-9EFB-7744E7A6850E}" destId="{AFAE8CB1-BD31-4AB5-813F-04CE280D7BC3}" srcOrd="0" destOrd="0" presId="urn:microsoft.com/office/officeart/2008/layout/AscendingPictureAccentProcess"/>
    <dgm:cxn modelId="{FEE6B43B-B089-48E4-8D15-9B3C007D92D6}" type="presOf" srcId="{4ED2BF27-E356-4271-BA0C-541D11CE4E57}" destId="{E7155B03-8DE3-4B3E-A115-8567A0C88F58}" srcOrd="0" destOrd="0" presId="urn:microsoft.com/office/officeart/2008/layout/AscendingPictureAccentProcess"/>
    <dgm:cxn modelId="{1301C7D6-FCEF-4846-8152-1D73F17BE67A}" type="presOf" srcId="{0DD5DE82-B95D-4528-A702-A258F5E2C4C0}" destId="{1BDDF1A7-8F9A-491D-B616-D31125DA6177}" srcOrd="0" destOrd="0" presId="urn:microsoft.com/office/officeart/2008/layout/AscendingPictureAccentProcess"/>
    <dgm:cxn modelId="{AC839F40-C05E-41CD-9415-03F68BE022EB}" srcId="{0FA85C9F-FCD6-4993-9528-4311BF84B060}" destId="{77BA099B-FABA-4EDB-8759-5E2C45E01008}" srcOrd="2" destOrd="0" parTransId="{4C46E7D0-91BB-4252-A54B-DE010D9F9F06}" sibTransId="{EE4C2868-C8D1-438D-84C2-1764E0A268CC}"/>
    <dgm:cxn modelId="{B6434206-A07E-47C0-B230-DE5AF9EEF34B}" type="presOf" srcId="{0FA85C9F-FCD6-4993-9528-4311BF84B060}" destId="{28102DFD-5914-47DE-A80F-58C721024B80}" srcOrd="0" destOrd="0" presId="urn:microsoft.com/office/officeart/2008/layout/AscendingPictureAccentProcess"/>
    <dgm:cxn modelId="{D86D77DA-3C8F-4552-B37B-B4397ABA7C0A}" type="presOf" srcId="{C439EFA3-ACE9-4C38-B298-4238E6E66A25}" destId="{25CE29FA-35B5-4976-AE6F-6E275956B89D}" srcOrd="0" destOrd="0" presId="urn:microsoft.com/office/officeart/2008/layout/AscendingPictureAccentProcess"/>
    <dgm:cxn modelId="{D7CB02F8-5659-4DEF-B350-20CA05D68298}" type="presOf" srcId="{77BA099B-FABA-4EDB-8759-5E2C45E01008}" destId="{4BD86202-302F-4E2F-AFBB-306A3A126EF3}" srcOrd="0" destOrd="0" presId="urn:microsoft.com/office/officeart/2008/layout/AscendingPictureAccentProcess"/>
    <dgm:cxn modelId="{A17B7C2C-4BF9-460B-B6CE-FDDE4526307C}" type="presOf" srcId="{EE4C2868-C8D1-438D-84C2-1764E0A268CC}" destId="{49CE950B-4F82-48D2-AF26-10C2170F8BB6}" srcOrd="0" destOrd="0" presId="urn:microsoft.com/office/officeart/2008/layout/AscendingPictureAccentProcess"/>
    <dgm:cxn modelId="{E5C3E95D-1AA4-4834-866B-0747BAC89A42}" srcId="{0FA85C9F-FCD6-4993-9528-4311BF84B060}" destId="{C439EFA3-ACE9-4C38-B298-4238E6E66A25}" srcOrd="1" destOrd="0" parTransId="{B2A4E454-63C8-4F5E-9A0E-B5946C12C4D5}" sibTransId="{4ED2BF27-E356-4271-BA0C-541D11CE4E57}"/>
    <dgm:cxn modelId="{D7FA986C-C593-45AF-A814-3727FD5BF863}" type="presParOf" srcId="{28102DFD-5914-47DE-A80F-58C721024B80}" destId="{173C0D5B-2D86-456D-A251-8B716EB11AFA}" srcOrd="0" destOrd="0" presId="urn:microsoft.com/office/officeart/2008/layout/AscendingPictureAccentProcess"/>
    <dgm:cxn modelId="{C30CCB99-EF77-45B4-9194-B5273A99809D}" type="presParOf" srcId="{28102DFD-5914-47DE-A80F-58C721024B80}" destId="{8DC00181-D81A-4F72-A6D3-399EA3C15E73}" srcOrd="1" destOrd="0" presId="urn:microsoft.com/office/officeart/2008/layout/AscendingPictureAccentProcess"/>
    <dgm:cxn modelId="{73CEC24E-F315-4D16-8CF2-E2D5E5915613}" type="presParOf" srcId="{28102DFD-5914-47DE-A80F-58C721024B80}" destId="{226876B2-78A7-408C-8E45-1C8F63D543CB}" srcOrd="2" destOrd="0" presId="urn:microsoft.com/office/officeart/2008/layout/AscendingPictureAccentProcess"/>
    <dgm:cxn modelId="{4E729A14-EE08-43CA-A780-9E9B4F260115}" type="presParOf" srcId="{28102DFD-5914-47DE-A80F-58C721024B80}" destId="{23B56457-2346-4EA1-A1AC-1DD61A1D74A4}" srcOrd="3" destOrd="0" presId="urn:microsoft.com/office/officeart/2008/layout/AscendingPictureAccentProcess"/>
    <dgm:cxn modelId="{2FE74EE6-CEA4-4457-8F48-42F001637188}" type="presParOf" srcId="{28102DFD-5914-47DE-A80F-58C721024B80}" destId="{1C728761-B222-436F-8742-41E3FE1663C6}" srcOrd="4" destOrd="0" presId="urn:microsoft.com/office/officeart/2008/layout/AscendingPictureAccentProcess"/>
    <dgm:cxn modelId="{B3175A18-F12B-4CA9-A0A7-A3E8BEBA5DB7}" type="presParOf" srcId="{28102DFD-5914-47DE-A80F-58C721024B80}" destId="{B9F44449-A2CF-46FB-A980-E172ECF811A0}" srcOrd="5" destOrd="0" presId="urn:microsoft.com/office/officeart/2008/layout/AscendingPictureAccentProcess"/>
    <dgm:cxn modelId="{B58E116D-1CC7-4514-B52C-326F5A1E603E}" type="presParOf" srcId="{28102DFD-5914-47DE-A80F-58C721024B80}" destId="{E648252E-CAA2-455A-A82D-AC6BB7541290}" srcOrd="6" destOrd="0" presId="urn:microsoft.com/office/officeart/2008/layout/AscendingPictureAccentProcess"/>
    <dgm:cxn modelId="{B11260E7-414C-4D0A-B233-55AC927C9FF3}" type="presParOf" srcId="{28102DFD-5914-47DE-A80F-58C721024B80}" destId="{714104D8-930A-4A1F-B402-2BE77935EFCA}" srcOrd="7" destOrd="0" presId="urn:microsoft.com/office/officeart/2008/layout/AscendingPictureAccentProcess"/>
    <dgm:cxn modelId="{13DF91C8-8626-456E-B97C-AEFA1072DBAE}" type="presParOf" srcId="{28102DFD-5914-47DE-A80F-58C721024B80}" destId="{3F3A5ABE-0386-4878-B907-72E8EB073835}" srcOrd="8" destOrd="0" presId="urn:microsoft.com/office/officeart/2008/layout/AscendingPictureAccentProcess"/>
    <dgm:cxn modelId="{E8C1AA17-E3DD-47E3-9302-93EB5DD55997}" type="presParOf" srcId="{28102DFD-5914-47DE-A80F-58C721024B80}" destId="{66B157D2-617F-4600-81C1-54D22E05BD4D}" srcOrd="9" destOrd="0" presId="urn:microsoft.com/office/officeart/2008/layout/AscendingPictureAccentProcess"/>
    <dgm:cxn modelId="{F5128F9A-0464-4C49-A296-EC5711E71BA0}" type="presParOf" srcId="{28102DFD-5914-47DE-A80F-58C721024B80}" destId="{416A2F15-73F9-46F3-AD47-B996F5DC5F04}" srcOrd="10" destOrd="0" presId="urn:microsoft.com/office/officeart/2008/layout/AscendingPictureAccentProcess"/>
    <dgm:cxn modelId="{FFB31723-83C0-4406-9DB2-540233E41162}" type="presParOf" srcId="{28102DFD-5914-47DE-A80F-58C721024B80}" destId="{DA7AAD41-5E68-49D8-BAB9-31F95DE8BA53}" srcOrd="11" destOrd="0" presId="urn:microsoft.com/office/officeart/2008/layout/AscendingPictureAccentProcess"/>
    <dgm:cxn modelId="{D57329B7-9B9F-4A21-B730-4F34934DEEC3}" type="presParOf" srcId="{28102DFD-5914-47DE-A80F-58C721024B80}" destId="{AFAE8CB1-BD31-4AB5-813F-04CE280D7BC3}" srcOrd="12" destOrd="0" presId="urn:microsoft.com/office/officeart/2008/layout/AscendingPictureAccentProcess"/>
    <dgm:cxn modelId="{3F2B3257-BFBB-4E0E-837F-5FE0B5DFD114}" type="presParOf" srcId="{28102DFD-5914-47DE-A80F-58C721024B80}" destId="{7A566C52-34DA-42C8-B174-71CC7A781691}" srcOrd="13" destOrd="0" presId="urn:microsoft.com/office/officeart/2008/layout/AscendingPictureAccentProcess"/>
    <dgm:cxn modelId="{B16E1F13-D49F-418B-BA9C-C2226DFEFD9C}" type="presParOf" srcId="{7A566C52-34DA-42C8-B174-71CC7A781691}" destId="{1BDDF1A7-8F9A-491D-B616-D31125DA6177}" srcOrd="0" destOrd="0" presId="urn:microsoft.com/office/officeart/2008/layout/AscendingPictureAccentProcess"/>
    <dgm:cxn modelId="{06A522F9-7E12-437D-A24B-003E547B76F3}" type="presParOf" srcId="{28102DFD-5914-47DE-A80F-58C721024B80}" destId="{25CE29FA-35B5-4976-AE6F-6E275956B89D}" srcOrd="14" destOrd="0" presId="urn:microsoft.com/office/officeart/2008/layout/AscendingPictureAccentProcess"/>
    <dgm:cxn modelId="{6688D473-F8FA-481E-8FC0-9F88FE7D23BB}" type="presParOf" srcId="{28102DFD-5914-47DE-A80F-58C721024B80}" destId="{303E2316-F5E0-4CA7-9B70-76FC5CD2449E}" srcOrd="15" destOrd="0" presId="urn:microsoft.com/office/officeart/2008/layout/AscendingPictureAccentProcess"/>
    <dgm:cxn modelId="{D7970BE2-38B1-4270-87C4-988C29A48743}" type="presParOf" srcId="{303E2316-F5E0-4CA7-9B70-76FC5CD2449E}" destId="{E7155B03-8DE3-4B3E-A115-8567A0C88F58}" srcOrd="0" destOrd="0" presId="urn:microsoft.com/office/officeart/2008/layout/AscendingPictureAccentProcess"/>
    <dgm:cxn modelId="{CD02921C-4C05-47CF-8CA0-38E23107A700}" type="presParOf" srcId="{28102DFD-5914-47DE-A80F-58C721024B80}" destId="{4BD86202-302F-4E2F-AFBB-306A3A126EF3}" srcOrd="16" destOrd="0" presId="urn:microsoft.com/office/officeart/2008/layout/AscendingPictureAccentProcess"/>
    <dgm:cxn modelId="{B2C4576D-A5C7-4D9B-93A3-07C342019B65}" type="presParOf" srcId="{28102DFD-5914-47DE-A80F-58C721024B80}" destId="{D7317E7B-4A4D-48AC-8D09-7E398136BB1D}" srcOrd="17" destOrd="0" presId="urn:microsoft.com/office/officeart/2008/layout/AscendingPictureAccentProcess"/>
    <dgm:cxn modelId="{0330830F-8BC3-4842-9213-316FB1281783}" type="presParOf" srcId="{D7317E7B-4A4D-48AC-8D09-7E398136BB1D}" destId="{49CE950B-4F82-48D2-AF26-10C2170F8BB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F69D1-CE51-47FE-A623-4AC626876BE3}" type="doc">
      <dgm:prSet loTypeId="urn:microsoft.com/office/officeart/2005/8/layout/gear1" loCatId="process" qsTypeId="urn:microsoft.com/office/officeart/2005/8/quickstyle/simple1" qsCatId="simple" csTypeId="urn:microsoft.com/office/officeart/2005/8/colors/accent1_2" csCatId="accent1" phldr="1"/>
      <dgm:spPr/>
    </dgm:pt>
    <dgm:pt modelId="{59C97CE3-A0B7-496E-8D9F-F701433EB8ED}">
      <dgm:prSet phldrT="[Text]"/>
      <dgm:spPr/>
      <dgm:t>
        <a:bodyPr/>
        <a:lstStyle/>
        <a:p>
          <a:r>
            <a:rPr lang="en-US" dirty="0" smtClean="0"/>
            <a:t>Process</a:t>
          </a:r>
          <a:endParaRPr lang="en-US" dirty="0"/>
        </a:p>
      </dgm:t>
    </dgm:pt>
    <dgm:pt modelId="{F35D6F31-9A7E-4583-91D9-D8D218AC059B}" type="parTrans" cxnId="{39B20828-E7F6-40EF-8A37-94316C6B6B9A}">
      <dgm:prSet/>
      <dgm:spPr/>
      <dgm:t>
        <a:bodyPr/>
        <a:lstStyle/>
        <a:p>
          <a:endParaRPr lang="en-US"/>
        </a:p>
      </dgm:t>
    </dgm:pt>
    <dgm:pt modelId="{0225E50F-7E43-4E37-821A-C8E68F362A17}" type="sibTrans" cxnId="{39B20828-E7F6-40EF-8A37-94316C6B6B9A}">
      <dgm:prSet/>
      <dgm:spPr/>
      <dgm:t>
        <a:bodyPr/>
        <a:lstStyle/>
        <a:p>
          <a:endParaRPr lang="en-US"/>
        </a:p>
      </dgm:t>
    </dgm:pt>
    <dgm:pt modelId="{80429551-A85D-4592-BDEA-62CA0774EDB6}">
      <dgm:prSet phldrT="[Text]"/>
      <dgm:spPr/>
      <dgm:t>
        <a:bodyPr/>
        <a:lstStyle/>
        <a:p>
          <a:r>
            <a:rPr lang="en-US" dirty="0" smtClean="0"/>
            <a:t>People</a:t>
          </a:r>
          <a:endParaRPr lang="en-US" dirty="0"/>
        </a:p>
      </dgm:t>
    </dgm:pt>
    <dgm:pt modelId="{BC60DDC6-DDF8-494B-A751-57D1E5B3C825}" type="parTrans" cxnId="{2A60B6D1-143E-4296-9090-EF4E7A9D2272}">
      <dgm:prSet/>
      <dgm:spPr/>
      <dgm:t>
        <a:bodyPr/>
        <a:lstStyle/>
        <a:p>
          <a:endParaRPr lang="en-US"/>
        </a:p>
      </dgm:t>
    </dgm:pt>
    <dgm:pt modelId="{EC36B2EA-AC4C-40EA-B8C5-9EF6A6AF69C8}" type="sibTrans" cxnId="{2A60B6D1-143E-4296-9090-EF4E7A9D2272}">
      <dgm:prSet/>
      <dgm:spPr/>
      <dgm:t>
        <a:bodyPr/>
        <a:lstStyle/>
        <a:p>
          <a:endParaRPr lang="en-US"/>
        </a:p>
      </dgm:t>
    </dgm:pt>
    <dgm:pt modelId="{C30BE31A-686D-4E1E-9ED1-35064E771290}" type="pres">
      <dgm:prSet presAssocID="{301F69D1-CE51-47FE-A623-4AC626876BE3}" presName="composite" presStyleCnt="0">
        <dgm:presLayoutVars>
          <dgm:chMax val="3"/>
          <dgm:animLvl val="lvl"/>
          <dgm:resizeHandles val="exact"/>
        </dgm:presLayoutVars>
      </dgm:prSet>
      <dgm:spPr/>
    </dgm:pt>
    <dgm:pt modelId="{FCE0174E-B41B-4F2B-9A3B-D2C9304B158C}" type="pres">
      <dgm:prSet presAssocID="{59C97CE3-A0B7-496E-8D9F-F701433EB8ED}" presName="gear1" presStyleLbl="node1" presStyleIdx="0" presStyleCnt="2">
        <dgm:presLayoutVars>
          <dgm:chMax val="1"/>
          <dgm:bulletEnabled val="1"/>
        </dgm:presLayoutVars>
      </dgm:prSet>
      <dgm:spPr/>
      <dgm:t>
        <a:bodyPr/>
        <a:lstStyle/>
        <a:p>
          <a:endParaRPr lang="en-US"/>
        </a:p>
      </dgm:t>
    </dgm:pt>
    <dgm:pt modelId="{27A873BD-3B99-4052-9F20-694FA69B6E6A}" type="pres">
      <dgm:prSet presAssocID="{59C97CE3-A0B7-496E-8D9F-F701433EB8ED}" presName="gear1srcNode" presStyleLbl="node1" presStyleIdx="0" presStyleCnt="2"/>
      <dgm:spPr/>
      <dgm:t>
        <a:bodyPr/>
        <a:lstStyle/>
        <a:p>
          <a:endParaRPr lang="en-US"/>
        </a:p>
      </dgm:t>
    </dgm:pt>
    <dgm:pt modelId="{BD19ED59-759F-4D9C-87CC-8184BBDA36FD}" type="pres">
      <dgm:prSet presAssocID="{59C97CE3-A0B7-496E-8D9F-F701433EB8ED}" presName="gear1dstNode" presStyleLbl="node1" presStyleIdx="0" presStyleCnt="2"/>
      <dgm:spPr/>
      <dgm:t>
        <a:bodyPr/>
        <a:lstStyle/>
        <a:p>
          <a:endParaRPr lang="en-US"/>
        </a:p>
      </dgm:t>
    </dgm:pt>
    <dgm:pt modelId="{D74D89B6-B63A-4F32-A732-4C2149043B5C}" type="pres">
      <dgm:prSet presAssocID="{80429551-A85D-4592-BDEA-62CA0774EDB6}" presName="gear2" presStyleLbl="node1" presStyleIdx="1" presStyleCnt="2">
        <dgm:presLayoutVars>
          <dgm:chMax val="1"/>
          <dgm:bulletEnabled val="1"/>
        </dgm:presLayoutVars>
      </dgm:prSet>
      <dgm:spPr/>
      <dgm:t>
        <a:bodyPr/>
        <a:lstStyle/>
        <a:p>
          <a:endParaRPr lang="en-US"/>
        </a:p>
      </dgm:t>
    </dgm:pt>
    <dgm:pt modelId="{5F518011-1925-4181-9CF4-65819245E981}" type="pres">
      <dgm:prSet presAssocID="{80429551-A85D-4592-BDEA-62CA0774EDB6}" presName="gear2srcNode" presStyleLbl="node1" presStyleIdx="1" presStyleCnt="2"/>
      <dgm:spPr/>
      <dgm:t>
        <a:bodyPr/>
        <a:lstStyle/>
        <a:p>
          <a:endParaRPr lang="en-US"/>
        </a:p>
      </dgm:t>
    </dgm:pt>
    <dgm:pt modelId="{2FC94D6D-30E8-44FE-8070-77F3FCE3FF6E}" type="pres">
      <dgm:prSet presAssocID="{80429551-A85D-4592-BDEA-62CA0774EDB6}" presName="gear2dstNode" presStyleLbl="node1" presStyleIdx="1" presStyleCnt="2"/>
      <dgm:spPr/>
      <dgm:t>
        <a:bodyPr/>
        <a:lstStyle/>
        <a:p>
          <a:endParaRPr lang="en-US"/>
        </a:p>
      </dgm:t>
    </dgm:pt>
    <dgm:pt modelId="{2E81683A-AC3E-4FD8-A4F1-F550E73F37E4}" type="pres">
      <dgm:prSet presAssocID="{0225E50F-7E43-4E37-821A-C8E68F362A17}" presName="connector1" presStyleLbl="sibTrans2D1" presStyleIdx="0" presStyleCnt="2"/>
      <dgm:spPr/>
      <dgm:t>
        <a:bodyPr/>
        <a:lstStyle/>
        <a:p>
          <a:endParaRPr lang="en-US"/>
        </a:p>
      </dgm:t>
    </dgm:pt>
    <dgm:pt modelId="{CB2728E8-F242-450C-A7FE-6FC6963B72C6}" type="pres">
      <dgm:prSet presAssocID="{EC36B2EA-AC4C-40EA-B8C5-9EF6A6AF69C8}" presName="connector2" presStyleLbl="sibTrans2D1" presStyleIdx="1" presStyleCnt="2"/>
      <dgm:spPr/>
      <dgm:t>
        <a:bodyPr/>
        <a:lstStyle/>
        <a:p>
          <a:endParaRPr lang="en-US"/>
        </a:p>
      </dgm:t>
    </dgm:pt>
  </dgm:ptLst>
  <dgm:cxnLst>
    <dgm:cxn modelId="{46CA996B-5414-4850-B408-1C9924D86FAD}" type="presOf" srcId="{59C97CE3-A0B7-496E-8D9F-F701433EB8ED}" destId="{27A873BD-3B99-4052-9F20-694FA69B6E6A}" srcOrd="1" destOrd="0" presId="urn:microsoft.com/office/officeart/2005/8/layout/gear1"/>
    <dgm:cxn modelId="{78BDEC28-CDDF-475C-9F75-0494A1CE89D9}" type="presOf" srcId="{80429551-A85D-4592-BDEA-62CA0774EDB6}" destId="{D74D89B6-B63A-4F32-A732-4C2149043B5C}" srcOrd="0" destOrd="0" presId="urn:microsoft.com/office/officeart/2005/8/layout/gear1"/>
    <dgm:cxn modelId="{381A6FE7-6351-45E2-833B-29CC77FDB3ED}" type="presOf" srcId="{59C97CE3-A0B7-496E-8D9F-F701433EB8ED}" destId="{BD19ED59-759F-4D9C-87CC-8184BBDA36FD}" srcOrd="2" destOrd="0" presId="urn:microsoft.com/office/officeart/2005/8/layout/gear1"/>
    <dgm:cxn modelId="{22E0885C-677C-4536-BF13-AC6D1A711A46}" type="presOf" srcId="{59C97CE3-A0B7-496E-8D9F-F701433EB8ED}" destId="{FCE0174E-B41B-4F2B-9A3B-D2C9304B158C}" srcOrd="0" destOrd="0" presId="urn:microsoft.com/office/officeart/2005/8/layout/gear1"/>
    <dgm:cxn modelId="{D6538CFF-779A-4FE5-835B-ABFC3F2D4022}" type="presOf" srcId="{301F69D1-CE51-47FE-A623-4AC626876BE3}" destId="{C30BE31A-686D-4E1E-9ED1-35064E771290}" srcOrd="0" destOrd="0" presId="urn:microsoft.com/office/officeart/2005/8/layout/gear1"/>
    <dgm:cxn modelId="{A091A9C7-5E08-427C-AFE6-772E4696617D}" type="presOf" srcId="{EC36B2EA-AC4C-40EA-B8C5-9EF6A6AF69C8}" destId="{CB2728E8-F242-450C-A7FE-6FC6963B72C6}" srcOrd="0" destOrd="0" presId="urn:microsoft.com/office/officeart/2005/8/layout/gear1"/>
    <dgm:cxn modelId="{2A60B6D1-143E-4296-9090-EF4E7A9D2272}" srcId="{301F69D1-CE51-47FE-A623-4AC626876BE3}" destId="{80429551-A85D-4592-BDEA-62CA0774EDB6}" srcOrd="1" destOrd="0" parTransId="{BC60DDC6-DDF8-494B-A751-57D1E5B3C825}" sibTransId="{EC36B2EA-AC4C-40EA-B8C5-9EF6A6AF69C8}"/>
    <dgm:cxn modelId="{39B20828-E7F6-40EF-8A37-94316C6B6B9A}" srcId="{301F69D1-CE51-47FE-A623-4AC626876BE3}" destId="{59C97CE3-A0B7-496E-8D9F-F701433EB8ED}" srcOrd="0" destOrd="0" parTransId="{F35D6F31-9A7E-4583-91D9-D8D218AC059B}" sibTransId="{0225E50F-7E43-4E37-821A-C8E68F362A17}"/>
    <dgm:cxn modelId="{C444D59C-FE76-4789-BD9A-599E3768E25E}" type="presOf" srcId="{0225E50F-7E43-4E37-821A-C8E68F362A17}" destId="{2E81683A-AC3E-4FD8-A4F1-F550E73F37E4}" srcOrd="0" destOrd="0" presId="urn:microsoft.com/office/officeart/2005/8/layout/gear1"/>
    <dgm:cxn modelId="{FFC8CC2D-42CF-4811-AB04-2D05E0FD113C}" type="presOf" srcId="{80429551-A85D-4592-BDEA-62CA0774EDB6}" destId="{5F518011-1925-4181-9CF4-65819245E981}" srcOrd="1" destOrd="0" presId="urn:microsoft.com/office/officeart/2005/8/layout/gear1"/>
    <dgm:cxn modelId="{CDBDDD46-C294-4521-8A98-167B26D85207}" type="presOf" srcId="{80429551-A85D-4592-BDEA-62CA0774EDB6}" destId="{2FC94D6D-30E8-44FE-8070-77F3FCE3FF6E}" srcOrd="2" destOrd="0" presId="urn:microsoft.com/office/officeart/2005/8/layout/gear1"/>
    <dgm:cxn modelId="{D5A93F6F-896C-4EF9-B432-510D2D844B66}" type="presParOf" srcId="{C30BE31A-686D-4E1E-9ED1-35064E771290}" destId="{FCE0174E-B41B-4F2B-9A3B-D2C9304B158C}" srcOrd="0" destOrd="0" presId="urn:microsoft.com/office/officeart/2005/8/layout/gear1"/>
    <dgm:cxn modelId="{AC0AD6AD-63EE-460B-9D5C-0FAAEC1832F7}" type="presParOf" srcId="{C30BE31A-686D-4E1E-9ED1-35064E771290}" destId="{27A873BD-3B99-4052-9F20-694FA69B6E6A}" srcOrd="1" destOrd="0" presId="urn:microsoft.com/office/officeart/2005/8/layout/gear1"/>
    <dgm:cxn modelId="{B644005E-B8CA-46D3-8BD6-E6166F796463}" type="presParOf" srcId="{C30BE31A-686D-4E1E-9ED1-35064E771290}" destId="{BD19ED59-759F-4D9C-87CC-8184BBDA36FD}" srcOrd="2" destOrd="0" presId="urn:microsoft.com/office/officeart/2005/8/layout/gear1"/>
    <dgm:cxn modelId="{2CB31668-E222-4AB4-8D05-AA065D892474}" type="presParOf" srcId="{C30BE31A-686D-4E1E-9ED1-35064E771290}" destId="{D74D89B6-B63A-4F32-A732-4C2149043B5C}" srcOrd="3" destOrd="0" presId="urn:microsoft.com/office/officeart/2005/8/layout/gear1"/>
    <dgm:cxn modelId="{B3C6FE42-A7CD-402F-BC32-99211D1F7228}" type="presParOf" srcId="{C30BE31A-686D-4E1E-9ED1-35064E771290}" destId="{5F518011-1925-4181-9CF4-65819245E981}" srcOrd="4" destOrd="0" presId="urn:microsoft.com/office/officeart/2005/8/layout/gear1"/>
    <dgm:cxn modelId="{B3EB2037-57DD-49E9-B3F5-3DB17D3B27FE}" type="presParOf" srcId="{C30BE31A-686D-4E1E-9ED1-35064E771290}" destId="{2FC94D6D-30E8-44FE-8070-77F3FCE3FF6E}" srcOrd="5" destOrd="0" presId="urn:microsoft.com/office/officeart/2005/8/layout/gear1"/>
    <dgm:cxn modelId="{E81A3671-FAB3-4DA3-A1A3-65D96CBB4DC1}" type="presParOf" srcId="{C30BE31A-686D-4E1E-9ED1-35064E771290}" destId="{2E81683A-AC3E-4FD8-A4F1-F550E73F37E4}" srcOrd="6" destOrd="0" presId="urn:microsoft.com/office/officeart/2005/8/layout/gear1"/>
    <dgm:cxn modelId="{A9BADCA9-F350-4C0D-BCFE-9B9F255255AC}" type="presParOf" srcId="{C30BE31A-686D-4E1E-9ED1-35064E771290}" destId="{CB2728E8-F242-450C-A7FE-6FC6963B72C6}"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F69D1-CE51-47FE-A623-4AC626876BE3}" type="doc">
      <dgm:prSet loTypeId="urn:microsoft.com/office/officeart/2005/8/layout/gear1" loCatId="process" qsTypeId="urn:microsoft.com/office/officeart/2005/8/quickstyle/simple1" qsCatId="simple" csTypeId="urn:microsoft.com/office/officeart/2005/8/colors/accent1_2" csCatId="accent1" phldr="1"/>
      <dgm:spPr/>
    </dgm:pt>
    <dgm:pt modelId="{B1ABC889-783B-4853-A3BF-2E89FA073642}">
      <dgm:prSet phldrT="[Text]"/>
      <dgm:spPr/>
      <dgm:t>
        <a:bodyPr/>
        <a:lstStyle/>
        <a:p>
          <a:r>
            <a:rPr lang="en-US" dirty="0" smtClean="0"/>
            <a:t>Technology</a:t>
          </a:r>
          <a:endParaRPr lang="en-US" dirty="0"/>
        </a:p>
      </dgm:t>
    </dgm:pt>
    <dgm:pt modelId="{3E8E9027-D640-4565-A94F-46A001FBD2B1}" type="parTrans" cxnId="{7B6312CD-903A-4AF0-BA3B-207277B08912}">
      <dgm:prSet/>
      <dgm:spPr/>
      <dgm:t>
        <a:bodyPr/>
        <a:lstStyle/>
        <a:p>
          <a:endParaRPr lang="en-US"/>
        </a:p>
      </dgm:t>
    </dgm:pt>
    <dgm:pt modelId="{566E6305-3EB6-4EEA-8557-BDE9A00B7CE7}" type="sibTrans" cxnId="{7B6312CD-903A-4AF0-BA3B-207277B08912}">
      <dgm:prSet/>
      <dgm:spPr/>
      <dgm:t>
        <a:bodyPr/>
        <a:lstStyle/>
        <a:p>
          <a:endParaRPr lang="en-US"/>
        </a:p>
      </dgm:t>
    </dgm:pt>
    <dgm:pt modelId="{59C97CE3-A0B7-496E-8D9F-F701433EB8ED}">
      <dgm:prSet phldrT="[Text]"/>
      <dgm:spPr/>
      <dgm:t>
        <a:bodyPr/>
        <a:lstStyle/>
        <a:p>
          <a:r>
            <a:rPr lang="en-US" dirty="0" smtClean="0"/>
            <a:t>Process</a:t>
          </a:r>
          <a:endParaRPr lang="en-US" dirty="0"/>
        </a:p>
      </dgm:t>
    </dgm:pt>
    <dgm:pt modelId="{F35D6F31-9A7E-4583-91D9-D8D218AC059B}" type="parTrans" cxnId="{39B20828-E7F6-40EF-8A37-94316C6B6B9A}">
      <dgm:prSet/>
      <dgm:spPr/>
      <dgm:t>
        <a:bodyPr/>
        <a:lstStyle/>
        <a:p>
          <a:endParaRPr lang="en-US"/>
        </a:p>
      </dgm:t>
    </dgm:pt>
    <dgm:pt modelId="{0225E50F-7E43-4E37-821A-C8E68F362A17}" type="sibTrans" cxnId="{39B20828-E7F6-40EF-8A37-94316C6B6B9A}">
      <dgm:prSet/>
      <dgm:spPr/>
      <dgm:t>
        <a:bodyPr/>
        <a:lstStyle/>
        <a:p>
          <a:endParaRPr lang="en-US"/>
        </a:p>
      </dgm:t>
    </dgm:pt>
    <dgm:pt modelId="{80429551-A85D-4592-BDEA-62CA0774EDB6}">
      <dgm:prSet phldrT="[Text]"/>
      <dgm:spPr/>
      <dgm:t>
        <a:bodyPr/>
        <a:lstStyle/>
        <a:p>
          <a:r>
            <a:rPr lang="en-US" dirty="0" smtClean="0"/>
            <a:t>People</a:t>
          </a:r>
          <a:endParaRPr lang="en-US" dirty="0"/>
        </a:p>
      </dgm:t>
    </dgm:pt>
    <dgm:pt modelId="{BC60DDC6-DDF8-494B-A751-57D1E5B3C825}" type="parTrans" cxnId="{2A60B6D1-143E-4296-9090-EF4E7A9D2272}">
      <dgm:prSet/>
      <dgm:spPr/>
      <dgm:t>
        <a:bodyPr/>
        <a:lstStyle/>
        <a:p>
          <a:endParaRPr lang="en-US"/>
        </a:p>
      </dgm:t>
    </dgm:pt>
    <dgm:pt modelId="{EC36B2EA-AC4C-40EA-B8C5-9EF6A6AF69C8}" type="sibTrans" cxnId="{2A60B6D1-143E-4296-9090-EF4E7A9D2272}">
      <dgm:prSet/>
      <dgm:spPr/>
      <dgm:t>
        <a:bodyPr/>
        <a:lstStyle/>
        <a:p>
          <a:endParaRPr lang="en-US"/>
        </a:p>
      </dgm:t>
    </dgm:pt>
    <dgm:pt modelId="{C30BE31A-686D-4E1E-9ED1-35064E771290}" type="pres">
      <dgm:prSet presAssocID="{301F69D1-CE51-47FE-A623-4AC626876BE3}" presName="composite" presStyleCnt="0">
        <dgm:presLayoutVars>
          <dgm:chMax val="3"/>
          <dgm:animLvl val="lvl"/>
          <dgm:resizeHandles val="exact"/>
        </dgm:presLayoutVars>
      </dgm:prSet>
      <dgm:spPr/>
    </dgm:pt>
    <dgm:pt modelId="{E6EEE8F2-69FA-4574-B313-B8EBBD4B5BAF}" type="pres">
      <dgm:prSet presAssocID="{B1ABC889-783B-4853-A3BF-2E89FA073642}" presName="gear1" presStyleLbl="node1" presStyleIdx="0" presStyleCnt="3">
        <dgm:presLayoutVars>
          <dgm:chMax val="1"/>
          <dgm:bulletEnabled val="1"/>
        </dgm:presLayoutVars>
      </dgm:prSet>
      <dgm:spPr/>
      <dgm:t>
        <a:bodyPr/>
        <a:lstStyle/>
        <a:p>
          <a:endParaRPr lang="en-US"/>
        </a:p>
      </dgm:t>
    </dgm:pt>
    <dgm:pt modelId="{E0C02BBD-FFFB-49EA-81FC-7139E1F128F3}" type="pres">
      <dgm:prSet presAssocID="{B1ABC889-783B-4853-A3BF-2E89FA073642}" presName="gear1srcNode" presStyleLbl="node1" presStyleIdx="0" presStyleCnt="3"/>
      <dgm:spPr/>
      <dgm:t>
        <a:bodyPr/>
        <a:lstStyle/>
        <a:p>
          <a:endParaRPr lang="en-US"/>
        </a:p>
      </dgm:t>
    </dgm:pt>
    <dgm:pt modelId="{F5979EEF-4618-4EC6-B7AB-2D2A58133440}" type="pres">
      <dgm:prSet presAssocID="{B1ABC889-783B-4853-A3BF-2E89FA073642}" presName="gear1dstNode" presStyleLbl="node1" presStyleIdx="0" presStyleCnt="3"/>
      <dgm:spPr/>
      <dgm:t>
        <a:bodyPr/>
        <a:lstStyle/>
        <a:p>
          <a:endParaRPr lang="en-US"/>
        </a:p>
      </dgm:t>
    </dgm:pt>
    <dgm:pt modelId="{CB05BFF7-2F8E-4285-A772-9A7AF54815B1}" type="pres">
      <dgm:prSet presAssocID="{59C97CE3-A0B7-496E-8D9F-F701433EB8ED}" presName="gear2" presStyleLbl="node1" presStyleIdx="1" presStyleCnt="3">
        <dgm:presLayoutVars>
          <dgm:chMax val="1"/>
          <dgm:bulletEnabled val="1"/>
        </dgm:presLayoutVars>
      </dgm:prSet>
      <dgm:spPr/>
      <dgm:t>
        <a:bodyPr/>
        <a:lstStyle/>
        <a:p>
          <a:endParaRPr lang="en-US"/>
        </a:p>
      </dgm:t>
    </dgm:pt>
    <dgm:pt modelId="{D07BFE45-EE1A-48F2-922E-19255A2C1237}" type="pres">
      <dgm:prSet presAssocID="{59C97CE3-A0B7-496E-8D9F-F701433EB8ED}" presName="gear2srcNode" presStyleLbl="node1" presStyleIdx="1" presStyleCnt="3"/>
      <dgm:spPr/>
      <dgm:t>
        <a:bodyPr/>
        <a:lstStyle/>
        <a:p>
          <a:endParaRPr lang="en-US"/>
        </a:p>
      </dgm:t>
    </dgm:pt>
    <dgm:pt modelId="{B1C9D9C5-CDC0-4506-8BC0-4D79890A0366}" type="pres">
      <dgm:prSet presAssocID="{59C97CE3-A0B7-496E-8D9F-F701433EB8ED}" presName="gear2dstNode" presStyleLbl="node1" presStyleIdx="1" presStyleCnt="3"/>
      <dgm:spPr/>
      <dgm:t>
        <a:bodyPr/>
        <a:lstStyle/>
        <a:p>
          <a:endParaRPr lang="en-US"/>
        </a:p>
      </dgm:t>
    </dgm:pt>
    <dgm:pt modelId="{9D1682BC-4D05-4964-9F7D-AF55705C3B49}" type="pres">
      <dgm:prSet presAssocID="{80429551-A85D-4592-BDEA-62CA0774EDB6}" presName="gear3" presStyleLbl="node1" presStyleIdx="2" presStyleCnt="3" custLinFactNeighborX="988" custLinFactNeighborY="1383"/>
      <dgm:spPr/>
      <dgm:t>
        <a:bodyPr/>
        <a:lstStyle/>
        <a:p>
          <a:endParaRPr lang="en-US"/>
        </a:p>
      </dgm:t>
    </dgm:pt>
    <dgm:pt modelId="{468FBBD8-682D-4EA9-816B-713C0FECA2F1}" type="pres">
      <dgm:prSet presAssocID="{80429551-A85D-4592-BDEA-62CA0774EDB6}" presName="gear3tx" presStyleLbl="node1" presStyleIdx="2" presStyleCnt="3">
        <dgm:presLayoutVars>
          <dgm:chMax val="1"/>
          <dgm:bulletEnabled val="1"/>
        </dgm:presLayoutVars>
      </dgm:prSet>
      <dgm:spPr/>
      <dgm:t>
        <a:bodyPr/>
        <a:lstStyle/>
        <a:p>
          <a:endParaRPr lang="en-US"/>
        </a:p>
      </dgm:t>
    </dgm:pt>
    <dgm:pt modelId="{8BD84D3E-67DB-486B-9EA2-BBA285F96C63}" type="pres">
      <dgm:prSet presAssocID="{80429551-A85D-4592-BDEA-62CA0774EDB6}" presName="gear3srcNode" presStyleLbl="node1" presStyleIdx="2" presStyleCnt="3"/>
      <dgm:spPr/>
      <dgm:t>
        <a:bodyPr/>
        <a:lstStyle/>
        <a:p>
          <a:endParaRPr lang="en-US"/>
        </a:p>
      </dgm:t>
    </dgm:pt>
    <dgm:pt modelId="{170DD915-EC38-4360-A675-A027D95E4475}" type="pres">
      <dgm:prSet presAssocID="{80429551-A85D-4592-BDEA-62CA0774EDB6}" presName="gear3dstNode" presStyleLbl="node1" presStyleIdx="2" presStyleCnt="3"/>
      <dgm:spPr/>
      <dgm:t>
        <a:bodyPr/>
        <a:lstStyle/>
        <a:p>
          <a:endParaRPr lang="en-US"/>
        </a:p>
      </dgm:t>
    </dgm:pt>
    <dgm:pt modelId="{2B4D94CE-6DF3-478F-A6AB-71426D01193A}" type="pres">
      <dgm:prSet presAssocID="{566E6305-3EB6-4EEA-8557-BDE9A00B7CE7}" presName="connector1" presStyleLbl="sibTrans2D1" presStyleIdx="0" presStyleCnt="3"/>
      <dgm:spPr/>
      <dgm:t>
        <a:bodyPr/>
        <a:lstStyle/>
        <a:p>
          <a:endParaRPr lang="en-US"/>
        </a:p>
      </dgm:t>
    </dgm:pt>
    <dgm:pt modelId="{9D2736C4-4832-44AC-80C7-6CE132990B02}" type="pres">
      <dgm:prSet presAssocID="{0225E50F-7E43-4E37-821A-C8E68F362A17}" presName="connector2" presStyleLbl="sibTrans2D1" presStyleIdx="1" presStyleCnt="3"/>
      <dgm:spPr/>
      <dgm:t>
        <a:bodyPr/>
        <a:lstStyle/>
        <a:p>
          <a:endParaRPr lang="en-US"/>
        </a:p>
      </dgm:t>
    </dgm:pt>
    <dgm:pt modelId="{C4020B87-9A8E-42FF-B5F4-8A69F4C3756A}" type="pres">
      <dgm:prSet presAssocID="{EC36B2EA-AC4C-40EA-B8C5-9EF6A6AF69C8}" presName="connector3" presStyleLbl="sibTrans2D1" presStyleIdx="2" presStyleCnt="3"/>
      <dgm:spPr/>
      <dgm:t>
        <a:bodyPr/>
        <a:lstStyle/>
        <a:p>
          <a:endParaRPr lang="en-US"/>
        </a:p>
      </dgm:t>
    </dgm:pt>
  </dgm:ptLst>
  <dgm:cxnLst>
    <dgm:cxn modelId="{5A97C27C-B035-4C30-A103-834DCC6DA636}" type="presOf" srcId="{566E6305-3EB6-4EEA-8557-BDE9A00B7CE7}" destId="{2B4D94CE-6DF3-478F-A6AB-71426D01193A}" srcOrd="0" destOrd="0" presId="urn:microsoft.com/office/officeart/2005/8/layout/gear1"/>
    <dgm:cxn modelId="{DBC3DBAC-56C9-41B7-84CA-06F4C86A3D9E}" type="presOf" srcId="{80429551-A85D-4592-BDEA-62CA0774EDB6}" destId="{468FBBD8-682D-4EA9-816B-713C0FECA2F1}" srcOrd="1" destOrd="0" presId="urn:microsoft.com/office/officeart/2005/8/layout/gear1"/>
    <dgm:cxn modelId="{7B6312CD-903A-4AF0-BA3B-207277B08912}" srcId="{301F69D1-CE51-47FE-A623-4AC626876BE3}" destId="{B1ABC889-783B-4853-A3BF-2E89FA073642}" srcOrd="0" destOrd="0" parTransId="{3E8E9027-D640-4565-A94F-46A001FBD2B1}" sibTransId="{566E6305-3EB6-4EEA-8557-BDE9A00B7CE7}"/>
    <dgm:cxn modelId="{6FE30AE2-66A2-4BAE-9431-7A934898A34F}" type="presOf" srcId="{B1ABC889-783B-4853-A3BF-2E89FA073642}" destId="{E0C02BBD-FFFB-49EA-81FC-7139E1F128F3}" srcOrd="1" destOrd="0" presId="urn:microsoft.com/office/officeart/2005/8/layout/gear1"/>
    <dgm:cxn modelId="{D6538CFF-779A-4FE5-835B-ABFC3F2D4022}" type="presOf" srcId="{301F69D1-CE51-47FE-A623-4AC626876BE3}" destId="{C30BE31A-686D-4E1E-9ED1-35064E771290}" srcOrd="0" destOrd="0" presId="urn:microsoft.com/office/officeart/2005/8/layout/gear1"/>
    <dgm:cxn modelId="{513FF906-4096-4DBB-8F39-60C0CA7C3F15}" type="presOf" srcId="{59C97CE3-A0B7-496E-8D9F-F701433EB8ED}" destId="{D07BFE45-EE1A-48F2-922E-19255A2C1237}" srcOrd="1" destOrd="0" presId="urn:microsoft.com/office/officeart/2005/8/layout/gear1"/>
    <dgm:cxn modelId="{403824A3-44E1-45C3-94E8-CA92F2BC7978}" type="presOf" srcId="{80429551-A85D-4592-BDEA-62CA0774EDB6}" destId="{8BD84D3E-67DB-486B-9EA2-BBA285F96C63}" srcOrd="2" destOrd="0" presId="urn:microsoft.com/office/officeart/2005/8/layout/gear1"/>
    <dgm:cxn modelId="{D5F6A855-80D9-4612-B28F-C9668CB5B2AC}" type="presOf" srcId="{B1ABC889-783B-4853-A3BF-2E89FA073642}" destId="{E6EEE8F2-69FA-4574-B313-B8EBBD4B5BAF}" srcOrd="0" destOrd="0" presId="urn:microsoft.com/office/officeart/2005/8/layout/gear1"/>
    <dgm:cxn modelId="{2A60B6D1-143E-4296-9090-EF4E7A9D2272}" srcId="{301F69D1-CE51-47FE-A623-4AC626876BE3}" destId="{80429551-A85D-4592-BDEA-62CA0774EDB6}" srcOrd="2" destOrd="0" parTransId="{BC60DDC6-DDF8-494B-A751-57D1E5B3C825}" sibTransId="{EC36B2EA-AC4C-40EA-B8C5-9EF6A6AF69C8}"/>
    <dgm:cxn modelId="{39B20828-E7F6-40EF-8A37-94316C6B6B9A}" srcId="{301F69D1-CE51-47FE-A623-4AC626876BE3}" destId="{59C97CE3-A0B7-496E-8D9F-F701433EB8ED}" srcOrd="1" destOrd="0" parTransId="{F35D6F31-9A7E-4583-91D9-D8D218AC059B}" sibTransId="{0225E50F-7E43-4E37-821A-C8E68F362A17}"/>
    <dgm:cxn modelId="{2776C37E-2DEA-4BBB-8217-B0A57F32DE82}" type="presOf" srcId="{EC36B2EA-AC4C-40EA-B8C5-9EF6A6AF69C8}" destId="{C4020B87-9A8E-42FF-B5F4-8A69F4C3756A}" srcOrd="0" destOrd="0" presId="urn:microsoft.com/office/officeart/2005/8/layout/gear1"/>
    <dgm:cxn modelId="{89B95422-695A-43C7-99EA-ED071FD70789}" type="presOf" srcId="{80429551-A85D-4592-BDEA-62CA0774EDB6}" destId="{9D1682BC-4D05-4964-9F7D-AF55705C3B49}" srcOrd="0" destOrd="0" presId="urn:microsoft.com/office/officeart/2005/8/layout/gear1"/>
    <dgm:cxn modelId="{DEC28C41-844D-4126-ADAD-8C618843F0B8}" type="presOf" srcId="{80429551-A85D-4592-BDEA-62CA0774EDB6}" destId="{170DD915-EC38-4360-A675-A027D95E4475}" srcOrd="3" destOrd="0" presId="urn:microsoft.com/office/officeart/2005/8/layout/gear1"/>
    <dgm:cxn modelId="{7D6DFA16-4796-4BC1-9C3C-8CB88D3A07C7}" type="presOf" srcId="{0225E50F-7E43-4E37-821A-C8E68F362A17}" destId="{9D2736C4-4832-44AC-80C7-6CE132990B02}" srcOrd="0" destOrd="0" presId="urn:microsoft.com/office/officeart/2005/8/layout/gear1"/>
    <dgm:cxn modelId="{13FD85D6-DB77-4F7F-BC47-94E20516FA5C}" type="presOf" srcId="{59C97CE3-A0B7-496E-8D9F-F701433EB8ED}" destId="{CB05BFF7-2F8E-4285-A772-9A7AF54815B1}" srcOrd="0" destOrd="0" presId="urn:microsoft.com/office/officeart/2005/8/layout/gear1"/>
    <dgm:cxn modelId="{CC633FC6-C330-4B8D-852C-BE851EBE0621}" type="presOf" srcId="{59C97CE3-A0B7-496E-8D9F-F701433EB8ED}" destId="{B1C9D9C5-CDC0-4506-8BC0-4D79890A0366}" srcOrd="2" destOrd="0" presId="urn:microsoft.com/office/officeart/2005/8/layout/gear1"/>
    <dgm:cxn modelId="{DB748606-426C-4037-A436-54CCDCAB919D}" type="presOf" srcId="{B1ABC889-783B-4853-A3BF-2E89FA073642}" destId="{F5979EEF-4618-4EC6-B7AB-2D2A58133440}" srcOrd="2" destOrd="0" presId="urn:microsoft.com/office/officeart/2005/8/layout/gear1"/>
    <dgm:cxn modelId="{05FCB6D0-33EA-46FB-8B09-CA56934DE9EA}" type="presParOf" srcId="{C30BE31A-686D-4E1E-9ED1-35064E771290}" destId="{E6EEE8F2-69FA-4574-B313-B8EBBD4B5BAF}" srcOrd="0" destOrd="0" presId="urn:microsoft.com/office/officeart/2005/8/layout/gear1"/>
    <dgm:cxn modelId="{CA387995-1CE5-4F30-B17F-98BE4ACC816B}" type="presParOf" srcId="{C30BE31A-686D-4E1E-9ED1-35064E771290}" destId="{E0C02BBD-FFFB-49EA-81FC-7139E1F128F3}" srcOrd="1" destOrd="0" presId="urn:microsoft.com/office/officeart/2005/8/layout/gear1"/>
    <dgm:cxn modelId="{82809B2E-E2B3-4A52-8F61-4DB5DBC20F2B}" type="presParOf" srcId="{C30BE31A-686D-4E1E-9ED1-35064E771290}" destId="{F5979EEF-4618-4EC6-B7AB-2D2A58133440}" srcOrd="2" destOrd="0" presId="urn:microsoft.com/office/officeart/2005/8/layout/gear1"/>
    <dgm:cxn modelId="{5E62B450-530D-4177-B099-216F5BC9D3E8}" type="presParOf" srcId="{C30BE31A-686D-4E1E-9ED1-35064E771290}" destId="{CB05BFF7-2F8E-4285-A772-9A7AF54815B1}" srcOrd="3" destOrd="0" presId="urn:microsoft.com/office/officeart/2005/8/layout/gear1"/>
    <dgm:cxn modelId="{D6B46246-7C8A-4D19-A78E-2AD486EAD670}" type="presParOf" srcId="{C30BE31A-686D-4E1E-9ED1-35064E771290}" destId="{D07BFE45-EE1A-48F2-922E-19255A2C1237}" srcOrd="4" destOrd="0" presId="urn:microsoft.com/office/officeart/2005/8/layout/gear1"/>
    <dgm:cxn modelId="{3FA81E3A-66DA-4E4B-A613-4FCA48881DCC}" type="presParOf" srcId="{C30BE31A-686D-4E1E-9ED1-35064E771290}" destId="{B1C9D9C5-CDC0-4506-8BC0-4D79890A0366}" srcOrd="5" destOrd="0" presId="urn:microsoft.com/office/officeart/2005/8/layout/gear1"/>
    <dgm:cxn modelId="{179B31F8-CF24-4717-B43A-3598727DBD6D}" type="presParOf" srcId="{C30BE31A-686D-4E1E-9ED1-35064E771290}" destId="{9D1682BC-4D05-4964-9F7D-AF55705C3B49}" srcOrd="6" destOrd="0" presId="urn:microsoft.com/office/officeart/2005/8/layout/gear1"/>
    <dgm:cxn modelId="{7C67F101-214C-4549-84A5-A864C27A93F9}" type="presParOf" srcId="{C30BE31A-686D-4E1E-9ED1-35064E771290}" destId="{468FBBD8-682D-4EA9-816B-713C0FECA2F1}" srcOrd="7" destOrd="0" presId="urn:microsoft.com/office/officeart/2005/8/layout/gear1"/>
    <dgm:cxn modelId="{6135607B-CB3D-4B1A-A57D-1793E638807F}" type="presParOf" srcId="{C30BE31A-686D-4E1E-9ED1-35064E771290}" destId="{8BD84D3E-67DB-486B-9EA2-BBA285F96C63}" srcOrd="8" destOrd="0" presId="urn:microsoft.com/office/officeart/2005/8/layout/gear1"/>
    <dgm:cxn modelId="{8C5F358A-5DFA-45CE-9781-F8606ED76280}" type="presParOf" srcId="{C30BE31A-686D-4E1E-9ED1-35064E771290}" destId="{170DD915-EC38-4360-A675-A027D95E4475}" srcOrd="9" destOrd="0" presId="urn:microsoft.com/office/officeart/2005/8/layout/gear1"/>
    <dgm:cxn modelId="{A8F74AB1-F25E-4337-B835-54AAAEF2C64A}" type="presParOf" srcId="{C30BE31A-686D-4E1E-9ED1-35064E771290}" destId="{2B4D94CE-6DF3-478F-A6AB-71426D01193A}" srcOrd="10" destOrd="0" presId="urn:microsoft.com/office/officeart/2005/8/layout/gear1"/>
    <dgm:cxn modelId="{19CB0E96-C0DB-445B-AF55-3E327AEC4A1A}" type="presParOf" srcId="{C30BE31A-686D-4E1E-9ED1-35064E771290}" destId="{9D2736C4-4832-44AC-80C7-6CE132990B02}" srcOrd="11" destOrd="0" presId="urn:microsoft.com/office/officeart/2005/8/layout/gear1"/>
    <dgm:cxn modelId="{8FE9F277-57DE-4DF0-A000-DD99EAC2935D}" type="presParOf" srcId="{C30BE31A-686D-4E1E-9ED1-35064E771290}" destId="{C4020B87-9A8E-42FF-B5F4-8A69F4C3756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0D5B-2D86-456D-A251-8B716EB11AFA}">
      <dsp:nvSpPr>
        <dsp:cNvPr id="0" name=""/>
        <dsp:cNvSpPr/>
      </dsp:nvSpPr>
      <dsp:spPr>
        <a:xfrm>
          <a:off x="2410084" y="4293104"/>
          <a:ext cx="152368" cy="1523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C00181-D81A-4F72-A6D3-399EA3C15E73}">
      <dsp:nvSpPr>
        <dsp:cNvPr id="0" name=""/>
        <dsp:cNvSpPr/>
      </dsp:nvSpPr>
      <dsp:spPr>
        <a:xfrm>
          <a:off x="2122870" y="4431367"/>
          <a:ext cx="152368" cy="152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26876B2-78A7-408C-8E45-1C8F63D543CB}">
      <dsp:nvSpPr>
        <dsp:cNvPr id="0" name=""/>
        <dsp:cNvSpPr/>
      </dsp:nvSpPr>
      <dsp:spPr>
        <a:xfrm>
          <a:off x="1821943" y="4540578"/>
          <a:ext cx="152368" cy="15236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B56457-2346-4EA1-A1AC-1DD61A1D74A4}">
      <dsp:nvSpPr>
        <dsp:cNvPr id="0" name=""/>
        <dsp:cNvSpPr/>
      </dsp:nvSpPr>
      <dsp:spPr>
        <a:xfrm>
          <a:off x="3789017" y="2692597"/>
          <a:ext cx="152368" cy="15236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728761-B222-436F-8742-41E3FE1663C6}">
      <dsp:nvSpPr>
        <dsp:cNvPr id="0" name=""/>
        <dsp:cNvSpPr/>
      </dsp:nvSpPr>
      <dsp:spPr>
        <a:xfrm>
          <a:off x="3673217" y="2973964"/>
          <a:ext cx="152368" cy="15236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F44449-A2CF-46FB-A980-E172ECF811A0}">
      <dsp:nvSpPr>
        <dsp:cNvPr id="0" name=""/>
        <dsp:cNvSpPr/>
      </dsp:nvSpPr>
      <dsp:spPr>
        <a:xfrm>
          <a:off x="3590938" y="574548"/>
          <a:ext cx="152368" cy="1523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48252E-CAA2-455A-A82D-AC6BB7541290}">
      <dsp:nvSpPr>
        <dsp:cNvPr id="0" name=""/>
        <dsp:cNvSpPr/>
      </dsp:nvSpPr>
      <dsp:spPr>
        <a:xfrm>
          <a:off x="3802730" y="440052"/>
          <a:ext cx="152368" cy="152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4104D8-930A-4A1F-B402-2BE77935EFCA}">
      <dsp:nvSpPr>
        <dsp:cNvPr id="0" name=""/>
        <dsp:cNvSpPr/>
      </dsp:nvSpPr>
      <dsp:spPr>
        <a:xfrm>
          <a:off x="4014522" y="305556"/>
          <a:ext cx="152368" cy="15236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3A5ABE-0386-4878-B907-72E8EB073835}">
      <dsp:nvSpPr>
        <dsp:cNvPr id="0" name=""/>
        <dsp:cNvSpPr/>
      </dsp:nvSpPr>
      <dsp:spPr>
        <a:xfrm>
          <a:off x="4226314" y="440052"/>
          <a:ext cx="152368" cy="15236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157D2-617F-4600-81C1-54D22E05BD4D}">
      <dsp:nvSpPr>
        <dsp:cNvPr id="0" name=""/>
        <dsp:cNvSpPr/>
      </dsp:nvSpPr>
      <dsp:spPr>
        <a:xfrm>
          <a:off x="4438106" y="574548"/>
          <a:ext cx="152368" cy="15236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6A2F15-73F9-46F3-AD47-B996F5DC5F04}">
      <dsp:nvSpPr>
        <dsp:cNvPr id="0" name=""/>
        <dsp:cNvSpPr/>
      </dsp:nvSpPr>
      <dsp:spPr>
        <a:xfrm>
          <a:off x="4014522" y="589074"/>
          <a:ext cx="152368" cy="1523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7AAD41-5E68-49D8-BAB9-31F95DE8BA53}">
      <dsp:nvSpPr>
        <dsp:cNvPr id="0" name=""/>
        <dsp:cNvSpPr/>
      </dsp:nvSpPr>
      <dsp:spPr>
        <a:xfrm>
          <a:off x="4014522" y="873130"/>
          <a:ext cx="152368" cy="152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AE8CB1-BD31-4AB5-813F-04CE280D7BC3}">
      <dsp:nvSpPr>
        <dsp:cNvPr id="0" name=""/>
        <dsp:cNvSpPr/>
      </dsp:nvSpPr>
      <dsp:spPr>
        <a:xfrm>
          <a:off x="1079148" y="4864773"/>
          <a:ext cx="3286583" cy="8812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56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Technology</a:t>
          </a:r>
          <a:endParaRPr lang="en-US" sz="3600" kern="1200" dirty="0"/>
        </a:p>
      </dsp:txBody>
      <dsp:txXfrm>
        <a:off x="1122166" y="4907791"/>
        <a:ext cx="3200547" cy="795184"/>
      </dsp:txXfrm>
    </dsp:sp>
    <dsp:sp modelId="{1BDDF1A7-8F9A-491D-B616-D31125DA6177}">
      <dsp:nvSpPr>
        <dsp:cNvPr id="0" name=""/>
        <dsp:cNvSpPr/>
      </dsp:nvSpPr>
      <dsp:spPr>
        <a:xfrm>
          <a:off x="167986" y="4000768"/>
          <a:ext cx="1523682" cy="15235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CE29FA-35B5-4976-AE6F-6E275956B89D}">
      <dsp:nvSpPr>
        <dsp:cNvPr id="0" name=""/>
        <dsp:cNvSpPr/>
      </dsp:nvSpPr>
      <dsp:spPr>
        <a:xfrm>
          <a:off x="3193257" y="3720478"/>
          <a:ext cx="3286583" cy="8812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56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Process</a:t>
          </a:r>
          <a:endParaRPr lang="en-US" sz="3600" kern="1200" dirty="0"/>
        </a:p>
      </dsp:txBody>
      <dsp:txXfrm>
        <a:off x="3236275" y="3763496"/>
        <a:ext cx="3200547" cy="795184"/>
      </dsp:txXfrm>
    </dsp:sp>
    <dsp:sp modelId="{E7155B03-8DE3-4B3E-A115-8567A0C88F58}">
      <dsp:nvSpPr>
        <dsp:cNvPr id="0" name=""/>
        <dsp:cNvSpPr/>
      </dsp:nvSpPr>
      <dsp:spPr>
        <a:xfrm>
          <a:off x="2282095" y="2856473"/>
          <a:ext cx="1523682" cy="15235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D86202-302F-4E2F-AFBB-306A3A126EF3}">
      <dsp:nvSpPr>
        <dsp:cNvPr id="0" name=""/>
        <dsp:cNvSpPr/>
      </dsp:nvSpPr>
      <dsp:spPr>
        <a:xfrm>
          <a:off x="4163843" y="1984937"/>
          <a:ext cx="3286583" cy="8812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56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People</a:t>
          </a:r>
          <a:endParaRPr lang="en-US" sz="3600" kern="1200" dirty="0"/>
        </a:p>
      </dsp:txBody>
      <dsp:txXfrm>
        <a:off x="4206861" y="2027955"/>
        <a:ext cx="3200547" cy="795184"/>
      </dsp:txXfrm>
    </dsp:sp>
    <dsp:sp modelId="{49CE950B-4F82-48D2-AF26-10C2170F8BB6}">
      <dsp:nvSpPr>
        <dsp:cNvPr id="0" name=""/>
        <dsp:cNvSpPr/>
      </dsp:nvSpPr>
      <dsp:spPr>
        <a:xfrm>
          <a:off x="3252681" y="1120932"/>
          <a:ext cx="1523682" cy="152357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0174E-B41B-4F2B-9A3B-D2C9304B158C}">
      <dsp:nvSpPr>
        <dsp:cNvPr id="0" name=""/>
        <dsp:cNvSpPr/>
      </dsp:nvSpPr>
      <dsp:spPr>
        <a:xfrm>
          <a:off x="3793066" y="1896533"/>
          <a:ext cx="2980266" cy="298026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Process</a:t>
          </a:r>
          <a:endParaRPr lang="en-US" sz="2700" kern="1200" dirty="0"/>
        </a:p>
      </dsp:txBody>
      <dsp:txXfrm>
        <a:off x="4392232" y="2594646"/>
        <a:ext cx="1781934" cy="1531918"/>
      </dsp:txXfrm>
    </dsp:sp>
    <dsp:sp modelId="{D74D89B6-B63A-4F32-A732-4C2149043B5C}">
      <dsp:nvSpPr>
        <dsp:cNvPr id="0" name=""/>
        <dsp:cNvSpPr/>
      </dsp:nvSpPr>
      <dsp:spPr>
        <a:xfrm>
          <a:off x="2059093" y="1192106"/>
          <a:ext cx="2167466" cy="216746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People</a:t>
          </a:r>
          <a:endParaRPr lang="en-US" sz="2700" kern="1200" dirty="0"/>
        </a:p>
      </dsp:txBody>
      <dsp:txXfrm>
        <a:off x="2604759" y="1741070"/>
        <a:ext cx="1076134" cy="1069538"/>
      </dsp:txXfrm>
    </dsp:sp>
    <dsp:sp modelId="{2E81683A-AC3E-4FD8-A4F1-F550E73F37E4}">
      <dsp:nvSpPr>
        <dsp:cNvPr id="0" name=""/>
        <dsp:cNvSpPr/>
      </dsp:nvSpPr>
      <dsp:spPr>
        <a:xfrm>
          <a:off x="3968642" y="1368719"/>
          <a:ext cx="3665728" cy="3665728"/>
        </a:xfrm>
        <a:prstGeom prst="circularArrow">
          <a:avLst>
            <a:gd name="adj1" fmla="val 4878"/>
            <a:gd name="adj2" fmla="val 312630"/>
            <a:gd name="adj3" fmla="val 3224359"/>
            <a:gd name="adj4" fmla="val 1511365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728E8-F242-450C-A7FE-6FC6963B72C6}">
      <dsp:nvSpPr>
        <dsp:cNvPr id="0" name=""/>
        <dsp:cNvSpPr/>
      </dsp:nvSpPr>
      <dsp:spPr>
        <a:xfrm>
          <a:off x="1675238" y="707273"/>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E8F2-69FA-4574-B313-B8EBBD4B5BAF}">
      <dsp:nvSpPr>
        <dsp:cNvPr id="0" name=""/>
        <dsp:cNvSpPr/>
      </dsp:nvSpPr>
      <dsp:spPr>
        <a:xfrm>
          <a:off x="3793066" y="2438400"/>
          <a:ext cx="2980266" cy="298026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Technology</a:t>
          </a:r>
          <a:endParaRPr lang="en-US" sz="2400" kern="1200" dirty="0"/>
        </a:p>
      </dsp:txBody>
      <dsp:txXfrm>
        <a:off x="4392232" y="3136513"/>
        <a:ext cx="1781934" cy="1531918"/>
      </dsp:txXfrm>
    </dsp:sp>
    <dsp:sp modelId="{CB05BFF7-2F8E-4285-A772-9A7AF54815B1}">
      <dsp:nvSpPr>
        <dsp:cNvPr id="0" name=""/>
        <dsp:cNvSpPr/>
      </dsp:nvSpPr>
      <dsp:spPr>
        <a:xfrm>
          <a:off x="2059093" y="1733973"/>
          <a:ext cx="2167466" cy="216746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Process</a:t>
          </a:r>
          <a:endParaRPr lang="en-US" sz="2400" kern="1200" dirty="0"/>
        </a:p>
      </dsp:txBody>
      <dsp:txXfrm>
        <a:off x="2604759" y="2282937"/>
        <a:ext cx="1076134" cy="1069538"/>
      </dsp:txXfrm>
    </dsp:sp>
    <dsp:sp modelId="{9D1682BC-4D05-4964-9F7D-AF55705C3B49}">
      <dsp:nvSpPr>
        <dsp:cNvPr id="0" name=""/>
        <dsp:cNvSpPr/>
      </dsp:nvSpPr>
      <dsp:spPr>
        <a:xfrm rot="20700000">
          <a:off x="3298793" y="274613"/>
          <a:ext cx="2123675" cy="212367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People</a:t>
          </a:r>
          <a:endParaRPr lang="en-US" sz="2400" kern="1200" dirty="0"/>
        </a:p>
      </dsp:txBody>
      <dsp:txXfrm rot="-20700000">
        <a:off x="3764577" y="740397"/>
        <a:ext cx="1192106" cy="1192106"/>
      </dsp:txXfrm>
    </dsp:sp>
    <dsp:sp modelId="{2B4D94CE-6DF3-478F-A6AB-71426D01193A}">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736C4-4832-44AC-80C7-6CE132990B02}">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20B87-9A8E-42FF-B5F4-8A69F4C3756A}">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ACF7C-7294-4E84-A925-7276A86EB2C9}" type="datetimeFigureOut">
              <a:rPr lang="en-US"/>
              <a:t>9/17/2019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44CD9-4CE2-4E83-8137-D0C5AC1970FD}" type="slidenum">
              <a:rPr/>
              <a:t>‹#›</a:t>
            </a:fld>
            <a:endParaRPr/>
          </a:p>
        </p:txBody>
      </p:sp>
    </p:spTree>
    <p:extLst>
      <p:ext uri="{BB962C8B-B14F-4D97-AF65-F5344CB8AC3E}">
        <p14:creationId xmlns:p14="http://schemas.microsoft.com/office/powerpoint/2010/main" val="282521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ECB3C-A007-49FF-BDDA-56443C398E16}" type="datetimeFigureOut">
              <a:rPr lang="en-US"/>
              <a:t>9/17/2019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3235D-6603-4F32-8645-42F908939C8F}" type="slidenum">
              <a:rPr/>
              <a:t>‹#›</a:t>
            </a:fld>
            <a:endParaRPr/>
          </a:p>
        </p:txBody>
      </p:sp>
    </p:spTree>
    <p:extLst>
      <p:ext uri="{BB962C8B-B14F-4D97-AF65-F5344CB8AC3E}">
        <p14:creationId xmlns:p14="http://schemas.microsoft.com/office/powerpoint/2010/main" val="41479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The old adage, “people, process and technology” is as old as I am – probably you too.  In fact I suspect we will all likely call on this adage in at least one work-related meeting or dialog every week or so.  We are told, over and over, that everything comes down to, “people, process and technology.</a:t>
            </a:r>
          </a:p>
          <a:p>
            <a:endParaRPr 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a:t>
            </a:fld>
            <a:endParaRPr lang="en-US"/>
          </a:p>
        </p:txBody>
      </p:sp>
    </p:spTree>
    <p:extLst>
      <p:ext uri="{BB962C8B-B14F-4D97-AF65-F5344CB8AC3E}">
        <p14:creationId xmlns:p14="http://schemas.microsoft.com/office/powerpoint/2010/main" val="351665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uli"/>
              </a:rPr>
              <a:t>Finally select the </a:t>
            </a:r>
            <a:r>
              <a:rPr lang="en-US" b="1" dirty="0" smtClean="0">
                <a:latin typeface="Muli"/>
              </a:rPr>
              <a:t>technology</a:t>
            </a:r>
            <a:r>
              <a:rPr lang="en-US" dirty="0" smtClean="0">
                <a:latin typeface="Muli"/>
              </a:rPr>
              <a:t/>
            </a:r>
            <a:br>
              <a:rPr lang="en-US" dirty="0" smtClean="0">
                <a:latin typeface="Muli"/>
              </a:rPr>
            </a:br>
            <a:r>
              <a:rPr lang="en-US" dirty="0" smtClean="0">
                <a:latin typeface="Muli"/>
              </a:rPr>
              <a:t>– With your people and processes in place, you can now look at technologies which will support them.</a:t>
            </a:r>
            <a:br>
              <a:rPr lang="en-US" dirty="0" smtClean="0">
                <a:latin typeface="Muli"/>
              </a:rPr>
            </a:br>
            <a:r>
              <a:rPr lang="en-US" dirty="0" smtClean="0">
                <a:latin typeface="Muli"/>
              </a:rPr>
              <a:t>– It’s never a good idea to force a technology and then attempt to retrofit the people and processes around it.</a:t>
            </a:r>
            <a:br>
              <a:rPr lang="en-US" dirty="0" smtClean="0">
                <a:latin typeface="Muli"/>
              </a:rPr>
            </a:br>
            <a:r>
              <a:rPr lang="en-US" dirty="0" smtClean="0">
                <a:latin typeface="Muli"/>
              </a:rPr>
              <a:t>– Technology should always be the final consideration once the problem is clearly understood and the solution requirements have been clearly defined.</a:t>
            </a:r>
            <a:endParaRPr lang="en-US" b="0" i="0" dirty="0" smtClean="0">
              <a:effectLst/>
              <a:latin typeface="Muli"/>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11</a:t>
            </a:fld>
            <a:endParaRPr lang="en-US"/>
          </a:p>
        </p:txBody>
      </p:sp>
    </p:spTree>
    <p:extLst>
      <p:ext uri="{BB962C8B-B14F-4D97-AF65-F5344CB8AC3E}">
        <p14:creationId xmlns:p14="http://schemas.microsoft.com/office/powerpoint/2010/main" val="398259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uli"/>
              </a:rPr>
              <a:t>But how do you get the balance just right?</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12</a:t>
            </a:fld>
            <a:endParaRPr lang="en-US"/>
          </a:p>
        </p:txBody>
      </p:sp>
    </p:spTree>
    <p:extLst>
      <p:ext uri="{BB962C8B-B14F-4D97-AF65-F5344CB8AC3E}">
        <p14:creationId xmlns:p14="http://schemas.microsoft.com/office/powerpoint/2010/main" val="72168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sz="1200" dirty="0" smtClean="0"/>
              <a:t>The focus of process management is on the management of the company’s business processes for long-term continuous improvement.  Its logic in anchored in only doing the “right” things and doing those things effectively and efficiently.  That is, serving the customer over time at a profit.  To do this effectively the company must adopt a longer-term view of management and adopt a methodology for creating and maintaining the organization’s effort so as to deliver change on a continuing basis.  Our suggested methodology is systematic and has four phases.</a:t>
            </a:r>
          </a:p>
          <a:p>
            <a:pPr>
              <a:spcBef>
                <a:spcPct val="50000"/>
              </a:spcBef>
            </a:pPr>
            <a:endParaRPr lang="en-US" altLang="en-US" sz="1200" dirty="0" smtClean="0"/>
          </a:p>
          <a:p>
            <a:pPr>
              <a:spcBef>
                <a:spcPct val="50000"/>
              </a:spcBef>
              <a:buFont typeface="Wingdings" panose="05000000000000000000" pitchFamily="2" charset="2"/>
              <a:buChar char="§"/>
            </a:pPr>
            <a:r>
              <a:rPr lang="en-US" altLang="en-US" sz="1200" i="1" dirty="0" smtClean="0"/>
              <a:t>  Focus</a:t>
            </a:r>
            <a:r>
              <a:rPr lang="en-US" altLang="en-US" sz="1200" dirty="0" smtClean="0"/>
              <a:t> -  There is a familiar story about a blind man feeling around the side of an elephant attempting to determine what it is.  Thinking about process management in a company is a similar experience.  The first step in the methodology is to start to “chunk down” the business processes within the company (assuming you have them defined), identifying those areas where you believe there is opportunity for improvement.  Identifying these areas is a big step, for from there you can begin to identify business issues related to the opportunities and to identify who should be responsible for the further investigation.</a:t>
            </a:r>
          </a:p>
          <a:p>
            <a:pPr>
              <a:spcBef>
                <a:spcPct val="50000"/>
              </a:spcBef>
              <a:buFont typeface="Wingdings" panose="05000000000000000000" pitchFamily="2" charset="2"/>
              <a:buNone/>
            </a:pPr>
            <a:endParaRPr lang="en-US" altLang="en-US" sz="1200" dirty="0" smtClean="0"/>
          </a:p>
          <a:p>
            <a:pPr>
              <a:spcBef>
                <a:spcPct val="50000"/>
              </a:spcBef>
              <a:buFont typeface="Wingdings" panose="05000000000000000000" pitchFamily="2" charset="2"/>
              <a:buChar char="§"/>
            </a:pPr>
            <a:r>
              <a:rPr lang="en-US" altLang="en-US" sz="1200" i="1" dirty="0" smtClean="0"/>
              <a:t>  Define</a:t>
            </a:r>
            <a:r>
              <a:rPr lang="en-US" altLang="en-US" sz="1200" dirty="0" smtClean="0"/>
              <a:t> -  This second phase in the methodology suggests that the group you have assigned responsibility for further investigation bounds the opportunity for improvement.  This means the group more fully describes the designated business process and how it fits across the organization, identifying what the inputs and outputs are, what a standard of performance might be, and what measures would be best to determine if the performance standards are being achieved. </a:t>
            </a:r>
          </a:p>
          <a:p>
            <a:pPr>
              <a:spcBef>
                <a:spcPct val="50000"/>
              </a:spcBef>
              <a:buFont typeface="Wingdings" panose="05000000000000000000" pitchFamily="2" charset="2"/>
              <a:buNone/>
            </a:pPr>
            <a:endParaRPr lang="en-US" altLang="en-US" sz="1200" dirty="0" smtClean="0"/>
          </a:p>
          <a:p>
            <a:pPr>
              <a:spcBef>
                <a:spcPct val="50000"/>
              </a:spcBef>
              <a:buFont typeface="Wingdings" panose="05000000000000000000" pitchFamily="2" charset="2"/>
              <a:buChar char="§"/>
            </a:pPr>
            <a:r>
              <a:rPr lang="en-US" altLang="en-US" sz="1200" i="1" dirty="0" smtClean="0"/>
              <a:t>  Analyze -</a:t>
            </a:r>
            <a:r>
              <a:rPr lang="en-US" altLang="en-US" sz="1200" dirty="0" smtClean="0"/>
              <a:t>  This phase is where the suggestions for change arise and are implemented.</a:t>
            </a:r>
          </a:p>
          <a:p>
            <a:pPr>
              <a:spcBef>
                <a:spcPct val="50000"/>
              </a:spcBef>
              <a:buFont typeface="Wingdings" panose="05000000000000000000" pitchFamily="2" charset="2"/>
              <a:buNone/>
            </a:pPr>
            <a:endParaRPr lang="en-US" altLang="en-US" sz="1200" dirty="0" smtClean="0"/>
          </a:p>
          <a:p>
            <a:pPr>
              <a:spcBef>
                <a:spcPct val="50000"/>
              </a:spcBef>
              <a:buFont typeface="Wingdings" panose="05000000000000000000" pitchFamily="2" charset="2"/>
              <a:buChar char="§"/>
            </a:pPr>
            <a:r>
              <a:rPr lang="en-US" altLang="en-US" sz="1200" i="1" dirty="0" smtClean="0"/>
              <a:t>  Improve</a:t>
            </a:r>
            <a:r>
              <a:rPr lang="en-US" altLang="en-US" sz="1200" dirty="0" smtClean="0"/>
              <a:t> -  This phase is the continuous improvement phase.  The enhanced process is monitored and further opportunities for improvement are identified.</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13</a:t>
            </a:fld>
            <a:endParaRPr lang="en-US"/>
          </a:p>
        </p:txBody>
      </p:sp>
    </p:spTree>
    <p:extLst>
      <p:ext uri="{BB962C8B-B14F-4D97-AF65-F5344CB8AC3E}">
        <p14:creationId xmlns:p14="http://schemas.microsoft.com/office/powerpoint/2010/main" val="174043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 key elements of each of the high-level road map steps in the process management methodology are illustrated above.  (This methodology assumes you have your business processes mapped.)  Changing the way a company does business through impacting business processes is not a two week exercise.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 truly represents a change in the way business is viewed and conducted on a day-in and day-out basis.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As seen in the diagram, the underlying logic in this way of doing business is as simple as the four steps described and as complex as all the communications and cultural change that underlies the effort.  When considering all of the dimensions of change for the company, this undertaking will likely seem daunting.  As daunting as it may seem, there is likely not an alternative.</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14</a:t>
            </a:fld>
            <a:endParaRPr lang="en-US"/>
          </a:p>
        </p:txBody>
      </p:sp>
    </p:spTree>
    <p:extLst>
      <p:ext uri="{BB962C8B-B14F-4D97-AF65-F5344CB8AC3E}">
        <p14:creationId xmlns:p14="http://schemas.microsoft.com/office/powerpoint/2010/main" val="424588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cap="all" dirty="0" smtClean="0">
                <a:latin typeface="ff-basic-gothic-web-pro-1"/>
              </a:rPr>
              <a:t>Improved CULTURE</a:t>
            </a:r>
          </a:p>
          <a:p>
            <a:pPr fontAlgn="base"/>
            <a:r>
              <a:rPr lang="en-US" dirty="0" smtClean="0">
                <a:latin typeface="calluna-sans-1"/>
              </a:rPr>
              <a:t>When we talk about ‘people’, we are really not talking about individuals, but about cultures. The culture of a team, department or </a:t>
            </a:r>
            <a:r>
              <a:rPr lang="en-US" dirty="0" err="1" smtClean="0">
                <a:latin typeface="calluna-sans-1"/>
              </a:rPr>
              <a:t>organisation</a:t>
            </a:r>
            <a:r>
              <a:rPr lang="en-US" dirty="0" smtClean="0">
                <a:latin typeface="calluna-sans-1"/>
              </a:rPr>
              <a:t> has a more significant impact on how people collectively perform than anything else.</a:t>
            </a:r>
          </a:p>
          <a:p>
            <a:pPr fontAlgn="base"/>
            <a:r>
              <a:rPr lang="en-US" dirty="0" smtClean="0">
                <a:latin typeface="calluna-sans-1"/>
              </a:rPr>
              <a:t>Changing culture is hard: for a ‘bad’ culture caught early enough, it may be possible to simply replace the most senior person who is (consciously or not) leading the creation of the undesirable cultural characteristics. But once a culture is established, even replacing senior leadership does not guarantee it will change.</a:t>
            </a:r>
          </a:p>
          <a:p>
            <a:pPr fontAlgn="base"/>
            <a:endParaRPr lang="en-US" dirty="0" smtClean="0">
              <a:latin typeface="calluna-sans-1"/>
            </a:endParaRPr>
          </a:p>
          <a:p>
            <a:pPr fontAlgn="base"/>
            <a:r>
              <a:rPr lang="en-US" dirty="0" smtClean="0">
                <a:latin typeface="calluna-sans-1"/>
              </a:rPr>
              <a:t>Changing culture requires the willing participation of most of the people involved. For this to happen, people need to </a:t>
            </a:r>
            <a:r>
              <a:rPr lang="en-US" dirty="0" err="1" smtClean="0">
                <a:latin typeface="calluna-sans-1"/>
              </a:rPr>
              <a:t>realise</a:t>
            </a:r>
            <a:r>
              <a:rPr lang="en-US" dirty="0" smtClean="0">
                <a:latin typeface="calluna-sans-1"/>
              </a:rPr>
              <a:t> that there is a problem, and they need to be open to new cultural leadership. Then, it is mainly a case of finding the right leadership to establish the new norms and carry them forward – something which can be difficult for some senior managers to do, particularly when they have an arms-length approach to management.</a:t>
            </a:r>
          </a:p>
          <a:p>
            <a:pPr fontAlgn="base"/>
            <a:endParaRPr lang="en-US" dirty="0" smtClean="0">
              <a:latin typeface="calluna-sans-1"/>
            </a:endParaRPr>
          </a:p>
          <a:p>
            <a:pPr fontAlgn="base"/>
            <a:r>
              <a:rPr lang="en-US" dirty="0" smtClean="0">
                <a:latin typeface="calluna-sans-1"/>
              </a:rPr>
              <a:t>Typical ‘bad’ cultures in a (technology) </a:t>
            </a:r>
            <a:r>
              <a:rPr lang="en-US" dirty="0" err="1" smtClean="0">
                <a:latin typeface="calluna-sans-1"/>
              </a:rPr>
              <a:t>organisation</a:t>
            </a:r>
            <a:r>
              <a:rPr lang="en-US" dirty="0" smtClean="0">
                <a:latin typeface="calluna-sans-1"/>
              </a:rPr>
              <a:t> include poor practices such as lack of testing discipline, poor collaboration with other groups focused on different concerns (such as stability, infrastructure, </a:t>
            </a:r>
            <a:r>
              <a:rPr lang="en-US" dirty="0" err="1" smtClean="0">
                <a:latin typeface="calluna-sans-1"/>
              </a:rPr>
              <a:t>etc</a:t>
            </a:r>
            <a:r>
              <a:rPr lang="en-US" dirty="0" smtClean="0">
                <a:latin typeface="calluna-sans-1"/>
              </a:rPr>
              <a:t>), a lack of transparency into how work is done, or even a lack of collaboration within members of the same team (i.e., a ‘hero’ based approach to development).</a:t>
            </a:r>
          </a:p>
          <a:p>
            <a:pPr fontAlgn="base"/>
            <a:r>
              <a:rPr lang="en-US" dirty="0" smtClean="0">
                <a:latin typeface="calluna-sans-1"/>
              </a:rPr>
              <a:t>Changing these can be notoriously difficult, especially if the firm is highly dependent on this team and what it does.</a:t>
            </a:r>
            <a:endParaRPr lang="en-US" b="0" i="0" dirty="0" smtClean="0">
              <a:effectLst/>
              <a:latin typeface="calluna-sans-1"/>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16</a:t>
            </a:fld>
            <a:endParaRPr lang="en-US"/>
          </a:p>
        </p:txBody>
      </p:sp>
    </p:spTree>
    <p:extLst>
      <p:ext uri="{BB962C8B-B14F-4D97-AF65-F5344CB8AC3E}">
        <p14:creationId xmlns:p14="http://schemas.microsoft.com/office/powerpoint/2010/main" val="9852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cap="all" dirty="0" smtClean="0">
                <a:latin typeface="ff-basic-gothic-web-pro-1"/>
              </a:rPr>
              <a:t>COLLABORATION</a:t>
            </a:r>
          </a:p>
          <a:p>
            <a:pPr fontAlgn="base"/>
            <a:r>
              <a:rPr lang="en-US" dirty="0" smtClean="0">
                <a:latin typeface="calluna-sans-1"/>
              </a:rPr>
              <a:t>Processes are, ultimately, a way to </a:t>
            </a:r>
            <a:r>
              <a:rPr lang="en-US" dirty="0" err="1" smtClean="0">
                <a:latin typeface="calluna-sans-1"/>
              </a:rPr>
              <a:t>formalise</a:t>
            </a:r>
            <a:r>
              <a:rPr lang="en-US" dirty="0" smtClean="0">
                <a:latin typeface="calluna-sans-1"/>
              </a:rPr>
              <a:t> how different people collaborate at different times. Processes </a:t>
            </a:r>
            <a:r>
              <a:rPr lang="en-US" dirty="0" err="1" smtClean="0">
                <a:latin typeface="calluna-sans-1"/>
              </a:rPr>
              <a:t>formalise</a:t>
            </a:r>
            <a:r>
              <a:rPr lang="en-US" dirty="0" smtClean="0">
                <a:latin typeface="calluna-sans-1"/>
              </a:rPr>
              <a:t> collaborations, but often collaborations happen before the process is </a:t>
            </a:r>
            <a:r>
              <a:rPr lang="en-US" dirty="0" err="1" smtClean="0">
                <a:latin typeface="calluna-sans-1"/>
              </a:rPr>
              <a:t>formalised</a:t>
            </a:r>
            <a:r>
              <a:rPr lang="en-US" dirty="0" smtClean="0">
                <a:latin typeface="calluna-sans-1"/>
              </a:rPr>
              <a:t> – especially in high-performance teams who are aware of their environment and are open to collaboration.</a:t>
            </a:r>
          </a:p>
          <a:p>
            <a:pPr fontAlgn="base"/>
            <a:endParaRPr lang="en-US" dirty="0" smtClean="0">
              <a:latin typeface="calluna-sans-1"/>
            </a:endParaRPr>
          </a:p>
          <a:p>
            <a:pPr fontAlgn="base"/>
            <a:r>
              <a:rPr lang="en-US" dirty="0" smtClean="0">
                <a:latin typeface="calluna-sans-1"/>
              </a:rPr>
              <a:t>Many challenges in teams, departments or </a:t>
            </a:r>
            <a:r>
              <a:rPr lang="en-US" dirty="0" err="1" smtClean="0">
                <a:latin typeface="calluna-sans-1"/>
              </a:rPr>
              <a:t>organisations</a:t>
            </a:r>
            <a:r>
              <a:rPr lang="en-US" dirty="0" smtClean="0">
                <a:latin typeface="calluna-sans-1"/>
              </a:rPr>
              <a:t> can be boiled down to collaboration challenges. People not understanding how (or even if) they should be collaborating, how often, how closely, etc.</a:t>
            </a:r>
          </a:p>
          <a:p>
            <a:pPr fontAlgn="base"/>
            <a:r>
              <a:rPr lang="en-US" dirty="0" smtClean="0">
                <a:latin typeface="calluna-sans-1"/>
              </a:rPr>
              <a:t>In most </a:t>
            </a:r>
            <a:r>
              <a:rPr lang="en-US" dirty="0" err="1" smtClean="0">
                <a:latin typeface="calluna-sans-1"/>
              </a:rPr>
              <a:t>organisations</a:t>
            </a:r>
            <a:r>
              <a:rPr lang="en-US" dirty="0" smtClean="0">
                <a:latin typeface="calluna-sans-1"/>
              </a:rPr>
              <a:t>, ‘cooperation’ is a necessity: there are many different functions, most of which depend on each other. So there is a minimum level of cooperation in order to get certain things done. But this cooperation does not necessarily extend to </a:t>
            </a:r>
            <a:r>
              <a:rPr lang="en-US" i="1" dirty="0" smtClean="0">
                <a:latin typeface="inherit"/>
              </a:rPr>
              <a:t>collaboration</a:t>
            </a:r>
            <a:r>
              <a:rPr lang="en-US" dirty="0" smtClean="0">
                <a:latin typeface="calluna-sans-1"/>
              </a:rPr>
              <a:t>, which is cooperation based on trust and a deeper understanding of the reasons </a:t>
            </a:r>
            <a:r>
              <a:rPr lang="en-US" i="1" dirty="0" smtClean="0">
                <a:latin typeface="inherit"/>
              </a:rPr>
              <a:t>why</a:t>
            </a:r>
            <a:r>
              <a:rPr lang="en-US" dirty="0" smtClean="0">
                <a:latin typeface="calluna-sans-1"/>
              </a:rPr>
              <a:t> a collaboration is important.</a:t>
            </a:r>
          </a:p>
          <a:p>
            <a:pPr fontAlgn="base"/>
            <a:r>
              <a:rPr lang="en-US" dirty="0" smtClean="0">
                <a:latin typeface="calluna-sans-1"/>
              </a:rPr>
              <a:t>Collaboration ultimately serves to strengthen relationships and improve the overall performance of the team, department or </a:t>
            </a:r>
            <a:r>
              <a:rPr lang="en-US" dirty="0" err="1" smtClean="0">
                <a:latin typeface="calluna-sans-1"/>
              </a:rPr>
              <a:t>organisation</a:t>
            </a:r>
            <a:r>
              <a:rPr lang="en-US" dirty="0" smtClean="0">
                <a:latin typeface="calluna-sans-1"/>
              </a:rPr>
              <a:t>.</a:t>
            </a:r>
          </a:p>
          <a:p>
            <a:pPr fontAlgn="base"/>
            <a:endParaRPr lang="en-US" dirty="0" smtClean="0">
              <a:latin typeface="calluna-sans-1"/>
            </a:endParaRPr>
          </a:p>
          <a:p>
            <a:pPr fontAlgn="base"/>
            <a:r>
              <a:rPr lang="en-US" dirty="0" smtClean="0">
                <a:latin typeface="calluna-sans-1"/>
              </a:rPr>
              <a:t>Collaborations can be captured formally using business process design notation (such as BPMN) but often these treat roles as machines, not people, and can lead to forgetting the underlying goal: people need to collaborate in order to meet the goals of the </a:t>
            </a:r>
            <a:r>
              <a:rPr lang="en-US" dirty="0" err="1" smtClean="0">
                <a:latin typeface="calluna-sans-1"/>
              </a:rPr>
              <a:t>organisation</a:t>
            </a:r>
            <a:r>
              <a:rPr lang="en-US" dirty="0" smtClean="0">
                <a:latin typeface="calluna-sans-1"/>
              </a:rPr>
              <a:t>. Process design often aims to define people’s roles so narrowly that the individuals may as well be a machine – and as technology advances, this is exactly what is happening in many cases.</a:t>
            </a:r>
          </a:p>
          <a:p>
            <a:pPr fontAlgn="base"/>
            <a:r>
              <a:rPr lang="en-US" dirty="0" smtClean="0">
                <a:latin typeface="calluna-sans-1"/>
              </a:rPr>
              <a:t>People will naturally resist this; defining processes in terms of collaborations will change the perspective and result in a more sustainable and productive outcome.</a:t>
            </a:r>
            <a:endParaRPr lang="en-US" b="0" i="0" dirty="0" smtClean="0">
              <a:effectLst/>
              <a:latin typeface="calluna-sans-1"/>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17</a:t>
            </a:fld>
            <a:endParaRPr lang="en-US"/>
          </a:p>
        </p:txBody>
      </p:sp>
    </p:spTree>
    <p:extLst>
      <p:ext uri="{BB962C8B-B14F-4D97-AF65-F5344CB8AC3E}">
        <p14:creationId xmlns:p14="http://schemas.microsoft.com/office/powerpoint/2010/main" val="143331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cap="all" dirty="0" smtClean="0">
                <a:latin typeface="ff-basic-gothic-web-pro-1"/>
              </a:rPr>
              <a:t>CAPABILITIES</a:t>
            </a:r>
          </a:p>
          <a:p>
            <a:pPr fontAlgn="base"/>
            <a:r>
              <a:rPr lang="en-US" dirty="0" smtClean="0">
                <a:latin typeface="calluna-sans-1"/>
              </a:rPr>
              <a:t>Much has been written here about ‘capabilities’, particularly when it comes to architecture. In this article, I am narrowing my definition to anything that allows an individual (or group of individuals) to perform better than they otherwise would.</a:t>
            </a:r>
          </a:p>
          <a:p>
            <a:pPr fontAlgn="base"/>
            <a:r>
              <a:rPr lang="en-US" dirty="0" smtClean="0">
                <a:latin typeface="calluna-sans-1"/>
              </a:rPr>
              <a:t>From a technology perspective, particular technologies provide developers with capabilities they would not have otherwise. These capabilities allow developers to offer value to other people who need software developed to help them do their job, and who in turn offer capabilities to other people who need those people to perform that job.</a:t>
            </a:r>
          </a:p>
          <a:p>
            <a:pPr fontAlgn="base"/>
            <a:endParaRPr lang="en-US" dirty="0" smtClean="0">
              <a:latin typeface="calluna-sans-1"/>
            </a:endParaRPr>
          </a:p>
          <a:p>
            <a:pPr fontAlgn="base"/>
            <a:r>
              <a:rPr lang="en-US" dirty="0" smtClean="0">
                <a:latin typeface="calluna-sans-1"/>
              </a:rPr>
              <a:t>When a given capability is ‘broken’ (for example, where people do not understand a particular technology very well, and so it limits their capabilities rather than expands them), then it ripples up to everybody who depends directly or indirectly on that capability: systems become unstable, change takes a long time to implement, users of systems become frustrated and unable to do their jobs, the clients of those users become frustrated at  people being paid to do a job not being able to do it.</a:t>
            </a:r>
          </a:p>
          <a:p>
            <a:pPr fontAlgn="base"/>
            <a:r>
              <a:rPr lang="en-US" dirty="0" smtClean="0">
                <a:latin typeface="calluna-sans-1"/>
              </a:rPr>
              <a:t>In the worst case, this can bring a firm to its knees, unable to survive in an increasingly dynamic, fast-changing world where the weakest firms do not survive long.</a:t>
            </a:r>
          </a:p>
          <a:p>
            <a:pPr fontAlgn="base"/>
            <a:endParaRPr lang="en-US" dirty="0" smtClean="0">
              <a:latin typeface="calluna-sans-1"/>
            </a:endParaRPr>
          </a:p>
          <a:p>
            <a:pPr fontAlgn="base"/>
            <a:r>
              <a:rPr lang="en-US" dirty="0" smtClean="0">
                <a:latin typeface="calluna-sans-1"/>
              </a:rPr>
              <a:t>Technology should *always* provide a capability: the capability to deliver value in the right hands. When it is no longer able to achieve that role in the eyes of the people who depend on it (or when the ‘right hands’ simply cannot be found), then it is time to move on quickly.</a:t>
            </a:r>
            <a:endParaRPr lang="en-US" b="0" i="0" dirty="0" smtClean="0">
              <a:effectLst/>
              <a:latin typeface="calluna-sans-1"/>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3235D-6603-4F32-8645-42F908939C8F}" type="slidenum">
              <a:rPr kumimoji="0" lang="en-US" sz="1200" b="0" i="0" u="none" strike="noStrike" kern="1200" cap="none" spc="0" normalizeH="0" baseline="0" noProof="0" smtClean="0">
                <a:ln>
                  <a:noFill/>
                </a:ln>
                <a:solidFill>
                  <a:prstClr val="black"/>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363270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cap="all" dirty="0" smtClean="0">
                <a:latin typeface="ff-basic-gothic-web-pro-1"/>
              </a:rPr>
              <a:t>CONCLUSION</a:t>
            </a:r>
          </a:p>
          <a:p>
            <a:pPr fontAlgn="base"/>
            <a:r>
              <a:rPr lang="en-US" dirty="0" smtClean="0">
                <a:latin typeface="calluna-sans-1"/>
              </a:rPr>
              <a:t>Many of todays innovations in technology revolves around culture, collaboration and capabilities. An agile, disciplined culture, where collaboration between systems reflects collaborations between departments and vice-versa, and where technologies provide people with the capabilities they need to do their jobs, is what every firm strives for (or should be striving for).</a:t>
            </a:r>
          </a:p>
          <a:p>
            <a:pPr fontAlgn="base"/>
            <a:endParaRPr lang="en-US" dirty="0" smtClean="0">
              <a:latin typeface="calluna-sans-1"/>
            </a:endParaRPr>
          </a:p>
          <a:p>
            <a:pPr fontAlgn="base"/>
            <a:r>
              <a:rPr lang="en-US" dirty="0" smtClean="0">
                <a:latin typeface="calluna-sans-1"/>
              </a:rPr>
              <a:t>For new startups, much of this is a given – this is, after all, how they differentiate themselves against more established players. For larger </a:t>
            </a:r>
            <a:r>
              <a:rPr lang="en-US" dirty="0" err="1" smtClean="0">
                <a:latin typeface="calluna-sans-1"/>
              </a:rPr>
              <a:t>organisations</a:t>
            </a:r>
            <a:r>
              <a:rPr lang="en-US" dirty="0" smtClean="0">
                <a:latin typeface="calluna-sans-1"/>
              </a:rPr>
              <a:t> that have been around for a while, the challenge has been, and continues to be, how to drive continuous improvement and change along these three axes, while remaining sensitive to the capacity of the firm to absorb disruption to the people and technologies that those firms have relied on to get them to the (presumably) successful state they are in today.</a:t>
            </a:r>
          </a:p>
          <a:p>
            <a:pPr fontAlgn="base"/>
            <a:endParaRPr lang="en-US" dirty="0" smtClean="0">
              <a:latin typeface="calluna-sans-1"/>
            </a:endParaRPr>
          </a:p>
          <a:p>
            <a:pPr fontAlgn="base"/>
            <a:r>
              <a:rPr lang="en-US" dirty="0" smtClean="0">
                <a:latin typeface="calluna-sans-1"/>
              </a:rPr>
              <a:t>Get it wrong and firms could rapidly lose market share and become over-taken by their upstart competitors. Get it right, and those upstart competitors will be bought out by the newly agile established players.</a:t>
            </a:r>
            <a:endParaRPr lang="en-US" b="0" i="0" dirty="0" smtClean="0">
              <a:effectLst/>
              <a:latin typeface="calluna-sans-1"/>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19</a:t>
            </a:fld>
            <a:endParaRPr lang="en-US"/>
          </a:p>
        </p:txBody>
      </p:sp>
    </p:spTree>
    <p:extLst>
      <p:ext uri="{BB962C8B-B14F-4D97-AF65-F5344CB8AC3E}">
        <p14:creationId xmlns:p14="http://schemas.microsoft.com/office/powerpoint/2010/main" val="275465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The old adage, “people, process and technology” is as old as I am – probably you too.  In fact I suspect we will all likely call on this adage in at least one work-related meeting or dialog every week or so.  We are told, over and over, that everything comes down to, “people, process and technology.</a:t>
            </a:r>
          </a:p>
          <a:p>
            <a:endParaRPr 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2</a:t>
            </a:fld>
            <a:endParaRPr lang="en-US"/>
          </a:p>
        </p:txBody>
      </p:sp>
    </p:spTree>
    <p:extLst>
      <p:ext uri="{BB962C8B-B14F-4D97-AF65-F5344CB8AC3E}">
        <p14:creationId xmlns:p14="http://schemas.microsoft.com/office/powerpoint/2010/main" val="312318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original Iron Triangle was Defined with shifting Gears</a:t>
            </a:r>
            <a:endParaRPr lang="en-US" b="1"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Open Sans"/>
              </a:rPr>
              <a:t>People = User Needs / consumers of BI solutions / ineffective -&gt; processes not in place</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3</a:t>
            </a:fld>
            <a:endParaRPr lang="en-US"/>
          </a:p>
        </p:txBody>
      </p:sp>
    </p:spTree>
    <p:extLst>
      <p:ext uri="{BB962C8B-B14F-4D97-AF65-F5344CB8AC3E}">
        <p14:creationId xmlns:p14="http://schemas.microsoft.com/office/powerpoint/2010/main" val="322672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Open Sans"/>
              </a:rPr>
              <a:t>Process = business goals</a:t>
            </a:r>
          </a:p>
          <a:p>
            <a:endParaRPr lang="en-US"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Open Sans"/>
              </a:rPr>
              <a:t>The processes refer to business goals that must be considered to help drive successful changes in business. </a:t>
            </a:r>
          </a:p>
          <a:p>
            <a:endParaRPr lang="en-US" dirty="0" smtClean="0">
              <a:latin typeface="Open Sans"/>
            </a:endParaRPr>
          </a:p>
          <a:p>
            <a:endParaRPr lang="en-US" dirty="0" smtClean="0">
              <a:latin typeface="Open Sans"/>
            </a:endParaRPr>
          </a:p>
          <a:p>
            <a:r>
              <a:rPr lang="en-US" dirty="0" smtClean="0">
                <a:latin typeface="Open Sans"/>
              </a:rPr>
              <a:t>The People and the Process must also be considered in order for a holistic solution to exist. The people part of the equation represents the user needs. These are the ultimate consumers of business intelligence solutions. The people, however, are ineffective in their application of Business intelligence data and solutions if the processes are not in place to support data-driven decisions.</a:t>
            </a:r>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4</a:t>
            </a:fld>
            <a:endParaRPr lang="en-US"/>
          </a:p>
        </p:txBody>
      </p:sp>
    </p:spTree>
    <p:extLst>
      <p:ext uri="{BB962C8B-B14F-4D97-AF65-F5344CB8AC3E}">
        <p14:creationId xmlns:p14="http://schemas.microsoft.com/office/powerpoint/2010/main" val="157727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Open Sans"/>
              </a:rPr>
              <a:t>Interestingly the technology implementation requires the most hard dollar costs, and returns the least in terms of ROI.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Open Sans"/>
              </a:rPr>
              <a:t>The real value in Holistic BI is in garnering the corporate buy in, or in other words training the people to make better data-driven business decisions based on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Open Sans"/>
              </a:rPr>
              <a:t>These three important aspects, the people, process and technology must be in alignment for a business intelligence solution to be effective and holistic.</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5</a:t>
            </a:fld>
            <a:endParaRPr lang="en-US"/>
          </a:p>
        </p:txBody>
      </p:sp>
    </p:spTree>
    <p:extLst>
      <p:ext uri="{BB962C8B-B14F-4D97-AF65-F5344CB8AC3E}">
        <p14:creationId xmlns:p14="http://schemas.microsoft.com/office/powerpoint/2010/main" val="176067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21CD6-E530-AF46-B656-2D99A7EABA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14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Iron triangle</a:t>
            </a:r>
            <a:r>
              <a:rPr lang="en-US" baseline="0" dirty="0" smtClean="0"/>
              <a:t> = scope, time, dollars</a:t>
            </a:r>
          </a:p>
          <a:p>
            <a:r>
              <a:rPr lang="en-US" baseline="0" dirty="0" smtClean="0"/>
              <a:t>Here we discuss people, process, technology in alignment</a:t>
            </a:r>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7</a:t>
            </a:fld>
            <a:endParaRPr lang="en-US"/>
          </a:p>
        </p:txBody>
      </p:sp>
    </p:spTree>
    <p:extLst>
      <p:ext uri="{BB962C8B-B14F-4D97-AF65-F5344CB8AC3E}">
        <p14:creationId xmlns:p14="http://schemas.microsoft.com/office/powerpoint/2010/main" val="160355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uli"/>
              </a:rPr>
              <a:t>Always start with the </a:t>
            </a:r>
            <a:r>
              <a:rPr lang="en-US" b="1" dirty="0" smtClean="0">
                <a:latin typeface="Muli"/>
              </a:rPr>
              <a:t>people</a:t>
            </a:r>
            <a:r>
              <a:rPr lang="en-US" dirty="0" smtClean="0">
                <a:latin typeface="Muli"/>
              </a:rPr>
              <a:t/>
            </a:r>
            <a:br>
              <a:rPr lang="en-US" dirty="0" smtClean="0">
                <a:latin typeface="Muli"/>
              </a:rPr>
            </a:br>
            <a:r>
              <a:rPr lang="en-US" dirty="0" smtClean="0">
                <a:latin typeface="Muli"/>
              </a:rPr>
              <a:t>– Identify your key role players &amp; understand what each of them brings to the table.</a:t>
            </a:r>
            <a:br>
              <a:rPr lang="en-US" dirty="0" smtClean="0">
                <a:latin typeface="Muli"/>
              </a:rPr>
            </a:br>
            <a:r>
              <a:rPr lang="en-US" dirty="0" smtClean="0">
                <a:latin typeface="Muli"/>
              </a:rPr>
              <a:t>– Confirm that you have senior management buy-in (right from the start), because without it you will fail.</a:t>
            </a:r>
            <a:br>
              <a:rPr lang="en-US" dirty="0" smtClean="0">
                <a:latin typeface="Muli"/>
              </a:rPr>
            </a:br>
            <a:r>
              <a:rPr lang="en-US" dirty="0" smtClean="0">
                <a:latin typeface="Muli"/>
              </a:rPr>
              <a:t>– Ensure that your team consists of the right people with the right skills, experience and attitude to help you solve this problem.</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8</a:t>
            </a:fld>
            <a:endParaRPr lang="en-US"/>
          </a:p>
        </p:txBody>
      </p:sp>
    </p:spTree>
    <p:extLst>
      <p:ext uri="{BB962C8B-B14F-4D97-AF65-F5344CB8AC3E}">
        <p14:creationId xmlns:p14="http://schemas.microsoft.com/office/powerpoint/2010/main" val="354048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uli"/>
              </a:rPr>
              <a:t>Once your people are committed to the cause, consider the </a:t>
            </a:r>
            <a:r>
              <a:rPr lang="en-US" b="1" dirty="0" smtClean="0">
                <a:latin typeface="Muli"/>
              </a:rPr>
              <a:t>process</a:t>
            </a:r>
            <a:r>
              <a:rPr lang="en-US" dirty="0" smtClean="0">
                <a:latin typeface="Muli"/>
              </a:rPr>
              <a:t/>
            </a:r>
            <a:br>
              <a:rPr lang="en-US" dirty="0" smtClean="0">
                <a:latin typeface="Muli"/>
              </a:rPr>
            </a:br>
            <a:r>
              <a:rPr lang="en-US" dirty="0" smtClean="0">
                <a:latin typeface="Muli"/>
              </a:rPr>
              <a:t>– A process is defined as a series of actions or steps taken in order to achieve a particular end. So with that in mind, ask the question: What processes do we need in order to solve this business problem?</a:t>
            </a:r>
            <a:br>
              <a:rPr lang="en-US" dirty="0" smtClean="0">
                <a:latin typeface="Muli"/>
              </a:rPr>
            </a:br>
            <a:r>
              <a:rPr lang="en-US" dirty="0" smtClean="0">
                <a:latin typeface="Muli"/>
              </a:rPr>
              <a:t>– A good place to start is by identifying the big, key steps. Once those are in place you can then focus on a more detailed level by looking at process variations, exceptions, interdependencies and supporting processes.</a:t>
            </a:r>
            <a:br>
              <a:rPr lang="en-US" dirty="0" smtClean="0">
                <a:latin typeface="Muli"/>
              </a:rPr>
            </a:br>
            <a:r>
              <a:rPr lang="en-US" dirty="0" smtClean="0">
                <a:latin typeface="Muli"/>
              </a:rPr>
              <a:t>– Now review these processes with your stakeholders. Ensure that they’re aware of what’s expected from them and let them guide you with regards to possible gaps and issues.</a:t>
            </a:r>
          </a:p>
          <a:p>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9</a:t>
            </a:fld>
            <a:endParaRPr lang="en-US"/>
          </a:p>
        </p:txBody>
      </p:sp>
    </p:spTree>
    <p:extLst>
      <p:ext uri="{BB962C8B-B14F-4D97-AF65-F5344CB8AC3E}">
        <p14:creationId xmlns:p14="http://schemas.microsoft.com/office/powerpoint/2010/main" val="401944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9/17/2019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9/17/2019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9/17/2019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stretch>
            <a:fillRect/>
          </a:stretch>
        </p:blipFill>
        <p:spPr>
          <a:xfrm>
            <a:off x="-152036" y="0"/>
            <a:ext cx="406400"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173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9/17/2019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0F84E2-2D7A-43CF-AC90-352A289A783A}" type="datetime1">
              <a:rPr lang="en-US"/>
              <a:t>9/17/2019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9/17/2019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9/17/2019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9/17/2019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9/17/2019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6E2C9B-5FA2-460D-9BE7-B0812FC2A6FF}" type="datetime1">
              <a:rPr lang="en-US"/>
              <a:t>9/17/2019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374940-A916-4C8B-9648-02A2D3898F9E}" type="datetime1">
              <a:rPr lang="en-US"/>
              <a:t>9/17/2019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9/17/2019</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dedwards@ferrilli.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4895" y="237692"/>
            <a:ext cx="7184923" cy="1325562"/>
          </a:xfrm>
        </p:spPr>
        <p:txBody>
          <a:bodyPr>
            <a:noAutofit/>
          </a:bodyPr>
          <a:lstStyle/>
          <a:p>
            <a:pPr algn="ctr"/>
            <a:r>
              <a:rPr lang="en-US" sz="4800" dirty="0" smtClean="0">
                <a:solidFill>
                  <a:schemeClr val="bg1"/>
                </a:solidFill>
              </a:rPr>
              <a:t>Institutional Effectiveness</a:t>
            </a:r>
            <a:br>
              <a:rPr lang="en-US" sz="4800" dirty="0" smtClean="0">
                <a:solidFill>
                  <a:schemeClr val="bg1"/>
                </a:solidFill>
              </a:rPr>
            </a:br>
            <a:r>
              <a:rPr lang="en-US" sz="4800" dirty="0" smtClean="0">
                <a:solidFill>
                  <a:schemeClr val="bg1"/>
                </a:solidFill>
              </a:rPr>
              <a:t>Solving the “Equation*”</a:t>
            </a:r>
            <a:endParaRPr lang="en-US" sz="4800" dirty="0">
              <a:solidFill>
                <a:schemeClr val="bg1"/>
              </a:solidFill>
            </a:endParaRPr>
          </a:p>
        </p:txBody>
      </p:sp>
      <p:sp>
        <p:nvSpPr>
          <p:cNvPr id="3" name="Rectangle 2"/>
          <p:cNvSpPr/>
          <p:nvPr/>
        </p:nvSpPr>
        <p:spPr>
          <a:xfrm>
            <a:off x="127995" y="6372815"/>
            <a:ext cx="7146947" cy="369332"/>
          </a:xfrm>
          <a:prstGeom prst="rect">
            <a:avLst/>
          </a:prstGeom>
        </p:spPr>
        <p:txBody>
          <a:bodyPr wrap="square">
            <a:spAutoFit/>
          </a:bodyPr>
          <a:lstStyle/>
          <a:p>
            <a:r>
              <a:rPr lang="en-US" dirty="0" smtClean="0">
                <a:solidFill>
                  <a:schemeClr val="bg1"/>
                </a:solidFill>
                <a:latin typeface="Roboto"/>
              </a:rPr>
              <a:t>* Equation is defined as containing one or more variables.</a:t>
            </a:r>
            <a:endParaRPr lang="en-US" dirty="0">
              <a:solidFill>
                <a:schemeClr val="bg1"/>
              </a:solidFill>
            </a:endParaRPr>
          </a:p>
        </p:txBody>
      </p:sp>
      <p:grpSp>
        <p:nvGrpSpPr>
          <p:cNvPr id="6" name="Group 5"/>
          <p:cNvGrpSpPr/>
          <p:nvPr/>
        </p:nvGrpSpPr>
        <p:grpSpPr>
          <a:xfrm>
            <a:off x="418128" y="4978136"/>
            <a:ext cx="3429220" cy="919465"/>
            <a:chOff x="4512473" y="1210950"/>
            <a:chExt cx="3429220" cy="919465"/>
          </a:xfrm>
        </p:grpSpPr>
        <p:sp>
          <p:nvSpPr>
            <p:cNvPr id="8" name="Rounded Rectangle 7"/>
            <p:cNvSpPr/>
            <p:nvPr/>
          </p:nvSpPr>
          <p:spPr>
            <a:xfrm>
              <a:off x="4512473" y="1210950"/>
              <a:ext cx="3429220" cy="919465"/>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Rounded Rectangle 4"/>
            <p:cNvSpPr txBox="1"/>
            <p:nvPr/>
          </p:nvSpPr>
          <p:spPr>
            <a:xfrm>
              <a:off x="4557358" y="1255835"/>
              <a:ext cx="3339450" cy="829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52"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  People</a:t>
              </a:r>
              <a:endParaRPr lang="en-US" sz="3800" kern="1200" dirty="0"/>
            </a:p>
          </p:txBody>
        </p:sp>
      </p:grpSp>
      <p:grpSp>
        <p:nvGrpSpPr>
          <p:cNvPr id="10" name="Group 9"/>
          <p:cNvGrpSpPr/>
          <p:nvPr/>
        </p:nvGrpSpPr>
        <p:grpSpPr>
          <a:xfrm>
            <a:off x="4302747" y="5023021"/>
            <a:ext cx="3429220" cy="919465"/>
            <a:chOff x="0" y="2118678"/>
            <a:chExt cx="3429220" cy="919465"/>
          </a:xfrm>
        </p:grpSpPr>
        <p:sp>
          <p:nvSpPr>
            <p:cNvPr id="11" name="Rounded Rectangle 10"/>
            <p:cNvSpPr/>
            <p:nvPr/>
          </p:nvSpPr>
          <p:spPr>
            <a:xfrm>
              <a:off x="0" y="2118678"/>
              <a:ext cx="3429220" cy="919465"/>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ounded Rectangle 4"/>
            <p:cNvSpPr txBox="1"/>
            <p:nvPr/>
          </p:nvSpPr>
          <p:spPr>
            <a:xfrm>
              <a:off x="44885" y="2163562"/>
              <a:ext cx="3339450" cy="829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52"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  Process</a:t>
              </a:r>
              <a:endParaRPr lang="en-US" sz="3800" kern="1200" dirty="0"/>
            </a:p>
          </p:txBody>
        </p:sp>
      </p:grpSp>
      <p:grpSp>
        <p:nvGrpSpPr>
          <p:cNvPr id="13" name="Group 12"/>
          <p:cNvGrpSpPr/>
          <p:nvPr/>
        </p:nvGrpSpPr>
        <p:grpSpPr>
          <a:xfrm>
            <a:off x="8066716" y="5023019"/>
            <a:ext cx="3429220" cy="919465"/>
            <a:chOff x="1835376" y="4944586"/>
            <a:chExt cx="3429220" cy="919465"/>
          </a:xfrm>
        </p:grpSpPr>
        <p:sp>
          <p:nvSpPr>
            <p:cNvPr id="14" name="Rounded Rectangle 13"/>
            <p:cNvSpPr/>
            <p:nvPr/>
          </p:nvSpPr>
          <p:spPr>
            <a:xfrm>
              <a:off x="1835376" y="4944586"/>
              <a:ext cx="3429220" cy="919465"/>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txBox="1"/>
            <p:nvPr/>
          </p:nvSpPr>
          <p:spPr>
            <a:xfrm>
              <a:off x="1880261" y="4989471"/>
              <a:ext cx="3331099" cy="829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52"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Technology</a:t>
              </a:r>
              <a:endParaRPr lang="en-US" sz="3800" kern="1200" dirty="0"/>
            </a:p>
          </p:txBody>
        </p:sp>
      </p:grpSp>
      <p:sp>
        <p:nvSpPr>
          <p:cNvPr id="2" name="TextBox 1"/>
          <p:cNvSpPr txBox="1"/>
          <p:nvPr/>
        </p:nvSpPr>
        <p:spPr>
          <a:xfrm>
            <a:off x="2879117" y="1655272"/>
            <a:ext cx="6464300" cy="1384995"/>
          </a:xfrm>
          <a:prstGeom prst="rect">
            <a:avLst/>
          </a:prstGeom>
          <a:noFill/>
        </p:spPr>
        <p:txBody>
          <a:bodyPr wrap="square" rtlCol="0">
            <a:spAutoFit/>
          </a:bodyPr>
          <a:lstStyle/>
          <a:p>
            <a:pPr algn="ctr"/>
            <a:r>
              <a:rPr lang="en-US" sz="2800" b="1" dirty="0" smtClean="0">
                <a:solidFill>
                  <a:schemeClr val="bg1"/>
                </a:solidFill>
              </a:rPr>
              <a:t>Digi Edwards</a:t>
            </a:r>
          </a:p>
          <a:p>
            <a:pPr algn="ctr"/>
            <a:r>
              <a:rPr lang="en-US" sz="2800" b="1" dirty="0" smtClean="0">
                <a:solidFill>
                  <a:schemeClr val="bg1"/>
                </a:solidFill>
              </a:rPr>
              <a:t>Vice President of </a:t>
            </a:r>
            <a:r>
              <a:rPr lang="en-US" sz="2800" b="1" smtClean="0">
                <a:solidFill>
                  <a:schemeClr val="bg1"/>
                </a:solidFill>
              </a:rPr>
              <a:t>Professional Services</a:t>
            </a:r>
            <a:endParaRPr lang="en-US" sz="2800" b="1" dirty="0" smtClean="0">
              <a:solidFill>
                <a:schemeClr val="bg1"/>
              </a:solidFill>
            </a:endParaRPr>
          </a:p>
          <a:p>
            <a:pPr algn="ctr"/>
            <a:r>
              <a:rPr lang="en-US" sz="2800" b="1" dirty="0" smtClean="0">
                <a:solidFill>
                  <a:schemeClr val="bg1"/>
                </a:solidFill>
              </a:rPr>
              <a:t>Ferrilli</a:t>
            </a:r>
            <a:endParaRPr lang="en-US" sz="2800" b="1" dirty="0">
              <a:solidFill>
                <a:schemeClr val="bg1"/>
              </a:solidFill>
            </a:endParaRPr>
          </a:p>
        </p:txBody>
      </p:sp>
      <p:sp>
        <p:nvSpPr>
          <p:cNvPr id="16" name="Oval 15"/>
          <p:cNvSpPr/>
          <p:nvPr/>
        </p:nvSpPr>
        <p:spPr>
          <a:xfrm>
            <a:off x="1423932" y="3362543"/>
            <a:ext cx="1523682" cy="1523575"/>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17" name="Oval 16"/>
          <p:cNvSpPr/>
          <p:nvPr/>
        </p:nvSpPr>
        <p:spPr>
          <a:xfrm>
            <a:off x="5397659" y="3362542"/>
            <a:ext cx="1523682" cy="1523575"/>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18" name="Oval 17"/>
          <p:cNvSpPr/>
          <p:nvPr/>
        </p:nvSpPr>
        <p:spPr>
          <a:xfrm>
            <a:off x="9019485" y="3269855"/>
            <a:ext cx="1523682" cy="1523575"/>
          </a:xfrm>
          <a:prstGeom prst="ellipse">
            <a:avLst/>
          </a:prstGeom>
          <a:blipFill>
            <a:blip r:embed="rId5">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33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219" y="799090"/>
            <a:ext cx="9466053" cy="5961144"/>
          </a:xfrm>
          <a:prstGeom prst="rect">
            <a:avLst/>
          </a:prstGeom>
        </p:spPr>
      </p:pic>
      <p:sp>
        <p:nvSpPr>
          <p:cNvPr id="4" name="TextBox 3"/>
          <p:cNvSpPr txBox="1"/>
          <p:nvPr/>
        </p:nvSpPr>
        <p:spPr>
          <a:xfrm>
            <a:off x="2904226" y="29649"/>
            <a:ext cx="6211018" cy="769441"/>
          </a:xfrm>
          <a:prstGeom prst="rect">
            <a:avLst/>
          </a:prstGeom>
          <a:noFill/>
        </p:spPr>
        <p:txBody>
          <a:bodyPr wrap="square" rtlCol="0">
            <a:spAutoFit/>
          </a:bodyPr>
          <a:lstStyle/>
          <a:p>
            <a:pPr algn="ctr"/>
            <a:r>
              <a:rPr lang="en-US" sz="4400" b="1" dirty="0" smtClean="0">
                <a:solidFill>
                  <a:schemeClr val="bg1"/>
                </a:solidFill>
              </a:rPr>
              <a:t>Recent </a:t>
            </a:r>
            <a:r>
              <a:rPr lang="en-US" sz="4400" b="1" dirty="0" smtClean="0">
                <a:solidFill>
                  <a:schemeClr val="bg1"/>
                </a:solidFill>
                <a:latin typeface="Calibri" panose="020F0502020204030204" pitchFamily="34" charset="0"/>
                <a:cs typeface="Calibri" panose="020F0502020204030204" pitchFamily="34" charset="0"/>
              </a:rPr>
              <a:t>Process</a:t>
            </a:r>
            <a:r>
              <a:rPr lang="en-US" sz="4400" b="1" dirty="0" smtClean="0">
                <a:solidFill>
                  <a:schemeClr val="bg1"/>
                </a:solidFill>
              </a:rPr>
              <a:t> Review</a:t>
            </a:r>
            <a:endParaRPr lang="en-US" sz="4400" b="1" dirty="0">
              <a:solidFill>
                <a:schemeClr val="bg1"/>
              </a:solidFill>
            </a:endParaRPr>
          </a:p>
        </p:txBody>
      </p:sp>
      <p:grpSp>
        <p:nvGrpSpPr>
          <p:cNvPr id="6" name="Group 5"/>
          <p:cNvGrpSpPr/>
          <p:nvPr/>
        </p:nvGrpSpPr>
        <p:grpSpPr>
          <a:xfrm>
            <a:off x="0" y="110068"/>
            <a:ext cx="1834551" cy="1551956"/>
            <a:chOff x="3793066" y="1896533"/>
            <a:chExt cx="2980266" cy="2980266"/>
          </a:xfrm>
        </p:grpSpPr>
        <p:sp>
          <p:nvSpPr>
            <p:cNvPr id="7" name="Shape 6"/>
            <p:cNvSpPr/>
            <p:nvPr/>
          </p:nvSpPr>
          <p:spPr>
            <a:xfrm>
              <a:off x="3793066" y="1896533"/>
              <a:ext cx="2980266" cy="2980266"/>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4"/>
            <p:cNvSpPr txBox="1"/>
            <p:nvPr/>
          </p:nvSpPr>
          <p:spPr>
            <a:xfrm>
              <a:off x="4392232" y="2594646"/>
              <a:ext cx="1781934" cy="1531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000" kern="1200" dirty="0" smtClean="0"/>
                <a:t>Process</a:t>
              </a:r>
              <a:endParaRPr lang="en-US" sz="2000" kern="1200" dirty="0"/>
            </a:p>
          </p:txBody>
        </p:sp>
      </p:grpSp>
    </p:spTree>
    <p:extLst>
      <p:ext uri="{BB962C8B-B14F-4D97-AF65-F5344CB8AC3E}">
        <p14:creationId xmlns:p14="http://schemas.microsoft.com/office/powerpoint/2010/main" val="2484482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431" y="0"/>
            <a:ext cx="1042092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8374" y="2035833"/>
            <a:ext cx="2243506" cy="1869057"/>
            <a:chOff x="3793066" y="2438400"/>
            <a:chExt cx="2980266" cy="2980266"/>
          </a:xfrm>
        </p:grpSpPr>
        <p:sp>
          <p:nvSpPr>
            <p:cNvPr id="4" name="Shape 3"/>
            <p:cNvSpPr/>
            <p:nvPr/>
          </p:nvSpPr>
          <p:spPr>
            <a:xfrm>
              <a:off x="3793066" y="2438400"/>
              <a:ext cx="2980266" cy="2980266"/>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Shape 4"/>
            <p:cNvSpPr txBox="1"/>
            <p:nvPr/>
          </p:nvSpPr>
          <p:spPr>
            <a:xfrm>
              <a:off x="4392233" y="3136515"/>
              <a:ext cx="1776082" cy="1530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b="1" kern="1200" dirty="0" smtClean="0"/>
                <a:t>Technology</a:t>
              </a:r>
            </a:p>
            <a:p>
              <a:pPr lvl="0" algn="ctr" defTabSz="1066800">
                <a:lnSpc>
                  <a:spcPct val="90000"/>
                </a:lnSpc>
                <a:spcBef>
                  <a:spcPct val="0"/>
                </a:spcBef>
                <a:spcAft>
                  <a:spcPct val="35000"/>
                </a:spcAft>
              </a:pPr>
              <a:r>
                <a:rPr lang="en-US" sz="2800" b="1" dirty="0" smtClean="0">
                  <a:solidFill>
                    <a:srgbClr val="FFFF00"/>
                  </a:solidFill>
                </a:rPr>
                <a:t>Biggest $$$</a:t>
              </a:r>
              <a:endParaRPr lang="en-US" sz="2800" b="1" kern="1200" dirty="0">
                <a:solidFill>
                  <a:srgbClr val="FFFF00"/>
                </a:solidFill>
              </a:endParaRPr>
            </a:p>
          </p:txBody>
        </p:sp>
      </p:grpSp>
      <p:sp>
        <p:nvSpPr>
          <p:cNvPr id="2" name="TextBox 1"/>
          <p:cNvSpPr txBox="1"/>
          <p:nvPr/>
        </p:nvSpPr>
        <p:spPr>
          <a:xfrm>
            <a:off x="5325374" y="408317"/>
            <a:ext cx="2691441" cy="10754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5728240" y="315493"/>
            <a:ext cx="1287763" cy="1261074"/>
          </a:xfrm>
          <a:prstGeom prst="rect">
            <a:avLst/>
          </a:prstGeom>
          <a:effectLst>
            <a:softEdge rad="101600"/>
          </a:effectLst>
        </p:spPr>
      </p:pic>
      <p:pic>
        <p:nvPicPr>
          <p:cNvPr id="7" name="Picture 6"/>
          <p:cNvPicPr>
            <a:picLocks noChangeAspect="1"/>
          </p:cNvPicPr>
          <p:nvPr/>
        </p:nvPicPr>
        <p:blipFill>
          <a:blip r:embed="rId5"/>
          <a:stretch>
            <a:fillRect/>
          </a:stretch>
        </p:blipFill>
        <p:spPr>
          <a:xfrm>
            <a:off x="7244603" y="313172"/>
            <a:ext cx="1324464" cy="1211262"/>
          </a:xfrm>
          <a:prstGeom prst="rect">
            <a:avLst/>
          </a:prstGeom>
          <a:effectLst>
            <a:softEdge rad="165100"/>
          </a:effectLst>
        </p:spPr>
      </p:pic>
    </p:spTree>
    <p:extLst>
      <p:ext uri="{BB962C8B-B14F-4D97-AF65-F5344CB8AC3E}">
        <p14:creationId xmlns:p14="http://schemas.microsoft.com/office/powerpoint/2010/main" val="285055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cales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64458" y="312449"/>
            <a:ext cx="8817792" cy="63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4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Roa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96" y="1968357"/>
            <a:ext cx="11629104" cy="483251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
          <p:cNvSpPr>
            <a:spLocks noGrp="1"/>
          </p:cNvSpPr>
          <p:nvPr>
            <p:ph type="sldNum" sz="quarter" idx="10"/>
          </p:nvPr>
        </p:nvSpPr>
        <p:spPr/>
        <p:txBody>
          <a:bodyPr/>
          <a:lstStyle/>
          <a:p>
            <a:fld id="{28924ACE-7989-48E8-B58C-6DAA517C6BC8}" type="slidenum">
              <a:rPr lang="en-US" altLang="en-US"/>
              <a:pPr/>
              <a:t>13</a:t>
            </a:fld>
            <a:endParaRPr lang="en-US" altLang="en-US"/>
          </a:p>
        </p:txBody>
      </p:sp>
      <p:sp>
        <p:nvSpPr>
          <p:cNvPr id="2" name="Rounded Rectangle 1"/>
          <p:cNvSpPr/>
          <p:nvPr/>
        </p:nvSpPr>
        <p:spPr>
          <a:xfrm>
            <a:off x="7972694" y="4384612"/>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1. Focus</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1" name="Rounded Rectangle 20"/>
          <p:cNvSpPr/>
          <p:nvPr/>
        </p:nvSpPr>
        <p:spPr>
          <a:xfrm>
            <a:off x="255556" y="3280159"/>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2. Define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2" name="Rounded Rectangle 21"/>
          <p:cNvSpPr/>
          <p:nvPr/>
        </p:nvSpPr>
        <p:spPr>
          <a:xfrm>
            <a:off x="6223778" y="2910451"/>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3. Analyze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3" name="Rounded Rectangle 22"/>
          <p:cNvSpPr/>
          <p:nvPr/>
        </p:nvSpPr>
        <p:spPr>
          <a:xfrm>
            <a:off x="2494895" y="1702323"/>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4. Improve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9" name="Title 1"/>
          <p:cNvSpPr txBox="1">
            <a:spLocks/>
          </p:cNvSpPr>
          <p:nvPr/>
        </p:nvSpPr>
        <p:spPr>
          <a:xfrm>
            <a:off x="0" y="300458"/>
            <a:ext cx="12192000" cy="5610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rPr>
              <a:t>A Road Map To Change</a:t>
            </a:r>
            <a:endParaRPr lang="en-US" b="1" dirty="0">
              <a:solidFill>
                <a:schemeClr val="bg1"/>
              </a:solidFill>
            </a:endParaRPr>
          </a:p>
        </p:txBody>
      </p:sp>
    </p:spTree>
    <p:extLst>
      <p:ext uri="{BB962C8B-B14F-4D97-AF65-F5344CB8AC3E}">
        <p14:creationId xmlns:p14="http://schemas.microsoft.com/office/powerpoint/2010/main" val="83851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700980" y="1852764"/>
            <a:ext cx="8229600" cy="3266667"/>
            <a:chOff x="240" y="1533"/>
            <a:chExt cx="5184" cy="2180"/>
          </a:xfrm>
        </p:grpSpPr>
        <p:sp>
          <p:nvSpPr>
            <p:cNvPr id="4099" name="Text Box 3"/>
            <p:cNvSpPr txBox="1">
              <a:spLocks noChangeArrowheads="1"/>
            </p:cNvSpPr>
            <p:nvPr/>
          </p:nvSpPr>
          <p:spPr bwMode="auto">
            <a:xfrm>
              <a:off x="240" y="2100"/>
              <a:ext cx="1344" cy="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2400">
                  <a:solidFill>
                    <a:schemeClr val="tx1"/>
                  </a:solidFill>
                  <a:latin typeface="Times New Roman" panose="02020603050405020304" pitchFamily="18" charset="0"/>
                </a:defRPr>
              </a:lvl1pPr>
              <a:lvl2pPr defTabSz="230188">
                <a:defRPr sz="2400">
                  <a:solidFill>
                    <a:schemeClr val="tx1"/>
                  </a:solidFill>
                  <a:latin typeface="Times New Roman" panose="02020603050405020304" pitchFamily="18" charset="0"/>
                </a:defRPr>
              </a:lvl2pPr>
              <a:lvl3pPr defTabSz="230188">
                <a:defRPr sz="2400">
                  <a:solidFill>
                    <a:schemeClr val="tx1"/>
                  </a:solidFill>
                  <a:latin typeface="Times New Roman" panose="02020603050405020304" pitchFamily="18" charset="0"/>
                </a:defRPr>
              </a:lvl3pPr>
              <a:lvl4pPr defTabSz="230188">
                <a:defRPr sz="2400">
                  <a:solidFill>
                    <a:schemeClr val="tx1"/>
                  </a:solidFill>
                  <a:latin typeface="Times New Roman" panose="02020603050405020304" pitchFamily="18" charset="0"/>
                </a:defRPr>
              </a:lvl4pPr>
              <a:lvl5pPr defTabSz="230188">
                <a:defRPr sz="2400">
                  <a:solidFill>
                    <a:schemeClr val="tx1"/>
                  </a:solidFill>
                  <a:latin typeface="Times New Roman" panose="02020603050405020304" pitchFamily="18" charset="0"/>
                </a:defRPr>
              </a:lvl5pPr>
              <a:lvl6pPr defTabSz="230188" fontAlgn="base">
                <a:spcBef>
                  <a:spcPct val="0"/>
                </a:spcBef>
                <a:spcAft>
                  <a:spcPct val="0"/>
                </a:spcAft>
                <a:defRPr sz="2400">
                  <a:solidFill>
                    <a:schemeClr val="tx1"/>
                  </a:solidFill>
                  <a:latin typeface="Times New Roman" panose="02020603050405020304" pitchFamily="18" charset="0"/>
                </a:defRPr>
              </a:lvl6pPr>
              <a:lvl7pPr defTabSz="230188" fontAlgn="base">
                <a:spcBef>
                  <a:spcPct val="0"/>
                </a:spcBef>
                <a:spcAft>
                  <a:spcPct val="0"/>
                </a:spcAft>
                <a:defRPr sz="2400">
                  <a:solidFill>
                    <a:schemeClr val="tx1"/>
                  </a:solidFill>
                  <a:latin typeface="Times New Roman" panose="02020603050405020304" pitchFamily="18" charset="0"/>
                </a:defRPr>
              </a:lvl7pPr>
              <a:lvl8pPr defTabSz="230188" fontAlgn="base">
                <a:spcBef>
                  <a:spcPct val="0"/>
                </a:spcBef>
                <a:spcAft>
                  <a:spcPct val="0"/>
                </a:spcAft>
                <a:defRPr sz="2400">
                  <a:solidFill>
                    <a:schemeClr val="tx1"/>
                  </a:solidFill>
                  <a:latin typeface="Times New Roman" panose="02020603050405020304" pitchFamily="18" charset="0"/>
                </a:defRPr>
              </a:lvl8pPr>
              <a:lvl9pPr defTabSz="230188"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 typeface="Wingdings" panose="05000000000000000000" pitchFamily="2" charset="2"/>
                <a:buChar char="Ø"/>
              </a:pPr>
              <a:r>
                <a:rPr lang="en-US" altLang="en-US" sz="1200" dirty="0">
                  <a:solidFill>
                    <a:schemeClr val="bg1"/>
                  </a:solidFill>
                </a:rPr>
                <a:t> Identify business concerns and opportunities</a:t>
              </a:r>
            </a:p>
            <a:p>
              <a:pPr>
                <a:spcBef>
                  <a:spcPct val="50000"/>
                </a:spcBef>
                <a:buFont typeface="Wingdings" panose="05000000000000000000" pitchFamily="2" charset="2"/>
                <a:buChar char="Ø"/>
              </a:pPr>
              <a:r>
                <a:rPr lang="en-US" altLang="en-US" sz="1200" dirty="0">
                  <a:solidFill>
                    <a:schemeClr val="bg1"/>
                  </a:solidFill>
                </a:rPr>
                <a:t> Obtain input and determine issues</a:t>
              </a:r>
            </a:p>
            <a:p>
              <a:pPr>
                <a:spcBef>
                  <a:spcPct val="50000"/>
                </a:spcBef>
                <a:buFont typeface="Wingdings" panose="05000000000000000000" pitchFamily="2" charset="2"/>
                <a:buChar char="Ø"/>
              </a:pPr>
              <a:r>
                <a:rPr lang="en-US" altLang="en-US" sz="1200" dirty="0">
                  <a:solidFill>
                    <a:schemeClr val="bg1"/>
                  </a:solidFill>
                </a:rPr>
                <a:t> Prioritize issues</a:t>
              </a:r>
            </a:p>
            <a:p>
              <a:pPr>
                <a:spcBef>
                  <a:spcPct val="50000"/>
                </a:spcBef>
                <a:buFont typeface="Wingdings" panose="05000000000000000000" pitchFamily="2" charset="2"/>
                <a:buChar char="Ø"/>
              </a:pPr>
              <a:r>
                <a:rPr lang="en-US" altLang="en-US" sz="1200" dirty="0">
                  <a:solidFill>
                    <a:schemeClr val="bg1"/>
                  </a:solidFill>
                </a:rPr>
                <a:t> Determine processes that effect the issue</a:t>
              </a:r>
            </a:p>
            <a:p>
              <a:pPr>
                <a:spcBef>
                  <a:spcPct val="50000"/>
                </a:spcBef>
                <a:buFont typeface="Wingdings" panose="05000000000000000000" pitchFamily="2" charset="2"/>
                <a:buChar char="Ø"/>
              </a:pPr>
              <a:r>
                <a:rPr lang="en-US" altLang="en-US" sz="1200" dirty="0">
                  <a:solidFill>
                    <a:schemeClr val="bg1"/>
                  </a:solidFill>
                </a:rPr>
                <a:t> Determine responsibility for processes</a:t>
              </a:r>
            </a:p>
            <a:p>
              <a:pPr>
                <a:spcBef>
                  <a:spcPct val="50000"/>
                </a:spcBef>
                <a:buFont typeface="Wingdings" panose="05000000000000000000" pitchFamily="2" charset="2"/>
                <a:buChar char="Ø"/>
              </a:pPr>
              <a:r>
                <a:rPr lang="en-US" altLang="en-US" sz="1200" dirty="0">
                  <a:solidFill>
                    <a:schemeClr val="bg1"/>
                  </a:solidFill>
                </a:rPr>
                <a:t> Deploy to appropriate area of responsibility</a:t>
              </a:r>
            </a:p>
          </p:txBody>
        </p:sp>
        <p:grpSp>
          <p:nvGrpSpPr>
            <p:cNvPr id="4100" name="Group 4"/>
            <p:cNvGrpSpPr>
              <a:grpSpLocks/>
            </p:cNvGrpSpPr>
            <p:nvPr/>
          </p:nvGrpSpPr>
          <p:grpSpPr bwMode="auto">
            <a:xfrm>
              <a:off x="805" y="1533"/>
              <a:ext cx="3948" cy="288"/>
              <a:chOff x="757" y="1158"/>
              <a:chExt cx="3948" cy="288"/>
            </a:xfrm>
          </p:grpSpPr>
          <p:sp>
            <p:nvSpPr>
              <p:cNvPr id="4109" name="Line 13"/>
              <p:cNvSpPr>
                <a:spLocks noChangeShapeType="1"/>
              </p:cNvSpPr>
              <p:nvPr/>
            </p:nvSpPr>
            <p:spPr bwMode="auto">
              <a:xfrm>
                <a:off x="1284" y="1158"/>
                <a:ext cx="2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14"/>
              <p:cNvSpPr>
                <a:spLocks noChangeShapeType="1"/>
              </p:cNvSpPr>
              <p:nvPr/>
            </p:nvSpPr>
            <p:spPr bwMode="auto">
              <a:xfrm>
                <a:off x="2600" y="1158"/>
                <a:ext cx="2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Line 15"/>
              <p:cNvSpPr>
                <a:spLocks noChangeShapeType="1"/>
              </p:cNvSpPr>
              <p:nvPr/>
            </p:nvSpPr>
            <p:spPr bwMode="auto">
              <a:xfrm>
                <a:off x="3915" y="1158"/>
                <a:ext cx="26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Line 16"/>
              <p:cNvSpPr>
                <a:spLocks noChangeShapeType="1"/>
              </p:cNvSpPr>
              <p:nvPr/>
            </p:nvSpPr>
            <p:spPr bwMode="auto">
              <a:xfrm flipH="1">
                <a:off x="757" y="1446"/>
                <a:ext cx="39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Line 17"/>
              <p:cNvSpPr>
                <a:spLocks noChangeShapeType="1"/>
              </p:cNvSpPr>
              <p:nvPr/>
            </p:nvSpPr>
            <p:spPr bwMode="auto">
              <a:xfrm flipV="1">
                <a:off x="4705" y="1302"/>
                <a:ext cx="0" cy="14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8"/>
              <p:cNvSpPr>
                <a:spLocks noChangeShapeType="1"/>
              </p:cNvSpPr>
              <p:nvPr/>
            </p:nvSpPr>
            <p:spPr bwMode="auto">
              <a:xfrm flipV="1">
                <a:off x="757" y="1302"/>
                <a:ext cx="0" cy="144"/>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15" name="Text Box 19"/>
            <p:cNvSpPr txBox="1">
              <a:spLocks noChangeArrowheads="1"/>
            </p:cNvSpPr>
            <p:nvPr/>
          </p:nvSpPr>
          <p:spPr bwMode="auto">
            <a:xfrm>
              <a:off x="1610" y="1934"/>
              <a:ext cx="1200"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Ø"/>
              </a:pPr>
              <a:endParaRPr lang="en-US" altLang="en-US" sz="1200" dirty="0" smtClean="0"/>
            </a:p>
            <a:p>
              <a:pPr>
                <a:spcBef>
                  <a:spcPct val="50000"/>
                </a:spcBef>
                <a:buFont typeface="Wingdings" panose="05000000000000000000" pitchFamily="2" charset="2"/>
                <a:buChar char="Ø"/>
              </a:pPr>
              <a:r>
                <a:rPr lang="en-US" altLang="en-US" sz="1200" dirty="0" smtClean="0">
                  <a:solidFill>
                    <a:schemeClr val="bg1"/>
                  </a:solidFill>
                </a:rPr>
                <a:t> </a:t>
              </a:r>
              <a:r>
                <a:rPr lang="en-US" altLang="en-US" sz="1200" dirty="0">
                  <a:solidFill>
                    <a:schemeClr val="bg1"/>
                  </a:solidFill>
                </a:rPr>
                <a:t>For a managed process, describe the process</a:t>
              </a:r>
            </a:p>
            <a:p>
              <a:pPr>
                <a:spcBef>
                  <a:spcPct val="50000"/>
                </a:spcBef>
                <a:buFont typeface="Wingdings" panose="05000000000000000000" pitchFamily="2" charset="2"/>
                <a:buChar char="Ø"/>
              </a:pPr>
              <a:r>
                <a:rPr lang="en-US" altLang="en-US" sz="1200" dirty="0">
                  <a:solidFill>
                    <a:schemeClr val="bg1"/>
                  </a:solidFill>
                </a:rPr>
                <a:t> Establish boundaries of responsibility</a:t>
              </a:r>
            </a:p>
            <a:p>
              <a:pPr>
                <a:spcBef>
                  <a:spcPct val="50000"/>
                </a:spcBef>
                <a:buFont typeface="Wingdings" panose="05000000000000000000" pitchFamily="2" charset="2"/>
                <a:buChar char="Ø"/>
              </a:pPr>
              <a:r>
                <a:rPr lang="en-US" altLang="en-US" sz="1200" dirty="0">
                  <a:solidFill>
                    <a:schemeClr val="bg1"/>
                  </a:solidFill>
                </a:rPr>
                <a:t> Identify standards that address requirements</a:t>
              </a:r>
            </a:p>
            <a:p>
              <a:pPr>
                <a:spcBef>
                  <a:spcPct val="50000"/>
                </a:spcBef>
                <a:buFont typeface="Wingdings" panose="05000000000000000000" pitchFamily="2" charset="2"/>
                <a:buChar char="Ø"/>
              </a:pPr>
              <a:r>
                <a:rPr lang="en-US" altLang="en-US" sz="1200" dirty="0">
                  <a:solidFill>
                    <a:schemeClr val="bg1"/>
                  </a:solidFill>
                </a:rPr>
                <a:t> Develop measures with respect to standards</a:t>
              </a:r>
            </a:p>
          </p:txBody>
        </p:sp>
        <p:sp>
          <p:nvSpPr>
            <p:cNvPr id="4116" name="Text Box 20"/>
            <p:cNvSpPr txBox="1">
              <a:spLocks noChangeArrowheads="1"/>
            </p:cNvSpPr>
            <p:nvPr/>
          </p:nvSpPr>
          <p:spPr bwMode="auto">
            <a:xfrm>
              <a:off x="2976" y="2100"/>
              <a:ext cx="1152" cy="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Ø"/>
              </a:pPr>
              <a:r>
                <a:rPr lang="en-US" altLang="en-US" sz="1200" dirty="0">
                  <a:solidFill>
                    <a:schemeClr val="bg1"/>
                  </a:solidFill>
                </a:rPr>
                <a:t> Streamline/standardize the process</a:t>
              </a:r>
            </a:p>
            <a:p>
              <a:pPr>
                <a:spcBef>
                  <a:spcPct val="50000"/>
                </a:spcBef>
                <a:buFont typeface="Wingdings" panose="05000000000000000000" pitchFamily="2" charset="2"/>
                <a:buChar char="Ø"/>
              </a:pPr>
              <a:r>
                <a:rPr lang="en-US" altLang="en-US" sz="1200" dirty="0">
                  <a:solidFill>
                    <a:schemeClr val="bg1"/>
                  </a:solidFill>
                </a:rPr>
                <a:t> Design data-gathering procedures</a:t>
              </a:r>
            </a:p>
            <a:p>
              <a:pPr>
                <a:spcBef>
                  <a:spcPct val="50000"/>
                </a:spcBef>
                <a:buFont typeface="Wingdings" panose="05000000000000000000" pitchFamily="2" charset="2"/>
                <a:buChar char="Ø"/>
              </a:pPr>
              <a:r>
                <a:rPr lang="en-US" altLang="en-US" sz="1200" dirty="0">
                  <a:solidFill>
                    <a:schemeClr val="bg1"/>
                  </a:solidFill>
                </a:rPr>
                <a:t> Collect data</a:t>
              </a:r>
            </a:p>
            <a:p>
              <a:pPr>
                <a:spcBef>
                  <a:spcPct val="50000"/>
                </a:spcBef>
                <a:buFont typeface="Wingdings" panose="05000000000000000000" pitchFamily="2" charset="2"/>
                <a:buChar char="Ø"/>
              </a:pPr>
              <a:r>
                <a:rPr lang="en-US" altLang="en-US" sz="1200" dirty="0">
                  <a:solidFill>
                    <a:schemeClr val="bg1"/>
                  </a:solidFill>
                </a:rPr>
                <a:t> For each measure, is the process consistent</a:t>
              </a:r>
            </a:p>
            <a:p>
              <a:pPr>
                <a:spcBef>
                  <a:spcPct val="50000"/>
                </a:spcBef>
                <a:buFont typeface="Wingdings" panose="05000000000000000000" pitchFamily="2" charset="2"/>
                <a:buChar char="Ø"/>
              </a:pPr>
              <a:r>
                <a:rPr lang="en-US" altLang="en-US" sz="1200" dirty="0">
                  <a:solidFill>
                    <a:schemeClr val="bg1"/>
                  </a:solidFill>
                </a:rPr>
                <a:t> If inconsistent, address special causes</a:t>
              </a:r>
            </a:p>
            <a:p>
              <a:pPr>
                <a:spcBef>
                  <a:spcPct val="50000"/>
                </a:spcBef>
                <a:buFont typeface="Wingdings" panose="05000000000000000000" pitchFamily="2" charset="2"/>
                <a:buChar char="Ø"/>
              </a:pPr>
              <a:r>
                <a:rPr lang="en-US" altLang="en-US" sz="1200" dirty="0">
                  <a:solidFill>
                    <a:schemeClr val="bg1"/>
                  </a:solidFill>
                </a:rPr>
                <a:t> If consistent, evaluate process acceptability</a:t>
              </a:r>
            </a:p>
          </p:txBody>
        </p:sp>
        <p:sp>
          <p:nvSpPr>
            <p:cNvPr id="4117" name="Text Box 21"/>
            <p:cNvSpPr txBox="1">
              <a:spLocks noChangeArrowheads="1"/>
            </p:cNvSpPr>
            <p:nvPr/>
          </p:nvSpPr>
          <p:spPr bwMode="auto">
            <a:xfrm>
              <a:off x="4272" y="2100"/>
              <a:ext cx="115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Ø"/>
              </a:pPr>
              <a:r>
                <a:rPr lang="en-US" altLang="en-US" sz="1200" dirty="0">
                  <a:solidFill>
                    <a:schemeClr val="bg1"/>
                  </a:solidFill>
                </a:rPr>
                <a:t> If acceptable, monitor for opportunities</a:t>
              </a:r>
            </a:p>
            <a:p>
              <a:pPr>
                <a:spcBef>
                  <a:spcPct val="50000"/>
                </a:spcBef>
                <a:buFont typeface="Wingdings" panose="05000000000000000000" pitchFamily="2" charset="2"/>
                <a:buChar char="Ø"/>
              </a:pPr>
              <a:r>
                <a:rPr lang="en-US" altLang="en-US" sz="1200" dirty="0">
                  <a:solidFill>
                    <a:schemeClr val="bg1"/>
                  </a:solidFill>
                </a:rPr>
                <a:t> If unacceptable, monitor for opportunities</a:t>
              </a:r>
            </a:p>
            <a:p>
              <a:pPr>
                <a:spcBef>
                  <a:spcPct val="50000"/>
                </a:spcBef>
                <a:buFont typeface="Wingdings" panose="05000000000000000000" pitchFamily="2" charset="2"/>
                <a:buChar char="Ø"/>
              </a:pPr>
              <a:r>
                <a:rPr lang="en-US" altLang="en-US" sz="1200" dirty="0">
                  <a:solidFill>
                    <a:schemeClr val="bg1"/>
                  </a:solidFill>
                </a:rPr>
                <a:t> Maintain continuous feedback</a:t>
              </a:r>
            </a:p>
          </p:txBody>
        </p:sp>
      </p:grpSp>
      <p:sp>
        <p:nvSpPr>
          <p:cNvPr id="23" name="Rounded Rectangle 22"/>
          <p:cNvSpPr/>
          <p:nvPr/>
        </p:nvSpPr>
        <p:spPr>
          <a:xfrm>
            <a:off x="1700980" y="1543220"/>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1. Focus</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4" name="Rounded Rectangle 23"/>
          <p:cNvSpPr/>
          <p:nvPr/>
        </p:nvSpPr>
        <p:spPr>
          <a:xfrm>
            <a:off x="3859980" y="1543220"/>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2. Define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5" name="Rounded Rectangle 24"/>
          <p:cNvSpPr/>
          <p:nvPr/>
        </p:nvSpPr>
        <p:spPr>
          <a:xfrm>
            <a:off x="5949130" y="1543220"/>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3. Analyze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sp>
        <p:nvSpPr>
          <p:cNvPr id="26" name="Rounded Rectangle 25"/>
          <p:cNvSpPr/>
          <p:nvPr/>
        </p:nvSpPr>
        <p:spPr>
          <a:xfrm>
            <a:off x="8071995" y="1543220"/>
            <a:ext cx="1907539" cy="53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4. Improve</a:t>
            </a:r>
            <a:endParaRPr lang="en-US" sz="24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pic>
        <p:nvPicPr>
          <p:cNvPr id="2" name="Picture 1"/>
          <p:cNvPicPr>
            <a:picLocks noChangeAspect="1"/>
          </p:cNvPicPr>
          <p:nvPr/>
        </p:nvPicPr>
        <p:blipFill>
          <a:blip r:embed="rId3"/>
          <a:stretch>
            <a:fillRect/>
          </a:stretch>
        </p:blipFill>
        <p:spPr>
          <a:xfrm>
            <a:off x="8348451" y="4669766"/>
            <a:ext cx="3418723" cy="2010003"/>
          </a:xfrm>
          <a:prstGeom prst="rect">
            <a:avLst/>
          </a:prstGeom>
        </p:spPr>
      </p:pic>
      <p:sp>
        <p:nvSpPr>
          <p:cNvPr id="28" name="Title 1"/>
          <p:cNvSpPr txBox="1">
            <a:spLocks/>
          </p:cNvSpPr>
          <p:nvPr/>
        </p:nvSpPr>
        <p:spPr>
          <a:xfrm>
            <a:off x="0" y="300458"/>
            <a:ext cx="12192000" cy="5610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rPr>
              <a:t>A Road Map To Change</a:t>
            </a:r>
            <a:endParaRPr lang="en-US" b="1" dirty="0">
              <a:solidFill>
                <a:schemeClr val="bg1"/>
              </a:solidFill>
            </a:endParaRPr>
          </a:p>
        </p:txBody>
      </p:sp>
    </p:spTree>
    <p:extLst>
      <p:ext uri="{BB962C8B-B14F-4D97-AF65-F5344CB8AC3E}">
        <p14:creationId xmlns:p14="http://schemas.microsoft.com/office/powerpoint/2010/main" val="861533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677" y="398206"/>
            <a:ext cx="10604090"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dirty="0" smtClean="0">
                <a:solidFill>
                  <a:schemeClr val="bg1">
                    <a:lumMod val="75000"/>
                    <a:lumOff val="25000"/>
                  </a:schemeClr>
                </a:solidFill>
                <a:latin typeface="Bernard MT Condensed" panose="02050806060905020404" pitchFamily="18" charset="0"/>
              </a:rPr>
              <a:t>The Three C’s</a:t>
            </a:r>
            <a:endParaRPr lang="en-US" sz="8000" dirty="0">
              <a:solidFill>
                <a:schemeClr val="bg1">
                  <a:lumMod val="75000"/>
                  <a:lumOff val="25000"/>
                </a:schemeClr>
              </a:solidFill>
              <a:latin typeface="Bernard MT Condensed" panose="02050806060905020404" pitchFamily="18" charset="0"/>
            </a:endParaRPr>
          </a:p>
        </p:txBody>
      </p:sp>
      <p:sp>
        <p:nvSpPr>
          <p:cNvPr id="3" name="TextBox 2"/>
          <p:cNvSpPr txBox="1"/>
          <p:nvPr/>
        </p:nvSpPr>
        <p:spPr>
          <a:xfrm>
            <a:off x="2094267" y="2061389"/>
            <a:ext cx="7020231" cy="1200329"/>
          </a:xfrm>
          <a:prstGeom prst="rect">
            <a:avLst/>
          </a:prstGeom>
          <a:noFill/>
        </p:spPr>
        <p:txBody>
          <a:bodyPr wrap="square" rtlCol="0">
            <a:spAutoFit/>
          </a:bodyPr>
          <a:lstStyle/>
          <a:p>
            <a:r>
              <a:rPr lang="en-US" sz="7200" dirty="0" smtClean="0">
                <a:solidFill>
                  <a:schemeClr val="accent1">
                    <a:lumMod val="60000"/>
                    <a:lumOff val="40000"/>
                  </a:schemeClr>
                </a:solidFill>
                <a:effectLst>
                  <a:reflection blurRad="6350" stA="55000" endA="300" endPos="45500" dir="5400000" sy="-100000" algn="bl" rotWithShape="0"/>
                </a:effectLst>
                <a:latin typeface="Bauhaus 93" panose="04030905020B02020C02" pitchFamily="82" charset="0"/>
              </a:rPr>
              <a:t>Culture</a:t>
            </a:r>
            <a:endParaRPr lang="en-US" sz="7200" dirty="0">
              <a:solidFill>
                <a:schemeClr val="accent1">
                  <a:lumMod val="60000"/>
                  <a:lumOff val="40000"/>
                </a:schemeClr>
              </a:solidFill>
              <a:effectLst>
                <a:reflection blurRad="6350" stA="55000" endA="300" endPos="45500" dir="5400000" sy="-100000" algn="bl" rotWithShape="0"/>
              </a:effectLst>
              <a:latin typeface="Bauhaus 93" panose="04030905020B02020C02" pitchFamily="82" charset="0"/>
            </a:endParaRPr>
          </a:p>
        </p:txBody>
      </p:sp>
      <p:sp>
        <p:nvSpPr>
          <p:cNvPr id="4" name="TextBox 3"/>
          <p:cNvSpPr txBox="1"/>
          <p:nvPr/>
        </p:nvSpPr>
        <p:spPr>
          <a:xfrm>
            <a:off x="3006209" y="3411741"/>
            <a:ext cx="8018205" cy="1200329"/>
          </a:xfrm>
          <a:prstGeom prst="rect">
            <a:avLst/>
          </a:prstGeom>
          <a:noFill/>
        </p:spPr>
        <p:txBody>
          <a:bodyPr wrap="square" rtlCol="0">
            <a:spAutoFit/>
          </a:bodyPr>
          <a:lstStyle/>
          <a:p>
            <a:r>
              <a:rPr lang="en-US" sz="7200" dirty="0" smtClean="0">
                <a:solidFill>
                  <a:srgbClr val="92D050"/>
                </a:solidFill>
                <a:effectLst>
                  <a:reflection blurRad="6350" stA="55000" endA="300" endPos="45500" dir="5400000" sy="-100000" algn="bl" rotWithShape="0"/>
                </a:effectLst>
                <a:latin typeface="Bauhaus 93" panose="04030905020B02020C02" pitchFamily="82" charset="0"/>
              </a:rPr>
              <a:t>Collaboration</a:t>
            </a:r>
            <a:endParaRPr lang="en-US" sz="7200" dirty="0">
              <a:solidFill>
                <a:srgbClr val="92D050"/>
              </a:solidFill>
              <a:effectLst>
                <a:reflection blurRad="6350" stA="55000" endA="300" endPos="45500" dir="5400000" sy="-100000" algn="bl" rotWithShape="0"/>
              </a:effectLst>
              <a:latin typeface="Bauhaus 93" panose="04030905020B02020C02" pitchFamily="82" charset="0"/>
            </a:endParaRPr>
          </a:p>
        </p:txBody>
      </p:sp>
      <p:sp>
        <p:nvSpPr>
          <p:cNvPr id="5" name="TextBox 4"/>
          <p:cNvSpPr txBox="1"/>
          <p:nvPr/>
        </p:nvSpPr>
        <p:spPr>
          <a:xfrm>
            <a:off x="4517918" y="4745709"/>
            <a:ext cx="6646610" cy="1200329"/>
          </a:xfrm>
          <a:prstGeom prst="rect">
            <a:avLst/>
          </a:prstGeom>
          <a:noFill/>
        </p:spPr>
        <p:txBody>
          <a:bodyPr wrap="square" rtlCol="0">
            <a:spAutoFit/>
          </a:bodyPr>
          <a:lstStyle/>
          <a:p>
            <a:r>
              <a:rPr lang="en-US" sz="7200" dirty="0" smtClean="0">
                <a:solidFill>
                  <a:srgbClr val="7030A0"/>
                </a:solidFill>
                <a:effectLst>
                  <a:reflection blurRad="6350" stA="55000" endA="300" endPos="45500" dir="5400000" sy="-100000" algn="bl" rotWithShape="0"/>
                </a:effectLst>
                <a:latin typeface="Bauhaus 93" panose="04030905020B02020C02" pitchFamily="82" charset="0"/>
              </a:rPr>
              <a:t>Capabilities</a:t>
            </a:r>
            <a:endParaRPr lang="en-US" sz="7200" dirty="0">
              <a:solidFill>
                <a:srgbClr val="7030A0"/>
              </a:solidFill>
              <a:effectLst>
                <a:reflection blurRad="6350" stA="55000" endA="300" endPos="45500" dir="5400000" sy="-100000" algn="bl" rotWithShape="0"/>
              </a:effectLst>
              <a:latin typeface="Bauhaus 93" panose="04030905020B02020C02" pitchFamily="82" charset="0"/>
            </a:endParaRPr>
          </a:p>
        </p:txBody>
      </p:sp>
      <p:cxnSp>
        <p:nvCxnSpPr>
          <p:cNvPr id="11" name="Straight Connector 10"/>
          <p:cNvCxnSpPr/>
          <p:nvPr/>
        </p:nvCxnSpPr>
        <p:spPr>
          <a:xfrm>
            <a:off x="0" y="1721645"/>
            <a:ext cx="12192000" cy="0"/>
          </a:xfrm>
          <a:prstGeom prst="line">
            <a:avLst/>
          </a:prstGeom>
          <a:ln w="44450">
            <a:solidFill>
              <a:schemeClr val="bg1">
                <a:lumMod val="65000"/>
                <a:lumOff val="35000"/>
              </a:schemeClr>
            </a:solidFill>
          </a:ln>
          <a:effectLst>
            <a:glow rad="101600">
              <a:schemeClr val="accent2">
                <a:satMod val="175000"/>
                <a:alpha val="40000"/>
              </a:schemeClr>
            </a:glo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99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ul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163" y="271862"/>
            <a:ext cx="3380363" cy="33119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ul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933" y="4350774"/>
            <a:ext cx="3658581" cy="2370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329" y="0"/>
            <a:ext cx="5582205" cy="133518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0968"/>
            <a:ext cx="8373979" cy="5727032"/>
          </a:xfrm>
          <a:prstGeom prst="rect">
            <a:avLst/>
          </a:prstGeom>
        </p:spPr>
      </p:pic>
    </p:spTree>
    <p:extLst>
      <p:ext uri="{BB962C8B-B14F-4D97-AF65-F5344CB8AC3E}">
        <p14:creationId xmlns:p14="http://schemas.microsoft.com/office/powerpoint/2010/main" val="1686305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collabo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collabor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collabo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155" y="3524865"/>
            <a:ext cx="4523845" cy="333313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84464"/>
            <a:ext cx="7690567" cy="4101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3300" y="545592"/>
            <a:ext cx="3720661" cy="2817739"/>
          </a:xfrm>
          <a:prstGeom prst="rect">
            <a:avLst/>
          </a:prstGeom>
        </p:spPr>
      </p:pic>
      <p:pic>
        <p:nvPicPr>
          <p:cNvPr id="9" name="Picture 8"/>
          <p:cNvPicPr>
            <a:picLocks noChangeAspect="1"/>
          </p:cNvPicPr>
          <p:nvPr/>
        </p:nvPicPr>
        <p:blipFill>
          <a:blip r:embed="rId6"/>
          <a:stretch>
            <a:fillRect/>
          </a:stretch>
        </p:blipFill>
        <p:spPr>
          <a:xfrm>
            <a:off x="460375" y="312738"/>
            <a:ext cx="7077075" cy="2066925"/>
          </a:xfrm>
          <a:prstGeom prst="rect">
            <a:avLst/>
          </a:prstGeom>
        </p:spPr>
      </p:pic>
    </p:spTree>
    <p:extLst>
      <p:ext uri="{BB962C8B-B14F-4D97-AF65-F5344CB8AC3E}">
        <p14:creationId xmlns:p14="http://schemas.microsoft.com/office/powerpoint/2010/main" val="82183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429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content-ort2-1.xx.fbcdn.net/v/t1.0-9/22488_1652848888281327_3386883021742216591_n.png?_nc_cat=0&amp;oh=0c9c11436418c966c496a3dabeb46c78&amp;oe=5C0152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2" y="4555410"/>
            <a:ext cx="6220644" cy="2302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apabi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1911" y="4555410"/>
            <a:ext cx="2289175" cy="1878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apabilit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610" y="4881960"/>
            <a:ext cx="1552215" cy="15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8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794" y="456882"/>
            <a:ext cx="5989637" cy="59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6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27996" y="525361"/>
            <a:ext cx="7184923" cy="1325562"/>
          </a:xfrm>
        </p:spPr>
        <p:txBody>
          <a:bodyPr>
            <a:noAutofit/>
          </a:bodyPr>
          <a:lstStyle/>
          <a:p>
            <a:pPr algn="ctr"/>
            <a:r>
              <a:rPr lang="en-US" sz="4800" dirty="0" smtClean="0">
                <a:solidFill>
                  <a:schemeClr val="bg1"/>
                </a:solidFill>
              </a:rPr>
              <a:t>Institutional Effectiveness</a:t>
            </a:r>
            <a:br>
              <a:rPr lang="en-US" sz="4800" dirty="0" smtClean="0">
                <a:solidFill>
                  <a:schemeClr val="bg1"/>
                </a:solidFill>
              </a:rPr>
            </a:br>
            <a:r>
              <a:rPr lang="en-US" sz="4800" dirty="0" smtClean="0">
                <a:solidFill>
                  <a:schemeClr val="bg1"/>
                </a:solidFill>
              </a:rPr>
              <a:t>Solving the “Equation”</a:t>
            </a:r>
            <a:endParaRPr lang="en-US" sz="4800" dirty="0">
              <a:solidFill>
                <a:schemeClr val="bg1"/>
              </a:solidFill>
            </a:endParaRPr>
          </a:p>
        </p:txBody>
      </p:sp>
      <p:graphicFrame>
        <p:nvGraphicFramePr>
          <p:cNvPr id="7" name="Content Placeholder 4" descr="Ascending Picture Accent Process" title="SmartArt"/>
          <p:cNvGraphicFramePr>
            <a:graphicFrameLocks/>
          </p:cNvGraphicFramePr>
          <p:nvPr>
            <p:extLst>
              <p:ext uri="{D42A27DB-BD31-4B8C-83A1-F6EECF244321}">
                <p14:modId xmlns:p14="http://schemas.microsoft.com/office/powerpoint/2010/main" val="3428192152"/>
              </p:ext>
            </p:extLst>
          </p:nvPr>
        </p:nvGraphicFramePr>
        <p:xfrm>
          <a:off x="3960812" y="273050"/>
          <a:ext cx="7618413" cy="605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924978" y="2510693"/>
            <a:ext cx="4071667" cy="707886"/>
          </a:xfrm>
          <a:prstGeom prst="rect">
            <a:avLst/>
          </a:prstGeom>
          <a:noFill/>
        </p:spPr>
        <p:txBody>
          <a:bodyPr wrap="square" rtlCol="0">
            <a:spAutoFit/>
          </a:bodyPr>
          <a:lstStyle/>
          <a:p>
            <a:r>
              <a:rPr lang="en-US" sz="4000" b="1" dirty="0" smtClean="0"/>
              <a:t>The “Variables”</a:t>
            </a:r>
            <a:endParaRPr lang="en-US" sz="4000" b="1" dirty="0"/>
          </a:p>
        </p:txBody>
      </p:sp>
    </p:spTree>
    <p:extLst>
      <p:ext uri="{BB962C8B-B14F-4D97-AF65-F5344CB8AC3E}">
        <p14:creationId xmlns:p14="http://schemas.microsoft.com/office/powerpoint/2010/main" val="419472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68907"/>
            <a:ext cx="12191999" cy="2246769"/>
          </a:xfrm>
          <a:prstGeom prst="rect">
            <a:avLst/>
          </a:prstGeom>
          <a:noFill/>
        </p:spPr>
        <p:txBody>
          <a:bodyPr wrap="square" rtlCol="0">
            <a:spAutoFit/>
          </a:bodyPr>
          <a:lstStyle/>
          <a:p>
            <a:pPr algn="ctr"/>
            <a:r>
              <a:rPr lang="en-US" sz="2800" dirty="0">
                <a:solidFill>
                  <a:schemeClr val="bg1"/>
                </a:solidFill>
              </a:rPr>
              <a:t>D</a:t>
            </a:r>
            <a:r>
              <a:rPr lang="en-US" sz="2800" dirty="0" smtClean="0">
                <a:solidFill>
                  <a:schemeClr val="bg1"/>
                </a:solidFill>
              </a:rPr>
              <a:t>igi Edwards </a:t>
            </a:r>
          </a:p>
          <a:p>
            <a:pPr algn="ctr"/>
            <a:r>
              <a:rPr lang="en-US" sz="2800" dirty="0" smtClean="0">
                <a:solidFill>
                  <a:schemeClr val="bg1"/>
                </a:solidFill>
              </a:rPr>
              <a:t>Vice President of Professional Services</a:t>
            </a:r>
          </a:p>
          <a:p>
            <a:pPr algn="ctr"/>
            <a:r>
              <a:rPr lang="en-US" sz="2800" dirty="0" smtClean="0">
                <a:solidFill>
                  <a:schemeClr val="bg1"/>
                </a:solidFill>
              </a:rPr>
              <a:t>Ferrilli</a:t>
            </a:r>
          </a:p>
          <a:p>
            <a:pPr algn="ctr"/>
            <a:r>
              <a:rPr lang="en-US" sz="2800" dirty="0" smtClean="0">
                <a:solidFill>
                  <a:schemeClr val="bg1"/>
                </a:solidFill>
                <a:hlinkClick r:id="rId2"/>
              </a:rPr>
              <a:t>dedwards@ferrilli.com</a:t>
            </a:r>
            <a:endParaRPr lang="en-US" sz="2800" dirty="0" smtClean="0">
              <a:solidFill>
                <a:schemeClr val="bg1"/>
              </a:solidFill>
            </a:endParaRPr>
          </a:p>
          <a:p>
            <a:pPr algn="ctr"/>
            <a:r>
              <a:rPr lang="en-US" sz="2800" dirty="0" smtClean="0">
                <a:solidFill>
                  <a:schemeClr val="bg1"/>
                </a:solidFill>
              </a:rPr>
              <a:t>(856) 857-7263</a:t>
            </a:r>
            <a:endParaRPr lang="en-US" sz="2800" dirty="0">
              <a:solidFill>
                <a:schemeClr val="bg1"/>
              </a:solidFill>
            </a:endParaRPr>
          </a:p>
        </p:txBody>
      </p:sp>
      <p:pic>
        <p:nvPicPr>
          <p:cNvPr id="11266"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465" y="740092"/>
            <a:ext cx="38100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2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60009"/>
            <a:ext cx="10515600" cy="1325562"/>
          </a:xfrm>
        </p:spPr>
        <p:txBody>
          <a:bodyPr>
            <a:normAutofit/>
          </a:bodyPr>
          <a:lstStyle/>
          <a:p>
            <a:r>
              <a:rPr lang="en-US" b="1" dirty="0" smtClean="0">
                <a:solidFill>
                  <a:schemeClr val="bg1"/>
                </a:solidFill>
              </a:rPr>
              <a:t>People</a:t>
            </a:r>
            <a:endParaRPr lang="en-US" b="1" dirty="0">
              <a:solidFill>
                <a:schemeClr val="bg1"/>
              </a:solidFill>
            </a:endParaRPr>
          </a:p>
        </p:txBody>
      </p:sp>
      <p:sp>
        <p:nvSpPr>
          <p:cNvPr id="3" name="Rectangle 2"/>
          <p:cNvSpPr/>
          <p:nvPr/>
        </p:nvSpPr>
        <p:spPr>
          <a:xfrm>
            <a:off x="845127" y="2223763"/>
            <a:ext cx="7697830" cy="2339102"/>
          </a:xfrm>
          <a:prstGeom prst="rect">
            <a:avLst/>
          </a:prstGeom>
        </p:spPr>
        <p:txBody>
          <a:bodyPr wrap="square">
            <a:spAutoFit/>
          </a:bodyPr>
          <a:lstStyle/>
          <a:p>
            <a:endParaRPr lang="en-US" b="1" dirty="0" smtClean="0">
              <a:latin typeface="Open Sans"/>
            </a:endParaRPr>
          </a:p>
          <a:p>
            <a:pPr marL="342900" indent="-342900">
              <a:buFont typeface="Arial" panose="020B0604020202020204" pitchFamily="34" charset="0"/>
              <a:buChar char="•"/>
            </a:pPr>
            <a:r>
              <a:rPr lang="en-US" sz="3200" dirty="0" smtClean="0">
                <a:solidFill>
                  <a:schemeClr val="bg1"/>
                </a:solidFill>
                <a:latin typeface="Open Sans"/>
              </a:rPr>
              <a:t>Staff Training &amp; Awareness</a:t>
            </a:r>
          </a:p>
          <a:p>
            <a:pPr marL="342900" indent="-342900">
              <a:buFont typeface="Arial" panose="020B0604020202020204" pitchFamily="34" charset="0"/>
              <a:buChar char="•"/>
            </a:pPr>
            <a:r>
              <a:rPr lang="en-US" sz="3200" dirty="0" smtClean="0">
                <a:solidFill>
                  <a:schemeClr val="bg1"/>
                </a:solidFill>
                <a:latin typeface="Open Sans"/>
              </a:rPr>
              <a:t>Professional Skills and Qualifications</a:t>
            </a:r>
          </a:p>
          <a:p>
            <a:pPr marL="342900" indent="-342900">
              <a:buFont typeface="Arial" panose="020B0604020202020204" pitchFamily="34" charset="0"/>
              <a:buChar char="•"/>
            </a:pPr>
            <a:r>
              <a:rPr lang="en-US" sz="3200" dirty="0" smtClean="0">
                <a:solidFill>
                  <a:schemeClr val="bg1"/>
                </a:solidFill>
                <a:latin typeface="Open Sans"/>
              </a:rPr>
              <a:t>Competent Resources</a:t>
            </a:r>
            <a:r>
              <a:rPr lang="en-US" sz="3200" dirty="0">
                <a:solidFill>
                  <a:schemeClr val="bg1"/>
                </a:solidFill>
                <a:latin typeface="Open Sans"/>
              </a:rPr>
              <a:t/>
            </a:r>
            <a:br>
              <a:rPr lang="en-US" sz="3200" dirty="0">
                <a:solidFill>
                  <a:schemeClr val="bg1"/>
                </a:solidFill>
                <a:latin typeface="Open Sans"/>
              </a:rPr>
            </a:br>
            <a:endParaRPr lang="en-US" sz="3200" b="0" i="0" dirty="0">
              <a:solidFill>
                <a:schemeClr val="bg1"/>
              </a:solidFill>
              <a:effectLst/>
              <a:latin typeface="Open Sans"/>
            </a:endParaRPr>
          </a:p>
        </p:txBody>
      </p:sp>
      <p:grpSp>
        <p:nvGrpSpPr>
          <p:cNvPr id="5" name="Group 4"/>
          <p:cNvGrpSpPr/>
          <p:nvPr/>
        </p:nvGrpSpPr>
        <p:grpSpPr>
          <a:xfrm>
            <a:off x="8542957" y="2106939"/>
            <a:ext cx="2167466" cy="2167466"/>
            <a:chOff x="2059093" y="1192106"/>
            <a:chExt cx="2167466" cy="2167466"/>
          </a:xfrm>
        </p:grpSpPr>
        <p:sp>
          <p:nvSpPr>
            <p:cNvPr id="7" name="Shape 6"/>
            <p:cNvSpPr/>
            <p:nvPr/>
          </p:nvSpPr>
          <p:spPr>
            <a:xfrm>
              <a:off x="2059093" y="1192106"/>
              <a:ext cx="2167466" cy="216746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4"/>
            <p:cNvSpPr txBox="1"/>
            <p:nvPr/>
          </p:nvSpPr>
          <p:spPr>
            <a:xfrm>
              <a:off x="2604759" y="1741070"/>
              <a:ext cx="1076134" cy="1069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People</a:t>
              </a:r>
              <a:endParaRPr lang="en-US" sz="2700" kern="1200" dirty="0"/>
            </a:p>
          </p:txBody>
        </p:sp>
      </p:grpSp>
      <p:sp>
        <p:nvSpPr>
          <p:cNvPr id="6" name="Shape 5"/>
          <p:cNvSpPr/>
          <p:nvPr/>
        </p:nvSpPr>
        <p:spPr>
          <a:xfrm>
            <a:off x="8159102" y="1622106"/>
            <a:ext cx="2771648" cy="277164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207078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Process</a:t>
            </a:r>
            <a:endParaRPr lang="en-US" b="1" dirty="0">
              <a:solidFill>
                <a:schemeClr val="bg1"/>
              </a:solidFill>
            </a:endParaRPr>
          </a:p>
        </p:txBody>
      </p:sp>
      <p:sp>
        <p:nvSpPr>
          <p:cNvPr id="3" name="Rectangle 2"/>
          <p:cNvSpPr/>
          <p:nvPr/>
        </p:nvSpPr>
        <p:spPr>
          <a:xfrm>
            <a:off x="700032" y="1967368"/>
            <a:ext cx="5562386" cy="3108543"/>
          </a:xfrm>
          <a:prstGeom prst="rect">
            <a:avLst/>
          </a:prstGeom>
        </p:spPr>
        <p:txBody>
          <a:bodyPr wrap="square">
            <a:spAutoFit/>
          </a:bodyPr>
          <a:lstStyle/>
          <a:p>
            <a:endParaRPr lang="en-US" b="1" dirty="0" smtClean="0">
              <a:latin typeface="Open Sans"/>
            </a:endParaRPr>
          </a:p>
          <a:p>
            <a:pPr marL="285750" indent="-285750">
              <a:buFont typeface="Arial" panose="020B0604020202020204" pitchFamily="34" charset="0"/>
              <a:buChar char="•"/>
            </a:pPr>
            <a:r>
              <a:rPr lang="en-US" sz="3200" dirty="0" smtClean="0">
                <a:solidFill>
                  <a:schemeClr val="bg1"/>
                </a:solidFill>
                <a:latin typeface="Open Sans"/>
              </a:rPr>
              <a:t>Management Systems</a:t>
            </a:r>
          </a:p>
          <a:p>
            <a:pPr marL="285750" indent="-285750">
              <a:buFont typeface="Arial" panose="020B0604020202020204" pitchFamily="34" charset="0"/>
              <a:buChar char="•"/>
            </a:pPr>
            <a:r>
              <a:rPr lang="en-US" sz="3200" dirty="0" smtClean="0">
                <a:solidFill>
                  <a:schemeClr val="bg1"/>
                </a:solidFill>
                <a:latin typeface="Open Sans"/>
              </a:rPr>
              <a:t>Governance Frameworks</a:t>
            </a:r>
          </a:p>
          <a:p>
            <a:pPr marL="285750" indent="-285750">
              <a:buFont typeface="Arial" panose="020B0604020202020204" pitchFamily="34" charset="0"/>
              <a:buChar char="•"/>
            </a:pPr>
            <a:r>
              <a:rPr lang="en-US" sz="3200" dirty="0" smtClean="0">
                <a:solidFill>
                  <a:schemeClr val="bg1"/>
                </a:solidFill>
                <a:latin typeface="Open Sans"/>
              </a:rPr>
              <a:t>Best Practice</a:t>
            </a:r>
          </a:p>
          <a:p>
            <a:pPr marL="285750" indent="-285750">
              <a:buFont typeface="Arial" panose="020B0604020202020204" pitchFamily="34" charset="0"/>
              <a:buChar char="•"/>
            </a:pPr>
            <a:r>
              <a:rPr lang="en-US" sz="3200" dirty="0" smtClean="0">
                <a:solidFill>
                  <a:schemeClr val="bg1"/>
                </a:solidFill>
                <a:latin typeface="Open Sans"/>
              </a:rPr>
              <a:t>IT Audit /Assessment</a:t>
            </a:r>
          </a:p>
          <a:p>
            <a:pPr marL="285750" indent="-285750">
              <a:buFont typeface="Arial" panose="020B0604020202020204" pitchFamily="34" charset="0"/>
              <a:buChar char="•"/>
            </a:pPr>
            <a:r>
              <a:rPr lang="en-US" sz="3200" dirty="0" smtClean="0">
                <a:solidFill>
                  <a:schemeClr val="bg1"/>
                </a:solidFill>
                <a:latin typeface="Open Sans"/>
              </a:rPr>
              <a:t>Departmental process map</a:t>
            </a:r>
            <a:endParaRPr lang="en-US" sz="3200" dirty="0">
              <a:solidFill>
                <a:schemeClr val="bg1"/>
              </a:solidFill>
              <a:latin typeface="Open Sans"/>
            </a:endParaRPr>
          </a:p>
          <a:p>
            <a:endParaRPr lang="en-US" dirty="0" smtClean="0">
              <a:solidFill>
                <a:schemeClr val="bg1"/>
              </a:solidFill>
              <a:latin typeface="Open Sans"/>
            </a:endParaRPr>
          </a:p>
        </p:txBody>
      </p:sp>
      <p:graphicFrame>
        <p:nvGraphicFramePr>
          <p:cNvPr id="4" name="Diagram 3"/>
          <p:cNvGraphicFramePr/>
          <p:nvPr>
            <p:extLst>
              <p:ext uri="{D42A27DB-BD31-4B8C-83A1-F6EECF244321}">
                <p14:modId xmlns:p14="http://schemas.microsoft.com/office/powerpoint/2010/main" val="1769256484"/>
              </p:ext>
            </p:extLst>
          </p:nvPr>
        </p:nvGraphicFramePr>
        <p:xfrm>
          <a:off x="4127928" y="11974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4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Technology</a:t>
            </a:r>
            <a:endParaRPr lang="en-US" b="1" dirty="0">
              <a:solidFill>
                <a:schemeClr val="bg1"/>
              </a:solidFill>
            </a:endParaRPr>
          </a:p>
        </p:txBody>
      </p:sp>
      <p:sp>
        <p:nvSpPr>
          <p:cNvPr id="3" name="Rectangle 2"/>
          <p:cNvSpPr/>
          <p:nvPr/>
        </p:nvSpPr>
        <p:spPr>
          <a:xfrm>
            <a:off x="688530" y="2243413"/>
            <a:ext cx="5824784" cy="2123658"/>
          </a:xfrm>
          <a:prstGeom prst="rect">
            <a:avLst/>
          </a:prstGeom>
        </p:spPr>
        <p:txBody>
          <a:bodyPr wrap="square">
            <a:spAutoFit/>
          </a:bodyPr>
          <a:lstStyle/>
          <a:p>
            <a:endParaRPr lang="en-US" b="1" dirty="0" smtClean="0">
              <a:latin typeface="Open Sans"/>
            </a:endParaRPr>
          </a:p>
          <a:p>
            <a:pPr marL="285750" indent="-285750">
              <a:buFont typeface="Arial" panose="020B0604020202020204" pitchFamily="34" charset="0"/>
              <a:buChar char="•"/>
            </a:pPr>
            <a:r>
              <a:rPr lang="en-US" sz="3200" dirty="0" smtClean="0">
                <a:solidFill>
                  <a:schemeClr val="bg1"/>
                </a:solidFill>
                <a:latin typeface="Open Sans"/>
              </a:rPr>
              <a:t>Machinery </a:t>
            </a:r>
            <a:r>
              <a:rPr lang="en-US" sz="3200" dirty="0">
                <a:solidFill>
                  <a:schemeClr val="bg1"/>
                </a:solidFill>
                <a:latin typeface="Open Sans"/>
              </a:rPr>
              <a:t>and equipment</a:t>
            </a:r>
          </a:p>
          <a:p>
            <a:pPr marL="285750" indent="-285750">
              <a:buFont typeface="Arial" panose="020B0604020202020204" pitchFamily="34" charset="0"/>
              <a:buChar char="•"/>
            </a:pPr>
            <a:r>
              <a:rPr lang="en-US" sz="3200" dirty="0">
                <a:solidFill>
                  <a:schemeClr val="bg1"/>
                </a:solidFill>
                <a:latin typeface="Open Sans"/>
              </a:rPr>
              <a:t>Software</a:t>
            </a:r>
          </a:p>
          <a:p>
            <a:pPr marL="285750" indent="-285750">
              <a:buFont typeface="Arial" panose="020B0604020202020204" pitchFamily="34" charset="0"/>
              <a:buChar char="•"/>
            </a:pPr>
            <a:r>
              <a:rPr lang="en-US" sz="3200" dirty="0" smtClean="0">
                <a:solidFill>
                  <a:schemeClr val="bg1"/>
                </a:solidFill>
                <a:latin typeface="Open Sans"/>
              </a:rPr>
              <a:t>Systems</a:t>
            </a:r>
            <a:r>
              <a:rPr lang="en-US" sz="3200" dirty="0">
                <a:solidFill>
                  <a:schemeClr val="bg1"/>
                </a:solidFill>
                <a:latin typeface="Open Sans"/>
              </a:rPr>
              <a:t> </a:t>
            </a:r>
          </a:p>
          <a:p>
            <a:pPr algn="ctr"/>
            <a:endParaRPr lang="en-US" b="1" dirty="0" smtClean="0">
              <a:latin typeface="Open Sans"/>
            </a:endParaRPr>
          </a:p>
        </p:txBody>
      </p:sp>
      <p:graphicFrame>
        <p:nvGraphicFramePr>
          <p:cNvPr id="4" name="Diagram 3"/>
          <p:cNvGraphicFramePr/>
          <p:nvPr>
            <p:extLst/>
          </p:nvPr>
        </p:nvGraphicFramePr>
        <p:xfrm>
          <a:off x="4127928" y="11974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975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screenshot&#10;&#10;Description automatically generated">
            <a:extLst>
              <a:ext uri="{FF2B5EF4-FFF2-40B4-BE49-F238E27FC236}">
                <a16:creationId xmlns:a16="http://schemas.microsoft.com/office/drawing/2014/main" id="{85CBF0D6-4F7C-1544-8A1A-6F14BFF59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735"/>
            <a:ext cx="12096750" cy="7038975"/>
          </a:xfrm>
          <a:prstGeom prst="rect">
            <a:avLst/>
          </a:prstGeom>
        </p:spPr>
      </p:pic>
      <p:sp>
        <p:nvSpPr>
          <p:cNvPr id="3" name="TextBox 2"/>
          <p:cNvSpPr txBox="1"/>
          <p:nvPr/>
        </p:nvSpPr>
        <p:spPr>
          <a:xfrm>
            <a:off x="6965950" y="155734"/>
            <a:ext cx="711200" cy="422115"/>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372776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3257863" y="1126409"/>
            <a:ext cx="5153400" cy="4590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65760"/>
            <a:ext cx="11588151" cy="834390"/>
          </a:xfrm>
        </p:spPr>
        <p:txBody>
          <a:bodyPr/>
          <a:lstStyle/>
          <a:p>
            <a:pPr algn="ctr"/>
            <a:r>
              <a:rPr lang="en-US" b="1" dirty="0" smtClean="0">
                <a:solidFill>
                  <a:schemeClr val="bg1"/>
                </a:solidFill>
              </a:rPr>
              <a:t>The Technology “Triad”</a:t>
            </a:r>
            <a:endParaRPr lang="en-US" b="1" dirty="0">
              <a:solidFill>
                <a:schemeClr val="bg1"/>
              </a:solidFill>
            </a:endParaRPr>
          </a:p>
        </p:txBody>
      </p:sp>
      <p:sp>
        <p:nvSpPr>
          <p:cNvPr id="4" name="Title 1"/>
          <p:cNvSpPr txBox="1">
            <a:spLocks/>
          </p:cNvSpPr>
          <p:nvPr/>
        </p:nvSpPr>
        <p:spPr>
          <a:xfrm>
            <a:off x="0" y="5839989"/>
            <a:ext cx="11708921" cy="1023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Arial" panose="020B0604020202020204" pitchFamily="34" charset="0"/>
                <a:cs typeface="Arial" panose="020B0604020202020204" pitchFamily="34" charset="0"/>
              </a:rPr>
              <a:t>Equilateral </a:t>
            </a:r>
            <a:endParaRPr lang="en-US" sz="3600" b="1" dirty="0">
              <a:solidFill>
                <a:schemeClr val="bg1"/>
              </a:solidFill>
              <a:latin typeface="Arial" panose="020B0604020202020204" pitchFamily="34" charset="0"/>
              <a:cs typeface="Arial" panose="020B0604020202020204" pitchFamily="34" charset="0"/>
            </a:endParaRPr>
          </a:p>
        </p:txBody>
      </p:sp>
      <p:sp>
        <p:nvSpPr>
          <p:cNvPr id="6" name="Isosceles Triangle 5"/>
          <p:cNvSpPr/>
          <p:nvPr/>
        </p:nvSpPr>
        <p:spPr>
          <a:xfrm>
            <a:off x="3782183" y="1669775"/>
            <a:ext cx="4126074" cy="36830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356284" y="2308863"/>
            <a:ext cx="2988972" cy="2662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717530" y="1807648"/>
            <a:ext cx="1727973" cy="3163451"/>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85303" y="5716469"/>
            <a:ext cx="3465872" cy="0"/>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246368" y="1807648"/>
            <a:ext cx="1726543" cy="3163451"/>
          </a:xfrm>
          <a:prstGeom prst="straightConnector1">
            <a:avLst/>
          </a:prstGeom>
          <a:ln w="47625">
            <a:solidFill>
              <a:srgbClr val="0070C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79562" y="2812955"/>
            <a:ext cx="992165" cy="1775848"/>
          </a:xfrm>
          <a:prstGeom prst="straightConnector1">
            <a:avLst/>
          </a:prstGeom>
          <a:ln w="47625">
            <a:solidFill>
              <a:srgbClr val="7030A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633826" y="4770605"/>
            <a:ext cx="2329061" cy="0"/>
          </a:xfrm>
          <a:prstGeom prst="straightConnector1">
            <a:avLst/>
          </a:prstGeom>
          <a:ln w="47625">
            <a:solidFill>
              <a:srgbClr val="7030A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884964" y="2760138"/>
            <a:ext cx="1077923" cy="1849686"/>
          </a:xfrm>
          <a:prstGeom prst="straightConnector1">
            <a:avLst/>
          </a:prstGeom>
          <a:ln w="47625">
            <a:solidFill>
              <a:srgbClr val="7030A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a:off x="512140" y="1722167"/>
            <a:ext cx="2483563" cy="36306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98954" y="5531803"/>
            <a:ext cx="1109933" cy="369332"/>
          </a:xfrm>
          <a:prstGeom prst="rect">
            <a:avLst/>
          </a:prstGeom>
          <a:noFill/>
        </p:spPr>
        <p:txBody>
          <a:bodyPr wrap="square" rtlCol="0">
            <a:spAutoFit/>
          </a:bodyPr>
          <a:lstStyle/>
          <a:p>
            <a:r>
              <a:rPr lang="en-US" dirty="0" smtClean="0">
                <a:solidFill>
                  <a:schemeClr val="bg1"/>
                </a:solidFill>
              </a:rPr>
              <a:t>isosceles</a:t>
            </a:r>
            <a:endParaRPr lang="en-US" dirty="0">
              <a:solidFill>
                <a:schemeClr val="bg1"/>
              </a:solidFill>
            </a:endParaRPr>
          </a:p>
        </p:txBody>
      </p:sp>
      <p:sp>
        <p:nvSpPr>
          <p:cNvPr id="12" name="Right Triangle 11"/>
          <p:cNvSpPr/>
          <p:nvPr/>
        </p:nvSpPr>
        <p:spPr>
          <a:xfrm>
            <a:off x="8649420" y="1722167"/>
            <a:ext cx="2938732" cy="363069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413891" y="5464906"/>
            <a:ext cx="1109933" cy="369332"/>
          </a:xfrm>
          <a:prstGeom prst="rect">
            <a:avLst/>
          </a:prstGeom>
          <a:noFill/>
        </p:spPr>
        <p:txBody>
          <a:bodyPr wrap="square" rtlCol="0">
            <a:spAutoFit/>
          </a:bodyPr>
          <a:lstStyle/>
          <a:p>
            <a:r>
              <a:rPr lang="en-US" dirty="0" smtClean="0">
                <a:solidFill>
                  <a:schemeClr val="bg1"/>
                </a:solidFill>
              </a:rPr>
              <a:t>scalene</a:t>
            </a:r>
            <a:endParaRPr lang="en-US" dirty="0">
              <a:solidFill>
                <a:schemeClr val="bg1"/>
              </a:solidFill>
            </a:endParaRPr>
          </a:p>
        </p:txBody>
      </p:sp>
      <p:sp>
        <p:nvSpPr>
          <p:cNvPr id="13" name="5-Point Star 12"/>
          <p:cNvSpPr/>
          <p:nvPr/>
        </p:nvSpPr>
        <p:spPr>
          <a:xfrm>
            <a:off x="4155001" y="6137061"/>
            <a:ext cx="402566" cy="373811"/>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47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2" y="0"/>
            <a:ext cx="1230281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10813" y="93989"/>
            <a:ext cx="2457197" cy="1665800"/>
            <a:chOff x="2059093" y="1192106"/>
            <a:chExt cx="2167466" cy="2167466"/>
          </a:xfrm>
        </p:grpSpPr>
        <p:sp>
          <p:nvSpPr>
            <p:cNvPr id="5" name="Shape 4"/>
            <p:cNvSpPr/>
            <p:nvPr/>
          </p:nvSpPr>
          <p:spPr>
            <a:xfrm>
              <a:off x="2059093" y="1192106"/>
              <a:ext cx="2167466" cy="216746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hape 4"/>
            <p:cNvSpPr txBox="1"/>
            <p:nvPr/>
          </p:nvSpPr>
          <p:spPr>
            <a:xfrm>
              <a:off x="2405409" y="1741070"/>
              <a:ext cx="1506634" cy="1069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People</a:t>
              </a:r>
            </a:p>
            <a:p>
              <a:pPr lvl="0" algn="ctr" defTabSz="1200150">
                <a:lnSpc>
                  <a:spcPct val="90000"/>
                </a:lnSpc>
                <a:spcBef>
                  <a:spcPct val="0"/>
                </a:spcBef>
                <a:spcAft>
                  <a:spcPct val="35000"/>
                </a:spcAft>
              </a:pPr>
              <a:r>
                <a:rPr lang="en-US" sz="2700" dirty="0" smtClean="0"/>
                <a:t>Key Roles</a:t>
              </a:r>
              <a:endParaRPr lang="en-US" sz="2700" kern="1200" dirty="0"/>
            </a:p>
          </p:txBody>
        </p:sp>
      </p:grpSp>
    </p:spTree>
    <p:extLst>
      <p:ext uri="{BB962C8B-B14F-4D97-AF65-F5344CB8AC3E}">
        <p14:creationId xmlns:p14="http://schemas.microsoft.com/office/powerpoint/2010/main" val="525966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1" y="1493615"/>
            <a:ext cx="9571082" cy="30067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rocess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4281817"/>
            <a:ext cx="11408229" cy="25934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110067"/>
            <a:ext cx="2323381" cy="1718733"/>
            <a:chOff x="3793066" y="1896533"/>
            <a:chExt cx="2980266" cy="2980266"/>
          </a:xfrm>
        </p:grpSpPr>
        <p:sp>
          <p:nvSpPr>
            <p:cNvPr id="6" name="Shape 5"/>
            <p:cNvSpPr/>
            <p:nvPr/>
          </p:nvSpPr>
          <p:spPr>
            <a:xfrm>
              <a:off x="3793066" y="1896533"/>
              <a:ext cx="2980266" cy="2980266"/>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p:cNvSpPr txBox="1"/>
            <p:nvPr/>
          </p:nvSpPr>
          <p:spPr>
            <a:xfrm>
              <a:off x="4075026" y="2465008"/>
              <a:ext cx="2381100" cy="1531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Consider the Process</a:t>
              </a:r>
              <a:endParaRPr lang="en-US" sz="2700" kern="1200" dirty="0"/>
            </a:p>
          </p:txBody>
        </p:sp>
      </p:grpSp>
      <p:sp>
        <p:nvSpPr>
          <p:cNvPr id="2" name="TextBox 1"/>
          <p:cNvSpPr txBox="1"/>
          <p:nvPr/>
        </p:nvSpPr>
        <p:spPr>
          <a:xfrm>
            <a:off x="7464725" y="675042"/>
            <a:ext cx="4071668" cy="646331"/>
          </a:xfrm>
          <a:prstGeom prst="rect">
            <a:avLst/>
          </a:prstGeom>
          <a:noFill/>
        </p:spPr>
        <p:txBody>
          <a:bodyPr wrap="square" rtlCol="0">
            <a:spAutoFit/>
          </a:bodyPr>
          <a:lstStyle/>
          <a:p>
            <a:r>
              <a:rPr lang="en-US" sz="3600" b="1" dirty="0" smtClean="0">
                <a:solidFill>
                  <a:srgbClr val="FF0000"/>
                </a:solidFill>
              </a:rPr>
              <a:t>Actions</a:t>
            </a:r>
            <a:r>
              <a:rPr lang="en-US" sz="3600" dirty="0" smtClean="0"/>
              <a:t> </a:t>
            </a:r>
            <a:r>
              <a:rPr lang="en-US" sz="3600" dirty="0" smtClean="0">
                <a:solidFill>
                  <a:schemeClr val="bg1">
                    <a:lumMod val="95000"/>
                    <a:lumOff val="5000"/>
                  </a:schemeClr>
                </a:solidFill>
              </a:rPr>
              <a:t>&amp;</a:t>
            </a:r>
            <a:r>
              <a:rPr lang="en-US" sz="3600" dirty="0" smtClean="0"/>
              <a:t> </a:t>
            </a:r>
            <a:r>
              <a:rPr lang="en-US" sz="3600" b="1" dirty="0" smtClean="0">
                <a:solidFill>
                  <a:srgbClr val="FF6600"/>
                </a:solidFill>
              </a:rPr>
              <a:t>Steps</a:t>
            </a:r>
            <a:endParaRPr lang="en-US" sz="3600" b="1" dirty="0">
              <a:solidFill>
                <a:srgbClr val="FF6600"/>
              </a:solidFill>
            </a:endParaRPr>
          </a:p>
        </p:txBody>
      </p:sp>
    </p:spTree>
    <p:extLst>
      <p:ext uri="{BB962C8B-B14F-4D97-AF65-F5344CB8AC3E}">
        <p14:creationId xmlns:p14="http://schemas.microsoft.com/office/powerpoint/2010/main" val="194692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cess 01 16x9">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868D2-6573-4D26-A171-D32801EAA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process chart with ascending picture accent (multicolor on gray, widescreen)</Template>
  <TotalTime>0</TotalTime>
  <Words>1632</Words>
  <Application>Microsoft Office PowerPoint</Application>
  <PresentationFormat>Widescreen</PresentationFormat>
  <Paragraphs>173</Paragraphs>
  <Slides>20</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Bauhaus 93</vt:lpstr>
      <vt:lpstr>Berlin Sans FB Demi</vt:lpstr>
      <vt:lpstr>Bernard MT Condensed</vt:lpstr>
      <vt:lpstr>Calibri</vt:lpstr>
      <vt:lpstr>calluna-sans-1</vt:lpstr>
      <vt:lpstr>Candara</vt:lpstr>
      <vt:lpstr>ff-basic-gothic-web-pro-1</vt:lpstr>
      <vt:lpstr>inherit</vt:lpstr>
      <vt:lpstr>Muli</vt:lpstr>
      <vt:lpstr>Open Sans</vt:lpstr>
      <vt:lpstr>Roboto</vt:lpstr>
      <vt:lpstr>Times New Roman</vt:lpstr>
      <vt:lpstr>Wingdings</vt:lpstr>
      <vt:lpstr>Process 01 16x9</vt:lpstr>
      <vt:lpstr>Institutional Effectiveness Solving the “Equation*”</vt:lpstr>
      <vt:lpstr>Institutional Effectiveness Solving the “Equation”</vt:lpstr>
      <vt:lpstr>People</vt:lpstr>
      <vt:lpstr>Process</vt:lpstr>
      <vt:lpstr>Technology</vt:lpstr>
      <vt:lpstr>PowerPoint Presentation</vt:lpstr>
      <vt:lpstr>The Technology “Triad”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2018-04-16T22:02:52Z</dcterms:created>
  <dcterms:modified xsi:type="dcterms:W3CDTF">2019-09-17T12:39:56Z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TC028889169991</vt:lpwstr>
  </property>
</Properties>
</file>