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396" r:id="rId3"/>
    <p:sldId id="395" r:id="rId4"/>
    <p:sldId id="306" r:id="rId5"/>
    <p:sldId id="370" r:id="rId6"/>
    <p:sldId id="397" r:id="rId7"/>
    <p:sldId id="380" r:id="rId8"/>
    <p:sldId id="375" r:id="rId9"/>
    <p:sldId id="384" r:id="rId10"/>
    <p:sldId id="373" r:id="rId11"/>
    <p:sldId id="391" r:id="rId12"/>
    <p:sldId id="367" r:id="rId13"/>
    <p:sldId id="392" r:id="rId14"/>
    <p:sldId id="393" r:id="rId15"/>
    <p:sldId id="323" r:id="rId16"/>
    <p:sldId id="394" r:id="rId17"/>
    <p:sldId id="381" r:id="rId18"/>
    <p:sldId id="406" r:id="rId19"/>
    <p:sldId id="407" r:id="rId20"/>
    <p:sldId id="408" r:id="rId21"/>
    <p:sldId id="400" r:id="rId22"/>
    <p:sldId id="390" r:id="rId23"/>
    <p:sldId id="399" r:id="rId24"/>
    <p:sldId id="410" r:id="rId25"/>
    <p:sldId id="403" r:id="rId26"/>
    <p:sldId id="409" r:id="rId27"/>
    <p:sldId id="398" r:id="rId28"/>
    <p:sldId id="401" r:id="rId29"/>
    <p:sldId id="411" r:id="rId30"/>
    <p:sldId id="268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6D6D6D"/>
    <a:srgbClr val="E9EDF4"/>
    <a:srgbClr val="9BCBCF"/>
    <a:srgbClr val="B7D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87333" autoAdjust="0"/>
  </p:normalViewPr>
  <p:slideViewPr>
    <p:cSldViewPr>
      <p:cViewPr varScale="1">
        <p:scale>
          <a:sx n="100" d="100"/>
          <a:sy n="100" d="100"/>
        </p:scale>
        <p:origin x="1266" y="84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810" cy="479733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0"/>
            <a:ext cx="3169810" cy="479733"/>
          </a:xfrm>
          <a:prstGeom prst="rect">
            <a:avLst/>
          </a:prstGeom>
        </p:spPr>
        <p:txBody>
          <a:bodyPr vert="horz" lIns="94691" tIns="47346" rIns="94691" bIns="47346" rtlCol="0"/>
          <a:lstStyle>
            <a:lvl1pPr algn="r">
              <a:defRPr sz="1200"/>
            </a:lvl1pPr>
          </a:lstStyle>
          <a:p>
            <a:fld id="{DE320389-DCA7-4639-9454-404DBF93DC06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1" tIns="47346" rIns="94691" bIns="473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0" y="4559917"/>
            <a:ext cx="5853483" cy="4320867"/>
          </a:xfrm>
          <a:prstGeom prst="rect">
            <a:avLst/>
          </a:prstGeom>
        </p:spPr>
        <p:txBody>
          <a:bodyPr vert="horz" lIns="94691" tIns="47346" rIns="94691" bIns="473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0"/>
            <a:ext cx="3169810" cy="479733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</p:spPr>
        <p:txBody>
          <a:bodyPr vert="horz" lIns="94691" tIns="47346" rIns="94691" bIns="47346" rtlCol="0" anchor="b"/>
          <a:lstStyle>
            <a:lvl1pPr algn="r">
              <a:defRPr sz="1200"/>
            </a:lvl1pPr>
          </a:lstStyle>
          <a:p>
            <a:fld id="{976AD44E-9B1B-4249-BA76-9BFD6E9CE1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6AD44E-9B1B-4249-BA76-9BFD6E9CE1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4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89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74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3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63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80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2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74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MUW—SPIKE IN STUDENTS FROM NEPAL</a:t>
            </a:r>
          </a:p>
          <a:p>
            <a:r>
              <a:rPr lang="en-US" sz="1700" dirty="0"/>
              <a:t>2015—89 STUDENTS</a:t>
            </a:r>
          </a:p>
          <a:p>
            <a:r>
              <a:rPr lang="en-US" sz="1700" dirty="0"/>
              <a:t>2016—138 STUDENTS</a:t>
            </a:r>
          </a:p>
          <a:p>
            <a:r>
              <a:rPr lang="en-US" sz="1700" dirty="0"/>
              <a:t>2018—40 STUDENTS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0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WHAT DO THE RED BOXES REFLECT?   STEM-RELATED MAJORS…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21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Nepal…29.3 million</a:t>
            </a:r>
          </a:p>
          <a:p>
            <a:r>
              <a:rPr lang="en-US" sz="1700" dirty="0"/>
              <a:t>MOST ARE MAJORING IN COMPUTER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9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506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26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81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29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2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454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30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dirty="0"/>
              <a:t>These figures suggest the earning potential of postsecondary degrees starts to make a difference 3-5 years following graduation in most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39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115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THIS SLIDE SHOWS SOME OF IHL’S ACTIVITY</a:t>
            </a:r>
          </a:p>
          <a:p>
            <a:endParaRPr lang="en-US" sz="1400" dirty="0"/>
          </a:p>
          <a:p>
            <a:r>
              <a:rPr lang="en-US" sz="1400" dirty="0"/>
              <a:t>YOU CAN SEE HEADCOUNT ENROLLMENT IS AT --- OR JUST BELOW --- RECORD LEVELS</a:t>
            </a:r>
          </a:p>
          <a:p>
            <a:endParaRPr lang="en-US" sz="1400" dirty="0"/>
          </a:p>
          <a:p>
            <a:r>
              <a:rPr lang="en-US" sz="1400" dirty="0"/>
              <a:t>WE EXPECT DEGREE PRODUCTION WILL HIT ANOTHER RECORD YEAR IN 2019 --- AND TUITION WILL CONTINUE TO RISE</a:t>
            </a:r>
          </a:p>
          <a:p>
            <a:endParaRPr lang="en-US" sz="1400" dirty="0"/>
          </a:p>
          <a:p>
            <a:r>
              <a:rPr lang="en-US" sz="1400" dirty="0"/>
              <a:t>RESEARCH DOLLARS ARE CONTINUING TO RISE BACKT TO 2010 LEVELS --- MOST OF THAT IS DRIVEN BY FEDERAL DOLLARS</a:t>
            </a:r>
          </a:p>
          <a:p>
            <a:endParaRPr lang="en-US" sz="1400" dirty="0"/>
          </a:p>
          <a:p>
            <a:r>
              <a:rPr lang="en-US" sz="1400" dirty="0"/>
              <a:t>OUR TOTAL EMPLOYEES ARE ALSO AT --- OR JUST BELOW --- RECORD LEVELS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516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2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THIS SLIDE INTRODUCES THE NEXT TABLE YOU WILL SEE</a:t>
            </a:r>
          </a:p>
          <a:p>
            <a:endParaRPr lang="en-US" sz="1400" dirty="0"/>
          </a:p>
          <a:p>
            <a:r>
              <a:rPr lang="en-US" sz="1400" dirty="0"/>
              <a:t>THAT TABLE LISTS EACH COMMUNITY COLLEGE AND UNIVERSITY ALONG WITH TWO COLUMNS ---</a:t>
            </a:r>
          </a:p>
          <a:p>
            <a:r>
              <a:rPr lang="en-US" sz="1400" dirty="0"/>
              <a:t>	5-YEAR AVERAGE OF ENROLLMENT</a:t>
            </a:r>
          </a:p>
          <a:p>
            <a:r>
              <a:rPr lang="en-US" sz="1400" dirty="0"/>
              <a:t>	5-YEAR PERCENT CHANGE  --  0.5 MEANS 50% TO SAVE SPACE</a:t>
            </a:r>
          </a:p>
          <a:p>
            <a:endParaRPr lang="en-US" sz="1400" dirty="0"/>
          </a:p>
          <a:p>
            <a:r>
              <a:rPr lang="en-US" sz="1400" dirty="0"/>
              <a:t>THE UNIVERSITIES ARE SEPARATED BY RESESARCH AND REGIONAL INSTITUIONS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2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/>
              <a:t>TAKE A LOOK AT THIS TABLE FOR A MINUTE AND LET THIS SINK IN….</a:t>
            </a:r>
          </a:p>
          <a:p>
            <a:endParaRPr lang="en-US" sz="1400" dirty="0"/>
          </a:p>
          <a:p>
            <a:r>
              <a:rPr lang="en-US" sz="1400" dirty="0"/>
              <a:t>	LOOK AT THE 200.6 FOR HINDS AND JSU IN THAT FIRST COLUMN</a:t>
            </a:r>
          </a:p>
          <a:p>
            <a:r>
              <a:rPr lang="en-US" sz="1400" dirty="0"/>
              <a:t>	THIS MEANS --- FOR THE LAST 5 FALL TERMS --- ON AVERAGE --- HINDS SENDS 200 STUDENTS TO JSU ---</a:t>
            </a:r>
          </a:p>
          <a:p>
            <a:r>
              <a:rPr lang="en-US" sz="1400" dirty="0"/>
              <a:t>	BUT THAT TREND IS DECLINING BY 40 PERCENT  (229 DOWN TO 146)</a:t>
            </a:r>
          </a:p>
          <a:p>
            <a:endParaRPr lang="en-US" sz="1400" dirty="0"/>
          </a:p>
          <a:p>
            <a:r>
              <a:rPr lang="en-US" sz="1400" dirty="0"/>
              <a:t>LET’S FOCUS ON JUST THE RESEARCH UNIVERSITIES AT THE TOP….</a:t>
            </a:r>
          </a:p>
          <a:p>
            <a:endParaRPr lang="en-US" sz="1400" dirty="0"/>
          </a:p>
          <a:p>
            <a:r>
              <a:rPr lang="en-US" sz="1400" dirty="0"/>
              <a:t>(1)	MSU SEEMS TO BE THE OVERALL FAVORITE --- LARGER NUMBERS ACROSS THE CJC SYSTEM AND ALL THE TRENDS SEEM POSITIVE</a:t>
            </a:r>
          </a:p>
          <a:p>
            <a:r>
              <a:rPr lang="en-US" sz="1400" dirty="0"/>
              <a:t>	MORE SCHOLARSHIP MONEY??</a:t>
            </a:r>
          </a:p>
          <a:p>
            <a:r>
              <a:rPr lang="en-US" sz="1400" dirty="0"/>
              <a:t>	</a:t>
            </a:r>
          </a:p>
          <a:p>
            <a:pPr marL="355142" indent="-355142">
              <a:buAutoNum type="arabicParenBoth" startAt="2"/>
            </a:pPr>
            <a:r>
              <a:rPr lang="en-US" sz="1400" dirty="0"/>
              <a:t>THE REST OF THE RESEARCH UNIVERSITIES SEEM TO BE WHAT YOU’D EXPECT --- MORE REGIONAL ENROLLMENT</a:t>
            </a:r>
          </a:p>
          <a:p>
            <a:pPr marL="355142" indent="-355142">
              <a:buAutoNum type="arabicParenBoth" startAt="2"/>
            </a:pPr>
            <a:endParaRPr lang="en-US" sz="1400" dirty="0"/>
          </a:p>
          <a:p>
            <a:pPr marL="355142" indent="-355142">
              <a:buAutoNum type="arabicParenBoth" startAt="2"/>
            </a:pPr>
            <a:endParaRPr lang="en-US" sz="1400" dirty="0"/>
          </a:p>
          <a:p>
            <a:r>
              <a:rPr lang="en-US" sz="1400" dirty="0"/>
              <a:t>NOW LET’S LOOK AT THE REGIONAL UNIVERSITIES</a:t>
            </a:r>
          </a:p>
          <a:p>
            <a:endParaRPr lang="en-US" sz="1400" dirty="0"/>
          </a:p>
          <a:p>
            <a:pPr marL="355142" indent="-355142">
              <a:buAutoNum type="arabicParenBoth" startAt="3"/>
            </a:pPr>
            <a:r>
              <a:rPr lang="en-US" sz="1400" dirty="0"/>
              <a:t>LOOK AT MUW HAVING SIMILAR STATEWIDE ACTIVITY</a:t>
            </a:r>
          </a:p>
          <a:p>
            <a:pPr marL="355142" indent="-355142">
              <a:buAutoNum type="arabicParenBoth" startAt="4"/>
            </a:pPr>
            <a:r>
              <a:rPr lang="en-US" sz="1400" dirty="0"/>
              <a:t>MUW’S TOTAL OF 556 IS MORE THAN ALL THE OTHER REGIONALS COMBINED</a:t>
            </a:r>
          </a:p>
          <a:p>
            <a:pPr marL="355142" indent="-355142">
              <a:buAutoNum type="arabicParenBoth" startAt="4"/>
            </a:pPr>
            <a:r>
              <a:rPr lang="en-US" sz="1400" dirty="0"/>
              <a:t>MOST OF THIS ACTIVTY IS DUE TO GEOGRAPHIC LOCATION BUT I THOUGHT THIS WAS INTERESTING</a:t>
            </a:r>
          </a:p>
          <a:p>
            <a:pPr marL="473522" lvl="1"/>
            <a:r>
              <a:rPr lang="en-US" sz="1400" dirty="0"/>
              <a:t>MUW IS ATTRACTING MORE STUDENTS FROM MS DELTA THAN ANY OF THE  RESESARCH INSTITUTIONS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8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THIS TABLE LOOKS AT TRANSFER GPAS AT GRADUATION FOR THE LAST TWO YEARS</a:t>
            </a:r>
          </a:p>
          <a:p>
            <a:r>
              <a:rPr lang="en-US" sz="1400" dirty="0"/>
              <a:t>	</a:t>
            </a:r>
          </a:p>
          <a:p>
            <a:r>
              <a:rPr lang="en-US" sz="1400" dirty="0"/>
              <a:t>	YOU CAN SEE EAST CENTRAL IS DOING VERY WELL….I ALSO NOTED ITAWAMBA’S GPA WHEN CONSIDERING THEIR LARGER ENROLLMENT</a:t>
            </a:r>
          </a:p>
          <a:p>
            <a:endParaRPr lang="en-US" sz="1400" dirty="0"/>
          </a:p>
          <a:p>
            <a:r>
              <a:rPr lang="en-US" sz="1400" dirty="0"/>
              <a:t>THESE FIGURES SUGGEST ….</a:t>
            </a:r>
          </a:p>
          <a:p>
            <a:r>
              <a:rPr lang="en-US" sz="1400" dirty="0"/>
              <a:t>	TRANSFER STUDENTS WITH MORE HOURS TEND TO HAVE SLIGHTLY HIGHER GPAS</a:t>
            </a:r>
          </a:p>
          <a:p>
            <a:r>
              <a:rPr lang="en-US" sz="1400" dirty="0"/>
              <a:t>	TRANSFER STUDENTS TEND TO PERFORM AT THE SAME LEVELS AS THEIR IHL PEERS</a:t>
            </a:r>
          </a:p>
          <a:p>
            <a:endParaRPr lang="en-US" sz="1400" dirty="0"/>
          </a:p>
          <a:p>
            <a:r>
              <a:rPr lang="en-US" sz="1400" dirty="0"/>
              <a:t>ONE CAVEAT IS THESE FIGURES ARE LIMITED TO THOSE STUDENTS WHO COMPLETE THEIR DEGREE AND EXCLUDE OTHER STUDENTS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6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9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40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22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15996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569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8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880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1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401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66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CBC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F98C-E7F4-4DDC-B049-CD880C48ED7F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DBB4-13A1-4C09-B123-6AD1D105EE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A4143-1CEE-4AE4-AD9B-5AADEAE137B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D0F0F3-6D14-4A29-A603-CBE4880F1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MBUG</a:t>
            </a:r>
            <a:r>
              <a:rPr lang="en-US" dirty="0"/>
              <a:t> 2019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" y="1905000"/>
            <a:ext cx="2362200" cy="16002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Session Title:</a:t>
            </a:r>
          </a:p>
          <a:p>
            <a:pPr algn="l"/>
            <a:r>
              <a:rPr lang="en-US" sz="2400" dirty="0"/>
              <a:t>Presented By:</a:t>
            </a:r>
          </a:p>
          <a:p>
            <a:pPr algn="l"/>
            <a:r>
              <a:rPr lang="en-US" sz="2400" dirty="0"/>
              <a:t>Institution:</a:t>
            </a:r>
          </a:p>
          <a:p>
            <a:pPr algn="l"/>
            <a:r>
              <a:rPr lang="en-US" sz="2400" dirty="0"/>
              <a:t>Date: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1447800" cy="1613890"/>
          </a:xfrm>
          <a:prstGeom prst="rect">
            <a:avLst/>
          </a:prstGeom>
        </p:spPr>
      </p:pic>
      <p:sp>
        <p:nvSpPr>
          <p:cNvPr id="6" name="Subtitle 4">
            <a:extLst>
              <a:ext uri="{FF2B5EF4-FFF2-40B4-BE49-F238E27FC236}">
                <a16:creationId xmlns:a16="http://schemas.microsoft.com/office/drawing/2014/main" id="{69F47128-639D-4CBF-A146-D8216CFD19B2}"/>
              </a:ext>
            </a:extLst>
          </p:cNvPr>
          <p:cNvSpPr txBox="1">
            <a:spLocks/>
          </p:cNvSpPr>
          <p:nvPr/>
        </p:nvSpPr>
        <p:spPr>
          <a:xfrm>
            <a:off x="2857500" y="1905000"/>
            <a:ext cx="6210300" cy="1600200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IHL Update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Jim Hood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MS Institutions of Higher Learning (IHL) 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September 9, 2019</a:t>
            </a:r>
          </a:p>
        </p:txBody>
      </p:sp>
    </p:spTree>
    <p:extLst>
      <p:ext uri="{BB962C8B-B14F-4D97-AF65-F5344CB8AC3E}">
        <p14:creationId xmlns:p14="http://schemas.microsoft.com/office/powerpoint/2010/main" val="178258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IHL historically captured (froze) enrollment between 10-15th class day</a:t>
            </a:r>
          </a:p>
          <a:p>
            <a:r>
              <a:rPr lang="en-US" sz="3600" dirty="0"/>
              <a:t>In late Fall 2018 the CAOs questioned that practice – detrimental to outcome metrics</a:t>
            </a:r>
          </a:p>
          <a:p>
            <a:r>
              <a:rPr lang="en-US" sz="3600" dirty="0"/>
              <a:t>IHL research conducted a detailed study of census dates across three time periods:  (1) 10-15</a:t>
            </a:r>
            <a:r>
              <a:rPr lang="en-US" sz="3600" baseline="30000" dirty="0"/>
              <a:t>th</a:t>
            </a:r>
            <a:r>
              <a:rPr lang="en-US" sz="3600" dirty="0"/>
              <a:t> day, (2) Oct 1</a:t>
            </a:r>
            <a:r>
              <a:rPr lang="en-US" sz="3600" baseline="30000" dirty="0"/>
              <a:t>st</a:t>
            </a:r>
            <a:r>
              <a:rPr lang="en-US" sz="3600" dirty="0"/>
              <a:t>, and (3) Nov 1st</a:t>
            </a:r>
            <a:endParaRPr lang="en-US" sz="32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Studying Census Dates</a:t>
            </a:r>
          </a:p>
        </p:txBody>
      </p:sp>
    </p:spTree>
    <p:extLst>
      <p:ext uri="{BB962C8B-B14F-4D97-AF65-F5344CB8AC3E}">
        <p14:creationId xmlns:p14="http://schemas.microsoft.com/office/powerpoint/2010/main" val="825873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IHL study had three objectives:</a:t>
            </a:r>
          </a:p>
          <a:p>
            <a:pPr lvl="1"/>
            <a:r>
              <a:rPr lang="en-US" sz="3300" dirty="0"/>
              <a:t>Examine change in data metrics over the three time periods</a:t>
            </a:r>
          </a:p>
          <a:p>
            <a:pPr lvl="1"/>
            <a:r>
              <a:rPr lang="en-US" sz="3300" dirty="0"/>
              <a:t>Survey the census practices of peer groups across the nation</a:t>
            </a:r>
          </a:p>
          <a:p>
            <a:pPr lvl="1"/>
            <a:r>
              <a:rPr lang="en-US" sz="3300" dirty="0"/>
              <a:t>Project 1-year retention rates for the three time periods using logistic regression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Studying Census Dates</a:t>
            </a:r>
          </a:p>
        </p:txBody>
      </p:sp>
    </p:spTree>
    <p:extLst>
      <p:ext uri="{BB962C8B-B14F-4D97-AF65-F5344CB8AC3E}">
        <p14:creationId xmlns:p14="http://schemas.microsoft.com/office/powerpoint/2010/main" val="420582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Results suggested:</a:t>
            </a:r>
          </a:p>
          <a:p>
            <a:pPr lvl="1"/>
            <a:r>
              <a:rPr lang="en-US" sz="3300" dirty="0"/>
              <a:t>Data metrics changed very little across the three census dates – due to “swirl” (students coming &amp; going) and mini-terms</a:t>
            </a:r>
          </a:p>
          <a:p>
            <a:pPr lvl="1"/>
            <a:r>
              <a:rPr lang="en-US" sz="3300" dirty="0"/>
              <a:t>The 10-15</a:t>
            </a:r>
            <a:r>
              <a:rPr lang="en-US" sz="3300" baseline="30000" dirty="0"/>
              <a:t>th</a:t>
            </a:r>
            <a:r>
              <a:rPr lang="en-US" sz="3300" dirty="0"/>
              <a:t> day window was consistent with most peers (54% of responses)</a:t>
            </a:r>
          </a:p>
          <a:p>
            <a:pPr lvl="1"/>
            <a:r>
              <a:rPr lang="en-US" sz="3300" dirty="0"/>
              <a:t>The projected retention rates for the three time periods showed minimal differences 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Studying Census Dates</a:t>
            </a:r>
          </a:p>
        </p:txBody>
      </p:sp>
    </p:spTree>
    <p:extLst>
      <p:ext uri="{BB962C8B-B14F-4D97-AF65-F5344CB8AC3E}">
        <p14:creationId xmlns:p14="http://schemas.microsoft.com/office/powerpoint/2010/main" val="18270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Census Practices for Other States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F1DB0A-4522-4165-9256-FB62FEF30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9B3888-BD45-429E-A231-3245FB102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561667"/>
              </p:ext>
            </p:extLst>
          </p:nvPr>
        </p:nvGraphicFramePr>
        <p:xfrm>
          <a:off x="228600" y="1225850"/>
          <a:ext cx="8534402" cy="536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5101">
                  <a:extLst>
                    <a:ext uri="{9D8B030D-6E8A-4147-A177-3AD203B41FA5}">
                      <a16:colId xmlns:a16="http://schemas.microsoft.com/office/drawing/2014/main" val="753687550"/>
                    </a:ext>
                  </a:extLst>
                </a:gridCol>
                <a:gridCol w="2580299">
                  <a:extLst>
                    <a:ext uri="{9D8B030D-6E8A-4147-A177-3AD203B41FA5}">
                      <a16:colId xmlns:a16="http://schemas.microsoft.com/office/drawing/2014/main" val="901975749"/>
                    </a:ext>
                  </a:extLst>
                </a:gridCol>
                <a:gridCol w="1108969">
                  <a:extLst>
                    <a:ext uri="{9D8B030D-6E8A-4147-A177-3AD203B41FA5}">
                      <a16:colId xmlns:a16="http://schemas.microsoft.com/office/drawing/2014/main" val="1944532436"/>
                    </a:ext>
                  </a:extLst>
                </a:gridCol>
                <a:gridCol w="1160016">
                  <a:extLst>
                    <a:ext uri="{9D8B030D-6E8A-4147-A177-3AD203B41FA5}">
                      <a16:colId xmlns:a16="http://schemas.microsoft.com/office/drawing/2014/main" val="2955714967"/>
                    </a:ext>
                  </a:extLst>
                </a:gridCol>
                <a:gridCol w="1160017">
                  <a:extLst>
                    <a:ext uri="{9D8B030D-6E8A-4147-A177-3AD203B41FA5}">
                      <a16:colId xmlns:a16="http://schemas.microsoft.com/office/drawing/2014/main" val="1327415974"/>
                    </a:ext>
                  </a:extLst>
                </a:gridCol>
              </a:tblGrid>
              <a:tr h="332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Category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Census Date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Cum. 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029732"/>
                  </a:ext>
                </a:extLst>
              </a:tr>
              <a:tr h="332959">
                <a:tc row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Term date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6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405595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10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14.3%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54.3%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88446094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11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2.9%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767195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12</a:t>
                      </a:r>
                      <a:r>
                        <a:rPr lang="en-US" sz="2200" baseline="30000" dirty="0">
                          <a:effectLst/>
                        </a:rPr>
                        <a:t>th</a:t>
                      </a:r>
                      <a:r>
                        <a:rPr lang="en-US" sz="2200" dirty="0">
                          <a:effectLst/>
                        </a:rPr>
                        <a:t> class day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5.7%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703815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14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5.7%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7485411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15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8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7333284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r>
                        <a:rPr lang="en-US" sz="2200" baseline="30000" dirty="0">
                          <a:solidFill>
                            <a:srgbClr val="C00000"/>
                          </a:solidFill>
                          <a:effectLst/>
                        </a:rPr>
                        <a:t>th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-15</a:t>
                      </a:r>
                      <a:r>
                        <a:rPr lang="en-US" sz="2200" baseline="30000" dirty="0">
                          <a:solidFill>
                            <a:srgbClr val="C00000"/>
                          </a:solidFill>
                          <a:effectLst/>
                        </a:rPr>
                        <a:t>th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 class day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1 (MS)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C00000"/>
                          </a:solidFill>
                          <a:effectLst/>
                        </a:rPr>
                        <a:t>2.9%</a:t>
                      </a:r>
                      <a:endParaRPr lang="en-US" sz="220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370345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14.3%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1657545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25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class day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5991136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Mid-term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17502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End of term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5.7%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18743"/>
                  </a:ext>
                </a:extLst>
              </a:tr>
              <a:tr h="332959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Calendar date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October 1</a:t>
                      </a:r>
                      <a:r>
                        <a:rPr lang="en-US" sz="2200" baseline="30000">
                          <a:effectLst/>
                        </a:rPr>
                        <a:t>st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8.6%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2791882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October 7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1180644"/>
                  </a:ext>
                </a:extLst>
              </a:tr>
              <a:tr h="332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November 15</a:t>
                      </a:r>
                      <a:r>
                        <a:rPr lang="en-US" sz="2200" baseline="30000">
                          <a:effectLst/>
                        </a:rPr>
                        <a:t>th</a:t>
                      </a:r>
                      <a:r>
                        <a:rPr lang="en-US" sz="2200">
                          <a:effectLst/>
                        </a:rPr>
                        <a:t> 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2.9%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 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54862"/>
                  </a:ext>
                </a:extLst>
              </a:tr>
              <a:tr h="3329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Other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Institution-defined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7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</a:rPr>
                        <a:t>20.0%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20.0%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440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4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358CC5A-0A8F-49C5-9914-AC0737082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1" y="152400"/>
            <a:ext cx="8496301" cy="12192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Projected 1-Year Retention Rates by Census Date using Logistic Regression</a:t>
            </a:r>
            <a:endParaRPr lang="en-US" sz="4000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D04828A-E601-4753-B582-6E3E5796A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999" y="1225850"/>
            <a:ext cx="12804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FF63C3-0CA8-4B85-A912-55DC1AC2001E}"/>
              </a:ext>
            </a:extLst>
          </p:cNvPr>
          <p:cNvGraphicFramePr>
            <a:graphicFrameLocks noGrp="1"/>
          </p:cNvGraphicFramePr>
          <p:nvPr/>
        </p:nvGraphicFramePr>
        <p:xfrm>
          <a:off x="228601" y="1600201"/>
          <a:ext cx="8496302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097">
                  <a:extLst>
                    <a:ext uri="{9D8B030D-6E8A-4147-A177-3AD203B41FA5}">
                      <a16:colId xmlns:a16="http://schemas.microsoft.com/office/drawing/2014/main" val="2197804571"/>
                    </a:ext>
                  </a:extLst>
                </a:gridCol>
                <a:gridCol w="2087102">
                  <a:extLst>
                    <a:ext uri="{9D8B030D-6E8A-4147-A177-3AD203B41FA5}">
                      <a16:colId xmlns:a16="http://schemas.microsoft.com/office/drawing/2014/main" val="384226786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681089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75178428"/>
                    </a:ext>
                  </a:extLst>
                </a:gridCol>
                <a:gridCol w="1076475">
                  <a:extLst>
                    <a:ext uri="{9D8B030D-6E8A-4147-A177-3AD203B41FA5}">
                      <a16:colId xmlns:a16="http://schemas.microsoft.com/office/drawing/2014/main" val="2150518576"/>
                    </a:ext>
                  </a:extLst>
                </a:gridCol>
                <a:gridCol w="1095228">
                  <a:extLst>
                    <a:ext uri="{9D8B030D-6E8A-4147-A177-3AD203B41FA5}">
                      <a16:colId xmlns:a16="http://schemas.microsoft.com/office/drawing/2014/main" val="3822145993"/>
                    </a:ext>
                  </a:extLst>
                </a:gridCol>
              </a:tblGrid>
              <a:tr h="335996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Institution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Most Recent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5-Year Average</a:t>
                      </a:r>
                      <a:r>
                        <a:rPr lang="en-US" sz="2400" baseline="30000" dirty="0">
                          <a:effectLst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2018-2019 (Projected)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5797752"/>
                  </a:ext>
                </a:extLst>
              </a:tr>
              <a:tr h="6719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10-15</a:t>
                      </a:r>
                      <a:r>
                        <a:rPr lang="en-US" sz="2400" baseline="30000" dirty="0">
                          <a:effectLst/>
                        </a:rPr>
                        <a:t>th</a:t>
                      </a:r>
                      <a:r>
                        <a:rPr lang="en-US" sz="2400" dirty="0">
                          <a:effectLst/>
                        </a:rPr>
                        <a:t> Day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Oct. 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Nov. 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ChangeT1-T3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901054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73.4%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78.7%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78.7%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78.7%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0.0%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04400541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DSU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66.9%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67.1%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67.2%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67.4%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653974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JSU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72.6%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61.8%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62.0%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62.1%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916136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MSU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80.0%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82.7%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82.8%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82.9%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0.2%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7059153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MUW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72.3%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72.6%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714468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MVSU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61.0%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65.3%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65.4%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64.7%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-0.6%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069274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85.5%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85.7%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85.8%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85.9%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0.2%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9658435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USM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72.7%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74.1%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74.2%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74.4%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1742"/>
                  </a:ext>
                </a:extLst>
              </a:tr>
              <a:tr h="3359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IHL System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78.3%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79.1%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79.2%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79.4%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0.3%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54082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F489FC9-42C2-4435-99A6-DD835F60A2B1}"/>
              </a:ext>
            </a:extLst>
          </p:cNvPr>
          <p:cNvSpPr/>
          <p:nvPr/>
        </p:nvSpPr>
        <p:spPr>
          <a:xfrm>
            <a:off x="152400" y="6059269"/>
            <a:ext cx="891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Source: IPEDS (Fall 2012 through Fall 2016). IHL projected figures do not account for exclusions.</a:t>
            </a:r>
          </a:p>
          <a:p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Logistic Regression Model variables include Gender, Ethnicity, Residence, ACT Composite, and HS GPA.</a:t>
            </a:r>
          </a:p>
        </p:txBody>
      </p:sp>
    </p:spTree>
    <p:extLst>
      <p:ext uri="{BB962C8B-B14F-4D97-AF65-F5344CB8AC3E}">
        <p14:creationId xmlns:p14="http://schemas.microsoft.com/office/powerpoint/2010/main" val="92745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Fall 2018--University presidents voted to use November 1</a:t>
            </a:r>
            <a:r>
              <a:rPr lang="en-US" sz="3600" baseline="30000" dirty="0"/>
              <a:t>st</a:t>
            </a:r>
            <a:r>
              <a:rPr lang="en-US" sz="3600" dirty="0"/>
              <a:t> at the official census date moving forward</a:t>
            </a:r>
          </a:p>
          <a:p>
            <a:r>
              <a:rPr lang="en-US" sz="3600" dirty="0"/>
              <a:t>Official IHL data for Fall 2018 uses November 1</a:t>
            </a:r>
            <a:r>
              <a:rPr lang="en-US" sz="3600" baseline="30000" dirty="0"/>
              <a:t>st</a:t>
            </a:r>
            <a:r>
              <a:rPr lang="en-US" sz="3600" dirty="0"/>
              <a:t> (not 10-15 class day)</a:t>
            </a:r>
          </a:p>
          <a:p>
            <a:r>
              <a:rPr lang="en-US" sz="3600" dirty="0"/>
              <a:t>That decision did receive pushback from several university constituent groups (SACS, full-time status related to </a:t>
            </a:r>
            <a:r>
              <a:rPr lang="en-US" sz="3600" dirty="0" err="1"/>
              <a:t>fin’l</a:t>
            </a:r>
            <a:r>
              <a:rPr lang="en-US" sz="3600" dirty="0"/>
              <a:t> aid)</a:t>
            </a:r>
          </a:p>
          <a:p>
            <a:r>
              <a:rPr lang="en-US" sz="3600" dirty="0"/>
              <a:t>In Spring 2019, decided Fall 2019 will undergo a similar process using Oct 15 and Nov 1</a:t>
            </a:r>
            <a:endParaRPr lang="en-US" sz="33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Studying Census Dates</a:t>
            </a:r>
          </a:p>
        </p:txBody>
      </p:sp>
    </p:spTree>
    <p:extLst>
      <p:ext uri="{BB962C8B-B14F-4D97-AF65-F5344CB8AC3E}">
        <p14:creationId xmlns:p14="http://schemas.microsoft.com/office/powerpoint/2010/main" val="306224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Institutions are always seeking ways to find students and increase enrollment</a:t>
            </a:r>
          </a:p>
          <a:p>
            <a:r>
              <a:rPr lang="en-US" sz="3600" dirty="0"/>
              <a:t>Historically focused on attracting non-residents from other states – now expanding focus to international students</a:t>
            </a:r>
          </a:p>
          <a:p>
            <a:r>
              <a:rPr lang="en-US" sz="3600" dirty="0"/>
              <a:t>Universities are contracting with </a:t>
            </a:r>
            <a:r>
              <a:rPr lang="en-US" sz="3600" dirty="0" err="1"/>
              <a:t>Shorelight</a:t>
            </a:r>
            <a:r>
              <a:rPr lang="en-US" sz="3600" dirty="0"/>
              <a:t> to leverage its global network to identify, recruit, and retain international students – increasing international footprint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/>
              <a:t>Shorelight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64578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2971799" cy="1493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4400" dirty="0"/>
              <a:t>International Enrollment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1225B8-4434-49F8-B8CD-28CFE8FD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76400"/>
            <a:ext cx="3200400" cy="4953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MSU and UM account for 60% of international enrollment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Research universities account for 84% of international enrollment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3.4% of total enrollment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28EEC-47FB-4EAD-B4E1-0726C3FB9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52387"/>
            <a:ext cx="5638799" cy="67532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A389C4-24EB-453D-A4B7-2B7169AA85DC}"/>
              </a:ext>
            </a:extLst>
          </p:cNvPr>
          <p:cNvSpPr/>
          <p:nvPr/>
        </p:nvSpPr>
        <p:spPr>
          <a:xfrm>
            <a:off x="5105400" y="914400"/>
            <a:ext cx="3962400" cy="304800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B0AA39-63C8-48DD-80E1-B4F556993365}"/>
              </a:ext>
            </a:extLst>
          </p:cNvPr>
          <p:cNvSpPr/>
          <p:nvPr/>
        </p:nvSpPr>
        <p:spPr>
          <a:xfrm>
            <a:off x="5791200" y="1776413"/>
            <a:ext cx="1752600" cy="304800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763000" cy="73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4400" dirty="0"/>
              <a:t>International Enrollment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1225B8-4434-49F8-B8CD-28CFE8FD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725905"/>
            <a:ext cx="8458199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Top Degree Objectives (All Academic Levels):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BF4CCC-F255-4E88-B2EF-EBC4D4EB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9206"/>
            <a:ext cx="9144000" cy="53391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9EB99-D17E-4072-90DF-BB0AF7A28A86}"/>
              </a:ext>
            </a:extLst>
          </p:cNvPr>
          <p:cNvSpPr/>
          <p:nvPr/>
        </p:nvSpPr>
        <p:spPr>
          <a:xfrm>
            <a:off x="0" y="1973582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B127A1-BC41-4D0A-8D79-7B70E0B896FA}"/>
              </a:ext>
            </a:extLst>
          </p:cNvPr>
          <p:cNvSpPr/>
          <p:nvPr/>
        </p:nvSpPr>
        <p:spPr>
          <a:xfrm>
            <a:off x="0" y="2497958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5E43F2-BE9B-47CE-B7C9-009F91145BFA}"/>
              </a:ext>
            </a:extLst>
          </p:cNvPr>
          <p:cNvSpPr/>
          <p:nvPr/>
        </p:nvSpPr>
        <p:spPr>
          <a:xfrm>
            <a:off x="0" y="2824216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7EE9ED-7709-4BA6-A316-F7A86D97FA8D}"/>
              </a:ext>
            </a:extLst>
          </p:cNvPr>
          <p:cNvSpPr/>
          <p:nvPr/>
        </p:nvSpPr>
        <p:spPr>
          <a:xfrm>
            <a:off x="0" y="3076961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82182C-00BC-454B-846C-5AFE95ED5CD5}"/>
              </a:ext>
            </a:extLst>
          </p:cNvPr>
          <p:cNvSpPr/>
          <p:nvPr/>
        </p:nvSpPr>
        <p:spPr>
          <a:xfrm>
            <a:off x="0" y="3854000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2FDD85-3FD0-4F94-8E2E-4E6D94484A4F}"/>
              </a:ext>
            </a:extLst>
          </p:cNvPr>
          <p:cNvSpPr/>
          <p:nvPr/>
        </p:nvSpPr>
        <p:spPr>
          <a:xfrm>
            <a:off x="0" y="4397385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6EF00B-B532-4BCD-BB12-55C794086F6F}"/>
              </a:ext>
            </a:extLst>
          </p:cNvPr>
          <p:cNvSpPr/>
          <p:nvPr/>
        </p:nvSpPr>
        <p:spPr>
          <a:xfrm>
            <a:off x="0" y="4931388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70DD5-0D0D-47CA-8DFB-A55E7AA8D47A}"/>
              </a:ext>
            </a:extLst>
          </p:cNvPr>
          <p:cNvSpPr/>
          <p:nvPr/>
        </p:nvSpPr>
        <p:spPr>
          <a:xfrm>
            <a:off x="0" y="5181000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6C3A48-60EF-46FC-A327-12C83713C1B0}"/>
              </a:ext>
            </a:extLst>
          </p:cNvPr>
          <p:cNvSpPr/>
          <p:nvPr/>
        </p:nvSpPr>
        <p:spPr>
          <a:xfrm>
            <a:off x="0" y="6013986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D62A01-5DC4-47BE-B63C-4EBC3DCDB21C}"/>
              </a:ext>
            </a:extLst>
          </p:cNvPr>
          <p:cNvSpPr/>
          <p:nvPr/>
        </p:nvSpPr>
        <p:spPr>
          <a:xfrm>
            <a:off x="0" y="3337261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AD26B-A2CC-4FCE-A6A4-D202B0E44134}"/>
              </a:ext>
            </a:extLst>
          </p:cNvPr>
          <p:cNvSpPr/>
          <p:nvPr/>
        </p:nvSpPr>
        <p:spPr>
          <a:xfrm>
            <a:off x="0" y="5430612"/>
            <a:ext cx="3048000" cy="236218"/>
          </a:xfrm>
          <a:prstGeom prst="rect">
            <a:avLst/>
          </a:prstGeom>
          <a:solidFill>
            <a:schemeClr val="accent2">
              <a:lumMod val="75000"/>
              <a:alpha val="32000"/>
            </a:schemeClr>
          </a:solidFill>
          <a:ln>
            <a:solidFill>
              <a:schemeClr val="accent2">
                <a:lumMod val="75000"/>
                <a:alpha val="2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1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763000" cy="731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4400" dirty="0"/>
              <a:t>International Enrollment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B1225B8-4434-49F8-B8CD-28CFE8FD0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89" y="725905"/>
            <a:ext cx="8458199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Top Feeder Countries (All Academic Levels):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494E1-1467-4103-902D-23E806F0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57227"/>
            <a:ext cx="8763000" cy="4923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CF012E-4F29-43C2-891C-5A6B16B3AAE4}"/>
              </a:ext>
            </a:extLst>
          </p:cNvPr>
          <p:cNvSpPr txBox="1"/>
          <p:nvPr/>
        </p:nvSpPr>
        <p:spPr>
          <a:xfrm>
            <a:off x="1143000" y="2209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1.34B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567185-2254-4259-92AC-D6229414D38D}"/>
              </a:ext>
            </a:extLst>
          </p:cNvPr>
          <p:cNvSpPr txBox="1"/>
          <p:nvPr/>
        </p:nvSpPr>
        <p:spPr>
          <a:xfrm>
            <a:off x="1143000" y="29282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1.39B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E6369-B1D6-4629-8293-526D61DDD535}"/>
              </a:ext>
            </a:extLst>
          </p:cNvPr>
          <p:cNvSpPr txBox="1"/>
          <p:nvPr/>
        </p:nvSpPr>
        <p:spPr>
          <a:xfrm>
            <a:off x="1143000" y="2569024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0.03B</a:t>
            </a:r>
          </a:p>
        </p:txBody>
      </p:sp>
    </p:spTree>
    <p:extLst>
      <p:ext uri="{BB962C8B-B14F-4D97-AF65-F5344CB8AC3E}">
        <p14:creationId xmlns:p14="http://schemas.microsoft.com/office/powerpoint/2010/main" val="25529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981200"/>
            <a:ext cx="78486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/>
              <a:t>IHL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274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6D6D6D"/>
                </a:solidFill>
              </a:rPr>
              <a:t>Jim Hood, Ph.D.</a:t>
            </a:r>
          </a:p>
          <a:p>
            <a:r>
              <a:rPr lang="en-US" sz="3000" b="1" dirty="0">
                <a:solidFill>
                  <a:srgbClr val="6D6D6D"/>
                </a:solidFill>
              </a:rPr>
              <a:t>Assistant Commissioner for Strategic Research</a:t>
            </a: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MBUG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2019 Conference – September 9, 2019</a:t>
            </a:r>
          </a:p>
          <a:p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rgbClr val="6D6D6D"/>
                </a:solidFill>
              </a:rPr>
              <a:t>@MSPublicUniv            www.mississippi.edu           #AdvancingMS</a:t>
            </a:r>
          </a:p>
        </p:txBody>
      </p:sp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81000"/>
            <a:ext cx="320186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4343400" cy="54557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Increase in high school students taking college courses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Primarily at regional institutions competing for students  (51% at DSU; 84% at regional university)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Dual Enrollment more significant at MCCB community colleges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Dual Enrollment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D87DA0-DD8E-4E64-8AB3-D1B2A5DA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71" y="137210"/>
            <a:ext cx="4343399" cy="656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8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Growing need to identify special groups within our student population (C2C, military, etc.)</a:t>
            </a:r>
          </a:p>
          <a:p>
            <a:r>
              <a:rPr lang="en-US" sz="3600" dirty="0"/>
              <a:t>Now collecting a special “supplemental” student file on these groups (identified by special coding) at end of academic year</a:t>
            </a:r>
          </a:p>
          <a:p>
            <a:r>
              <a:rPr lang="en-US" sz="3600" dirty="0"/>
              <a:t>The file is duplicated by term and not bound by census dates—intentional to collect “every” student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Identifying Student Groups</a:t>
            </a:r>
          </a:p>
        </p:txBody>
      </p:sp>
    </p:spTree>
    <p:extLst>
      <p:ext uri="{BB962C8B-B14F-4D97-AF65-F5344CB8AC3E}">
        <p14:creationId xmlns:p14="http://schemas.microsoft.com/office/powerpoint/2010/main" val="343439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1" y="1371600"/>
            <a:ext cx="33528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Really started in Spring 2018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64% (2 of 3) did not require any additional coursework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43% of activity is at Ole Miss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35856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4400" dirty="0"/>
              <a:t>C2C Degrees Awarded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0B9EB-EC61-4133-B362-2B4F7C2B6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61" y="6626"/>
            <a:ext cx="5101139" cy="68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/>
              <a:t>First-Time (10%) vs Readmitted Enrollment (90%) 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C2C Headcount Enrollment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CE929F-2065-4AA1-87EF-AFA7016DE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" y="1828800"/>
            <a:ext cx="8963025" cy="469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5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Spring 2019—</a:t>
            </a:r>
            <a:r>
              <a:rPr lang="en-US" sz="3600" dirty="0" err="1"/>
              <a:t>IHL</a:t>
            </a:r>
            <a:r>
              <a:rPr lang="en-US" sz="3600" dirty="0"/>
              <a:t> created task force for developing a policy framework for accepting military credit</a:t>
            </a:r>
          </a:p>
          <a:p>
            <a:r>
              <a:rPr lang="en-US" sz="3600" dirty="0"/>
              <a:t>Developed in conjunction with SB2053 that requires Mississippi’s public community colleges and universities to award educational credit for military training and service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Military Credit Policy Task Force</a:t>
            </a:r>
          </a:p>
        </p:txBody>
      </p:sp>
    </p:spTree>
    <p:extLst>
      <p:ext uri="{BB962C8B-B14F-4D97-AF65-F5344CB8AC3E}">
        <p14:creationId xmlns:p14="http://schemas.microsoft.com/office/powerpoint/2010/main" val="378673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Military Credit Policy Task 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323F0-3AD2-4AE5-8BFF-C9E98322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73678"/>
            <a:ext cx="8991600" cy="1960635"/>
          </a:xfrm>
          <a:prstGeom prst="rect">
            <a:avLst/>
          </a:prstGeom>
        </p:spPr>
      </p:pic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5338B1B5-8C35-4BC8-9857-C12665E2D8A8}"/>
              </a:ext>
            </a:extLst>
          </p:cNvPr>
          <p:cNvSpPr txBox="1">
            <a:spLocks/>
          </p:cNvSpPr>
          <p:nvPr/>
        </p:nvSpPr>
        <p:spPr>
          <a:xfrm>
            <a:off x="609600" y="3352800"/>
            <a:ext cx="80772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dirty="0"/>
              <a:t>Figures include both military service members and dependents—which is inflating military numbers</a:t>
            </a:r>
          </a:p>
          <a:p>
            <a:r>
              <a:rPr lang="en-US" sz="3400" dirty="0"/>
              <a:t>System-wide institutions do not have a reliable way of identifying military students—primarily through student aid</a:t>
            </a:r>
          </a:p>
        </p:txBody>
      </p:sp>
    </p:spTree>
    <p:extLst>
      <p:ext uri="{BB962C8B-B14F-4D97-AF65-F5344CB8AC3E}">
        <p14:creationId xmlns:p14="http://schemas.microsoft.com/office/powerpoint/2010/main" val="4154922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Third year of </a:t>
            </a:r>
            <a:r>
              <a:rPr lang="en-US" sz="3600" dirty="0" err="1"/>
              <a:t>Lifetracks</a:t>
            </a:r>
            <a:r>
              <a:rPr lang="en-US" sz="3600" dirty="0"/>
              <a:t> Workforce Outcomes report</a:t>
            </a:r>
          </a:p>
          <a:p>
            <a:r>
              <a:rPr lang="en-US" sz="3600" dirty="0"/>
              <a:t>ALL STUDENTS</a:t>
            </a:r>
          </a:p>
          <a:p>
            <a:pPr marL="0" indent="0">
              <a:buNone/>
            </a:pPr>
            <a:r>
              <a:rPr lang="en-US" sz="3600" dirty="0"/>
              <a:t>   Retention Percentages (After Graduation):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/>
              <a:t>Lifetracks</a:t>
            </a:r>
            <a:r>
              <a:rPr lang="en-US" sz="4400" dirty="0"/>
              <a:t> Workforce Outcomes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3A1271-9632-43D6-AD4A-22236AC91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03246"/>
              </p:ext>
            </p:extLst>
          </p:nvPr>
        </p:nvGraphicFramePr>
        <p:xfrm>
          <a:off x="304800" y="3901538"/>
          <a:ext cx="8534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033049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218604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410851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6673347"/>
                    </a:ext>
                  </a:extLst>
                </a:gridCol>
              </a:tblGrid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Metric (Students)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19274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Total  (13K)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0881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MS  (10K)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87313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Non-MS  (3K)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45755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All Graduates – Male  (5K)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54144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All Graduates – Female  (8K)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1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195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Median Annual Earnings (thousands):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 err="1"/>
              <a:t>Lifetracks</a:t>
            </a:r>
            <a:r>
              <a:rPr lang="en-US" sz="4400" dirty="0"/>
              <a:t> Workforce Outcomes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3A1271-9632-43D6-AD4A-22236AC91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75099"/>
              </p:ext>
            </p:extLst>
          </p:nvPr>
        </p:nvGraphicFramePr>
        <p:xfrm>
          <a:off x="381000" y="2057400"/>
          <a:ext cx="8534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val="403304932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72186042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4108511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06673347"/>
                    </a:ext>
                  </a:extLst>
                </a:gridCol>
              </a:tblGrid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Metric (Students)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 Year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419274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Total  (13K)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00881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MS  (10K)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387313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r>
                        <a:rPr lang="en-US" sz="2400" dirty="0"/>
                        <a:t>All Graduates – Non-MS  (3K)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545755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All Graduates – Male  (5K)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154144"/>
                  </a:ext>
                </a:extLst>
              </a:tr>
              <a:tr h="454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All Graduates – Female  (8K)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1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72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Focus on University of Mississippi Chancellor search</a:t>
            </a:r>
          </a:p>
          <a:p>
            <a:r>
              <a:rPr lang="en-US" sz="3600" dirty="0"/>
              <a:t>Ongoing data security activities--breach would have statewide implications</a:t>
            </a:r>
          </a:p>
          <a:p>
            <a:r>
              <a:rPr lang="en-US" sz="3600" dirty="0"/>
              <a:t>Complete College America (CCA) data sharing is on pause due to their new data collection methodology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Other Activities</a:t>
            </a:r>
          </a:p>
        </p:txBody>
      </p:sp>
    </p:spTree>
    <p:extLst>
      <p:ext uri="{BB962C8B-B14F-4D97-AF65-F5344CB8AC3E}">
        <p14:creationId xmlns:p14="http://schemas.microsoft.com/office/powerpoint/2010/main" val="1051411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981200"/>
            <a:ext cx="8001000" cy="147002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7772400" cy="274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6D6D6D"/>
                </a:solidFill>
              </a:rPr>
              <a:t>Jim Hood, Ph.D.</a:t>
            </a:r>
          </a:p>
          <a:p>
            <a:r>
              <a:rPr lang="en-US" sz="3000" b="1" dirty="0">
                <a:solidFill>
                  <a:srgbClr val="6D6D6D"/>
                </a:solidFill>
              </a:rPr>
              <a:t>Assistant Commissioner for Strategic Research</a:t>
            </a:r>
          </a:p>
          <a:p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jhood@mississippi.edu – 601.432.7011</a:t>
            </a:r>
          </a:p>
          <a:p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b="1" dirty="0">
                <a:solidFill>
                  <a:srgbClr val="6D6D6D"/>
                </a:solidFill>
              </a:rPr>
              <a:t>@MSPublicUniv            www.mississippi.edu           #AdvancingMS</a:t>
            </a:r>
          </a:p>
        </p:txBody>
      </p:sp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81000"/>
            <a:ext cx="320186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77790"/>
          </a:xfrm>
        </p:spPr>
        <p:txBody>
          <a:bodyPr>
            <a:normAutofit/>
          </a:bodyPr>
          <a:lstStyle/>
          <a:p>
            <a:r>
              <a:rPr lang="en-US" dirty="0"/>
              <a:t>Fall2018 Students – 79,193</a:t>
            </a:r>
            <a:r>
              <a:rPr lang="en-US" baseline="30000" dirty="0"/>
              <a:t>1</a:t>
            </a:r>
            <a:r>
              <a:rPr lang="en-US" dirty="0"/>
              <a:t> (82,654*</a:t>
            </a:r>
            <a:r>
              <a:rPr lang="en-US" baseline="30000" dirty="0"/>
              <a:t>2016</a:t>
            </a:r>
            <a:r>
              <a:rPr lang="en-US" dirty="0"/>
              <a:t>)</a:t>
            </a:r>
          </a:p>
          <a:p>
            <a:r>
              <a:rPr lang="en-US" dirty="0"/>
              <a:t>AY2018 Students – 94,137 (95,857*</a:t>
            </a:r>
            <a:r>
              <a:rPr lang="en-US" baseline="30000" dirty="0"/>
              <a:t>2017</a:t>
            </a:r>
            <a:r>
              <a:rPr lang="en-US" dirty="0"/>
              <a:t>)</a:t>
            </a:r>
          </a:p>
          <a:p>
            <a:r>
              <a:rPr lang="en-US" dirty="0"/>
              <a:t>AY2018 Degrees – 18,248*</a:t>
            </a:r>
          </a:p>
          <a:p>
            <a:r>
              <a:rPr lang="en-US" dirty="0"/>
              <a:t>AY2019 Avg Annual In-State Tuition - $7,729*</a:t>
            </a:r>
          </a:p>
          <a:p>
            <a:r>
              <a:rPr lang="en-US" dirty="0"/>
              <a:t>FY2018 Research Dollars – $464M ($586M*</a:t>
            </a:r>
            <a:r>
              <a:rPr lang="en-US" baseline="30000" dirty="0"/>
              <a:t>2010</a:t>
            </a:r>
            <a:r>
              <a:rPr lang="en-US" dirty="0"/>
              <a:t>)</a:t>
            </a:r>
          </a:p>
          <a:p>
            <a:r>
              <a:rPr lang="en-US" dirty="0"/>
              <a:t>Fall 2018 Employees – 28,148 (28,616*</a:t>
            </a:r>
            <a:r>
              <a:rPr lang="en-US" baseline="30000" dirty="0"/>
              <a:t>2016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3000" dirty="0"/>
              <a:t>Part-Time, UMMC (35%), MSU-Ag &amp; Extension</a:t>
            </a:r>
          </a:p>
          <a:p>
            <a:pPr lvl="1">
              <a:buNone/>
            </a:pPr>
            <a:endParaRPr lang="en-US" sz="1000" dirty="0"/>
          </a:p>
          <a:p>
            <a:pPr lvl="1">
              <a:buNone/>
            </a:pPr>
            <a:r>
              <a:rPr lang="en-US" baseline="30000" dirty="0"/>
              <a:t>1</a:t>
            </a:r>
            <a:r>
              <a:rPr lang="en-US" dirty="0"/>
              <a:t>November 1</a:t>
            </a:r>
            <a:r>
              <a:rPr lang="en-US" baseline="30000" dirty="0"/>
              <a:t>st</a:t>
            </a:r>
            <a:r>
              <a:rPr lang="en-US" dirty="0"/>
              <a:t> Census (normally 10-15 day window)</a:t>
            </a:r>
          </a:p>
          <a:p>
            <a:pPr lvl="1">
              <a:buNone/>
            </a:pPr>
            <a:r>
              <a:rPr lang="en-US" dirty="0"/>
              <a:t>*System Records  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628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IHL Activity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761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r>
              <a:rPr lang="en-US" sz="3400" dirty="0"/>
              <a:t>There is an opportunity to collaboratively develop—in conjunction with the community colleges—a formal transfer outcomes report  (i.e. Transfer Feedback Report)</a:t>
            </a:r>
          </a:p>
          <a:p>
            <a:pPr marL="0" indent="0">
              <a:buNone/>
            </a:pPr>
            <a:endParaRPr lang="en-US" sz="3400" dirty="0"/>
          </a:p>
          <a:p>
            <a:r>
              <a:rPr lang="en-US" sz="3400" dirty="0"/>
              <a:t>Report must reasonably compare native and transfer students on a variety of academic variables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Transfer Outcomes--Communication</a:t>
            </a:r>
          </a:p>
        </p:txBody>
      </p:sp>
    </p:spTree>
    <p:extLst>
      <p:ext uri="{BB962C8B-B14F-4D97-AF65-F5344CB8AC3E}">
        <p14:creationId xmlns:p14="http://schemas.microsoft.com/office/powerpoint/2010/main" val="41601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400" dirty="0"/>
              <a:t>Current metrics need refinement -- many metrics lump all transfers together – do not consider transfer hours (6 vs 36), level (FR vs SO), course grades (LO-UG vs UP-UG), etc.</a:t>
            </a:r>
          </a:p>
          <a:p>
            <a:r>
              <a:rPr lang="en-US" sz="3400" dirty="0"/>
              <a:t>GPA metrics rely on final GPA at graduation (excludes all those who do not graduate)</a:t>
            </a:r>
          </a:p>
          <a:p>
            <a:r>
              <a:rPr lang="en-US" sz="3400" dirty="0"/>
              <a:t>Comparing transfers with native students has been avoided due to a lack of a comparative framework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/>
              <a:t>Transfer Outcomes--Framework</a:t>
            </a:r>
          </a:p>
        </p:txBody>
      </p:sp>
    </p:spTree>
    <p:extLst>
      <p:ext uri="{BB962C8B-B14F-4D97-AF65-F5344CB8AC3E}">
        <p14:creationId xmlns:p14="http://schemas.microsoft.com/office/powerpoint/2010/main" val="259196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866F3C-043E-45CE-BE50-C67D6DEA6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31682"/>
            <a:ext cx="8535591" cy="188621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7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Fall 2014 through Fall 2018; excludes UMMC</a:t>
            </a:r>
          </a:p>
          <a:p>
            <a:pPr marL="0" indent="0">
              <a:buNone/>
            </a:pPr>
            <a:r>
              <a:rPr lang="en-US" sz="3600" dirty="0"/>
              <a:t>Two columns by University:</a:t>
            </a:r>
          </a:p>
          <a:p>
            <a:pPr marL="0" indent="0">
              <a:buNone/>
            </a:pPr>
            <a:r>
              <a:rPr lang="en-US" sz="3600" dirty="0"/>
              <a:t>	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6280" y="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Fall Transfer Activity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5D852CE9-06FD-45B8-8027-CCC18869CAB7}"/>
              </a:ext>
            </a:extLst>
          </p:cNvPr>
          <p:cNvSpPr/>
          <p:nvPr/>
        </p:nvSpPr>
        <p:spPr>
          <a:xfrm>
            <a:off x="609600" y="2590800"/>
            <a:ext cx="3733800" cy="1501254"/>
          </a:xfrm>
          <a:prstGeom prst="wedgeRectCallout">
            <a:avLst>
              <a:gd name="adj1" fmla="val -299"/>
              <a:gd name="adj2" fmla="val 9105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5-Year </a:t>
            </a:r>
            <a:r>
              <a:rPr lang="en-US" sz="3800" b="1" u="sng" dirty="0"/>
              <a:t>Averages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7DE9A262-7628-4310-B770-779265FC23A2}"/>
              </a:ext>
            </a:extLst>
          </p:cNvPr>
          <p:cNvSpPr/>
          <p:nvPr/>
        </p:nvSpPr>
        <p:spPr>
          <a:xfrm>
            <a:off x="4494320" y="2613546"/>
            <a:ext cx="3733800" cy="1501254"/>
          </a:xfrm>
          <a:prstGeom prst="wedgeRectCallout">
            <a:avLst>
              <a:gd name="adj1" fmla="val -80786"/>
              <a:gd name="adj2" fmla="val 89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5-Year Change</a:t>
            </a:r>
          </a:p>
          <a:p>
            <a:pPr algn="ctr"/>
            <a:r>
              <a:rPr lang="en-US" sz="3600" dirty="0"/>
              <a:t>0.5 = 50%</a:t>
            </a:r>
          </a:p>
        </p:txBody>
      </p:sp>
    </p:spTree>
    <p:extLst>
      <p:ext uri="{BB962C8B-B14F-4D97-AF65-F5344CB8AC3E}">
        <p14:creationId xmlns:p14="http://schemas.microsoft.com/office/powerpoint/2010/main" val="137918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2EFA719-2FBC-4F58-85E8-1C4A6A630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-27296"/>
            <a:ext cx="8534400" cy="68852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F82EA6-41B5-479E-9741-58C4EC4A69CB}"/>
              </a:ext>
            </a:extLst>
          </p:cNvPr>
          <p:cNvSpPr/>
          <p:nvPr/>
        </p:nvSpPr>
        <p:spPr>
          <a:xfrm>
            <a:off x="3657600" y="381000"/>
            <a:ext cx="838200" cy="28956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B92A22-651B-4EB4-95AF-1D8FAD71A9C2}"/>
              </a:ext>
            </a:extLst>
          </p:cNvPr>
          <p:cNvSpPr/>
          <p:nvPr/>
        </p:nvSpPr>
        <p:spPr>
          <a:xfrm>
            <a:off x="1905000" y="1143000"/>
            <a:ext cx="838200" cy="3810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17040-8C50-40D6-BE65-3EE6E29B6717}"/>
              </a:ext>
            </a:extLst>
          </p:cNvPr>
          <p:cNvSpPr/>
          <p:nvPr/>
        </p:nvSpPr>
        <p:spPr>
          <a:xfrm>
            <a:off x="5486400" y="1553497"/>
            <a:ext cx="762000" cy="1991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B32657-272A-4733-A45A-8AC52AA94C8F}"/>
              </a:ext>
            </a:extLst>
          </p:cNvPr>
          <p:cNvSpPr/>
          <p:nvPr/>
        </p:nvSpPr>
        <p:spPr>
          <a:xfrm>
            <a:off x="5509752" y="2514600"/>
            <a:ext cx="762000" cy="3515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F5C463-32FE-47D4-93F0-3C7CA9B51E6B}"/>
              </a:ext>
            </a:extLst>
          </p:cNvPr>
          <p:cNvSpPr/>
          <p:nvPr/>
        </p:nvSpPr>
        <p:spPr>
          <a:xfrm>
            <a:off x="7283245" y="1729248"/>
            <a:ext cx="762000" cy="1991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B98D0-A8DC-4706-B09F-1C1076856FF4}"/>
              </a:ext>
            </a:extLst>
          </p:cNvPr>
          <p:cNvSpPr/>
          <p:nvPr/>
        </p:nvSpPr>
        <p:spPr>
          <a:xfrm>
            <a:off x="7283245" y="2315497"/>
            <a:ext cx="762000" cy="1991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BDD29F-FBCB-4C37-A83B-1F2D59E551CD}"/>
              </a:ext>
            </a:extLst>
          </p:cNvPr>
          <p:cNvSpPr/>
          <p:nvPr/>
        </p:nvSpPr>
        <p:spPr>
          <a:xfrm>
            <a:off x="7283245" y="2901746"/>
            <a:ext cx="762000" cy="1991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95FEC-ECC8-4421-AE56-7B8638593394}"/>
              </a:ext>
            </a:extLst>
          </p:cNvPr>
          <p:cNvSpPr/>
          <p:nvPr/>
        </p:nvSpPr>
        <p:spPr>
          <a:xfrm>
            <a:off x="5400368" y="3733800"/>
            <a:ext cx="838200" cy="2895600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42564B-7921-48E3-B26C-D1D2B862ED68}"/>
              </a:ext>
            </a:extLst>
          </p:cNvPr>
          <p:cNvSpPr/>
          <p:nvPr/>
        </p:nvSpPr>
        <p:spPr>
          <a:xfrm>
            <a:off x="5400368" y="6627200"/>
            <a:ext cx="843116" cy="20744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0B920A-87F8-4BA3-A921-820C8C3E69CA}"/>
              </a:ext>
            </a:extLst>
          </p:cNvPr>
          <p:cNvSpPr/>
          <p:nvPr/>
        </p:nvSpPr>
        <p:spPr>
          <a:xfrm>
            <a:off x="3652684" y="6613680"/>
            <a:ext cx="843116" cy="20744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6244C58-C7C0-427F-B3EC-453CDFD0676F}"/>
              </a:ext>
            </a:extLst>
          </p:cNvPr>
          <p:cNvSpPr/>
          <p:nvPr/>
        </p:nvSpPr>
        <p:spPr>
          <a:xfrm>
            <a:off x="1900084" y="6613680"/>
            <a:ext cx="843116" cy="20744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9DFD94-B17D-48D6-A832-59418C7F99A0}"/>
              </a:ext>
            </a:extLst>
          </p:cNvPr>
          <p:cNvSpPr/>
          <p:nvPr/>
        </p:nvSpPr>
        <p:spPr>
          <a:xfrm>
            <a:off x="7202129" y="6617895"/>
            <a:ext cx="843116" cy="207448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20C94F-1527-4BF7-B26F-D352EBFD28BB}"/>
              </a:ext>
            </a:extLst>
          </p:cNvPr>
          <p:cNvSpPr/>
          <p:nvPr/>
        </p:nvSpPr>
        <p:spPr>
          <a:xfrm>
            <a:off x="5395452" y="5429152"/>
            <a:ext cx="843116" cy="207448"/>
          </a:xfrm>
          <a:prstGeom prst="rect">
            <a:avLst/>
          </a:prstGeom>
          <a:solidFill>
            <a:srgbClr val="C0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542ED2-5BB9-4314-AAA2-4BE6C2419864}"/>
              </a:ext>
            </a:extLst>
          </p:cNvPr>
          <p:cNvSpPr/>
          <p:nvPr/>
        </p:nvSpPr>
        <p:spPr>
          <a:xfrm>
            <a:off x="5524500" y="563997"/>
            <a:ext cx="1485900" cy="199103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306280" y="0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MS CJC Transfer Completion GPAs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46B1BE-D00C-43F3-BE9E-2025BDAA6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19282"/>
            <a:ext cx="8153400" cy="59958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60CC41-1BC8-4241-8DC4-57A47D0258F8}"/>
              </a:ext>
            </a:extLst>
          </p:cNvPr>
          <p:cNvSpPr/>
          <p:nvPr/>
        </p:nvSpPr>
        <p:spPr>
          <a:xfrm>
            <a:off x="533401" y="6248400"/>
            <a:ext cx="8153400" cy="566745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715000"/>
            <a:ext cx="2209800" cy="10057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73678"/>
            <a:ext cx="8382000" cy="5455722"/>
          </a:xfrm>
        </p:spPr>
        <p:txBody>
          <a:bodyPr>
            <a:normAutofit/>
          </a:bodyPr>
          <a:lstStyle/>
          <a:p>
            <a:r>
              <a:rPr lang="en-US" sz="3600" dirty="0"/>
              <a:t>Metrics should clearly define transfer and native cohorts for comparison</a:t>
            </a:r>
          </a:p>
          <a:p>
            <a:pPr marL="457200" lvl="1" indent="0">
              <a:buNone/>
            </a:pPr>
            <a:r>
              <a:rPr lang="en-US" sz="3300" dirty="0"/>
              <a:t>1. Native Cohort </a:t>
            </a:r>
          </a:p>
          <a:p>
            <a:pPr lvl="2"/>
            <a:r>
              <a:rPr lang="en-US" sz="3300" dirty="0"/>
              <a:t>IHL junior-level student</a:t>
            </a:r>
          </a:p>
          <a:p>
            <a:pPr marL="457200" lvl="1" indent="0">
              <a:buNone/>
            </a:pPr>
            <a:r>
              <a:rPr lang="en-US" sz="3300" dirty="0"/>
              <a:t>2. Traditional Transfer Cohort</a:t>
            </a:r>
          </a:p>
          <a:p>
            <a:pPr lvl="2"/>
            <a:r>
              <a:rPr lang="en-US" sz="3300" dirty="0"/>
              <a:t>Comparable to IHL junior-level student</a:t>
            </a:r>
          </a:p>
          <a:p>
            <a:pPr marL="457200" lvl="1" indent="0">
              <a:buNone/>
            </a:pPr>
            <a:r>
              <a:rPr lang="en-US" sz="3300" dirty="0"/>
              <a:t>3. Transient Transfer Cohort </a:t>
            </a:r>
          </a:p>
          <a:p>
            <a:pPr lvl="2"/>
            <a:r>
              <a:rPr lang="en-US" sz="3300" dirty="0"/>
              <a:t>Limited transfer activity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304800" y="3067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/>
            <a:r>
              <a:rPr lang="en-US" sz="4400" dirty="0"/>
              <a:t>Transfer Outcomes—Defining Cohorts</a:t>
            </a:r>
          </a:p>
        </p:txBody>
      </p:sp>
    </p:spTree>
    <p:extLst>
      <p:ext uri="{BB962C8B-B14F-4D97-AF65-F5344CB8AC3E}">
        <p14:creationId xmlns:p14="http://schemas.microsoft.com/office/powerpoint/2010/main" val="733633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1567</Words>
  <Application>Microsoft Office PowerPoint</Application>
  <PresentationFormat>On-screen Show (4:3)</PresentationFormat>
  <Paragraphs>419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Lucida Sans Unicode</vt:lpstr>
      <vt:lpstr>Times New Roman</vt:lpstr>
      <vt:lpstr>Verdana</vt:lpstr>
      <vt:lpstr>Wingdings 2</vt:lpstr>
      <vt:lpstr>Wingdings 3</vt:lpstr>
      <vt:lpstr>Office Theme</vt:lpstr>
      <vt:lpstr>Concourse</vt:lpstr>
      <vt:lpstr>MBUG 2019 </vt:lpstr>
      <vt:lpstr> IHL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IHL Update</dc:title>
  <dc:creator>Jim Hood</dc:creator>
  <cp:lastModifiedBy>Jim Hood</cp:lastModifiedBy>
  <cp:revision>448</cp:revision>
  <cp:lastPrinted>2019-06-05T21:19:35Z</cp:lastPrinted>
  <dcterms:created xsi:type="dcterms:W3CDTF">2016-03-29T15:20:18Z</dcterms:created>
  <dcterms:modified xsi:type="dcterms:W3CDTF">2019-09-17T13:49:03Z</dcterms:modified>
</cp:coreProperties>
</file>