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7" r:id="rId4"/>
    <p:sldId id="258" r:id="rId5"/>
    <p:sldId id="288" r:id="rId6"/>
    <p:sldId id="259" r:id="rId7"/>
    <p:sldId id="260" r:id="rId8"/>
    <p:sldId id="261" r:id="rId9"/>
    <p:sldId id="262" r:id="rId10"/>
    <p:sldId id="263" r:id="rId11"/>
    <p:sldId id="264" r:id="rId12"/>
    <p:sldId id="265" r:id="rId13"/>
    <p:sldId id="266" r:id="rId14"/>
    <p:sldId id="289" r:id="rId15"/>
    <p:sldId id="268" r:id="rId16"/>
    <p:sldId id="269" r:id="rId17"/>
    <p:sldId id="278" r:id="rId18"/>
    <p:sldId id="282" r:id="rId19"/>
    <p:sldId id="276" r:id="rId20"/>
    <p:sldId id="281" r:id="rId21"/>
    <p:sldId id="280" r:id="rId22"/>
    <p:sldId id="279" r:id="rId23"/>
    <p:sldId id="270" r:id="rId24"/>
    <p:sldId id="271" r:id="rId25"/>
    <p:sldId id="272" r:id="rId26"/>
    <p:sldId id="273" r:id="rId27"/>
    <p:sldId id="275" r:id="rId28"/>
    <p:sldId id="274" r:id="rId29"/>
    <p:sldId id="267" r:id="rId30"/>
    <p:sldId id="285" r:id="rId31"/>
    <p:sldId id="286" r:id="rId32"/>
    <p:sldId id="28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2A4143-1CEE-4AE4-AD9B-5AADEAE137B7}" type="datetimeFigureOut">
              <a:rPr lang="en-US" smtClean="0"/>
              <a:t>9/4/2019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5D0F0F3-6D14-4A29-A603-CBE4880F153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A2A4143-1CEE-4AE4-AD9B-5AADEAE137B7}"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A2A4143-1CEE-4AE4-AD9B-5AADEAE137B7}" type="datetimeFigureOut">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2A4143-1CEE-4AE4-AD9B-5AADEAE137B7}" type="datetimeFigureOut">
              <a:rPr lang="en-US" smtClean="0"/>
              <a:t>9/4/2019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2A4143-1CEE-4AE4-AD9B-5AADEAE137B7}" type="datetimeFigureOut">
              <a:rPr lang="en-US" smtClean="0"/>
              <a:t>9/4/2019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D0F0F3-6D14-4A29-A603-CBE4880F153C}"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A4143-1CEE-4AE4-AD9B-5AADEAE137B7}" type="datetimeFigureOut">
              <a:rPr lang="en-US" smtClean="0"/>
              <a:t>9/4/2019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D0F0F3-6D14-4A29-A603-CBE4880F15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A2A4143-1CEE-4AE4-AD9B-5AADEAE137B7}" type="datetimeFigureOut">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A2A4143-1CEE-4AE4-AD9B-5AADEAE137B7}" type="datetimeFigureOut">
              <a:rPr lang="en-US" smtClean="0"/>
              <a:t>9/4/2019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5D0F0F3-6D14-4A29-A603-CBE4880F153C}"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2A4143-1CEE-4AE4-AD9B-5AADEAE137B7}" type="datetimeFigureOut">
              <a:rPr lang="en-US" smtClean="0"/>
              <a:t>9/4/2019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5D0F0F3-6D14-4A29-A603-CBE4880F15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fontScale="90000"/>
          </a:bodyPr>
          <a:lstStyle/>
          <a:p>
            <a:pPr algn="ctr"/>
            <a:r>
              <a:rPr lang="en-US" dirty="0" smtClean="0"/>
              <a:t>MBUG 2019</a:t>
            </a:r>
            <a:br>
              <a:rPr lang="en-US" dirty="0" smtClean="0"/>
            </a:br>
            <a:endParaRPr lang="en-US" dirty="0"/>
          </a:p>
        </p:txBody>
      </p:sp>
      <p:sp>
        <p:nvSpPr>
          <p:cNvPr id="5" name="Subtitle 4"/>
          <p:cNvSpPr>
            <a:spLocks noGrp="1"/>
          </p:cNvSpPr>
          <p:nvPr>
            <p:ph type="subTitle" idx="1"/>
          </p:nvPr>
        </p:nvSpPr>
        <p:spPr>
          <a:xfrm>
            <a:off x="685800" y="1905000"/>
            <a:ext cx="7772400" cy="2362200"/>
          </a:xfrm>
        </p:spPr>
        <p:txBody>
          <a:bodyPr>
            <a:normAutofit fontScale="92500" lnSpcReduction="20000"/>
          </a:bodyPr>
          <a:lstStyle/>
          <a:p>
            <a:pPr algn="l"/>
            <a:r>
              <a:rPr lang="en-US" sz="2000" dirty="0" smtClean="0"/>
              <a:t>Session Title: Loading Time From a Third Party Time Clock to 		         PHRMTIM to be used in Payroll Processing.</a:t>
            </a:r>
          </a:p>
          <a:p>
            <a:pPr algn="l"/>
            <a:endParaRPr lang="en-US" sz="2000" dirty="0" smtClean="0"/>
          </a:p>
          <a:p>
            <a:pPr algn="l"/>
            <a:r>
              <a:rPr lang="en-US" sz="2000" dirty="0" smtClean="0"/>
              <a:t>Presented By: Ken Westerburg</a:t>
            </a:r>
          </a:p>
          <a:p>
            <a:pPr algn="l"/>
            <a:endParaRPr lang="en-US" sz="2000" dirty="0" smtClean="0"/>
          </a:p>
          <a:p>
            <a:pPr algn="l"/>
            <a:r>
              <a:rPr lang="en-US" sz="2000" dirty="0" smtClean="0"/>
              <a:t>Institution: ULM (University of Louisiana at Monroe)</a:t>
            </a:r>
          </a:p>
          <a:p>
            <a:pPr algn="l"/>
            <a:endParaRPr lang="en-US" sz="2000" dirty="0" smtClean="0"/>
          </a:p>
          <a:p>
            <a:pPr algn="l"/>
            <a:r>
              <a:rPr lang="en-US" sz="2000" dirty="0" smtClean="0"/>
              <a:t>September 10, 2019</a:t>
            </a:r>
            <a:endParaRPr lang="en-US" sz="2000" dirty="0"/>
          </a:p>
        </p:txBody>
      </p:sp>
      <p:pic>
        <p:nvPicPr>
          <p:cNvPr id="8" name="Picture 7"/>
          <p:cNvPicPr>
            <a:picLocks noChangeAspect="1"/>
          </p:cNvPicPr>
          <p:nvPr/>
        </p:nvPicPr>
        <p:blipFill>
          <a:blip r:embed="rId2"/>
          <a:stretch>
            <a:fillRect/>
          </a:stretch>
        </p:blipFill>
        <p:spPr>
          <a:xfrm>
            <a:off x="228600" y="5181600"/>
            <a:ext cx="1447800" cy="161389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2438400"/>
            <a:ext cx="1905000" cy="1905000"/>
          </a:xfrm>
          <a:prstGeom prst="rect">
            <a:avLst/>
          </a:prstGeom>
        </p:spPr>
      </p:pic>
    </p:spTree>
    <p:extLst>
      <p:ext uri="{BB962C8B-B14F-4D97-AF65-F5344CB8AC3E}">
        <p14:creationId xmlns:p14="http://schemas.microsoft.com/office/powerpoint/2010/main" val="4216513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852672"/>
          </a:xfrm>
        </p:spPr>
        <p:txBody>
          <a:bodyPr>
            <a:normAutofit lnSpcReduction="10000"/>
          </a:bodyPr>
          <a:lstStyle/>
          <a:p>
            <a:pPr>
              <a:buFont typeface="Wingdings" panose="05000000000000000000" pitchFamily="2" charset="2"/>
              <a:buChar char="§"/>
            </a:pPr>
            <a:r>
              <a:rPr lang="en-US" dirty="0" smtClean="0"/>
              <a:t>PHRMTIM_YEAR – Payroll Year</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PHRMTIM_PICT_CODE – Pay ID (BW,9M,MN,ST)</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PHRMTIM_PAYNO – Payroll Number</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PHRMTIM_CHANGE_IND – “Y” </a:t>
            </a:r>
          </a:p>
          <a:p>
            <a:pPr lvl="1">
              <a:buFont typeface="Arial" panose="020B0604020202020204" pitchFamily="34" charset="0"/>
              <a:buChar char="•"/>
            </a:pPr>
            <a:r>
              <a:rPr lang="en-US" dirty="0" smtClean="0"/>
              <a:t>Yes - Process through Payroll</a:t>
            </a:r>
          </a:p>
          <a:p>
            <a:pPr lvl="1">
              <a:buFont typeface="Arial" panose="020B0604020202020204" pitchFamily="34" charset="0"/>
              <a:buChar char="•"/>
            </a:pPr>
            <a:r>
              <a:rPr lang="en-US" dirty="0" smtClean="0"/>
              <a:t>Field is not visible on the Form PHAMTIM</a:t>
            </a:r>
            <a:endParaRPr lang="en-US" dirty="0"/>
          </a:p>
          <a:p>
            <a:pPr marL="393192" lvl="1" indent="0">
              <a:buNone/>
            </a:pPr>
            <a:endParaRPr lang="en-US" dirty="0" smtClean="0"/>
          </a:p>
        </p:txBody>
      </p:sp>
      <p:sp>
        <p:nvSpPr>
          <p:cNvPr id="3" name="Title 2"/>
          <p:cNvSpPr>
            <a:spLocks noGrp="1"/>
          </p:cNvSpPr>
          <p:nvPr>
            <p:ph type="title"/>
          </p:nvPr>
        </p:nvSpPr>
        <p:spPr/>
        <p:txBody>
          <a:bodyPr/>
          <a:lstStyle/>
          <a:p>
            <a:pPr algn="ctr"/>
            <a:r>
              <a:rPr lang="en-US" dirty="0" smtClean="0"/>
              <a:t>PHRMTIM FIELDS</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386018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4005072"/>
          </a:xfrm>
        </p:spPr>
        <p:txBody>
          <a:bodyPr>
            <a:normAutofit lnSpcReduction="10000"/>
          </a:bodyPr>
          <a:lstStyle/>
          <a:p>
            <a:pPr>
              <a:buFont typeface="Wingdings" panose="05000000000000000000" pitchFamily="2" charset="2"/>
              <a:buChar char="§"/>
            </a:pPr>
            <a:r>
              <a:rPr lang="en-US" dirty="0" smtClean="0"/>
              <a:t>PHRMTIM_ACTIVITY_DATE – Date of Data Load</a:t>
            </a:r>
          </a:p>
          <a:p>
            <a:pPr>
              <a:buFont typeface="Wingdings" panose="05000000000000000000" pitchFamily="2" charset="2"/>
              <a:buChar char="§"/>
            </a:pPr>
            <a:endParaRPr lang="en-US" dirty="0"/>
          </a:p>
          <a:p>
            <a:pPr>
              <a:buFont typeface="Wingdings" panose="05000000000000000000" pitchFamily="2" charset="2"/>
              <a:buChar char="§"/>
            </a:pPr>
            <a:r>
              <a:rPr lang="en-US" dirty="0" smtClean="0"/>
              <a:t>PHRMTIM_ID – Banner ID (Not PIDM)</a:t>
            </a:r>
          </a:p>
          <a:p>
            <a:pPr lvl="1">
              <a:buFont typeface="Arial" panose="020B0604020202020204" pitchFamily="34" charset="0"/>
              <a:buChar char="•"/>
            </a:pPr>
            <a:r>
              <a:rPr lang="en-US" dirty="0" smtClean="0"/>
              <a:t>Only validated field in Table</a:t>
            </a:r>
          </a:p>
          <a:p>
            <a:pPr>
              <a:buFont typeface="Wingdings" panose="05000000000000000000" pitchFamily="2" charset="2"/>
              <a:buChar char="§"/>
            </a:pPr>
            <a:endParaRPr lang="en-US" dirty="0"/>
          </a:p>
          <a:p>
            <a:pPr>
              <a:buFont typeface="Wingdings" panose="05000000000000000000" pitchFamily="2" charset="2"/>
              <a:buChar char="§"/>
            </a:pPr>
            <a:r>
              <a:rPr lang="en-US" dirty="0" smtClean="0"/>
              <a:t>PHRMTIM_POSN – Position Number</a:t>
            </a:r>
          </a:p>
          <a:p>
            <a:pPr>
              <a:buFont typeface="Wingdings" panose="05000000000000000000" pitchFamily="2" charset="2"/>
              <a:buChar char="§"/>
            </a:pPr>
            <a:endParaRPr lang="en-US" dirty="0"/>
          </a:p>
          <a:p>
            <a:pPr>
              <a:buFont typeface="Wingdings" panose="05000000000000000000" pitchFamily="2" charset="2"/>
              <a:buChar char="§"/>
            </a:pPr>
            <a:r>
              <a:rPr lang="en-US" dirty="0" smtClean="0"/>
              <a:t>PHRMTIM_SUFF – Position Suffix</a:t>
            </a:r>
            <a:endParaRPr lang="en-US" dirty="0"/>
          </a:p>
        </p:txBody>
      </p:sp>
      <p:sp>
        <p:nvSpPr>
          <p:cNvPr id="3" name="Title 2"/>
          <p:cNvSpPr>
            <a:spLocks noGrp="1"/>
          </p:cNvSpPr>
          <p:nvPr>
            <p:ph type="title"/>
          </p:nvPr>
        </p:nvSpPr>
        <p:spPr/>
        <p:txBody>
          <a:bodyPr/>
          <a:lstStyle/>
          <a:p>
            <a:pPr algn="ctr"/>
            <a:r>
              <a:rPr lang="en-US" dirty="0" smtClean="0"/>
              <a:t>PHRMTIM FIELDS (cont’d)</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789973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3928872"/>
          </a:xfrm>
        </p:spPr>
        <p:txBody>
          <a:bodyPr>
            <a:normAutofit fontScale="92500" lnSpcReduction="10000"/>
          </a:bodyPr>
          <a:lstStyle/>
          <a:p>
            <a:pPr>
              <a:buFont typeface="Wingdings" panose="05000000000000000000" pitchFamily="2" charset="2"/>
              <a:buChar char="§"/>
            </a:pPr>
            <a:r>
              <a:rPr lang="en-US" dirty="0" smtClean="0"/>
              <a:t>PHRMTIM_EARN_CODE – Earnings Code</a:t>
            </a:r>
          </a:p>
          <a:p>
            <a:endParaRPr lang="en-US" dirty="0"/>
          </a:p>
          <a:p>
            <a:pPr>
              <a:buFont typeface="Wingdings" panose="05000000000000000000" pitchFamily="2" charset="2"/>
              <a:buChar char="§"/>
            </a:pPr>
            <a:r>
              <a:rPr lang="en-US" dirty="0" smtClean="0"/>
              <a:t>PHRMTIM_SHIFT – “1”</a:t>
            </a:r>
            <a:r>
              <a:rPr lang="en-US" dirty="0"/>
              <a:t> </a:t>
            </a:r>
            <a:r>
              <a:rPr lang="en-US" dirty="0" smtClean="0"/>
              <a:t>(Required even if you do not use SHIFTS)</a:t>
            </a:r>
          </a:p>
          <a:p>
            <a:endParaRPr lang="en-US" dirty="0"/>
          </a:p>
          <a:p>
            <a:pPr>
              <a:buFont typeface="Wingdings" panose="05000000000000000000" pitchFamily="2" charset="2"/>
              <a:buChar char="§"/>
            </a:pPr>
            <a:r>
              <a:rPr lang="en-US" dirty="0" smtClean="0"/>
              <a:t>PHRMTIM_HRS – Hours or Units</a:t>
            </a:r>
          </a:p>
          <a:p>
            <a:endParaRPr lang="en-US" dirty="0"/>
          </a:p>
          <a:p>
            <a:pPr>
              <a:buFont typeface="Wingdings" panose="05000000000000000000" pitchFamily="2" charset="2"/>
              <a:buChar char="§"/>
            </a:pPr>
            <a:r>
              <a:rPr lang="en-US" dirty="0" smtClean="0"/>
              <a:t>PHRMTIM_SPECIAL_RATE (Optional)– Special Rate</a:t>
            </a:r>
          </a:p>
          <a:p>
            <a:pPr lvl="1">
              <a:buFont typeface="Arial" panose="020B0604020202020204" pitchFamily="34" charset="0"/>
              <a:buChar char="•"/>
            </a:pPr>
            <a:r>
              <a:rPr lang="en-US" dirty="0" smtClean="0"/>
              <a:t>Only required if an earnings code is entered that requires a special rate</a:t>
            </a:r>
          </a:p>
          <a:p>
            <a:pPr lvl="1"/>
            <a:endParaRPr lang="en-US" dirty="0" smtClean="0"/>
          </a:p>
          <a:p>
            <a:endParaRPr lang="en-US" dirty="0"/>
          </a:p>
          <a:p>
            <a:endParaRPr lang="en-US" dirty="0" smtClean="0"/>
          </a:p>
        </p:txBody>
      </p:sp>
      <p:sp>
        <p:nvSpPr>
          <p:cNvPr id="3" name="Title 2"/>
          <p:cNvSpPr>
            <a:spLocks noGrp="1"/>
          </p:cNvSpPr>
          <p:nvPr>
            <p:ph type="title"/>
          </p:nvPr>
        </p:nvSpPr>
        <p:spPr/>
        <p:txBody>
          <a:bodyPr/>
          <a:lstStyle/>
          <a:p>
            <a:pPr algn="ctr"/>
            <a:r>
              <a:rPr lang="en-US" dirty="0"/>
              <a:t>PHRMTIM FIELDS (cont’d)</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214345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928871"/>
          </a:xfrm>
        </p:spPr>
        <p:txBody>
          <a:bodyPr>
            <a:normAutofit fontScale="92500" lnSpcReduction="20000"/>
          </a:bodyPr>
          <a:lstStyle/>
          <a:p>
            <a:pPr>
              <a:buFont typeface="Wingdings" panose="05000000000000000000" pitchFamily="2" charset="2"/>
              <a:buChar char="§"/>
            </a:pPr>
            <a:r>
              <a:rPr lang="en-US" dirty="0" smtClean="0"/>
              <a:t>PHRMTIM_BEGIN_DATE – Begin Date (Must be within the Payroll Period)</a:t>
            </a:r>
          </a:p>
          <a:p>
            <a:pPr>
              <a:buFont typeface="Wingdings" panose="05000000000000000000" pitchFamily="2" charset="2"/>
              <a:buChar char="§"/>
            </a:pPr>
            <a:endParaRPr lang="en-US" dirty="0"/>
          </a:p>
          <a:p>
            <a:pPr>
              <a:buFont typeface="Wingdings" panose="05000000000000000000" pitchFamily="2" charset="2"/>
              <a:buChar char="§"/>
            </a:pPr>
            <a:r>
              <a:rPr lang="en-US" dirty="0" smtClean="0"/>
              <a:t>PHRMTIM_END_DATE (Optional) – End Date (Must be within the Payroll Period)</a:t>
            </a:r>
          </a:p>
          <a:p>
            <a:pPr>
              <a:buFont typeface="Wingdings" panose="05000000000000000000" pitchFamily="2" charset="2"/>
              <a:buChar char="§"/>
            </a:pPr>
            <a:endParaRPr lang="en-US" dirty="0"/>
          </a:p>
          <a:p>
            <a:pPr>
              <a:buFont typeface="Wingdings" panose="05000000000000000000" pitchFamily="2" charset="2"/>
              <a:buChar char="§"/>
            </a:pPr>
            <a:r>
              <a:rPr lang="en-US" dirty="0" smtClean="0"/>
              <a:t>PHRMTIM_EFFECTIVE_DATE – </a:t>
            </a:r>
            <a:r>
              <a:rPr lang="en-US" b="1" u="sng" dirty="0" smtClean="0"/>
              <a:t>ALWAYS NULL!!!</a:t>
            </a:r>
          </a:p>
          <a:p>
            <a:pPr>
              <a:buFont typeface="Wingdings" panose="05000000000000000000" pitchFamily="2" charset="2"/>
              <a:buChar char="§"/>
            </a:pPr>
            <a:endParaRPr lang="en-US" b="1" u="sng" dirty="0"/>
          </a:p>
          <a:p>
            <a:pPr>
              <a:buFont typeface="Wingdings" panose="05000000000000000000" pitchFamily="2" charset="2"/>
              <a:buChar char="§"/>
            </a:pPr>
            <a:r>
              <a:rPr lang="en-US" dirty="0" smtClean="0"/>
              <a:t>All Labor Fields Are OPTIONAL</a:t>
            </a:r>
          </a:p>
          <a:p>
            <a:pPr lvl="1">
              <a:buFont typeface="Arial" panose="020B0604020202020204" pitchFamily="34" charset="0"/>
              <a:buChar char="•"/>
            </a:pPr>
            <a:r>
              <a:rPr lang="en-US" dirty="0" smtClean="0"/>
              <a:t>Labor Fields defaults in from the Position on NBAJOBS</a:t>
            </a:r>
          </a:p>
          <a:p>
            <a:pPr lvl="1">
              <a:buFont typeface="Arial" panose="020B0604020202020204" pitchFamily="34" charset="0"/>
              <a:buChar char="•"/>
            </a:pPr>
            <a:r>
              <a:rPr lang="en-US" dirty="0" smtClean="0"/>
              <a:t>Can be used to Override Labor</a:t>
            </a:r>
            <a:endParaRPr lang="en-US" dirty="0"/>
          </a:p>
        </p:txBody>
      </p:sp>
      <p:sp>
        <p:nvSpPr>
          <p:cNvPr id="3" name="Title 2"/>
          <p:cNvSpPr>
            <a:spLocks noGrp="1"/>
          </p:cNvSpPr>
          <p:nvPr>
            <p:ph type="title"/>
          </p:nvPr>
        </p:nvSpPr>
        <p:spPr/>
        <p:txBody>
          <a:bodyPr/>
          <a:lstStyle/>
          <a:p>
            <a:pPr algn="ctr"/>
            <a:r>
              <a:rPr lang="en-US" dirty="0"/>
              <a:t>PHRMTIM FIELDS (cont’d)</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848333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HR JITTERS</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1028" name="Picture 4" descr="Image result for jitter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90750" y="1295400"/>
            <a:ext cx="4762500"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53617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
            </a:pPr>
            <a:r>
              <a:rPr lang="en-US" dirty="0" smtClean="0"/>
              <a:t>An extract file is created early Saturday morning after the Pay Period has ended.</a:t>
            </a:r>
          </a:p>
          <a:p>
            <a:pPr marL="109728" indent="0">
              <a:buNone/>
            </a:pPr>
            <a:endParaRPr lang="en-US" dirty="0" smtClean="0"/>
          </a:p>
          <a:p>
            <a:pPr>
              <a:buFont typeface="Wingdings" panose="05000000000000000000" pitchFamily="2" charset="2"/>
              <a:buChar char="§"/>
            </a:pPr>
            <a:r>
              <a:rPr lang="en-US" dirty="0" smtClean="0"/>
              <a:t>This file is created from the Third-Party Time Clock and is used as the input for the load program to check against NBAJOBS and load the data to PHRMTIM.</a:t>
            </a:r>
          </a:p>
        </p:txBody>
      </p:sp>
      <p:sp>
        <p:nvSpPr>
          <p:cNvPr id="3" name="Title 2"/>
          <p:cNvSpPr>
            <a:spLocks noGrp="1"/>
          </p:cNvSpPr>
          <p:nvPr>
            <p:ph type="title"/>
          </p:nvPr>
        </p:nvSpPr>
        <p:spPr/>
        <p:txBody>
          <a:bodyPr/>
          <a:lstStyle/>
          <a:p>
            <a:pPr algn="ctr"/>
            <a:r>
              <a:rPr lang="en-US" dirty="0" smtClean="0"/>
              <a:t>Our Process at ULM</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301222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pPr>
              <a:buFont typeface="Wingdings" panose="05000000000000000000" pitchFamily="2" charset="2"/>
              <a:buChar char="§"/>
            </a:pPr>
            <a:r>
              <a:rPr lang="en-US" dirty="0" smtClean="0"/>
              <a:t>8 digit Campus Wide ID</a:t>
            </a:r>
          </a:p>
          <a:p>
            <a:pPr marL="109728" indent="0">
              <a:buNone/>
            </a:pPr>
            <a:endParaRPr lang="en-US" dirty="0" smtClean="0"/>
          </a:p>
        </p:txBody>
      </p:sp>
      <p:sp>
        <p:nvSpPr>
          <p:cNvPr id="3" name="Title 2"/>
          <p:cNvSpPr>
            <a:spLocks noGrp="1"/>
          </p:cNvSpPr>
          <p:nvPr>
            <p:ph type="title"/>
          </p:nvPr>
        </p:nvSpPr>
        <p:spPr/>
        <p:txBody>
          <a:bodyPr>
            <a:normAutofit fontScale="90000"/>
          </a:bodyPr>
          <a:lstStyle/>
          <a:p>
            <a:pPr algn="ctr"/>
            <a:r>
              <a:rPr lang="en-US" dirty="0" smtClean="0">
                <a:effectLst/>
              </a:rPr>
              <a:t>EXTRACT FILE FROM TIME CLOCK</a:t>
            </a:r>
            <a:endParaRPr lang="en-US" dirty="0">
              <a:effectLst/>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5" name="Picture 4"/>
          <p:cNvPicPr>
            <a:picLocks noChangeAspect="1"/>
          </p:cNvPicPr>
          <p:nvPr/>
        </p:nvPicPr>
        <p:blipFill>
          <a:blip r:embed="rId3"/>
          <a:stretch>
            <a:fillRect/>
          </a:stretch>
        </p:blipFill>
        <p:spPr>
          <a:xfrm>
            <a:off x="1600200" y="1524000"/>
            <a:ext cx="5687219" cy="819264"/>
          </a:xfrm>
          <a:prstGeom prst="rect">
            <a:avLst/>
          </a:prstGeom>
        </p:spPr>
      </p:pic>
      <p:cxnSp>
        <p:nvCxnSpPr>
          <p:cNvPr id="9" name="Straight Arrow Connector 8"/>
          <p:cNvCxnSpPr/>
          <p:nvPr/>
        </p:nvCxnSpPr>
        <p:spPr>
          <a:xfrm flipV="1">
            <a:off x="1066800" y="1828800"/>
            <a:ext cx="533400" cy="6096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193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pPr>
              <a:buFont typeface="Wingdings" panose="05000000000000000000" pitchFamily="2" charset="2"/>
              <a:buChar char="§"/>
            </a:pPr>
            <a:r>
              <a:rPr lang="en-US" dirty="0" smtClean="0"/>
              <a:t>8 digit Campus Wide ID</a:t>
            </a:r>
          </a:p>
          <a:p>
            <a:pPr>
              <a:buFont typeface="Wingdings" panose="05000000000000000000" pitchFamily="2" charset="2"/>
              <a:buChar char="§"/>
            </a:pPr>
            <a:r>
              <a:rPr lang="en-US" dirty="0" smtClean="0"/>
              <a:t>FOAP (NULL) for Federal Student Workers</a:t>
            </a:r>
          </a:p>
          <a:p>
            <a:pPr marL="109728" indent="0">
              <a:buNone/>
            </a:pPr>
            <a:endParaRPr lang="en-US" dirty="0" smtClean="0"/>
          </a:p>
        </p:txBody>
      </p:sp>
      <p:sp>
        <p:nvSpPr>
          <p:cNvPr id="3" name="Title 2"/>
          <p:cNvSpPr>
            <a:spLocks noGrp="1"/>
          </p:cNvSpPr>
          <p:nvPr>
            <p:ph type="title"/>
          </p:nvPr>
        </p:nvSpPr>
        <p:spPr/>
        <p:txBody>
          <a:bodyPr>
            <a:normAutofit fontScale="90000"/>
          </a:bodyPr>
          <a:lstStyle/>
          <a:p>
            <a:pPr algn="ctr"/>
            <a:r>
              <a:rPr lang="en-US" dirty="0" smtClean="0">
                <a:effectLst/>
              </a:rPr>
              <a:t>EXTRACT FILE FROM TIME CLOCK</a:t>
            </a:r>
            <a:endParaRPr lang="en-US" dirty="0">
              <a:effectLst/>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5" name="Picture 4"/>
          <p:cNvPicPr>
            <a:picLocks noChangeAspect="1"/>
          </p:cNvPicPr>
          <p:nvPr/>
        </p:nvPicPr>
        <p:blipFill>
          <a:blip r:embed="rId3"/>
          <a:stretch>
            <a:fillRect/>
          </a:stretch>
        </p:blipFill>
        <p:spPr>
          <a:xfrm>
            <a:off x="1600200" y="1524000"/>
            <a:ext cx="5687219" cy="819264"/>
          </a:xfrm>
          <a:prstGeom prst="rect">
            <a:avLst/>
          </a:prstGeom>
        </p:spPr>
      </p:pic>
      <p:cxnSp>
        <p:nvCxnSpPr>
          <p:cNvPr id="13" name="Straight Arrow Connector 12"/>
          <p:cNvCxnSpPr/>
          <p:nvPr/>
        </p:nvCxnSpPr>
        <p:spPr>
          <a:xfrm flipV="1">
            <a:off x="1371600" y="1828800"/>
            <a:ext cx="914400" cy="10668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9537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pPr>
              <a:buFont typeface="Wingdings" panose="05000000000000000000" pitchFamily="2" charset="2"/>
              <a:buChar char="§"/>
            </a:pPr>
            <a:r>
              <a:rPr lang="en-US" dirty="0" smtClean="0"/>
              <a:t>8 digit Campus Wide ID</a:t>
            </a:r>
          </a:p>
          <a:p>
            <a:pPr>
              <a:buFont typeface="Wingdings" panose="05000000000000000000" pitchFamily="2" charset="2"/>
              <a:buChar char="§"/>
            </a:pPr>
            <a:r>
              <a:rPr lang="en-US" dirty="0"/>
              <a:t>FOAP (NULL) for </a:t>
            </a:r>
            <a:r>
              <a:rPr lang="en-US" dirty="0" smtClean="0"/>
              <a:t>Federal Student Workers</a:t>
            </a:r>
            <a:endParaRPr lang="en-US" dirty="0"/>
          </a:p>
          <a:p>
            <a:pPr>
              <a:buFont typeface="Wingdings" panose="05000000000000000000" pitchFamily="2" charset="2"/>
              <a:buChar char="§"/>
            </a:pPr>
            <a:r>
              <a:rPr lang="en-US" dirty="0" smtClean="0"/>
              <a:t>FOAP for State Student Workers</a:t>
            </a:r>
          </a:p>
          <a:p>
            <a:pPr marL="393192" lvl="1" indent="0">
              <a:buNone/>
            </a:pPr>
            <a:endParaRPr lang="en-US" dirty="0" smtClean="0"/>
          </a:p>
          <a:p>
            <a:pPr marL="109728" indent="0">
              <a:buNone/>
            </a:pPr>
            <a:endParaRPr lang="en-US" dirty="0" smtClean="0"/>
          </a:p>
        </p:txBody>
      </p:sp>
      <p:sp>
        <p:nvSpPr>
          <p:cNvPr id="3" name="Title 2"/>
          <p:cNvSpPr>
            <a:spLocks noGrp="1"/>
          </p:cNvSpPr>
          <p:nvPr>
            <p:ph type="title"/>
          </p:nvPr>
        </p:nvSpPr>
        <p:spPr/>
        <p:txBody>
          <a:bodyPr>
            <a:normAutofit fontScale="90000"/>
          </a:bodyPr>
          <a:lstStyle/>
          <a:p>
            <a:pPr algn="ctr"/>
            <a:r>
              <a:rPr lang="en-US" dirty="0" smtClean="0">
                <a:effectLst/>
              </a:rPr>
              <a:t>EXTRACT FILE FROM TIME CLOCK</a:t>
            </a:r>
            <a:endParaRPr lang="en-US" dirty="0">
              <a:effectLst/>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5" name="Picture 4"/>
          <p:cNvPicPr>
            <a:picLocks noChangeAspect="1"/>
          </p:cNvPicPr>
          <p:nvPr/>
        </p:nvPicPr>
        <p:blipFill>
          <a:blip r:embed="rId3"/>
          <a:stretch>
            <a:fillRect/>
          </a:stretch>
        </p:blipFill>
        <p:spPr>
          <a:xfrm>
            <a:off x="1600200" y="1524000"/>
            <a:ext cx="5687219" cy="819264"/>
          </a:xfrm>
          <a:prstGeom prst="rect">
            <a:avLst/>
          </a:prstGeom>
        </p:spPr>
      </p:pic>
      <p:cxnSp>
        <p:nvCxnSpPr>
          <p:cNvPr id="11" name="Straight Arrow Connector 10"/>
          <p:cNvCxnSpPr/>
          <p:nvPr/>
        </p:nvCxnSpPr>
        <p:spPr>
          <a:xfrm flipV="1">
            <a:off x="1447800" y="1981200"/>
            <a:ext cx="990600" cy="13716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286000" y="1828800"/>
            <a:ext cx="0" cy="152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286000" y="1828800"/>
            <a:ext cx="18288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286000" y="1981200"/>
            <a:ext cx="18288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114800" y="1828800"/>
            <a:ext cx="0" cy="152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0229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852671"/>
          </a:xfrm>
        </p:spPr>
        <p:txBody>
          <a:bodyPr>
            <a:normAutofit lnSpcReduction="10000"/>
          </a:bodyPr>
          <a:lstStyle/>
          <a:p>
            <a:endParaRPr lang="en-US" dirty="0" smtClean="0"/>
          </a:p>
          <a:p>
            <a:endParaRPr lang="en-US" dirty="0"/>
          </a:p>
          <a:p>
            <a:pPr>
              <a:buFont typeface="Wingdings" panose="05000000000000000000" pitchFamily="2" charset="2"/>
              <a:buChar char="§"/>
            </a:pPr>
            <a:r>
              <a:rPr lang="en-US" dirty="0" smtClean="0"/>
              <a:t>8 digit Campus Wide ID</a:t>
            </a:r>
          </a:p>
          <a:p>
            <a:pPr>
              <a:buFont typeface="Wingdings" panose="05000000000000000000" pitchFamily="2" charset="2"/>
              <a:buChar char="§"/>
            </a:pPr>
            <a:r>
              <a:rPr lang="en-US" dirty="0"/>
              <a:t>FOAP (NULL) for </a:t>
            </a:r>
            <a:r>
              <a:rPr lang="en-US" dirty="0" smtClean="0"/>
              <a:t>Federal Student Workers</a:t>
            </a:r>
            <a:endParaRPr lang="en-US" dirty="0"/>
          </a:p>
          <a:p>
            <a:pPr>
              <a:buFont typeface="Wingdings" panose="05000000000000000000" pitchFamily="2" charset="2"/>
              <a:buChar char="§"/>
            </a:pPr>
            <a:r>
              <a:rPr lang="en-US" dirty="0" smtClean="0"/>
              <a:t>FOAP for State Student Workers</a:t>
            </a:r>
          </a:p>
          <a:p>
            <a:pPr lvl="1">
              <a:buFont typeface="Arial" panose="020B0604020202020204" pitchFamily="34" charset="0"/>
              <a:buChar char="•"/>
            </a:pPr>
            <a:r>
              <a:rPr lang="en-US" dirty="0" smtClean="0"/>
              <a:t>FUND</a:t>
            </a:r>
          </a:p>
          <a:p>
            <a:pPr lvl="1">
              <a:buFont typeface="Arial" panose="020B0604020202020204" pitchFamily="34" charset="0"/>
              <a:buChar char="•"/>
            </a:pPr>
            <a:r>
              <a:rPr lang="en-US" dirty="0" smtClean="0"/>
              <a:t>ORGN</a:t>
            </a:r>
          </a:p>
          <a:p>
            <a:pPr lvl="1">
              <a:buFont typeface="Arial" panose="020B0604020202020204" pitchFamily="34" charset="0"/>
              <a:buChar char="•"/>
            </a:pPr>
            <a:r>
              <a:rPr lang="en-US" dirty="0" smtClean="0"/>
              <a:t>PROG</a:t>
            </a:r>
          </a:p>
          <a:p>
            <a:pPr lvl="1">
              <a:buFont typeface="Arial" panose="020B0604020202020204" pitchFamily="34" charset="0"/>
              <a:buChar char="•"/>
            </a:pPr>
            <a:r>
              <a:rPr lang="en-US" dirty="0" smtClean="0"/>
              <a:t>ACCT</a:t>
            </a:r>
          </a:p>
          <a:p>
            <a:pPr marL="109728" indent="0">
              <a:buNone/>
            </a:pPr>
            <a:endParaRPr lang="en-US" dirty="0" smtClean="0"/>
          </a:p>
        </p:txBody>
      </p:sp>
      <p:sp>
        <p:nvSpPr>
          <p:cNvPr id="3" name="Title 2"/>
          <p:cNvSpPr>
            <a:spLocks noGrp="1"/>
          </p:cNvSpPr>
          <p:nvPr>
            <p:ph type="title"/>
          </p:nvPr>
        </p:nvSpPr>
        <p:spPr/>
        <p:txBody>
          <a:bodyPr>
            <a:normAutofit fontScale="90000"/>
          </a:bodyPr>
          <a:lstStyle/>
          <a:p>
            <a:pPr algn="ctr"/>
            <a:r>
              <a:rPr lang="en-US" dirty="0" smtClean="0">
                <a:effectLst/>
              </a:rPr>
              <a:t>EXTRACT FILE FROM TIME CLOCK</a:t>
            </a:r>
            <a:endParaRPr lang="en-US" dirty="0">
              <a:effectLst/>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5" name="Picture 4"/>
          <p:cNvPicPr>
            <a:picLocks noChangeAspect="1"/>
          </p:cNvPicPr>
          <p:nvPr/>
        </p:nvPicPr>
        <p:blipFill>
          <a:blip r:embed="rId3"/>
          <a:stretch>
            <a:fillRect/>
          </a:stretch>
        </p:blipFill>
        <p:spPr>
          <a:xfrm>
            <a:off x="1600200" y="1524000"/>
            <a:ext cx="5687219" cy="819264"/>
          </a:xfrm>
          <a:prstGeom prst="rect">
            <a:avLst/>
          </a:prstGeom>
        </p:spPr>
      </p:pic>
      <p:cxnSp>
        <p:nvCxnSpPr>
          <p:cNvPr id="22" name="Straight Connector 21"/>
          <p:cNvCxnSpPr/>
          <p:nvPr/>
        </p:nvCxnSpPr>
        <p:spPr>
          <a:xfrm>
            <a:off x="2286000" y="1828800"/>
            <a:ext cx="0" cy="152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524000" y="1933632"/>
            <a:ext cx="1066800" cy="1647768"/>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1524000" y="1933632"/>
            <a:ext cx="1447800" cy="200983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1524000" y="1905000"/>
            <a:ext cx="1905000" cy="2362200"/>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1524000" y="1933632"/>
            <a:ext cx="2286000" cy="2714568"/>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286000" y="1828800"/>
            <a:ext cx="18288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286000" y="1981200"/>
            <a:ext cx="18288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114800" y="1828800"/>
            <a:ext cx="0" cy="152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320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395472"/>
          </a:xfrm>
        </p:spPr>
        <p:txBody>
          <a:bodyPr/>
          <a:lstStyle/>
          <a:p>
            <a:pPr>
              <a:buFont typeface="Wingdings" pitchFamily="2" charset="2"/>
              <a:buChar char="§"/>
            </a:pPr>
            <a:r>
              <a:rPr lang="en-US" dirty="0" smtClean="0"/>
              <a:t>Please turn off your cell phone</a:t>
            </a:r>
          </a:p>
          <a:p>
            <a:pPr>
              <a:buFont typeface="Wingdings" pitchFamily="2" charset="2"/>
              <a:buChar char="§"/>
            </a:pPr>
            <a:r>
              <a:rPr lang="en-US" dirty="0" smtClean="0"/>
              <a:t>If you must leave the session early, please do so discreetly</a:t>
            </a:r>
          </a:p>
          <a:p>
            <a:pPr>
              <a:buFont typeface="Wingdings" pitchFamily="2" charset="2"/>
              <a:buChar char="§"/>
            </a:pPr>
            <a:r>
              <a:rPr lang="en-US" dirty="0" smtClean="0"/>
              <a:t>Please avoid side conversation during the session</a:t>
            </a:r>
            <a:endParaRPr lang="en-US" dirty="0"/>
          </a:p>
        </p:txBody>
      </p:sp>
      <p:sp>
        <p:nvSpPr>
          <p:cNvPr id="3" name="Title 2"/>
          <p:cNvSpPr>
            <a:spLocks noGrp="1"/>
          </p:cNvSpPr>
          <p:nvPr>
            <p:ph type="title"/>
          </p:nvPr>
        </p:nvSpPr>
        <p:spPr/>
        <p:txBody>
          <a:bodyPr/>
          <a:lstStyle/>
          <a:p>
            <a:pPr algn="ctr"/>
            <a:r>
              <a:rPr lang="en-US" dirty="0" smtClean="0"/>
              <a:t>Session Rules of Etiquette</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10633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pPr>
              <a:buFont typeface="Wingdings" panose="05000000000000000000" pitchFamily="2" charset="2"/>
              <a:buChar char="§"/>
            </a:pPr>
            <a:r>
              <a:rPr lang="en-US" dirty="0" smtClean="0"/>
              <a:t>8 digit Campus Wide ID</a:t>
            </a:r>
          </a:p>
          <a:p>
            <a:pPr>
              <a:buFont typeface="Wingdings" panose="05000000000000000000" pitchFamily="2" charset="2"/>
              <a:buChar char="§"/>
            </a:pPr>
            <a:r>
              <a:rPr lang="en-US" dirty="0"/>
              <a:t>FOAP (NULL</a:t>
            </a:r>
            <a:r>
              <a:rPr lang="en-US" dirty="0" smtClean="0"/>
              <a:t>) for Federal Student Workers</a:t>
            </a:r>
            <a:endParaRPr lang="en-US" dirty="0"/>
          </a:p>
          <a:p>
            <a:pPr>
              <a:buFont typeface="Wingdings" panose="05000000000000000000" pitchFamily="2" charset="2"/>
              <a:buChar char="§"/>
            </a:pPr>
            <a:r>
              <a:rPr lang="en-US" dirty="0" smtClean="0"/>
              <a:t>FOAP for State Student Workers</a:t>
            </a:r>
          </a:p>
          <a:p>
            <a:pPr>
              <a:buFont typeface="Wingdings" panose="05000000000000000000" pitchFamily="2" charset="2"/>
              <a:buChar char="§"/>
            </a:pPr>
            <a:r>
              <a:rPr lang="en-US" dirty="0" smtClean="0"/>
              <a:t>Hours Worked</a:t>
            </a:r>
          </a:p>
          <a:p>
            <a:pPr marL="109728" indent="0">
              <a:buNone/>
            </a:pPr>
            <a:endParaRPr lang="en-US" dirty="0" smtClean="0"/>
          </a:p>
        </p:txBody>
      </p:sp>
      <p:sp>
        <p:nvSpPr>
          <p:cNvPr id="3" name="Title 2"/>
          <p:cNvSpPr>
            <a:spLocks noGrp="1"/>
          </p:cNvSpPr>
          <p:nvPr>
            <p:ph type="title"/>
          </p:nvPr>
        </p:nvSpPr>
        <p:spPr/>
        <p:txBody>
          <a:bodyPr>
            <a:normAutofit fontScale="90000"/>
          </a:bodyPr>
          <a:lstStyle/>
          <a:p>
            <a:pPr algn="ctr"/>
            <a:r>
              <a:rPr lang="en-US" dirty="0" smtClean="0">
                <a:effectLst/>
              </a:rPr>
              <a:t>EXTRACT FILE FROM TIME CLOCK</a:t>
            </a:r>
            <a:endParaRPr lang="en-US" dirty="0">
              <a:effectLst/>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5" name="Picture 4"/>
          <p:cNvPicPr>
            <a:picLocks noChangeAspect="1"/>
          </p:cNvPicPr>
          <p:nvPr/>
        </p:nvPicPr>
        <p:blipFill>
          <a:blip r:embed="rId3"/>
          <a:stretch>
            <a:fillRect/>
          </a:stretch>
        </p:blipFill>
        <p:spPr>
          <a:xfrm>
            <a:off x="1600200" y="1524000"/>
            <a:ext cx="5687219" cy="819264"/>
          </a:xfrm>
          <a:prstGeom prst="rect">
            <a:avLst/>
          </a:prstGeom>
        </p:spPr>
      </p:pic>
      <p:cxnSp>
        <p:nvCxnSpPr>
          <p:cNvPr id="15" name="Straight Arrow Connector 14"/>
          <p:cNvCxnSpPr/>
          <p:nvPr/>
        </p:nvCxnSpPr>
        <p:spPr>
          <a:xfrm flipV="1">
            <a:off x="990600" y="1828800"/>
            <a:ext cx="1524000" cy="19812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5861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pPr>
              <a:buFont typeface="Wingdings" panose="05000000000000000000" pitchFamily="2" charset="2"/>
              <a:buChar char="§"/>
            </a:pPr>
            <a:r>
              <a:rPr lang="en-US" dirty="0" smtClean="0"/>
              <a:t>8 digit Campus Wide ID</a:t>
            </a:r>
          </a:p>
          <a:p>
            <a:pPr>
              <a:buFont typeface="Wingdings" panose="05000000000000000000" pitchFamily="2" charset="2"/>
              <a:buChar char="§"/>
            </a:pPr>
            <a:r>
              <a:rPr lang="en-US" dirty="0"/>
              <a:t>FOAP (NULL) for </a:t>
            </a:r>
            <a:r>
              <a:rPr lang="en-US" dirty="0" smtClean="0"/>
              <a:t>Federal Student Workers</a:t>
            </a:r>
            <a:endParaRPr lang="en-US" dirty="0"/>
          </a:p>
          <a:p>
            <a:pPr>
              <a:buFont typeface="Wingdings" panose="05000000000000000000" pitchFamily="2" charset="2"/>
              <a:buChar char="§"/>
            </a:pPr>
            <a:r>
              <a:rPr lang="en-US" dirty="0" smtClean="0"/>
              <a:t>FOAP for State Student Workers</a:t>
            </a:r>
          </a:p>
          <a:p>
            <a:pPr>
              <a:buFont typeface="Wingdings" panose="05000000000000000000" pitchFamily="2" charset="2"/>
              <a:buChar char="§"/>
            </a:pPr>
            <a:r>
              <a:rPr lang="en-US" dirty="0" smtClean="0"/>
              <a:t>Hours Worked</a:t>
            </a:r>
          </a:p>
          <a:p>
            <a:pPr>
              <a:buFont typeface="Wingdings" panose="05000000000000000000" pitchFamily="2" charset="2"/>
              <a:buChar char="§"/>
            </a:pPr>
            <a:r>
              <a:rPr lang="en-US" dirty="0" smtClean="0"/>
              <a:t>Beginning Date of Pay Period</a:t>
            </a:r>
          </a:p>
        </p:txBody>
      </p:sp>
      <p:sp>
        <p:nvSpPr>
          <p:cNvPr id="3" name="Title 2"/>
          <p:cNvSpPr>
            <a:spLocks noGrp="1"/>
          </p:cNvSpPr>
          <p:nvPr>
            <p:ph type="title"/>
          </p:nvPr>
        </p:nvSpPr>
        <p:spPr/>
        <p:txBody>
          <a:bodyPr>
            <a:normAutofit fontScale="90000"/>
          </a:bodyPr>
          <a:lstStyle/>
          <a:p>
            <a:pPr algn="ctr"/>
            <a:r>
              <a:rPr lang="en-US" dirty="0" smtClean="0">
                <a:effectLst/>
              </a:rPr>
              <a:t>EXTRACT FILE FROM TIME CLOCK</a:t>
            </a:r>
            <a:endParaRPr lang="en-US" dirty="0">
              <a:effectLst/>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5" name="Picture 4"/>
          <p:cNvPicPr>
            <a:picLocks noChangeAspect="1"/>
          </p:cNvPicPr>
          <p:nvPr/>
        </p:nvPicPr>
        <p:blipFill>
          <a:blip r:embed="rId3"/>
          <a:stretch>
            <a:fillRect/>
          </a:stretch>
        </p:blipFill>
        <p:spPr>
          <a:xfrm>
            <a:off x="1600200" y="1524000"/>
            <a:ext cx="5687219" cy="819264"/>
          </a:xfrm>
          <a:prstGeom prst="rect">
            <a:avLst/>
          </a:prstGeom>
        </p:spPr>
      </p:pic>
      <p:cxnSp>
        <p:nvCxnSpPr>
          <p:cNvPr id="17" name="Straight Arrow Connector 16"/>
          <p:cNvCxnSpPr/>
          <p:nvPr/>
        </p:nvCxnSpPr>
        <p:spPr>
          <a:xfrm flipV="1">
            <a:off x="990600" y="1828800"/>
            <a:ext cx="2362200" cy="24384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272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endParaRPr lang="en-US" dirty="0"/>
          </a:p>
          <a:p>
            <a:pPr>
              <a:buFont typeface="Wingdings" panose="05000000000000000000" pitchFamily="2" charset="2"/>
              <a:buChar char="§"/>
            </a:pPr>
            <a:r>
              <a:rPr lang="en-US" dirty="0" smtClean="0"/>
              <a:t>8 digit Campus Wide ID</a:t>
            </a:r>
          </a:p>
          <a:p>
            <a:pPr>
              <a:buFont typeface="Wingdings" panose="05000000000000000000" pitchFamily="2" charset="2"/>
              <a:buChar char="§"/>
            </a:pPr>
            <a:r>
              <a:rPr lang="en-US" dirty="0"/>
              <a:t>FOAP (NULL) for </a:t>
            </a:r>
            <a:r>
              <a:rPr lang="en-US" dirty="0" smtClean="0"/>
              <a:t>Federal Student Workers</a:t>
            </a:r>
            <a:endParaRPr lang="en-US" dirty="0"/>
          </a:p>
          <a:p>
            <a:pPr>
              <a:buFont typeface="Wingdings" panose="05000000000000000000" pitchFamily="2" charset="2"/>
              <a:buChar char="§"/>
            </a:pPr>
            <a:r>
              <a:rPr lang="en-US" dirty="0" smtClean="0"/>
              <a:t>FOAP for State Student Workers</a:t>
            </a:r>
          </a:p>
          <a:p>
            <a:pPr>
              <a:buFont typeface="Wingdings" panose="05000000000000000000" pitchFamily="2" charset="2"/>
              <a:buChar char="§"/>
            </a:pPr>
            <a:r>
              <a:rPr lang="en-US" dirty="0" smtClean="0"/>
              <a:t>Hours Worked</a:t>
            </a:r>
          </a:p>
          <a:p>
            <a:pPr>
              <a:buFont typeface="Wingdings" panose="05000000000000000000" pitchFamily="2" charset="2"/>
              <a:buChar char="§"/>
            </a:pPr>
            <a:r>
              <a:rPr lang="en-US" dirty="0" smtClean="0"/>
              <a:t>Beginning Date of Pay Period</a:t>
            </a:r>
          </a:p>
          <a:p>
            <a:pPr>
              <a:buFont typeface="Wingdings" panose="05000000000000000000" pitchFamily="2" charset="2"/>
              <a:buChar char="§"/>
            </a:pPr>
            <a:r>
              <a:rPr lang="en-US" dirty="0" smtClean="0"/>
              <a:t>Ending Date of Pay Period</a:t>
            </a:r>
            <a:endParaRPr lang="en-US" dirty="0"/>
          </a:p>
        </p:txBody>
      </p:sp>
      <p:sp>
        <p:nvSpPr>
          <p:cNvPr id="3" name="Title 2"/>
          <p:cNvSpPr>
            <a:spLocks noGrp="1"/>
          </p:cNvSpPr>
          <p:nvPr>
            <p:ph type="title"/>
          </p:nvPr>
        </p:nvSpPr>
        <p:spPr/>
        <p:txBody>
          <a:bodyPr>
            <a:normAutofit fontScale="90000"/>
          </a:bodyPr>
          <a:lstStyle/>
          <a:p>
            <a:pPr algn="ctr"/>
            <a:r>
              <a:rPr lang="en-US" dirty="0" smtClean="0">
                <a:effectLst/>
              </a:rPr>
              <a:t>EXTRACT FILE FROM TIME CLOCK</a:t>
            </a:r>
            <a:endParaRPr lang="en-US" dirty="0">
              <a:effectLst/>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5" name="Picture 4"/>
          <p:cNvPicPr>
            <a:picLocks noChangeAspect="1"/>
          </p:cNvPicPr>
          <p:nvPr/>
        </p:nvPicPr>
        <p:blipFill>
          <a:blip r:embed="rId3"/>
          <a:stretch>
            <a:fillRect/>
          </a:stretch>
        </p:blipFill>
        <p:spPr>
          <a:xfrm>
            <a:off x="1600200" y="1524000"/>
            <a:ext cx="5687219" cy="819264"/>
          </a:xfrm>
          <a:prstGeom prst="rect">
            <a:avLst/>
          </a:prstGeom>
        </p:spPr>
      </p:pic>
      <p:cxnSp>
        <p:nvCxnSpPr>
          <p:cNvPr id="19" name="Straight Arrow Connector 18"/>
          <p:cNvCxnSpPr/>
          <p:nvPr/>
        </p:nvCxnSpPr>
        <p:spPr>
          <a:xfrm flipV="1">
            <a:off x="990600" y="1828800"/>
            <a:ext cx="3733800" cy="28956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881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776471"/>
          </a:xfrm>
        </p:spPr>
        <p:txBody>
          <a:bodyPr>
            <a:normAutofit fontScale="92500"/>
          </a:bodyPr>
          <a:lstStyle/>
          <a:p>
            <a:pPr>
              <a:buFont typeface="Wingdings" panose="05000000000000000000" pitchFamily="2" charset="2"/>
              <a:buChar char="§"/>
            </a:pPr>
            <a:r>
              <a:rPr lang="en-US" dirty="0" smtClean="0"/>
              <a:t>The load procedure uses the FOAP from the input file to select the current POSN for the employee.</a:t>
            </a:r>
          </a:p>
          <a:p>
            <a:pPr lvl="1">
              <a:buFont typeface="Arial" panose="020B0604020202020204" pitchFamily="34" charset="0"/>
              <a:buChar char="•"/>
            </a:pPr>
            <a:r>
              <a:rPr lang="en-US" dirty="0" smtClean="0"/>
              <a:t>Run the procedure in Non-Update mode to ensure that the data is correct. It writes out a .csv file to identify any issues.</a:t>
            </a:r>
          </a:p>
          <a:p>
            <a:pPr lvl="1">
              <a:buFont typeface="Arial" panose="020B0604020202020204" pitchFamily="34" charset="0"/>
              <a:buChar char="•"/>
            </a:pPr>
            <a:r>
              <a:rPr lang="en-US" dirty="0" smtClean="0"/>
              <a:t>If data matches it prints the data to the .csv as it would be stored in PHRMTIM</a:t>
            </a:r>
          </a:p>
          <a:p>
            <a:pPr lvl="1">
              <a:buFont typeface="Arial" panose="020B0604020202020204" pitchFamily="34" charset="0"/>
              <a:buChar char="•"/>
            </a:pPr>
            <a:r>
              <a:rPr lang="en-US" dirty="0" smtClean="0"/>
              <a:t>If the data does not match, the .csv file will show that the data will not load and will display pertinent information to determine the issue.  </a:t>
            </a:r>
            <a:endParaRPr lang="en-US" dirty="0"/>
          </a:p>
        </p:txBody>
      </p:sp>
      <p:sp>
        <p:nvSpPr>
          <p:cNvPr id="3" name="Title 2"/>
          <p:cNvSpPr>
            <a:spLocks noGrp="1"/>
          </p:cNvSpPr>
          <p:nvPr>
            <p:ph type="title"/>
          </p:nvPr>
        </p:nvSpPr>
        <p:spPr/>
        <p:txBody>
          <a:bodyPr/>
          <a:lstStyle/>
          <a:p>
            <a:pPr algn="ctr"/>
            <a:r>
              <a:rPr lang="en-US" dirty="0" smtClean="0"/>
              <a:t>Comparison to NBAJOBS</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8497777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smtClean="0"/>
          </a:p>
          <a:p>
            <a:pPr marL="109728" indent="0">
              <a:buNone/>
            </a:pPr>
            <a:endParaRPr lang="en-US" dirty="0"/>
          </a:p>
          <a:p>
            <a:endParaRPr lang="en-US" dirty="0" smtClean="0"/>
          </a:p>
          <a:p>
            <a:endParaRPr lang="en-US" dirty="0"/>
          </a:p>
        </p:txBody>
      </p:sp>
      <p:sp>
        <p:nvSpPr>
          <p:cNvPr id="3" name="Title 2"/>
          <p:cNvSpPr>
            <a:spLocks noGrp="1"/>
          </p:cNvSpPr>
          <p:nvPr>
            <p:ph type="title"/>
          </p:nvPr>
        </p:nvSpPr>
        <p:spPr/>
        <p:txBody>
          <a:bodyPr>
            <a:normAutofit/>
          </a:bodyPr>
          <a:lstStyle/>
          <a:p>
            <a:pPr algn="ctr"/>
            <a:r>
              <a:rPr lang="en-US" dirty="0" smtClean="0"/>
              <a:t>CSV File</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cxnSp>
        <p:nvCxnSpPr>
          <p:cNvPr id="8" name="Curved Connector 7"/>
          <p:cNvCxnSpPr/>
          <p:nvPr/>
        </p:nvCxnSpPr>
        <p:spPr>
          <a:xfrm>
            <a:off x="7672252" y="1703588"/>
            <a:ext cx="914400" cy="914400"/>
          </a:xfrm>
          <a:prstGeom prst="curvedConnector3">
            <a:avLst>
              <a:gd name="adj1" fmla="val 46190"/>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Curved Connector 9"/>
          <p:cNvCxnSpPr/>
          <p:nvPr/>
        </p:nvCxnSpPr>
        <p:spPr>
          <a:xfrm>
            <a:off x="533400" y="2829909"/>
            <a:ext cx="914400" cy="914400"/>
          </a:xfrm>
          <a:prstGeom prst="curvedConnector3">
            <a:avLst>
              <a:gd name="adj1" fmla="val 46190"/>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a:stretch>
            <a:fillRect/>
          </a:stretch>
        </p:blipFill>
        <p:spPr>
          <a:xfrm>
            <a:off x="533400" y="1497147"/>
            <a:ext cx="7101841" cy="1152686"/>
          </a:xfrm>
          <a:prstGeom prst="rect">
            <a:avLst/>
          </a:prstGeom>
        </p:spPr>
      </p:pic>
      <p:pic>
        <p:nvPicPr>
          <p:cNvPr id="13" name="Picture 12"/>
          <p:cNvPicPr>
            <a:picLocks noChangeAspect="1"/>
          </p:cNvPicPr>
          <p:nvPr/>
        </p:nvPicPr>
        <p:blipFill>
          <a:blip r:embed="rId4"/>
          <a:stretch>
            <a:fillRect/>
          </a:stretch>
        </p:blipFill>
        <p:spPr>
          <a:xfrm>
            <a:off x="1480457" y="2681678"/>
            <a:ext cx="7055092" cy="1162212"/>
          </a:xfrm>
          <a:prstGeom prst="rect">
            <a:avLst/>
          </a:prstGeom>
        </p:spPr>
      </p:pic>
    </p:spTree>
    <p:extLst>
      <p:ext uri="{BB962C8B-B14F-4D97-AF65-F5344CB8AC3E}">
        <p14:creationId xmlns:p14="http://schemas.microsoft.com/office/powerpoint/2010/main" val="9430168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
            </a:pPr>
            <a:r>
              <a:rPr lang="en-US" dirty="0" smtClean="0"/>
              <a:t>Once the file runs with every job processing, you can run the procedure in UPDATE mode to post the data to PHRMTIM to be used in the Payroll Process.</a:t>
            </a:r>
            <a:endParaRPr lang="en-US" dirty="0"/>
          </a:p>
        </p:txBody>
      </p:sp>
      <p:sp>
        <p:nvSpPr>
          <p:cNvPr id="3" name="Title 2"/>
          <p:cNvSpPr>
            <a:spLocks noGrp="1"/>
          </p:cNvSpPr>
          <p:nvPr>
            <p:ph type="title"/>
          </p:nvPr>
        </p:nvSpPr>
        <p:spPr/>
        <p:txBody>
          <a:bodyPr/>
          <a:lstStyle/>
          <a:p>
            <a:pPr algn="ctr"/>
            <a:r>
              <a:rPr lang="en-US" dirty="0" smtClean="0"/>
              <a:t>Process (Cont’d)</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0373014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457200" y="1616897"/>
            <a:ext cx="8229600" cy="3564703"/>
          </a:xfrm>
          <a:prstGeom prst="rect">
            <a:avLst/>
          </a:prstGeom>
        </p:spPr>
      </p:pic>
      <p:sp>
        <p:nvSpPr>
          <p:cNvPr id="3" name="Title 2"/>
          <p:cNvSpPr>
            <a:spLocks noGrp="1"/>
          </p:cNvSpPr>
          <p:nvPr>
            <p:ph type="title"/>
          </p:nvPr>
        </p:nvSpPr>
        <p:spPr/>
        <p:txBody>
          <a:bodyPr/>
          <a:lstStyle/>
          <a:p>
            <a:pPr algn="ctr"/>
            <a:r>
              <a:rPr lang="en-US" dirty="0" smtClean="0"/>
              <a:t>PHAMTIM</a:t>
            </a:r>
            <a:endParaRPr lang="en-US" dirty="0"/>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
        <p:nvSpPr>
          <p:cNvPr id="6" name="Rectangle 5"/>
          <p:cNvSpPr/>
          <p:nvPr/>
        </p:nvSpPr>
        <p:spPr>
          <a:xfrm>
            <a:off x="1524000" y="2286000"/>
            <a:ext cx="457200" cy="2590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66273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
            </a:pPr>
            <a:r>
              <a:rPr lang="en-US" dirty="0" smtClean="0"/>
              <a:t>The Mass Time Process (PHPMTIM) inserts the data into the Payroll Tables</a:t>
            </a:r>
          </a:p>
          <a:p>
            <a:pPr lvl="1">
              <a:buFont typeface="Arial" panose="020B0604020202020204" pitchFamily="34" charset="0"/>
              <a:buChar char="•"/>
            </a:pPr>
            <a:r>
              <a:rPr lang="en-US" dirty="0" smtClean="0"/>
              <a:t>When the record is inserted PHRMTIM_CHANGE_IND is changed from “Y” to “N”. If for some reason the record is re-extracted then it is switched back to “Y”.</a:t>
            </a:r>
          </a:p>
          <a:p>
            <a:pPr lvl="1">
              <a:buFont typeface="Arial" panose="020B0604020202020204" pitchFamily="34" charset="0"/>
              <a:buChar char="•"/>
            </a:pPr>
            <a:r>
              <a:rPr lang="en-US" dirty="0" smtClean="0"/>
              <a:t>When the Payroll is completed the record is deleted from PHRMTIM.</a:t>
            </a:r>
          </a:p>
        </p:txBody>
      </p:sp>
      <p:sp>
        <p:nvSpPr>
          <p:cNvPr id="3" name="Title 2"/>
          <p:cNvSpPr>
            <a:spLocks noGrp="1"/>
          </p:cNvSpPr>
          <p:nvPr>
            <p:ph type="title"/>
          </p:nvPr>
        </p:nvSpPr>
        <p:spPr/>
        <p:txBody>
          <a:bodyPr/>
          <a:lstStyle/>
          <a:p>
            <a:pPr algn="ctr"/>
            <a:r>
              <a:rPr lang="en-US" dirty="0" smtClean="0"/>
              <a:t>Payroll Process</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6233711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776472"/>
          </a:xfrm>
        </p:spPr>
        <p:txBody>
          <a:bodyPr>
            <a:normAutofit fontScale="92500"/>
          </a:bodyPr>
          <a:lstStyle/>
          <a:p>
            <a:pPr>
              <a:buFont typeface="Wingdings" panose="05000000000000000000" pitchFamily="2" charset="2"/>
              <a:buChar char="§"/>
            </a:pPr>
            <a:r>
              <a:rPr lang="en-US" dirty="0" smtClean="0"/>
              <a:t>If you are using Web Time Entry, it uses PHRMTIM also. </a:t>
            </a:r>
            <a:endParaRPr lang="en-US" dirty="0"/>
          </a:p>
          <a:p>
            <a:pPr>
              <a:buFont typeface="Wingdings" panose="05000000000000000000" pitchFamily="2" charset="2"/>
              <a:buChar char="§"/>
            </a:pPr>
            <a:r>
              <a:rPr lang="en-US" dirty="0" smtClean="0"/>
              <a:t>Data from Web Time Entry </a:t>
            </a:r>
            <a:r>
              <a:rPr lang="en-US" b="1" dirty="0" smtClean="0">
                <a:solidFill>
                  <a:srgbClr val="FF0000"/>
                </a:solidFill>
              </a:rPr>
              <a:t>will not load</a:t>
            </a:r>
            <a:r>
              <a:rPr lang="en-US" dirty="0" smtClean="0"/>
              <a:t>, if you have already loaded data for the same person.</a:t>
            </a:r>
          </a:p>
          <a:p>
            <a:pPr>
              <a:buFont typeface="Wingdings" panose="05000000000000000000" pitchFamily="2" charset="2"/>
              <a:buChar char="§"/>
            </a:pPr>
            <a:r>
              <a:rPr lang="en-US" dirty="0" smtClean="0"/>
              <a:t>Web Time Entry must be pulled into PHRMTIM before data is loaded for the same person.</a:t>
            </a:r>
          </a:p>
          <a:p>
            <a:pPr>
              <a:buFont typeface="Wingdings" panose="05000000000000000000" pitchFamily="2" charset="2"/>
              <a:buChar char="§"/>
            </a:pPr>
            <a:r>
              <a:rPr lang="en-US" dirty="0" smtClean="0"/>
              <a:t>*** This is not a problem for the way that we use the process. Our student worker load from the Time Clock is in lieu of Web Time Entry.</a:t>
            </a:r>
            <a:endParaRPr lang="en-US" dirty="0"/>
          </a:p>
        </p:txBody>
      </p:sp>
      <p:sp>
        <p:nvSpPr>
          <p:cNvPr id="3" name="Title 2"/>
          <p:cNvSpPr>
            <a:spLocks noGrp="1"/>
          </p:cNvSpPr>
          <p:nvPr>
            <p:ph type="title"/>
          </p:nvPr>
        </p:nvSpPr>
        <p:spPr/>
        <p:txBody>
          <a:bodyPr/>
          <a:lstStyle/>
          <a:p>
            <a:pPr algn="ctr"/>
            <a:r>
              <a:rPr lang="en-US" dirty="0" smtClean="0"/>
              <a:t>WEB TIME ENTRY</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9819930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3852672"/>
          </a:xfrm>
        </p:spPr>
        <p:txBody>
          <a:bodyPr>
            <a:normAutofit fontScale="85000" lnSpcReduction="20000"/>
          </a:bodyPr>
          <a:lstStyle/>
          <a:p>
            <a:pPr>
              <a:buFont typeface="Wingdings" panose="05000000000000000000" pitchFamily="2" charset="2"/>
              <a:buChar char="§"/>
            </a:pPr>
            <a:r>
              <a:rPr lang="en-US" dirty="0" smtClean="0"/>
              <a:t>Usual errors include:</a:t>
            </a:r>
          </a:p>
          <a:p>
            <a:pPr lvl="1">
              <a:buFont typeface="Arial" panose="020B0604020202020204" pitchFamily="34" charset="0"/>
              <a:buChar char="•"/>
            </a:pPr>
            <a:r>
              <a:rPr lang="en-US" dirty="0" smtClean="0"/>
              <a:t>Incorrect Positions and Suffixes</a:t>
            </a:r>
          </a:p>
          <a:p>
            <a:pPr lvl="1">
              <a:buFont typeface="Arial" panose="020B0604020202020204" pitchFamily="34" charset="0"/>
              <a:buChar char="•"/>
            </a:pPr>
            <a:r>
              <a:rPr lang="en-US" dirty="0" smtClean="0"/>
              <a:t>Incorrect Earnings Codes</a:t>
            </a:r>
          </a:p>
          <a:p>
            <a:pPr lvl="1">
              <a:buFont typeface="Arial" panose="020B0604020202020204" pitchFamily="34" charset="0"/>
              <a:buChar char="•"/>
            </a:pPr>
            <a:r>
              <a:rPr lang="en-US" dirty="0" smtClean="0"/>
              <a:t>Incorrect Dates</a:t>
            </a:r>
          </a:p>
          <a:p>
            <a:pPr marL="393192" lvl="1" indent="0">
              <a:buNone/>
            </a:pPr>
            <a:endParaRPr lang="en-US" dirty="0"/>
          </a:p>
          <a:p>
            <a:pPr>
              <a:buFont typeface="Wingdings" panose="05000000000000000000" pitchFamily="2" charset="2"/>
              <a:buChar char="§"/>
            </a:pPr>
            <a:r>
              <a:rPr lang="en-US" dirty="0" smtClean="0"/>
              <a:t>*** ALL THESE ERRORS ARE HEADED OFF IN ADVANCE WITH THE WAY WE RUN THIS PROCESS </a:t>
            </a:r>
          </a:p>
          <a:p>
            <a:endParaRPr lang="en-US" dirty="0" smtClean="0"/>
          </a:p>
          <a:p>
            <a:pPr>
              <a:buFont typeface="Wingdings" panose="05000000000000000000" pitchFamily="2" charset="2"/>
              <a:buChar char="§"/>
            </a:pPr>
            <a:r>
              <a:rPr lang="en-US" dirty="0" smtClean="0"/>
              <a:t>If you are loading data through another means, the errors can be identified on PHIDERR. Then the errors can be corrected by the Payroll clerk during the normal payroll process.</a:t>
            </a:r>
          </a:p>
        </p:txBody>
      </p:sp>
      <p:sp>
        <p:nvSpPr>
          <p:cNvPr id="3" name="Title 2"/>
          <p:cNvSpPr>
            <a:spLocks noGrp="1"/>
          </p:cNvSpPr>
          <p:nvPr>
            <p:ph type="title"/>
          </p:nvPr>
        </p:nvSpPr>
        <p:spPr/>
        <p:txBody>
          <a:bodyPr/>
          <a:lstStyle/>
          <a:p>
            <a:pPr algn="ctr"/>
            <a:r>
              <a:rPr lang="en-US" dirty="0" smtClean="0">
                <a:solidFill>
                  <a:srgbClr val="FF0000"/>
                </a:solidFill>
              </a:rPr>
              <a:t>Payroll ERRORS!!!</a:t>
            </a:r>
            <a:endParaRPr lang="en-US" dirty="0">
              <a:solidFill>
                <a:srgbClr val="FF0000"/>
              </a:solidFill>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585865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395472"/>
          </a:xfrm>
        </p:spPr>
        <p:txBody>
          <a:bodyPr>
            <a:normAutofit fontScale="92500" lnSpcReduction="20000"/>
          </a:bodyPr>
          <a:lstStyle/>
          <a:p>
            <a:pPr>
              <a:buFont typeface="Wingdings" pitchFamily="2" charset="2"/>
              <a:buChar char="§"/>
            </a:pPr>
            <a:r>
              <a:rPr lang="en-US" dirty="0" smtClean="0"/>
              <a:t>Unauthorized use of your cell phone may result in local civil unrest, meteorological disturbances and volcanic eruptions resulting in the earth falling out of its planetary orbit and plunging into the sun!</a:t>
            </a:r>
          </a:p>
          <a:p>
            <a:pPr marL="109728" indent="0">
              <a:buNone/>
            </a:pPr>
            <a:endParaRPr lang="en-US" dirty="0" smtClean="0"/>
          </a:p>
          <a:p>
            <a:pPr>
              <a:buFont typeface="Wingdings" pitchFamily="2" charset="2"/>
              <a:buChar char="§"/>
            </a:pPr>
            <a:r>
              <a:rPr lang="en-US" dirty="0" smtClean="0"/>
              <a:t>Seriously, the organizers of this conference assume no liability for any consequences  resulting from your stupid, unthinking, greedy and careless operation of a cell phone!</a:t>
            </a:r>
          </a:p>
        </p:txBody>
      </p:sp>
      <p:sp>
        <p:nvSpPr>
          <p:cNvPr id="3" name="Title 2"/>
          <p:cNvSpPr>
            <a:spLocks noGrp="1"/>
          </p:cNvSpPr>
          <p:nvPr>
            <p:ph type="title"/>
          </p:nvPr>
        </p:nvSpPr>
        <p:spPr/>
        <p:txBody>
          <a:bodyPr/>
          <a:lstStyle/>
          <a:p>
            <a:pPr algn="ctr"/>
            <a:r>
              <a:rPr lang="en-US" dirty="0" smtClean="0"/>
              <a:t>Session Rules of Etiquette</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1026" name="Picture 2" descr="Image result for earth rotation around the sun animation"/>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06194" y="4495800"/>
            <a:ext cx="1600200" cy="213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1609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852671"/>
          </a:xfrm>
        </p:spPr>
        <p:txBody>
          <a:bodyPr>
            <a:normAutofit lnSpcReduction="10000"/>
          </a:bodyPr>
          <a:lstStyle/>
          <a:p>
            <a:pPr>
              <a:buFont typeface="Wingdings" panose="05000000000000000000" pitchFamily="2" charset="2"/>
              <a:buChar char="§"/>
            </a:pPr>
            <a:r>
              <a:rPr lang="en-US" dirty="0" smtClean="0"/>
              <a:t>PHRMTIM is a quick and easy way to add employee time from a Third Party Time Clock.</a:t>
            </a:r>
          </a:p>
          <a:p>
            <a:endParaRPr lang="en-US" dirty="0"/>
          </a:p>
          <a:p>
            <a:pPr>
              <a:buFont typeface="Wingdings" panose="05000000000000000000" pitchFamily="2" charset="2"/>
              <a:buChar char="§"/>
            </a:pPr>
            <a:r>
              <a:rPr lang="en-US" dirty="0" smtClean="0"/>
              <a:t>This process allows for all errors to be identified before the data is actually loaded.</a:t>
            </a:r>
          </a:p>
          <a:p>
            <a:endParaRPr lang="en-US" dirty="0"/>
          </a:p>
          <a:p>
            <a:pPr>
              <a:buFont typeface="Wingdings" panose="05000000000000000000" pitchFamily="2" charset="2"/>
              <a:buChar char="§"/>
            </a:pPr>
            <a:r>
              <a:rPr lang="en-US" dirty="0" smtClean="0"/>
              <a:t>Details can both be viewed on the report produced from the Procedure or on PHAMTIM.</a:t>
            </a:r>
            <a:endParaRPr lang="en-US" dirty="0"/>
          </a:p>
        </p:txBody>
      </p:sp>
      <p:sp>
        <p:nvSpPr>
          <p:cNvPr id="3" name="Title 2"/>
          <p:cNvSpPr>
            <a:spLocks noGrp="1"/>
          </p:cNvSpPr>
          <p:nvPr>
            <p:ph type="title"/>
          </p:nvPr>
        </p:nvSpPr>
        <p:spPr/>
        <p:txBody>
          <a:bodyPr/>
          <a:lstStyle/>
          <a:p>
            <a:pPr algn="ctr"/>
            <a:r>
              <a:rPr lang="en-US" dirty="0" smtClean="0"/>
              <a:t>SUMMARY</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7681257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QUESTIONS???</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5" name="Picture 2" descr="Question Mark, Note, Duplicate, Request, Matte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1304864"/>
            <a:ext cx="7803395" cy="3876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36144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lstStyle/>
          <a:p>
            <a:pPr marL="109728" indent="0" algn="ctr">
              <a:buNone/>
            </a:pPr>
            <a:r>
              <a:rPr lang="en-US" dirty="0" smtClean="0"/>
              <a:t>KEN WESTERBURG</a:t>
            </a:r>
          </a:p>
          <a:p>
            <a:pPr marL="109728" indent="0" algn="ctr">
              <a:buNone/>
            </a:pPr>
            <a:r>
              <a:rPr lang="en-US" dirty="0" smtClean="0"/>
              <a:t>University of Louisiana at Monroe (ULM)</a:t>
            </a:r>
          </a:p>
          <a:p>
            <a:pPr marL="109728" indent="0" algn="ctr">
              <a:buNone/>
            </a:pPr>
            <a:r>
              <a:rPr lang="en-US" dirty="0" smtClean="0"/>
              <a:t>westerbu@ulm.edu</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2261491"/>
            <a:ext cx="3713991" cy="3713991"/>
          </a:xfrm>
          <a:prstGeom prst="rect">
            <a:avLst/>
          </a:prstGeom>
        </p:spPr>
      </p:pic>
    </p:spTree>
    <p:extLst>
      <p:ext uri="{BB962C8B-B14F-4D97-AF65-F5344CB8AC3E}">
        <p14:creationId xmlns:p14="http://schemas.microsoft.com/office/powerpoint/2010/main" val="3212356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SORRY ABOUT THAT!</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2050" name="Picture 2" descr="Image result for get smart sorry about tha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43000" y="1532526"/>
            <a:ext cx="2743200" cy="335638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get smart sorry about tha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801019"/>
            <a:ext cx="37592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9904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700272"/>
          </a:xfrm>
        </p:spPr>
        <p:txBody>
          <a:bodyPr>
            <a:normAutofit fontScale="62500" lnSpcReduction="20000"/>
          </a:bodyPr>
          <a:lstStyle/>
          <a:p>
            <a:pPr>
              <a:buFont typeface="Wingdings" panose="05000000000000000000" pitchFamily="2" charset="2"/>
              <a:buChar char="§"/>
            </a:pPr>
            <a:r>
              <a:rPr lang="en-US" dirty="0"/>
              <a:t>This presentation will take a look at the fields within </a:t>
            </a:r>
            <a:r>
              <a:rPr lang="en-US" dirty="0" smtClean="0"/>
              <a:t>PHRMTIM (The Table behind PHAMTIM), </a:t>
            </a:r>
            <a:r>
              <a:rPr lang="en-US" dirty="0"/>
              <a:t>and describe exactly what is required to successfully load the data. </a:t>
            </a:r>
            <a:endParaRPr lang="en-US" dirty="0" smtClean="0"/>
          </a:p>
          <a:p>
            <a:pPr>
              <a:buFont typeface="Wingdings" panose="05000000000000000000" pitchFamily="2" charset="2"/>
              <a:buChar char="Ø"/>
            </a:pPr>
            <a:endParaRPr lang="en-US" dirty="0"/>
          </a:p>
          <a:p>
            <a:pPr>
              <a:buFont typeface="Wingdings" panose="05000000000000000000" pitchFamily="2" charset="2"/>
              <a:buChar char="§"/>
            </a:pPr>
            <a:r>
              <a:rPr lang="en-US" dirty="0"/>
              <a:t>From there we will look at the specific </a:t>
            </a:r>
            <a:r>
              <a:rPr lang="en-US" dirty="0" smtClean="0"/>
              <a:t>process </a:t>
            </a:r>
            <a:r>
              <a:rPr lang="en-US" dirty="0"/>
              <a:t>that we use </a:t>
            </a:r>
            <a:r>
              <a:rPr lang="en-US" dirty="0" smtClean="0"/>
              <a:t>at </a:t>
            </a:r>
            <a:r>
              <a:rPr lang="en-US" dirty="0"/>
              <a:t>ULM. </a:t>
            </a:r>
            <a:endParaRPr lang="en-US" dirty="0" smtClean="0"/>
          </a:p>
          <a:p>
            <a:pPr>
              <a:buFont typeface="Wingdings" panose="05000000000000000000" pitchFamily="2" charset="2"/>
              <a:buChar char="Ø"/>
            </a:pPr>
            <a:endParaRPr lang="en-US" dirty="0"/>
          </a:p>
          <a:p>
            <a:pPr>
              <a:buFont typeface="Wingdings" panose="05000000000000000000" pitchFamily="2" charset="2"/>
              <a:buChar char="§"/>
            </a:pPr>
            <a:r>
              <a:rPr lang="en-US" dirty="0" smtClean="0"/>
              <a:t>We </a:t>
            </a:r>
            <a:r>
              <a:rPr lang="en-US" dirty="0"/>
              <a:t>will look at the data that we download from the Third Party Time Clock, and how we take that data and ensure that it matches </a:t>
            </a:r>
            <a:r>
              <a:rPr lang="en-US" dirty="0" smtClean="0"/>
              <a:t>the specific </a:t>
            </a:r>
            <a:r>
              <a:rPr lang="en-US" dirty="0"/>
              <a:t>Jobs that are entered on NBAJOBS from HR. </a:t>
            </a:r>
            <a:endParaRPr lang="en-US" dirty="0" smtClean="0"/>
          </a:p>
          <a:p>
            <a:pPr>
              <a:buFont typeface="Wingdings" panose="05000000000000000000" pitchFamily="2" charset="2"/>
              <a:buChar char="Ø"/>
            </a:pPr>
            <a:endParaRPr lang="en-US" dirty="0"/>
          </a:p>
          <a:p>
            <a:pPr>
              <a:buFont typeface="Wingdings" panose="05000000000000000000" pitchFamily="2" charset="2"/>
              <a:buChar char="§"/>
            </a:pPr>
            <a:r>
              <a:rPr lang="en-US" dirty="0" smtClean="0"/>
              <a:t>The procedure that loads the data to PHRMTIM can </a:t>
            </a:r>
            <a:r>
              <a:rPr lang="en-US" dirty="0"/>
              <a:t>be run in non-update mode as much as necessary to ensure the correctness of the data, and then run in update mode to actually load the data.</a:t>
            </a:r>
          </a:p>
          <a:p>
            <a:pPr>
              <a:buFont typeface="Wingdings" panose="05000000000000000000" pitchFamily="2" charset="2"/>
              <a:buChar char="Ø"/>
            </a:pPr>
            <a:endParaRPr lang="en-US" dirty="0"/>
          </a:p>
        </p:txBody>
      </p:sp>
      <p:sp>
        <p:nvSpPr>
          <p:cNvPr id="3" name="Title 2"/>
          <p:cNvSpPr>
            <a:spLocks noGrp="1"/>
          </p:cNvSpPr>
          <p:nvPr>
            <p:ph type="title"/>
          </p:nvPr>
        </p:nvSpPr>
        <p:spPr/>
        <p:txBody>
          <a:bodyPr/>
          <a:lstStyle/>
          <a:p>
            <a:pPr algn="ctr"/>
            <a:r>
              <a:rPr lang="en-US" dirty="0" smtClean="0"/>
              <a:t>INTRODUCTION</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747416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What is PHRMTIM?</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1026" name="Picture 2" descr="Question Mark, Note, Duplicate, Request, Matte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52600" y="1619953"/>
            <a:ext cx="52578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084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3928871"/>
          </a:xfrm>
        </p:spPr>
        <p:txBody>
          <a:bodyPr>
            <a:normAutofit fontScale="92500" lnSpcReduction="10000"/>
          </a:bodyPr>
          <a:lstStyle/>
          <a:p>
            <a:pPr>
              <a:buFont typeface="Wingdings" panose="05000000000000000000" pitchFamily="2" charset="2"/>
              <a:buChar char="§"/>
            </a:pPr>
            <a:r>
              <a:rPr lang="en-US" dirty="0" smtClean="0"/>
              <a:t>It is a Temporary Table – The data is deleted from the table as soon as the Payroll updates.</a:t>
            </a:r>
          </a:p>
          <a:p>
            <a:endParaRPr lang="en-US" dirty="0"/>
          </a:p>
          <a:p>
            <a:pPr>
              <a:buFont typeface="Wingdings" panose="05000000000000000000" pitchFamily="2" charset="2"/>
              <a:buChar char="§"/>
            </a:pPr>
            <a:r>
              <a:rPr lang="en-US" dirty="0" smtClean="0"/>
              <a:t>All the data is fed into the Payroll with the Mass Time Entry Process (PHPMTIM).</a:t>
            </a:r>
          </a:p>
          <a:p>
            <a:endParaRPr lang="en-US" dirty="0"/>
          </a:p>
          <a:p>
            <a:pPr>
              <a:buFont typeface="Wingdings" panose="05000000000000000000" pitchFamily="2" charset="2"/>
              <a:buChar char="§"/>
            </a:pPr>
            <a:r>
              <a:rPr lang="en-US" dirty="0" smtClean="0"/>
              <a:t>As long as it is formatted properly, if the data submitted contains errors, they WILL load into the Payroll Process, but can be quickly corrected during the Payroll Process.</a:t>
            </a:r>
            <a:endParaRPr lang="en-US" dirty="0"/>
          </a:p>
        </p:txBody>
      </p:sp>
      <p:sp>
        <p:nvSpPr>
          <p:cNvPr id="3" name="Title 2"/>
          <p:cNvSpPr>
            <a:spLocks noGrp="1"/>
          </p:cNvSpPr>
          <p:nvPr>
            <p:ph type="title"/>
          </p:nvPr>
        </p:nvSpPr>
        <p:spPr/>
        <p:txBody>
          <a:bodyPr/>
          <a:lstStyle/>
          <a:p>
            <a:pPr algn="ctr"/>
            <a:r>
              <a:rPr lang="en-US" dirty="0" smtClean="0"/>
              <a:t>PHRMTIM</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4057457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
            </a:pPr>
            <a:r>
              <a:rPr lang="en-US" dirty="0" smtClean="0"/>
              <a:t>Load time that is tracked with spreadsheets</a:t>
            </a:r>
          </a:p>
          <a:p>
            <a:endParaRPr lang="en-US" dirty="0" smtClean="0"/>
          </a:p>
          <a:p>
            <a:pPr>
              <a:buFont typeface="Wingdings" panose="05000000000000000000" pitchFamily="2" charset="2"/>
              <a:buChar char="§"/>
            </a:pPr>
            <a:r>
              <a:rPr lang="en-US" dirty="0" smtClean="0"/>
              <a:t>Other Special Rate Earnings including:</a:t>
            </a:r>
          </a:p>
          <a:p>
            <a:pPr lvl="1">
              <a:buFont typeface="Arial" panose="020B0604020202020204" pitchFamily="34" charset="0"/>
              <a:buChar char="•"/>
            </a:pPr>
            <a:r>
              <a:rPr lang="en-US" dirty="0" smtClean="0"/>
              <a:t>Bonuses</a:t>
            </a:r>
          </a:p>
          <a:p>
            <a:pPr lvl="1">
              <a:buFont typeface="Arial" panose="020B0604020202020204" pitchFamily="34" charset="0"/>
              <a:buChar char="•"/>
            </a:pPr>
            <a:r>
              <a:rPr lang="en-US" dirty="0" smtClean="0"/>
              <a:t>One Time Pays</a:t>
            </a:r>
          </a:p>
          <a:p>
            <a:pPr lvl="1">
              <a:buFont typeface="Arial" panose="020B0604020202020204" pitchFamily="34" charset="0"/>
              <a:buChar char="•"/>
            </a:pPr>
            <a:r>
              <a:rPr lang="en-US" dirty="0" smtClean="0"/>
              <a:t>Deductions</a:t>
            </a:r>
          </a:p>
          <a:p>
            <a:pPr marL="109728" indent="0">
              <a:buNone/>
            </a:pPr>
            <a:endParaRPr lang="en-US" dirty="0"/>
          </a:p>
        </p:txBody>
      </p:sp>
      <p:sp>
        <p:nvSpPr>
          <p:cNvPr id="3" name="Title 2"/>
          <p:cNvSpPr>
            <a:spLocks noGrp="1"/>
          </p:cNvSpPr>
          <p:nvPr>
            <p:ph type="title"/>
          </p:nvPr>
        </p:nvSpPr>
        <p:spPr/>
        <p:txBody>
          <a:bodyPr/>
          <a:lstStyle/>
          <a:p>
            <a:pPr algn="ctr"/>
            <a:r>
              <a:rPr lang="en-US" dirty="0" smtClean="0"/>
              <a:t>OTHER USES</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852643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PHRMTIM FORMAT</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pic>
        <p:nvPicPr>
          <p:cNvPr id="2050" name="Picture 2" descr="Image result for formatti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95400" y="1981200"/>
            <a:ext cx="6553200" cy="3051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73721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688</TotalTime>
  <Words>1130</Words>
  <Application>Microsoft Office PowerPoint</Application>
  <PresentationFormat>On-screen Show (4:3)</PresentationFormat>
  <Paragraphs>175</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Lucida Sans Unicode</vt:lpstr>
      <vt:lpstr>Verdana</vt:lpstr>
      <vt:lpstr>Wingdings</vt:lpstr>
      <vt:lpstr>Wingdings 2</vt:lpstr>
      <vt:lpstr>Wingdings 3</vt:lpstr>
      <vt:lpstr>Concourse</vt:lpstr>
      <vt:lpstr>MBUG 2019 </vt:lpstr>
      <vt:lpstr>Session Rules of Etiquette</vt:lpstr>
      <vt:lpstr>Session Rules of Etiquette</vt:lpstr>
      <vt:lpstr>SORRY ABOUT THAT!</vt:lpstr>
      <vt:lpstr>INTRODUCTION</vt:lpstr>
      <vt:lpstr>What is PHRMTIM?</vt:lpstr>
      <vt:lpstr>PHRMTIM</vt:lpstr>
      <vt:lpstr>OTHER USES</vt:lpstr>
      <vt:lpstr>PHRMTIM FORMAT</vt:lpstr>
      <vt:lpstr>PHRMTIM FIELDS</vt:lpstr>
      <vt:lpstr>PHRMTIM FIELDS (cont’d)</vt:lpstr>
      <vt:lpstr>PHRMTIM FIELDS (cont’d)</vt:lpstr>
      <vt:lpstr>PHRMTIM FIELDS (cont’d)</vt:lpstr>
      <vt:lpstr>HR JITTERS</vt:lpstr>
      <vt:lpstr>Our Process at ULM</vt:lpstr>
      <vt:lpstr>EXTRACT FILE FROM TIME CLOCK</vt:lpstr>
      <vt:lpstr>EXTRACT FILE FROM TIME CLOCK</vt:lpstr>
      <vt:lpstr>EXTRACT FILE FROM TIME CLOCK</vt:lpstr>
      <vt:lpstr>EXTRACT FILE FROM TIME CLOCK</vt:lpstr>
      <vt:lpstr>EXTRACT FILE FROM TIME CLOCK</vt:lpstr>
      <vt:lpstr>EXTRACT FILE FROM TIME CLOCK</vt:lpstr>
      <vt:lpstr>EXTRACT FILE FROM TIME CLOCK</vt:lpstr>
      <vt:lpstr>Comparison to NBAJOBS</vt:lpstr>
      <vt:lpstr>CSV File</vt:lpstr>
      <vt:lpstr>Process (Cont’d)</vt:lpstr>
      <vt:lpstr>PHAMTIM</vt:lpstr>
      <vt:lpstr>Payroll Process</vt:lpstr>
      <vt:lpstr>WEB TIME ENTRY</vt:lpstr>
      <vt:lpstr>Payroll ERRORS!!!</vt:lpstr>
      <vt:lpstr>SUMMARY</vt:lpstr>
      <vt:lpstr>QUESTIONS???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MBUG 2013</dc:title>
  <dc:creator>Edith</dc:creator>
  <cp:lastModifiedBy>Ken Westerburg</cp:lastModifiedBy>
  <cp:revision>68</cp:revision>
  <dcterms:created xsi:type="dcterms:W3CDTF">2013-01-30T03:13:35Z</dcterms:created>
  <dcterms:modified xsi:type="dcterms:W3CDTF">2019-09-04T17:39:13Z</dcterms:modified>
</cp:coreProperties>
</file>