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9" r:id="rId2"/>
    <p:sldId id="260" r:id="rId3"/>
    <p:sldId id="261" r:id="rId4"/>
    <p:sldId id="262" r:id="rId5"/>
    <p:sldId id="263" r:id="rId6"/>
    <p:sldId id="264" r:id="rId7"/>
    <p:sldId id="265" r:id="rId8"/>
    <p:sldId id="272" r:id="rId9"/>
    <p:sldId id="266" r:id="rId10"/>
    <p:sldId id="267" r:id="rId11"/>
    <p:sldId id="268" r:id="rId12"/>
    <p:sldId id="269" r:id="rId13"/>
    <p:sldId id="270" r:id="rId14"/>
    <p:sldId id="271"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1CE33E-5997-476F-B618-FD57A10E9A8A}" type="datetimeFigureOut">
              <a:rPr lang="en-US" smtClean="0"/>
              <a:t>9/10/2018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BDB9B3-E1E6-4F28-A97C-CDF492A1811D}" type="slidenum">
              <a:rPr lang="en-US" smtClean="0"/>
              <a:t>‹#›</a:t>
            </a:fld>
            <a:endParaRPr lang="en-US"/>
          </a:p>
        </p:txBody>
      </p:sp>
    </p:spTree>
    <p:extLst>
      <p:ext uri="{BB962C8B-B14F-4D97-AF65-F5344CB8AC3E}">
        <p14:creationId xmlns:p14="http://schemas.microsoft.com/office/powerpoint/2010/main" val="972451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1464" indent="-289024">
              <a:defRPr>
                <a:solidFill>
                  <a:schemeClr val="tx1"/>
                </a:solidFill>
                <a:latin typeface="Arial" charset="0"/>
              </a:defRPr>
            </a:lvl2pPr>
            <a:lvl3pPr marL="1156098" indent="-231219">
              <a:defRPr>
                <a:solidFill>
                  <a:schemeClr val="tx1"/>
                </a:solidFill>
                <a:latin typeface="Arial" charset="0"/>
              </a:defRPr>
            </a:lvl3pPr>
            <a:lvl4pPr marL="1618538" indent="-231219">
              <a:defRPr>
                <a:solidFill>
                  <a:schemeClr val="tx1"/>
                </a:solidFill>
                <a:latin typeface="Arial" charset="0"/>
              </a:defRPr>
            </a:lvl4pPr>
            <a:lvl5pPr marL="2080977" indent="-231219">
              <a:defRPr>
                <a:solidFill>
                  <a:schemeClr val="tx1"/>
                </a:solidFill>
                <a:latin typeface="Arial" charset="0"/>
              </a:defRPr>
            </a:lvl5pPr>
            <a:lvl6pPr marL="2543415" indent="-231219" eaLnBrk="0" fontAlgn="base" hangingPunct="0">
              <a:spcBef>
                <a:spcPct val="0"/>
              </a:spcBef>
              <a:spcAft>
                <a:spcPct val="0"/>
              </a:spcAft>
              <a:defRPr>
                <a:solidFill>
                  <a:schemeClr val="tx1"/>
                </a:solidFill>
                <a:latin typeface="Arial" charset="0"/>
              </a:defRPr>
            </a:lvl6pPr>
            <a:lvl7pPr marL="3005855" indent="-231219" eaLnBrk="0" fontAlgn="base" hangingPunct="0">
              <a:spcBef>
                <a:spcPct val="0"/>
              </a:spcBef>
              <a:spcAft>
                <a:spcPct val="0"/>
              </a:spcAft>
              <a:defRPr>
                <a:solidFill>
                  <a:schemeClr val="tx1"/>
                </a:solidFill>
                <a:latin typeface="Arial" charset="0"/>
              </a:defRPr>
            </a:lvl7pPr>
            <a:lvl8pPr marL="3468294" indent="-231219" eaLnBrk="0" fontAlgn="base" hangingPunct="0">
              <a:spcBef>
                <a:spcPct val="0"/>
              </a:spcBef>
              <a:spcAft>
                <a:spcPct val="0"/>
              </a:spcAft>
              <a:defRPr>
                <a:solidFill>
                  <a:schemeClr val="tx1"/>
                </a:solidFill>
                <a:latin typeface="Arial" charset="0"/>
              </a:defRPr>
            </a:lvl8pPr>
            <a:lvl9pPr marL="3930734" indent="-231219" eaLnBrk="0" fontAlgn="base" hangingPunct="0">
              <a:spcBef>
                <a:spcPct val="0"/>
              </a:spcBef>
              <a:spcAft>
                <a:spcPct val="0"/>
              </a:spcAft>
              <a:defRPr>
                <a:solidFill>
                  <a:schemeClr val="tx1"/>
                </a:solidFill>
                <a:latin typeface="Arial" charset="0"/>
              </a:defRPr>
            </a:lvl9pPr>
          </a:lstStyle>
          <a:p>
            <a:fld id="{7E722861-CD80-44FA-B523-CCA3D080DE5E}" type="slidenum">
              <a:rPr lang="en-US" smtClean="0">
                <a:latin typeface="Times New Roman" pitchFamily="18" charset="0"/>
              </a:rPr>
              <a:pPr/>
              <a:t>4</a:t>
            </a:fld>
            <a:endParaRPr lang="en-US"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marL="171450" indent="-171450">
              <a:buFont typeface="Arial" panose="020B0604020202020204" pitchFamily="34" charset="0"/>
              <a:buChar char="•"/>
            </a:pPr>
            <a:r>
              <a:rPr lang="en-US" dirty="0" smtClean="0">
                <a:effectLst/>
              </a:rPr>
              <a:t>How</a:t>
            </a:r>
            <a:r>
              <a:rPr lang="en-US" baseline="0" dirty="0" smtClean="0">
                <a:effectLst/>
              </a:rPr>
              <a:t> are we able to have a procurement and travel card program?</a:t>
            </a:r>
            <a:endParaRPr lang="en-US" dirty="0" smtClean="0">
              <a:effectLst/>
            </a:endParaRPr>
          </a:p>
          <a:p>
            <a:pPr marL="628650" lvl="1" indent="-171450">
              <a:buFont typeface="Arial" panose="020B0604020202020204" pitchFamily="34" charset="0"/>
              <a:buChar char="•"/>
            </a:pPr>
            <a:r>
              <a:rPr lang="en-US" dirty="0" smtClean="0">
                <a:effectLst/>
              </a:rPr>
              <a:t>MS code 31-7-9</a:t>
            </a:r>
          </a:p>
          <a:p>
            <a:pPr marL="628650" lvl="1" indent="-171450">
              <a:buFont typeface="Arial" panose="020B0604020202020204" pitchFamily="34" charset="0"/>
              <a:buChar char="•"/>
            </a:pPr>
            <a:r>
              <a:rPr lang="en-US" dirty="0" smtClean="0">
                <a:effectLst/>
              </a:rPr>
              <a:t>The Office of Purchasing, Travel and Fleet Management may adopt purchasing regulations governing the use of credit cards, procurement cards and purchasing club membership cards to be used by state agencies, governing authorities of counties and municipalities, school districts and the Chickasawhay Natural Gas District. Use of the cards shall be in strict compliance with the regulations promulgated by the office. Any amounts due on the cards shall incur interest charges as set forth in Section 31-7-305 and shall not be considered debt.</a:t>
            </a:r>
            <a:br>
              <a:rPr lang="en-US" dirty="0" smtClean="0">
                <a:effectLst/>
              </a:rPr>
            </a:br>
            <a:endParaRPr lang="en-US" dirty="0" smtClean="0"/>
          </a:p>
        </p:txBody>
      </p:sp>
    </p:spTree>
    <p:extLst>
      <p:ext uri="{BB962C8B-B14F-4D97-AF65-F5344CB8AC3E}">
        <p14:creationId xmlns:p14="http://schemas.microsoft.com/office/powerpoint/2010/main" val="3078307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MS Code</a:t>
            </a:r>
          </a:p>
          <a:p>
            <a:r>
              <a:rPr lang="en-US" dirty="0" smtClean="0">
                <a:effectLst/>
              </a:rPr>
              <a:t>(d) In a sale of goods or services, the seller shall not impose a surcharge on a buyer who uses a state-issued credit card, procurement card, travel card, or fuel card. The Department of Finance and Administration shall have exclusive jurisdiction to enforce and adopt rules relating to this paragraph. Any rules adopted under this paragraph shall be consistent with federal laws and regulations governing credit card transactions described by this paragraph. This paragraph does not create a cause of action against an individual for a violation of this paragraph.</a:t>
            </a:r>
          </a:p>
          <a:p>
            <a:endParaRPr lang="en-US" dirty="0" smtClean="0">
              <a:effectLst/>
            </a:endParaRPr>
          </a:p>
          <a:p>
            <a:r>
              <a:rPr lang="en-US" dirty="0" smtClean="0">
                <a:effectLst/>
              </a:rPr>
              <a:t>Surcharge is when the vendor is charging you an extra</a:t>
            </a:r>
            <a:r>
              <a:rPr lang="en-US" baseline="0" dirty="0" smtClean="0">
                <a:effectLst/>
              </a:rPr>
              <a:t> fee just because you are using a card and not cash.</a:t>
            </a:r>
          </a:p>
          <a:p>
            <a:endParaRPr lang="en-US" baseline="0" dirty="0" smtClean="0">
              <a:effectLst/>
            </a:endParaRPr>
          </a:p>
          <a:p>
            <a:r>
              <a:rPr lang="en-US" baseline="0" dirty="0" smtClean="0">
                <a:effectLst/>
              </a:rPr>
              <a:t>******Give P-card activity here.******</a:t>
            </a:r>
            <a:r>
              <a:rPr lang="en-US" dirty="0" smtClean="0">
                <a:effectLst/>
              </a:rPr>
              <a:t/>
            </a:r>
            <a:br>
              <a:rPr lang="en-US" dirty="0" smtClean="0">
                <a:effectLst/>
              </a:rPr>
            </a:br>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13</a:t>
            </a:fld>
            <a:endParaRPr lang="en-US"/>
          </a:p>
        </p:txBody>
      </p:sp>
    </p:spTree>
    <p:extLst>
      <p:ext uri="{BB962C8B-B14F-4D97-AF65-F5344CB8AC3E}">
        <p14:creationId xmlns:p14="http://schemas.microsoft.com/office/powerpoint/2010/main" val="797726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14</a:t>
            </a:fld>
            <a:endParaRPr lang="en-US"/>
          </a:p>
        </p:txBody>
      </p:sp>
    </p:spTree>
    <p:extLst>
      <p:ext uri="{BB962C8B-B14F-4D97-AF65-F5344CB8AC3E}">
        <p14:creationId xmlns:p14="http://schemas.microsoft.com/office/powerpoint/2010/main" val="4088626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15</a:t>
            </a:fld>
            <a:endParaRPr lang="en-US"/>
          </a:p>
        </p:txBody>
      </p:sp>
    </p:spTree>
    <p:extLst>
      <p:ext uri="{BB962C8B-B14F-4D97-AF65-F5344CB8AC3E}">
        <p14:creationId xmlns:p14="http://schemas.microsoft.com/office/powerpoint/2010/main" val="3489579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1464" indent="-289024">
              <a:defRPr>
                <a:solidFill>
                  <a:schemeClr val="tx1"/>
                </a:solidFill>
                <a:latin typeface="Arial" charset="0"/>
              </a:defRPr>
            </a:lvl2pPr>
            <a:lvl3pPr marL="1156098" indent="-231219">
              <a:defRPr>
                <a:solidFill>
                  <a:schemeClr val="tx1"/>
                </a:solidFill>
                <a:latin typeface="Arial" charset="0"/>
              </a:defRPr>
            </a:lvl3pPr>
            <a:lvl4pPr marL="1618538" indent="-231219">
              <a:defRPr>
                <a:solidFill>
                  <a:schemeClr val="tx1"/>
                </a:solidFill>
                <a:latin typeface="Arial" charset="0"/>
              </a:defRPr>
            </a:lvl4pPr>
            <a:lvl5pPr marL="2080977" indent="-231219">
              <a:defRPr>
                <a:solidFill>
                  <a:schemeClr val="tx1"/>
                </a:solidFill>
                <a:latin typeface="Arial" charset="0"/>
              </a:defRPr>
            </a:lvl5pPr>
            <a:lvl6pPr marL="2543415" indent="-231219" eaLnBrk="0" fontAlgn="base" hangingPunct="0">
              <a:spcBef>
                <a:spcPct val="0"/>
              </a:spcBef>
              <a:spcAft>
                <a:spcPct val="0"/>
              </a:spcAft>
              <a:defRPr>
                <a:solidFill>
                  <a:schemeClr val="tx1"/>
                </a:solidFill>
                <a:latin typeface="Arial" charset="0"/>
              </a:defRPr>
            </a:lvl6pPr>
            <a:lvl7pPr marL="3005855" indent="-231219" eaLnBrk="0" fontAlgn="base" hangingPunct="0">
              <a:spcBef>
                <a:spcPct val="0"/>
              </a:spcBef>
              <a:spcAft>
                <a:spcPct val="0"/>
              </a:spcAft>
              <a:defRPr>
                <a:solidFill>
                  <a:schemeClr val="tx1"/>
                </a:solidFill>
                <a:latin typeface="Arial" charset="0"/>
              </a:defRPr>
            </a:lvl7pPr>
            <a:lvl8pPr marL="3468294" indent="-231219" eaLnBrk="0" fontAlgn="base" hangingPunct="0">
              <a:spcBef>
                <a:spcPct val="0"/>
              </a:spcBef>
              <a:spcAft>
                <a:spcPct val="0"/>
              </a:spcAft>
              <a:defRPr>
                <a:solidFill>
                  <a:schemeClr val="tx1"/>
                </a:solidFill>
                <a:latin typeface="Arial" charset="0"/>
              </a:defRPr>
            </a:lvl8pPr>
            <a:lvl9pPr marL="3930734" indent="-231219" eaLnBrk="0" fontAlgn="base" hangingPunct="0">
              <a:spcBef>
                <a:spcPct val="0"/>
              </a:spcBef>
              <a:spcAft>
                <a:spcPct val="0"/>
              </a:spcAft>
              <a:defRPr>
                <a:solidFill>
                  <a:schemeClr val="tx1"/>
                </a:solidFill>
                <a:latin typeface="Arial" charset="0"/>
              </a:defRPr>
            </a:lvl9pPr>
          </a:lstStyle>
          <a:p>
            <a:fld id="{F545E7FE-712E-4541-9EF4-03B193E966B5}" type="slidenum">
              <a:rPr lang="en-US" smtClean="0">
                <a:latin typeface="Times New Roman" pitchFamily="18" charset="0"/>
              </a:rPr>
              <a:pPr/>
              <a:t>16</a:t>
            </a:fld>
            <a:endParaRPr lang="en-US"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2321046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1464" indent="-289024">
              <a:defRPr>
                <a:solidFill>
                  <a:schemeClr val="tx1"/>
                </a:solidFill>
                <a:latin typeface="Arial" charset="0"/>
              </a:defRPr>
            </a:lvl2pPr>
            <a:lvl3pPr marL="1156098" indent="-231219">
              <a:defRPr>
                <a:solidFill>
                  <a:schemeClr val="tx1"/>
                </a:solidFill>
                <a:latin typeface="Arial" charset="0"/>
              </a:defRPr>
            </a:lvl3pPr>
            <a:lvl4pPr marL="1618538" indent="-231219">
              <a:defRPr>
                <a:solidFill>
                  <a:schemeClr val="tx1"/>
                </a:solidFill>
                <a:latin typeface="Arial" charset="0"/>
              </a:defRPr>
            </a:lvl4pPr>
            <a:lvl5pPr marL="2080977" indent="-231219">
              <a:defRPr>
                <a:solidFill>
                  <a:schemeClr val="tx1"/>
                </a:solidFill>
                <a:latin typeface="Arial" charset="0"/>
              </a:defRPr>
            </a:lvl5pPr>
            <a:lvl6pPr marL="2543415" indent="-231219" eaLnBrk="0" fontAlgn="base" hangingPunct="0">
              <a:spcBef>
                <a:spcPct val="0"/>
              </a:spcBef>
              <a:spcAft>
                <a:spcPct val="0"/>
              </a:spcAft>
              <a:defRPr>
                <a:solidFill>
                  <a:schemeClr val="tx1"/>
                </a:solidFill>
                <a:latin typeface="Arial" charset="0"/>
              </a:defRPr>
            </a:lvl6pPr>
            <a:lvl7pPr marL="3005855" indent="-231219" eaLnBrk="0" fontAlgn="base" hangingPunct="0">
              <a:spcBef>
                <a:spcPct val="0"/>
              </a:spcBef>
              <a:spcAft>
                <a:spcPct val="0"/>
              </a:spcAft>
              <a:defRPr>
                <a:solidFill>
                  <a:schemeClr val="tx1"/>
                </a:solidFill>
                <a:latin typeface="Arial" charset="0"/>
              </a:defRPr>
            </a:lvl7pPr>
            <a:lvl8pPr marL="3468294" indent="-231219" eaLnBrk="0" fontAlgn="base" hangingPunct="0">
              <a:spcBef>
                <a:spcPct val="0"/>
              </a:spcBef>
              <a:spcAft>
                <a:spcPct val="0"/>
              </a:spcAft>
              <a:defRPr>
                <a:solidFill>
                  <a:schemeClr val="tx1"/>
                </a:solidFill>
                <a:latin typeface="Arial" charset="0"/>
              </a:defRPr>
            </a:lvl8pPr>
            <a:lvl9pPr marL="3930734" indent="-231219" eaLnBrk="0" fontAlgn="base" hangingPunct="0">
              <a:spcBef>
                <a:spcPct val="0"/>
              </a:spcBef>
              <a:spcAft>
                <a:spcPct val="0"/>
              </a:spcAft>
              <a:defRPr>
                <a:solidFill>
                  <a:schemeClr val="tx1"/>
                </a:solidFill>
                <a:latin typeface="Arial" charset="0"/>
              </a:defRPr>
            </a:lvl9pPr>
          </a:lstStyle>
          <a:p>
            <a:fld id="{F1DE619F-9F31-43AB-9F59-6C0B99E607A3}" type="slidenum">
              <a:rPr lang="en-US" smtClean="0">
                <a:latin typeface="Times New Roman" pitchFamily="18" charset="0"/>
              </a:rPr>
              <a:pPr/>
              <a:t>17</a:t>
            </a:fld>
            <a:endParaRPr lang="en-US"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3981431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18</a:t>
            </a:fld>
            <a:endParaRPr lang="en-US"/>
          </a:p>
        </p:txBody>
      </p:sp>
    </p:spTree>
    <p:extLst>
      <p:ext uri="{BB962C8B-B14F-4D97-AF65-F5344CB8AC3E}">
        <p14:creationId xmlns:p14="http://schemas.microsoft.com/office/powerpoint/2010/main" val="2037949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1464" indent="-289024">
              <a:defRPr>
                <a:solidFill>
                  <a:schemeClr val="tx1"/>
                </a:solidFill>
                <a:latin typeface="Arial" charset="0"/>
              </a:defRPr>
            </a:lvl2pPr>
            <a:lvl3pPr marL="1156098" indent="-231219">
              <a:defRPr>
                <a:solidFill>
                  <a:schemeClr val="tx1"/>
                </a:solidFill>
                <a:latin typeface="Arial" charset="0"/>
              </a:defRPr>
            </a:lvl3pPr>
            <a:lvl4pPr marL="1618538" indent="-231219">
              <a:defRPr>
                <a:solidFill>
                  <a:schemeClr val="tx1"/>
                </a:solidFill>
                <a:latin typeface="Arial" charset="0"/>
              </a:defRPr>
            </a:lvl4pPr>
            <a:lvl5pPr marL="2080977" indent="-231219">
              <a:defRPr>
                <a:solidFill>
                  <a:schemeClr val="tx1"/>
                </a:solidFill>
                <a:latin typeface="Arial" charset="0"/>
              </a:defRPr>
            </a:lvl5pPr>
            <a:lvl6pPr marL="2543415" indent="-231219" eaLnBrk="0" fontAlgn="base" hangingPunct="0">
              <a:spcBef>
                <a:spcPct val="0"/>
              </a:spcBef>
              <a:spcAft>
                <a:spcPct val="0"/>
              </a:spcAft>
              <a:defRPr>
                <a:solidFill>
                  <a:schemeClr val="tx1"/>
                </a:solidFill>
                <a:latin typeface="Arial" charset="0"/>
              </a:defRPr>
            </a:lvl6pPr>
            <a:lvl7pPr marL="3005855" indent="-231219" eaLnBrk="0" fontAlgn="base" hangingPunct="0">
              <a:spcBef>
                <a:spcPct val="0"/>
              </a:spcBef>
              <a:spcAft>
                <a:spcPct val="0"/>
              </a:spcAft>
              <a:defRPr>
                <a:solidFill>
                  <a:schemeClr val="tx1"/>
                </a:solidFill>
                <a:latin typeface="Arial" charset="0"/>
              </a:defRPr>
            </a:lvl7pPr>
            <a:lvl8pPr marL="3468294" indent="-231219" eaLnBrk="0" fontAlgn="base" hangingPunct="0">
              <a:spcBef>
                <a:spcPct val="0"/>
              </a:spcBef>
              <a:spcAft>
                <a:spcPct val="0"/>
              </a:spcAft>
              <a:defRPr>
                <a:solidFill>
                  <a:schemeClr val="tx1"/>
                </a:solidFill>
                <a:latin typeface="Arial" charset="0"/>
              </a:defRPr>
            </a:lvl8pPr>
            <a:lvl9pPr marL="3930734" indent="-231219" eaLnBrk="0" fontAlgn="base" hangingPunct="0">
              <a:spcBef>
                <a:spcPct val="0"/>
              </a:spcBef>
              <a:spcAft>
                <a:spcPct val="0"/>
              </a:spcAft>
              <a:defRPr>
                <a:solidFill>
                  <a:schemeClr val="tx1"/>
                </a:solidFill>
                <a:latin typeface="Arial" charset="0"/>
              </a:defRPr>
            </a:lvl9pPr>
          </a:lstStyle>
          <a:p>
            <a:fld id="{49155DF5-CAEB-468C-951B-B26320B0BA82}" type="slidenum">
              <a:rPr lang="en-US" smtClean="0">
                <a:latin typeface="Times New Roman" pitchFamily="18" charset="0"/>
              </a:rPr>
              <a:pPr/>
              <a:t>19</a:t>
            </a:fld>
            <a:endParaRPr lang="en-US"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2572919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state is based on a sliding scale basis. It takes into consideration how fast we pay the bill and how much spend is on the ENTIRE state of MS p-card program, not just your agency. Everyone benefits with the p-card is used. This year the state of MS is on pace to bump up to the next tier on the rebate schedule. </a:t>
            </a:r>
          </a:p>
          <a:p>
            <a:endParaRPr lang="en-US" baseline="0" dirty="0" smtClean="0"/>
          </a:p>
          <a:p>
            <a:r>
              <a:rPr lang="en-US" baseline="0" dirty="0" smtClean="0"/>
              <a:t>If your having a hard time justifying the p-card program to your supervisor or agency head use this. Explain to him you are already saving money using the card and you get money back on top of that. That rebate money could be used to send your employees to this class or other training classes.</a:t>
            </a:r>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20</a:t>
            </a:fld>
            <a:endParaRPr lang="en-US"/>
          </a:p>
        </p:txBody>
      </p:sp>
    </p:spTree>
    <p:extLst>
      <p:ext uri="{BB962C8B-B14F-4D97-AF65-F5344CB8AC3E}">
        <p14:creationId xmlns:p14="http://schemas.microsoft.com/office/powerpoint/2010/main" val="38843872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23</a:t>
            </a:fld>
            <a:endParaRPr lang="en-US"/>
          </a:p>
        </p:txBody>
      </p:sp>
    </p:spTree>
    <p:extLst>
      <p:ext uri="{BB962C8B-B14F-4D97-AF65-F5344CB8AC3E}">
        <p14:creationId xmlns:p14="http://schemas.microsoft.com/office/powerpoint/2010/main" val="3390229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51464" indent="-289024">
              <a:defRPr>
                <a:solidFill>
                  <a:schemeClr val="tx1"/>
                </a:solidFill>
                <a:latin typeface="Arial" charset="0"/>
              </a:defRPr>
            </a:lvl2pPr>
            <a:lvl3pPr marL="1156098" indent="-231219">
              <a:defRPr>
                <a:solidFill>
                  <a:schemeClr val="tx1"/>
                </a:solidFill>
                <a:latin typeface="Arial" charset="0"/>
              </a:defRPr>
            </a:lvl3pPr>
            <a:lvl4pPr marL="1618538" indent="-231219">
              <a:defRPr>
                <a:solidFill>
                  <a:schemeClr val="tx1"/>
                </a:solidFill>
                <a:latin typeface="Arial" charset="0"/>
              </a:defRPr>
            </a:lvl4pPr>
            <a:lvl5pPr marL="2080977" indent="-231219">
              <a:defRPr>
                <a:solidFill>
                  <a:schemeClr val="tx1"/>
                </a:solidFill>
                <a:latin typeface="Arial" charset="0"/>
              </a:defRPr>
            </a:lvl5pPr>
            <a:lvl6pPr marL="2543415" indent="-231219" eaLnBrk="0" fontAlgn="base" hangingPunct="0">
              <a:spcBef>
                <a:spcPct val="0"/>
              </a:spcBef>
              <a:spcAft>
                <a:spcPct val="0"/>
              </a:spcAft>
              <a:defRPr>
                <a:solidFill>
                  <a:schemeClr val="tx1"/>
                </a:solidFill>
                <a:latin typeface="Arial" charset="0"/>
              </a:defRPr>
            </a:lvl6pPr>
            <a:lvl7pPr marL="3005855" indent="-231219" eaLnBrk="0" fontAlgn="base" hangingPunct="0">
              <a:spcBef>
                <a:spcPct val="0"/>
              </a:spcBef>
              <a:spcAft>
                <a:spcPct val="0"/>
              </a:spcAft>
              <a:defRPr>
                <a:solidFill>
                  <a:schemeClr val="tx1"/>
                </a:solidFill>
                <a:latin typeface="Arial" charset="0"/>
              </a:defRPr>
            </a:lvl7pPr>
            <a:lvl8pPr marL="3468294" indent="-231219" eaLnBrk="0" fontAlgn="base" hangingPunct="0">
              <a:spcBef>
                <a:spcPct val="0"/>
              </a:spcBef>
              <a:spcAft>
                <a:spcPct val="0"/>
              </a:spcAft>
              <a:defRPr>
                <a:solidFill>
                  <a:schemeClr val="tx1"/>
                </a:solidFill>
                <a:latin typeface="Arial" charset="0"/>
              </a:defRPr>
            </a:lvl8pPr>
            <a:lvl9pPr marL="3930734" indent="-231219" eaLnBrk="0" fontAlgn="base" hangingPunct="0">
              <a:spcBef>
                <a:spcPct val="0"/>
              </a:spcBef>
              <a:spcAft>
                <a:spcPct val="0"/>
              </a:spcAft>
              <a:defRPr>
                <a:solidFill>
                  <a:schemeClr val="tx1"/>
                </a:solidFill>
                <a:latin typeface="Arial" charset="0"/>
              </a:defRPr>
            </a:lvl9pPr>
          </a:lstStyle>
          <a:p>
            <a:fld id="{B1022A5D-4D76-422F-86B1-206FBC2532DE}" type="slidenum">
              <a:rPr lang="en-US" smtClean="0">
                <a:latin typeface="Times New Roman" pitchFamily="18" charset="0"/>
              </a:rPr>
              <a:pPr/>
              <a:t>5</a:t>
            </a:fld>
            <a:endParaRPr lang="en-US" smtClean="0">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marL="231219" indent="-231219">
              <a:buFontTx/>
              <a:buAutoNum type="arabicPeriod"/>
            </a:pPr>
            <a:r>
              <a:rPr lang="en-US" dirty="0" smtClean="0"/>
              <a:t>The Procurement Card (sometimes referred to as the p-card) offers an   </a:t>
            </a:r>
          </a:p>
          <a:p>
            <a:pPr marL="231219" indent="-231219"/>
            <a:r>
              <a:rPr lang="en-US" dirty="0" smtClean="0"/>
              <a:t>      alternative method to purchasing services and/or commodities</a:t>
            </a:r>
          </a:p>
          <a:p>
            <a:pPr marL="231219" indent="-231219"/>
            <a:r>
              <a:rPr lang="en-US" dirty="0" smtClean="0"/>
              <a:t>2.</a:t>
            </a:r>
            <a:r>
              <a:rPr lang="en-US" baseline="0" dirty="0" smtClean="0"/>
              <a:t> Procurement Card Administrator- person who is the liaison between the Program Coordinator and the bank.</a:t>
            </a:r>
          </a:p>
          <a:p>
            <a:pPr marL="231219" indent="-231219"/>
            <a:r>
              <a:rPr lang="en-US" baseline="0" dirty="0" smtClean="0"/>
              <a:t>3.</a:t>
            </a:r>
            <a:r>
              <a:rPr lang="en-US" dirty="0" smtClean="0"/>
              <a:t>Program Coordinator (PC) is the individual that is responsible for overseeing the use of procurement cards in your “specific”</a:t>
            </a:r>
            <a:r>
              <a:rPr lang="en-US" baseline="0" dirty="0" smtClean="0"/>
              <a:t> agency</a:t>
            </a:r>
            <a:r>
              <a:rPr lang="en-US" dirty="0" smtClean="0"/>
              <a:t>.</a:t>
            </a:r>
          </a:p>
          <a:p>
            <a:r>
              <a:rPr lang="en-US" dirty="0" smtClean="0"/>
              <a:t>4. MCC codes (Merchant Category Code) are codes or a number that has been assigned to retail outlets which helps identify types of business. </a:t>
            </a:r>
          </a:p>
          <a:p>
            <a:pPr marL="231219" indent="-231219">
              <a:buFontTx/>
              <a:buAutoNum type="arabicPeriod"/>
            </a:pPr>
            <a:endParaRPr lang="en-US" dirty="0" smtClean="0"/>
          </a:p>
        </p:txBody>
      </p:sp>
    </p:spTree>
    <p:extLst>
      <p:ext uri="{BB962C8B-B14F-4D97-AF65-F5344CB8AC3E}">
        <p14:creationId xmlns:p14="http://schemas.microsoft.com/office/powerpoint/2010/main" val="980432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6</a:t>
            </a:fld>
            <a:endParaRPr lang="en-US"/>
          </a:p>
        </p:txBody>
      </p:sp>
    </p:spTree>
    <p:extLst>
      <p:ext uri="{BB962C8B-B14F-4D97-AF65-F5344CB8AC3E}">
        <p14:creationId xmlns:p14="http://schemas.microsoft.com/office/powerpoint/2010/main" val="1045573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7</a:t>
            </a:fld>
            <a:endParaRPr lang="en-US"/>
          </a:p>
        </p:txBody>
      </p:sp>
    </p:spTree>
    <p:extLst>
      <p:ext uri="{BB962C8B-B14F-4D97-AF65-F5344CB8AC3E}">
        <p14:creationId xmlns:p14="http://schemas.microsoft.com/office/powerpoint/2010/main" val="1616300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200" b="1" dirty="0" smtClean="0"/>
              <a:t>Types of Travel Card Accounts</a:t>
            </a:r>
          </a:p>
          <a:p>
            <a:pPr algn="just"/>
            <a:endParaRPr lang="en-US" sz="1200" dirty="0" smtClean="0"/>
          </a:p>
          <a:p>
            <a:pPr algn="just"/>
            <a:r>
              <a:rPr lang="en-US" sz="1200" dirty="0" smtClean="0"/>
              <a:t>The Travel Card Program has individual and/or department carded and cardless options available.</a:t>
            </a:r>
            <a:endParaRPr lang="en-US" sz="1200" strike="sngStrike" dirty="0" smtClean="0"/>
          </a:p>
          <a:p>
            <a:pPr marL="109728" indent="0" algn="just">
              <a:buNone/>
            </a:pPr>
            <a:r>
              <a:rPr lang="en-US" sz="1200" dirty="0" smtClean="0"/>
              <a:t> </a:t>
            </a:r>
          </a:p>
          <a:p>
            <a:pPr algn="just"/>
            <a:r>
              <a:rPr lang="en-US" sz="1200" b="1" dirty="0" smtClean="0"/>
              <a:t>Cardless Central Travel Account</a:t>
            </a:r>
            <a:endParaRPr lang="en-US" sz="1200" dirty="0" smtClean="0"/>
          </a:p>
          <a:p>
            <a:pPr marL="109728" indent="0" algn="just">
              <a:buNone/>
            </a:pPr>
            <a:r>
              <a:rPr lang="en-US" sz="1200" b="1" dirty="0" smtClean="0"/>
              <a:t> </a:t>
            </a:r>
            <a:endParaRPr lang="en-US" sz="1200" dirty="0" smtClean="0"/>
          </a:p>
          <a:p>
            <a:pPr algn="just"/>
            <a:r>
              <a:rPr lang="en-US" sz="1200" dirty="0" smtClean="0"/>
              <a:t>The cardless travel account is a “ghost card” which allows travel related expenses to be delegated to one person, the Program Coordinator, who is the designated person responsible for making official business travel arrangements for others.  Any travel related services, such as travel agency fees, airfare, lodging deposits, etc., which are normally direct billed can now be billed to this account. Registration and conference fees may be paid with the travel card via the telephone or Internet if the hosting organization accepts payment in this manner.  This card is not limited to employee expenses only.  The expenses of Board members, contract workers, guests of the state, etc. may also be put on this card</a:t>
            </a:r>
          </a:p>
          <a:p>
            <a:pPr algn="just"/>
            <a:endParaRPr lang="en-US" dirty="0" smtClean="0"/>
          </a:p>
          <a:p>
            <a:pPr algn="just"/>
            <a:r>
              <a:rPr lang="en-US" dirty="0" smtClean="0"/>
              <a:t>This type of account is also called a “Ghost Account,” which essentially means a plastic card is not issued. Instead of an actual card, the Program Coordinator will receive an account number, expiration date and CVV code. </a:t>
            </a:r>
          </a:p>
          <a:p>
            <a:pPr algn="just"/>
            <a:endParaRPr lang="en-US" dirty="0" smtClean="0"/>
          </a:p>
          <a:p>
            <a:pPr algn="just"/>
            <a:r>
              <a:rPr lang="en-US" dirty="0" smtClean="0"/>
              <a:t>The cardless account, at the discretion of the entity, may be used for both entity and non-entity employees. Proper documentation, including a breakdown of expenses, should be used for auditing purposes, and proper accounting/object codes should be used by the employee reconciling and paying the statement</a:t>
            </a:r>
          </a:p>
          <a:p>
            <a:pPr algn="just"/>
            <a:endParaRPr lang="en-US" dirty="0" smtClean="0"/>
          </a:p>
          <a:p>
            <a:pPr algn="just"/>
            <a:r>
              <a:rPr lang="en-US" sz="1200" b="1" dirty="0" smtClean="0"/>
              <a:t>Individual Cardholder Account</a:t>
            </a:r>
          </a:p>
          <a:p>
            <a:pPr algn="just"/>
            <a:endParaRPr lang="en-US" sz="1200" b="1" dirty="0" smtClean="0"/>
          </a:p>
          <a:p>
            <a:pPr algn="just"/>
            <a:r>
              <a:rPr lang="en-US" sz="1200" dirty="0" smtClean="0"/>
              <a:t>This type of card allows for approved travel related expenses to be made by the individual who has signed a cardholder agreement for that card.  This card is only allowed to be used for authorized expenses for the individual cardholder.</a:t>
            </a:r>
          </a:p>
          <a:p>
            <a:pPr algn="just"/>
            <a:endParaRPr lang="en-US" sz="1200" b="1" dirty="0" smtClean="0"/>
          </a:p>
          <a:p>
            <a:pPr algn="just"/>
            <a:r>
              <a:rPr lang="en-US" sz="1200" b="1" dirty="0" smtClean="0"/>
              <a:t>Department Card Account</a:t>
            </a:r>
            <a:endParaRPr lang="en-US" sz="1200" dirty="0" smtClean="0"/>
          </a:p>
          <a:p>
            <a:pPr marL="109728" indent="0" algn="just">
              <a:buNone/>
            </a:pPr>
            <a:r>
              <a:rPr lang="en-US" sz="1200" dirty="0" smtClean="0"/>
              <a:t> </a:t>
            </a:r>
          </a:p>
          <a:p>
            <a:pPr algn="just"/>
            <a:r>
              <a:rPr lang="en-US" sz="1200" dirty="0" smtClean="0"/>
              <a:t>This type of card allows for approved travel related expenses to be made by one or more individuals who have signed a cardholder agreement for that card.  This card is kept locked in a central location where the Program Administrator may check the card out and in as needed.  The person who checks out the card is the only one allowed to place expenses on this card.</a:t>
            </a:r>
          </a:p>
          <a:p>
            <a:pPr algn="just"/>
            <a:endParaRPr lang="en-US" sz="1200" dirty="0" smtClean="0"/>
          </a:p>
          <a:p>
            <a:pPr algn="just"/>
            <a:r>
              <a:rPr lang="en-US" dirty="0" smtClean="0"/>
              <a:t>A Sign-In/Sign-Out form should be used when you have a Department card in your office that is checked out periodically by more than one user. Each entity with this type of card should develop procedures for handling of such card to keep a proper accounting of this card. A suggested form is available on the OPTFM Travel Information website at: http://www.dfa.state.ms.us/Purchasing/Travel/Travel.html. This form can be customized for each entity’s use by the Program Coordinator. </a:t>
            </a:r>
            <a:endParaRPr lang="en-US" sz="1200" dirty="0" smtClean="0"/>
          </a:p>
          <a:p>
            <a:pPr marL="109728" indent="0" algn="just">
              <a:buNone/>
            </a:pPr>
            <a:r>
              <a:rPr lang="en-US" sz="1200" dirty="0" smtClean="0"/>
              <a:t> </a:t>
            </a:r>
          </a:p>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8</a:t>
            </a:fld>
            <a:endParaRPr lang="en-US"/>
          </a:p>
        </p:txBody>
      </p:sp>
    </p:spTree>
    <p:extLst>
      <p:ext uri="{BB962C8B-B14F-4D97-AF65-F5344CB8AC3E}">
        <p14:creationId xmlns:p14="http://schemas.microsoft.com/office/powerpoint/2010/main" val="314626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9</a:t>
            </a:fld>
            <a:endParaRPr lang="en-US"/>
          </a:p>
        </p:txBody>
      </p:sp>
    </p:spTree>
    <p:extLst>
      <p:ext uri="{BB962C8B-B14F-4D97-AF65-F5344CB8AC3E}">
        <p14:creationId xmlns:p14="http://schemas.microsoft.com/office/powerpoint/2010/main" val="3925005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10</a:t>
            </a:fld>
            <a:endParaRPr lang="en-US"/>
          </a:p>
        </p:txBody>
      </p:sp>
    </p:spTree>
    <p:extLst>
      <p:ext uri="{BB962C8B-B14F-4D97-AF65-F5344CB8AC3E}">
        <p14:creationId xmlns:p14="http://schemas.microsoft.com/office/powerpoint/2010/main" val="4021073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11</a:t>
            </a:fld>
            <a:endParaRPr lang="en-US"/>
          </a:p>
        </p:txBody>
      </p:sp>
    </p:spTree>
    <p:extLst>
      <p:ext uri="{BB962C8B-B14F-4D97-AF65-F5344CB8AC3E}">
        <p14:creationId xmlns:p14="http://schemas.microsoft.com/office/powerpoint/2010/main" val="574348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96127B-22AA-4639-AC46-F36C07412069}" type="slidenum">
              <a:rPr lang="en-US" smtClean="0"/>
              <a:pPr>
                <a:defRPr/>
              </a:pPr>
              <a:t>12</a:t>
            </a:fld>
            <a:endParaRPr lang="en-US"/>
          </a:p>
        </p:txBody>
      </p:sp>
    </p:spTree>
    <p:extLst>
      <p:ext uri="{BB962C8B-B14F-4D97-AF65-F5344CB8AC3E}">
        <p14:creationId xmlns:p14="http://schemas.microsoft.com/office/powerpoint/2010/main" val="53290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2A4143-1CEE-4AE4-AD9B-5AADEAE137B7}" type="datetimeFigureOut">
              <a:rPr lang="en-US" smtClean="0"/>
              <a:t>9/10/2018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D0F0F3-6D14-4A29-A603-CBE4880F15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CC666A9D-DB21-4538-9507-B7BDF44CA6C9}" type="slidenum">
              <a:rPr lang="en-US"/>
              <a:pPr>
                <a:defRPr/>
              </a:pPr>
              <a:t>‹#›</a:t>
            </a:fld>
            <a:endParaRPr lang="en-US"/>
          </a:p>
        </p:txBody>
      </p:sp>
    </p:spTree>
    <p:extLst>
      <p:ext uri="{BB962C8B-B14F-4D97-AF65-F5344CB8AC3E}">
        <p14:creationId xmlns:p14="http://schemas.microsoft.com/office/powerpoint/2010/main" val="610117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56163" y="1981200"/>
            <a:ext cx="3754437" cy="4114800"/>
          </a:xfrm>
        </p:spPr>
        <p:txBody>
          <a:bodyPr/>
          <a:lstStyle/>
          <a:p>
            <a:pPr lvl="0"/>
            <a:endParaRPr lang="en-US" noProof="0" smtClean="0"/>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0C5CD98D-8C3D-4C84-B1FF-B764F840CCC6}" type="slidenum">
              <a:rPr lang="en-US"/>
              <a:pPr>
                <a:defRPr/>
              </a:pPr>
              <a:t>‹#›</a:t>
            </a:fld>
            <a:endParaRPr lang="en-US"/>
          </a:p>
        </p:txBody>
      </p:sp>
    </p:spTree>
    <p:extLst>
      <p:ext uri="{BB962C8B-B14F-4D97-AF65-F5344CB8AC3E}">
        <p14:creationId xmlns:p14="http://schemas.microsoft.com/office/powerpoint/2010/main" val="868187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56163" y="1981200"/>
            <a:ext cx="3754437"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56163" y="4114800"/>
            <a:ext cx="3754437"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a:ln/>
        </p:spPr>
        <p:txBody>
          <a:bodyPr/>
          <a:lstStyle>
            <a:lvl1pPr>
              <a:defRPr/>
            </a:lvl1pPr>
          </a:lstStyle>
          <a:p>
            <a:pPr>
              <a:defRPr/>
            </a:pPr>
            <a:endParaRPr lang="en-US"/>
          </a:p>
        </p:txBody>
      </p:sp>
      <p:sp>
        <p:nvSpPr>
          <p:cNvPr id="7" name="Rectangle 7"/>
          <p:cNvSpPr>
            <a:spLocks noGrp="1" noChangeArrowheads="1"/>
          </p:cNvSpPr>
          <p:nvPr>
            <p:ph type="ftr" sz="quarter" idx="11"/>
          </p:nvPr>
        </p:nvSpPr>
        <p:spPr>
          <a:ln/>
        </p:spPr>
        <p:txBody>
          <a:bodyPr/>
          <a:lstStyle>
            <a:lvl1pPr>
              <a:defRPr/>
            </a:lvl1pPr>
          </a:lstStyle>
          <a:p>
            <a:pPr>
              <a:defRPr/>
            </a:pPr>
            <a:endParaRPr lang="en-US"/>
          </a:p>
        </p:txBody>
      </p:sp>
      <p:sp>
        <p:nvSpPr>
          <p:cNvPr id="8" name="Rectangle 8"/>
          <p:cNvSpPr>
            <a:spLocks noGrp="1" noChangeArrowheads="1"/>
          </p:cNvSpPr>
          <p:nvPr>
            <p:ph type="sldNum" sz="quarter" idx="12"/>
          </p:nvPr>
        </p:nvSpPr>
        <p:spPr>
          <a:ln/>
        </p:spPr>
        <p:txBody>
          <a:bodyPr/>
          <a:lstStyle>
            <a:lvl1pPr>
              <a:defRPr/>
            </a:lvl1pPr>
          </a:lstStyle>
          <a:p>
            <a:pPr>
              <a:defRPr/>
            </a:pPr>
            <a:fld id="{145A80A7-EA0B-4A8E-9175-E9F9A2CD8627}" type="slidenum">
              <a:rPr lang="en-US"/>
              <a:pPr>
                <a:defRPr/>
              </a:pPr>
              <a:t>‹#›</a:t>
            </a:fld>
            <a:endParaRPr lang="en-US"/>
          </a:p>
        </p:txBody>
      </p:sp>
    </p:spTree>
    <p:extLst>
      <p:ext uri="{BB962C8B-B14F-4D97-AF65-F5344CB8AC3E}">
        <p14:creationId xmlns:p14="http://schemas.microsoft.com/office/powerpoint/2010/main" val="90295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2A4143-1CEE-4AE4-AD9B-5AADEAE137B7}"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2A4143-1CEE-4AE4-AD9B-5AADEAE137B7}"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2A4143-1CEE-4AE4-AD9B-5AADEAE137B7}" type="datetimeFigureOut">
              <a:rPr lang="en-US" smtClean="0"/>
              <a:t>9/10/2018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2A4143-1CEE-4AE4-AD9B-5AADEAE137B7}" type="datetimeFigureOut">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D0F0F3-6D14-4A29-A603-CBE4880F153C}"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A4143-1CEE-4AE4-AD9B-5AADEAE137B7}" type="datetimeFigureOut">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A2A4143-1CEE-4AE4-AD9B-5AADEAE137B7}" type="datetimeFigureOut">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2A4143-1CEE-4AE4-AD9B-5AADEAE137B7}" type="datetimeFigureOut">
              <a:rPr lang="en-US" smtClean="0"/>
              <a:t>9/10/2018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D0F0F3-6D14-4A29-A603-CBE4880F153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2A4143-1CEE-4AE4-AD9B-5AADEAE137B7}" type="datetimeFigureOut">
              <a:rPr lang="en-US" smtClean="0"/>
              <a:t>9/10/2018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D0F0F3-6D14-4A29-A603-CBE4880F15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dfa.ms.gov/media/1571/travelcardmissingdocumentaffidavit.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mailto:laurie.pierce@dfa.ms.gov" TargetMode="External"/><Relationship Id="rId2" Type="http://schemas.openxmlformats.org/officeDocument/2006/relationships/hyperlink" Target="mailto:symone.bounds@dfa.ms.gov" TargetMode="Externa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hyperlink" Target="mailto:Candice.hay@dfa.ms.gov" TargetMode="External"/><Relationship Id="rId4" Type="http://schemas.openxmlformats.org/officeDocument/2006/relationships/hyperlink" Target="mailto:ross.campbell@dfa.ms.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dfa.ms.gov/media/4858/1116travelcardguideline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36093"/>
            <a:ext cx="7772400" cy="1470025"/>
          </a:xfrm>
        </p:spPr>
        <p:txBody>
          <a:bodyPr>
            <a:normAutofit fontScale="90000"/>
          </a:bodyPr>
          <a:lstStyle/>
          <a:p>
            <a:pPr algn="ctr"/>
            <a:r>
              <a:rPr lang="en-US" dirty="0" smtClean="0"/>
              <a:t>MBUG 2018</a:t>
            </a:r>
            <a:br>
              <a:rPr lang="en-US" dirty="0" smtClean="0"/>
            </a:br>
            <a:endParaRPr lang="en-US" dirty="0"/>
          </a:p>
        </p:txBody>
      </p:sp>
      <p:sp>
        <p:nvSpPr>
          <p:cNvPr id="5" name="Subtitle 4"/>
          <p:cNvSpPr>
            <a:spLocks noGrp="1"/>
          </p:cNvSpPr>
          <p:nvPr>
            <p:ph type="subTitle" idx="1"/>
          </p:nvPr>
        </p:nvSpPr>
        <p:spPr>
          <a:xfrm>
            <a:off x="609600" y="1066800"/>
            <a:ext cx="8305800" cy="3657600"/>
          </a:xfrm>
        </p:spPr>
        <p:txBody>
          <a:bodyPr>
            <a:noAutofit/>
          </a:bodyPr>
          <a:lstStyle/>
          <a:p>
            <a:pPr algn="ctr"/>
            <a:r>
              <a:rPr lang="en-US" sz="2400" dirty="0" smtClean="0"/>
              <a:t>Travel </a:t>
            </a:r>
            <a:r>
              <a:rPr lang="en-US" sz="2400" dirty="0" smtClean="0"/>
              <a:t>Card Updates</a:t>
            </a:r>
          </a:p>
          <a:p>
            <a:pPr algn="ctr"/>
            <a:endParaRPr lang="en-US" sz="2400" dirty="0" smtClean="0"/>
          </a:p>
          <a:p>
            <a:pPr algn="ctr"/>
            <a:r>
              <a:rPr lang="en-US" sz="2400" dirty="0" smtClean="0"/>
              <a:t>Presented By: Symone Bounds</a:t>
            </a:r>
          </a:p>
          <a:p>
            <a:pPr algn="ctr"/>
            <a:endParaRPr lang="en-US" sz="2400" dirty="0" smtClean="0"/>
          </a:p>
          <a:p>
            <a:pPr algn="ctr"/>
            <a:r>
              <a:rPr lang="en-US" sz="2400" dirty="0" smtClean="0"/>
              <a:t>Institution: State of MS – Dept. of Finance of Administration, </a:t>
            </a:r>
          </a:p>
          <a:p>
            <a:pPr algn="ctr"/>
            <a:r>
              <a:rPr lang="en-US" sz="2400" dirty="0"/>
              <a:t>	</a:t>
            </a:r>
            <a:r>
              <a:rPr lang="en-US" sz="2400" dirty="0" smtClean="0"/>
              <a:t>	Office of Purchasing, Travel and Fleet Management</a:t>
            </a:r>
          </a:p>
          <a:p>
            <a:pPr algn="ctr"/>
            <a:endParaRPr lang="en-US" sz="2400" dirty="0" smtClean="0"/>
          </a:p>
          <a:p>
            <a:pPr algn="ctr"/>
            <a:r>
              <a:rPr lang="en-US" sz="2400" dirty="0" smtClean="0"/>
              <a:t>September </a:t>
            </a:r>
            <a:r>
              <a:rPr lang="en-US" sz="2400" dirty="0" smtClean="0"/>
              <a:t>11, </a:t>
            </a:r>
            <a:r>
              <a:rPr lang="en-US" sz="2400" dirty="0" smtClean="0"/>
              <a:t>2018</a:t>
            </a:r>
            <a:endParaRPr lang="en-US" sz="2400" dirty="0"/>
          </a:p>
        </p:txBody>
      </p:sp>
      <p:pic>
        <p:nvPicPr>
          <p:cNvPr id="8" name="Picture 7"/>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887946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Unauthorized Expenses</a:t>
            </a:r>
            <a:endParaRPr lang="en-US" dirty="0"/>
          </a:p>
        </p:txBody>
      </p:sp>
      <p:sp>
        <p:nvSpPr>
          <p:cNvPr id="3" name="Content Placeholder 2"/>
          <p:cNvSpPr>
            <a:spLocks noGrp="1"/>
          </p:cNvSpPr>
          <p:nvPr>
            <p:ph idx="1"/>
          </p:nvPr>
        </p:nvSpPr>
        <p:spPr>
          <a:xfrm>
            <a:off x="685800" y="1380278"/>
            <a:ext cx="8229600" cy="4525963"/>
          </a:xfrm>
        </p:spPr>
        <p:txBody>
          <a:bodyPr numCol="2">
            <a:normAutofit fontScale="62500" lnSpcReduction="20000"/>
          </a:bodyPr>
          <a:lstStyle/>
          <a:p>
            <a:r>
              <a:rPr lang="en-US" dirty="0" smtClean="0">
                <a:latin typeface="Times New Roman" panose="02020603050405020304" pitchFamily="18" charset="0"/>
                <a:cs typeface="Times New Roman" panose="02020603050405020304" pitchFamily="18" charset="0"/>
              </a:rPr>
              <a:t>Travel </a:t>
            </a:r>
            <a:r>
              <a:rPr lang="en-US" dirty="0">
                <a:latin typeface="Times New Roman" panose="02020603050405020304" pitchFamily="18" charset="0"/>
                <a:cs typeface="Times New Roman" panose="02020603050405020304" pitchFamily="18" charset="0"/>
              </a:rPr>
              <a:t>expenses for non-entity employees on the individual or department card.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Business </a:t>
            </a:r>
            <a:r>
              <a:rPr lang="en-US" dirty="0">
                <a:latin typeface="Times New Roman" panose="02020603050405020304" pitchFamily="18" charset="0"/>
                <a:cs typeface="Times New Roman" panose="02020603050405020304" pitchFamily="18" charset="0"/>
              </a:rPr>
              <a:t>Related Airfare Combined with Personal </a:t>
            </a:r>
            <a:r>
              <a:rPr lang="en-US" dirty="0" smtClean="0">
                <a:latin typeface="Times New Roman" panose="02020603050405020304" pitchFamily="18" charset="0"/>
                <a:cs typeface="Times New Roman" panose="02020603050405020304" pitchFamily="18" charset="0"/>
              </a:rPr>
              <a:t>Airfare</a:t>
            </a:r>
          </a:p>
          <a:p>
            <a:r>
              <a:rPr lang="en-US" dirty="0" smtClean="0">
                <a:latin typeface="Times New Roman" panose="02020603050405020304" pitchFamily="18" charset="0"/>
                <a:cs typeface="Times New Roman" panose="02020603050405020304" pitchFamily="18" charset="0"/>
              </a:rPr>
              <a:t>Fuel </a:t>
            </a:r>
            <a:r>
              <a:rPr lang="en-US" dirty="0">
                <a:latin typeface="Times New Roman" panose="02020603050405020304" pitchFamily="18" charset="0"/>
                <a:cs typeface="Times New Roman" panose="02020603050405020304" pitchFamily="18" charset="0"/>
              </a:rPr>
              <a:t>for any other type vehicle than a rental, such as personal vehicles, fleet vehicles, etc.) as outlined in Section 110. Authorized </a:t>
            </a:r>
            <a:r>
              <a:rPr lang="en-US" dirty="0" smtClean="0">
                <a:latin typeface="Times New Roman" panose="02020603050405020304" pitchFamily="18" charset="0"/>
                <a:cs typeface="Times New Roman" panose="02020603050405020304" pitchFamily="18" charset="0"/>
              </a:rPr>
              <a:t>Expenses</a:t>
            </a:r>
          </a:p>
          <a:p>
            <a:r>
              <a:rPr lang="en-US" dirty="0" smtClean="0">
                <a:latin typeface="Times New Roman" panose="02020603050405020304" pitchFamily="18" charset="0"/>
                <a:cs typeface="Times New Roman" panose="02020603050405020304" pitchFamily="18" charset="0"/>
              </a:rPr>
              <a:t>Cash </a:t>
            </a:r>
            <a:r>
              <a:rPr lang="en-US" dirty="0">
                <a:latin typeface="Times New Roman" panose="02020603050405020304" pitchFamily="18" charset="0"/>
                <a:cs typeface="Times New Roman" panose="02020603050405020304" pitchFamily="18" charset="0"/>
              </a:rPr>
              <a:t>Advances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First </a:t>
            </a:r>
            <a:r>
              <a:rPr lang="en-US" dirty="0">
                <a:latin typeface="Times New Roman" panose="02020603050405020304" pitchFamily="18" charset="0"/>
                <a:cs typeface="Times New Roman" panose="02020603050405020304" pitchFamily="18" charset="0"/>
              </a:rPr>
              <a:t>Class and Business Class Travel </a:t>
            </a:r>
            <a:endParaRPr lang="en-US"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Note: Preferred seating, business, first-class service may be authorized if at least one of the flight segments exceeds 6 hours. A flight segment is defined as time in the air between stopovers, changing aircraft, or change of airline. Preferred seating, business or first-class travel is not reimbursable unless approved in advance. A waiver signed by the entity head (or his designee) must be submitted and approved by OPT prior to the trip. </a:t>
            </a:r>
          </a:p>
          <a:p>
            <a:pPr lvl="1"/>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Travel </a:t>
            </a:r>
            <a:r>
              <a:rPr lang="en-US" dirty="0">
                <a:latin typeface="Times New Roman" panose="02020603050405020304" pitchFamily="18" charset="0"/>
                <a:cs typeface="Times New Roman" panose="02020603050405020304" pitchFamily="18" charset="0"/>
              </a:rPr>
              <a:t>expenses for traveling companions or spouses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Food </a:t>
            </a:r>
            <a:r>
              <a:rPr lang="en-US" dirty="0">
                <a:latin typeface="Times New Roman" panose="02020603050405020304" pitchFamily="18" charset="0"/>
                <a:cs typeface="Times New Roman" panose="02020603050405020304" pitchFamily="18" charset="0"/>
              </a:rPr>
              <a:t>and beverages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Personal </a:t>
            </a:r>
            <a:r>
              <a:rPr lang="en-US" dirty="0">
                <a:latin typeface="Times New Roman" panose="02020603050405020304" pitchFamily="18" charset="0"/>
                <a:cs typeface="Times New Roman" panose="02020603050405020304" pitchFamily="18" charset="0"/>
              </a:rPr>
              <a:t>Items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Laundry </a:t>
            </a:r>
          </a:p>
          <a:p>
            <a:r>
              <a:rPr lang="en-US" dirty="0" smtClean="0">
                <a:latin typeface="Times New Roman" panose="02020603050405020304" pitchFamily="18" charset="0"/>
                <a:cs typeface="Times New Roman" panose="02020603050405020304" pitchFamily="18" charset="0"/>
              </a:rPr>
              <a:t>Personal </a:t>
            </a:r>
            <a:r>
              <a:rPr lang="en-US" dirty="0">
                <a:latin typeface="Times New Roman" panose="02020603050405020304" pitchFamily="18" charset="0"/>
                <a:cs typeface="Times New Roman" panose="02020603050405020304" pitchFamily="18" charset="0"/>
              </a:rPr>
              <a:t>Calls </a:t>
            </a:r>
          </a:p>
          <a:p>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purchase for which the entity does not receive direct benefit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Unauthorized </a:t>
            </a:r>
            <a:r>
              <a:rPr lang="en-US" dirty="0">
                <a:latin typeface="Times New Roman" panose="02020603050405020304" pitchFamily="18" charset="0"/>
                <a:cs typeface="Times New Roman" panose="02020603050405020304" pitchFamily="18" charset="0"/>
              </a:rPr>
              <a:t>Hotel Incidentals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Movies </a:t>
            </a:r>
          </a:p>
          <a:p>
            <a:r>
              <a:rPr lang="en-US" dirty="0" smtClean="0">
                <a:latin typeface="Times New Roman" panose="02020603050405020304" pitchFamily="18" charset="0"/>
                <a:cs typeface="Times New Roman" panose="02020603050405020304" pitchFamily="18" charset="0"/>
              </a:rPr>
              <a:t>Meals </a:t>
            </a:r>
          </a:p>
          <a:p>
            <a:r>
              <a:rPr lang="en-US" dirty="0" smtClean="0">
                <a:latin typeface="Times New Roman" panose="02020603050405020304" pitchFamily="18" charset="0"/>
                <a:cs typeface="Times New Roman" panose="02020603050405020304" pitchFamily="18" charset="0"/>
              </a:rPr>
              <a:t>Alcohol </a:t>
            </a:r>
          </a:p>
          <a:p>
            <a:r>
              <a:rPr lang="en-US" dirty="0" smtClean="0">
                <a:latin typeface="Times New Roman" panose="02020603050405020304" pitchFamily="18" charset="0"/>
                <a:cs typeface="Times New Roman" panose="02020603050405020304" pitchFamily="18" charset="0"/>
              </a:rPr>
              <a:t>Room </a:t>
            </a:r>
            <a:r>
              <a:rPr lang="en-US" dirty="0">
                <a:latin typeface="Times New Roman" panose="02020603050405020304" pitchFamily="18" charset="0"/>
                <a:cs typeface="Times New Roman" panose="02020603050405020304" pitchFamily="18" charset="0"/>
              </a:rPr>
              <a:t>Service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non-lodging expense </a:t>
            </a:r>
          </a:p>
        </p:txBody>
      </p:sp>
      <p:pic>
        <p:nvPicPr>
          <p:cNvPr id="3074" name="Picture 2" descr="http://straightblastedmonton.com/wp-content/uploads/2014/06/N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4341" y="5009427"/>
            <a:ext cx="1842459" cy="183471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152400" y="5200346"/>
            <a:ext cx="1447800" cy="1613890"/>
          </a:xfrm>
          <a:prstGeom prst="rect">
            <a:avLst/>
          </a:prstGeom>
        </p:spPr>
      </p:pic>
    </p:spTree>
    <p:extLst>
      <p:ext uri="{BB962C8B-B14F-4D97-AF65-F5344CB8AC3E}">
        <p14:creationId xmlns:p14="http://schemas.microsoft.com/office/powerpoint/2010/main" val="3186110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 Authorization Form</a:t>
            </a:r>
            <a:endParaRPr lang="en-US" dirty="0"/>
          </a:p>
        </p:txBody>
      </p:sp>
      <p:sp>
        <p:nvSpPr>
          <p:cNvPr id="3" name="Content Placeholder 2"/>
          <p:cNvSpPr>
            <a:spLocks noGrp="1"/>
          </p:cNvSpPr>
          <p:nvPr>
            <p:ph idx="1"/>
          </p:nvPr>
        </p:nvSpPr>
        <p:spPr>
          <a:xfrm>
            <a:off x="457200" y="1295400"/>
            <a:ext cx="8229600" cy="4525963"/>
          </a:xfrm>
        </p:spPr>
        <p:txBody>
          <a:bodyPr>
            <a:normAutofit/>
          </a:bodyPr>
          <a:lstStyle/>
          <a:p>
            <a:r>
              <a:rPr lang="en-US" sz="2400" dirty="0">
                <a:latin typeface="Times New Roman" panose="02020603050405020304" pitchFamily="18" charset="0"/>
                <a:cs typeface="Times New Roman" panose="02020603050405020304" pitchFamily="18" charset="0"/>
              </a:rPr>
              <a:t>When using the travel card for lodging, the Program Coordinator must contact the hotel to inquire if the hotel has a Credit Card Authorization Form that can be completed in </a:t>
            </a:r>
            <a:r>
              <a:rPr lang="en-US" sz="2400" dirty="0" smtClean="0">
                <a:latin typeface="Times New Roman" panose="02020603050405020304" pitchFamily="18" charset="0"/>
                <a:cs typeface="Times New Roman" panose="02020603050405020304" pitchFamily="18" charset="0"/>
              </a:rPr>
              <a:t>advance</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card does not have to be presented upon arrival if this form is completed and submitted to the hotel prior to </a:t>
            </a:r>
            <a:r>
              <a:rPr lang="en-US" sz="2400" dirty="0" smtClean="0">
                <a:latin typeface="Times New Roman" panose="02020603050405020304" pitchFamily="18" charset="0"/>
                <a:cs typeface="Times New Roman" panose="02020603050405020304" pitchFamily="18" charset="0"/>
              </a:rPr>
              <a:t>travel</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hotel may require that a faxed copy of the travel card be </a:t>
            </a:r>
            <a:r>
              <a:rPr lang="en-US" sz="2400" dirty="0" smtClean="0">
                <a:latin typeface="Times New Roman" panose="02020603050405020304" pitchFamily="18" charset="0"/>
                <a:cs typeface="Times New Roman" panose="02020603050405020304" pitchFamily="18" charset="0"/>
              </a:rPr>
              <a:t>sent</a:t>
            </a:r>
          </a:p>
          <a:p>
            <a:r>
              <a:rPr lang="en-US" sz="2400" dirty="0" smtClean="0">
                <a:latin typeface="Times New Roman" panose="02020603050405020304" pitchFamily="18" charset="0"/>
                <a:cs typeface="Times New Roman" panose="02020603050405020304" pitchFamily="18" charset="0"/>
              </a:rPr>
              <a:t>No </a:t>
            </a:r>
            <a:r>
              <a:rPr lang="en-US" sz="2400" dirty="0">
                <a:latin typeface="Times New Roman" panose="02020603050405020304" pitchFamily="18" charset="0"/>
                <a:cs typeface="Times New Roman" panose="02020603050405020304" pitchFamily="18" charset="0"/>
              </a:rPr>
              <a:t>personal expenses can be charged to any account in this travel account program. </a:t>
            </a:r>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342960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 Tax </a:t>
            </a:r>
            <a:endParaRPr lang="en-US" dirty="0"/>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Per Section 27-65-105(a) of the Mississippi Code of 1972, Annotated, state agencies are exempt from state sales </a:t>
            </a:r>
            <a:r>
              <a:rPr lang="en-US" dirty="0" smtClean="0">
                <a:latin typeface="Times New Roman" panose="02020603050405020304" pitchFamily="18" charset="0"/>
                <a:cs typeface="Times New Roman" panose="02020603050405020304" pitchFamily="18" charset="0"/>
              </a:rPr>
              <a:t>tax</a:t>
            </a:r>
          </a:p>
          <a:p>
            <a:pPr lvl="1"/>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exemption does not apply to sales of airfare, tangible personal property or services to contractors purchased in the performance of contracts with the exempt entity, nor the employees of the exempt entity, although the contractor or employee may be reimbursed for the expense by the exempt entity</a:t>
            </a:r>
            <a:endParaRPr lang="en-US"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937930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25963"/>
          </a:xfrm>
        </p:spPr>
        <p:txBody>
          <a:bodyPr/>
          <a:lstStyle/>
          <a:p>
            <a:r>
              <a:rPr lang="en-US" sz="2400" dirty="0">
                <a:latin typeface="Times New Roman" panose="02020603050405020304" pitchFamily="18" charset="0"/>
                <a:cs typeface="Times New Roman" panose="02020603050405020304" pitchFamily="18" charset="0"/>
              </a:rPr>
              <a:t>MS Code section 31-7-9 (1) (d) prohibits a vendor from imposing a surcharge on the P-Card </a:t>
            </a:r>
          </a:p>
          <a:p>
            <a:r>
              <a:rPr lang="en-US" sz="2400" dirty="0" smtClean="0">
                <a:latin typeface="Times New Roman" panose="02020603050405020304" pitchFamily="18" charset="0"/>
                <a:cs typeface="Times New Roman" panose="02020603050405020304" pitchFamily="18" charset="0"/>
              </a:rPr>
              <a:t>Surcharges occurs when </a:t>
            </a:r>
            <a:r>
              <a:rPr lang="en-US" sz="2400" dirty="0">
                <a:latin typeface="Times New Roman" panose="02020603050405020304" pitchFamily="18" charset="0"/>
                <a:cs typeface="Times New Roman" panose="02020603050405020304" pitchFamily="18" charset="0"/>
              </a:rPr>
              <a:t>the vendor </a:t>
            </a:r>
            <a:r>
              <a:rPr lang="en-US" sz="2400" dirty="0" smtClean="0">
                <a:latin typeface="Times New Roman" panose="02020603050405020304" pitchFamily="18" charset="0"/>
                <a:cs typeface="Times New Roman" panose="02020603050405020304" pitchFamily="18" charset="0"/>
              </a:rPr>
              <a:t>charges an </a:t>
            </a:r>
            <a:r>
              <a:rPr lang="en-US" sz="2400" dirty="0">
                <a:latin typeface="Times New Roman" panose="02020603050405020304" pitchFamily="18" charset="0"/>
                <a:cs typeface="Times New Roman" panose="02020603050405020304" pitchFamily="18" charset="0"/>
              </a:rPr>
              <a:t>extra fee </a:t>
            </a:r>
            <a:r>
              <a:rPr lang="en-US" sz="2400" dirty="0" smtClean="0">
                <a:latin typeface="Times New Roman" panose="02020603050405020304" pitchFamily="18" charset="0"/>
                <a:cs typeface="Times New Roman" panose="02020603050405020304" pitchFamily="18" charset="0"/>
              </a:rPr>
              <a:t>due to the form of payment being electronic (credit card) and not cash for a certain dollar amount</a:t>
            </a:r>
          </a:p>
          <a:p>
            <a:r>
              <a:rPr lang="en-US" sz="2400" dirty="0" smtClean="0">
                <a:latin typeface="Times New Roman" panose="02020603050405020304" pitchFamily="18" charset="0"/>
                <a:cs typeface="Times New Roman" panose="02020603050405020304" pitchFamily="18" charset="0"/>
              </a:rPr>
              <a:t>If a surcharge occurs during a transaction, the card user should obtain a credit from the vendor</a:t>
            </a:r>
            <a:endParaRPr lang="en-US" sz="2400" dirty="0">
              <a:latin typeface="Times New Roman" panose="02020603050405020304" pitchFamily="18" charset="0"/>
              <a:cs typeface="Times New Roman" panose="02020603050405020304" pitchFamily="18" charset="0"/>
            </a:endParaRPr>
          </a:p>
          <a:p>
            <a:endParaRPr lang="en-US" dirty="0"/>
          </a:p>
        </p:txBody>
      </p:sp>
      <p:sp>
        <p:nvSpPr>
          <p:cNvPr id="3" name="Title 2"/>
          <p:cNvSpPr>
            <a:spLocks noGrp="1"/>
          </p:cNvSpPr>
          <p:nvPr>
            <p:ph type="title"/>
          </p:nvPr>
        </p:nvSpPr>
        <p:spPr/>
        <p:txBody>
          <a:bodyPr/>
          <a:lstStyle/>
          <a:p>
            <a:r>
              <a:rPr lang="en-US" dirty="0" smtClean="0"/>
              <a:t>Surcharges</a:t>
            </a:r>
            <a:endParaRPr lang="en-US" dirty="0"/>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883342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Receipts </a:t>
            </a:r>
            <a:endParaRPr lang="en-US" dirty="0"/>
          </a:p>
        </p:txBody>
      </p:sp>
      <p:sp>
        <p:nvSpPr>
          <p:cNvPr id="3" name="Content Placeholder 2"/>
          <p:cNvSpPr>
            <a:spLocks noGrp="1"/>
          </p:cNvSpPr>
          <p:nvPr>
            <p:ph idx="1"/>
          </p:nvPr>
        </p:nvSpPr>
        <p:spPr>
          <a:xfrm>
            <a:off x="457200" y="1219200"/>
            <a:ext cx="8229600" cy="4525963"/>
          </a:xfrm>
        </p:spPr>
        <p:txBody>
          <a:bodyPr>
            <a:noAutofit/>
          </a:bodyPr>
          <a:lstStyle/>
          <a:p>
            <a:r>
              <a:rPr lang="en-US" sz="2000" dirty="0" smtClean="0">
                <a:latin typeface="Times New Roman" panose="02020603050405020304" pitchFamily="18" charset="0"/>
                <a:cs typeface="Times New Roman" panose="02020603050405020304" pitchFamily="18" charset="0"/>
              </a:rPr>
              <a:t>One </a:t>
            </a:r>
            <a:r>
              <a:rPr lang="en-US" sz="2000" dirty="0">
                <a:latin typeface="Times New Roman" panose="02020603050405020304" pitchFamily="18" charset="0"/>
                <a:cs typeface="Times New Roman" panose="02020603050405020304" pitchFamily="18" charset="0"/>
              </a:rPr>
              <a:t>copy of the receipt shall be filed with the Program Coordinator and a copy shall be filed with the travel </a:t>
            </a:r>
            <a:r>
              <a:rPr lang="en-US" sz="2000" dirty="0" smtClean="0">
                <a:latin typeface="Times New Roman" panose="02020603050405020304" pitchFamily="18" charset="0"/>
                <a:cs typeface="Times New Roman" panose="02020603050405020304" pitchFamily="18" charset="0"/>
              </a:rPr>
              <a:t>reimbursement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cardholder shall obtain an itemized receipt for each </a:t>
            </a:r>
            <a:r>
              <a:rPr lang="en-US" sz="2000" dirty="0" smtClean="0">
                <a:latin typeface="Times New Roman" panose="02020603050405020304" pitchFamily="18" charset="0"/>
                <a:cs typeface="Times New Roman" panose="02020603050405020304" pitchFamily="18" charset="0"/>
              </a:rPr>
              <a:t>transaction</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If a receipt cannot be obtained, complete a Travel Card Missing Document Affidavit Form</a:t>
            </a:r>
          </a:p>
          <a:p>
            <a:pPr lvl="1"/>
            <a:r>
              <a:rPr lang="en-US" sz="1800" dirty="0">
                <a:latin typeface="Times New Roman" panose="02020603050405020304" pitchFamily="18" charset="0"/>
                <a:cs typeface="Times New Roman" panose="02020603050405020304" pitchFamily="18" charset="0"/>
              </a:rPr>
              <a:t>The Missing Document Affidavit Form is available on the OPTFM Travel Information website at: </a:t>
            </a:r>
            <a:r>
              <a:rPr lang="en-US" sz="1800" dirty="0">
                <a:latin typeface="Times New Roman" panose="02020603050405020304" pitchFamily="18" charset="0"/>
                <a:cs typeface="Times New Roman" panose="02020603050405020304" pitchFamily="18" charset="0"/>
                <a:hlinkClick r:id="rId3"/>
              </a:rPr>
              <a:t>http://</a:t>
            </a:r>
            <a:r>
              <a:rPr lang="en-US" sz="1800" dirty="0" smtClean="0">
                <a:latin typeface="Times New Roman" panose="02020603050405020304" pitchFamily="18" charset="0"/>
                <a:cs typeface="Times New Roman" panose="02020603050405020304" pitchFamily="18" charset="0"/>
                <a:hlinkClick r:id="rId3"/>
              </a:rPr>
              <a:t>www.dfa.ms.gov/media/1571/travelcardmissingdocumentaffidavit.pdf</a:t>
            </a:r>
            <a:r>
              <a:rPr lang="en-US" sz="1800" dirty="0" smtClean="0">
                <a:latin typeface="Times New Roman" panose="02020603050405020304" pitchFamily="18" charset="0"/>
                <a:cs typeface="Times New Roman" panose="02020603050405020304" pitchFamily="18" charset="0"/>
              </a:rPr>
              <a:t> </a:t>
            </a:r>
          </a:p>
          <a:p>
            <a:r>
              <a:rPr lang="en-US" sz="2000" dirty="0" smtClean="0">
                <a:latin typeface="Times New Roman" panose="02020603050405020304" pitchFamily="18" charset="0"/>
                <a:cs typeface="Times New Roman" panose="02020603050405020304" pitchFamily="18" charset="0"/>
              </a:rPr>
              <a:t>Travel </a:t>
            </a:r>
            <a:r>
              <a:rPr lang="en-US" sz="2000" dirty="0">
                <a:latin typeface="Times New Roman" panose="02020603050405020304" pitchFamily="18" charset="0"/>
                <a:cs typeface="Times New Roman" panose="02020603050405020304" pitchFamily="18" charset="0"/>
              </a:rPr>
              <a:t>related receipts are due within ten (10) working days after the employee returns from the </a:t>
            </a:r>
            <a:r>
              <a:rPr lang="en-US" sz="2000" dirty="0" smtClean="0">
                <a:latin typeface="Times New Roman" panose="02020603050405020304" pitchFamily="18" charset="0"/>
                <a:cs typeface="Times New Roman" panose="02020603050405020304" pitchFamily="18" charset="0"/>
              </a:rPr>
              <a:t>trip </a:t>
            </a:r>
            <a:r>
              <a:rPr lang="en-US" sz="2000" b="1" u="sng" dirty="0" smtClean="0">
                <a:latin typeface="Times New Roman" panose="02020603050405020304" pitchFamily="18" charset="0"/>
                <a:cs typeface="Times New Roman" panose="02020603050405020304" pitchFamily="18" charset="0"/>
              </a:rPr>
              <a:t>for state agencies</a:t>
            </a:r>
          </a:p>
        </p:txBody>
      </p:sp>
      <p:pic>
        <p:nvPicPr>
          <p:cNvPr id="4" name="Picture 3"/>
          <p:cNvPicPr>
            <a:picLocks noChangeAspect="1"/>
          </p:cNvPicPr>
          <p:nvPr/>
        </p:nvPicPr>
        <p:blipFill>
          <a:blip r:embed="rId4"/>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920942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4919472"/>
          </a:xfrm>
        </p:spPr>
        <p:txBody>
          <a:bodyPr>
            <a:normAutofit/>
          </a:bodyPr>
          <a:lstStyle/>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most common reasons for the card to be declined include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Monthly </a:t>
            </a:r>
            <a:r>
              <a:rPr lang="en-US" dirty="0">
                <a:latin typeface="Times New Roman" panose="02020603050405020304" pitchFamily="18" charset="0"/>
                <a:cs typeface="Times New Roman" panose="02020603050405020304" pitchFamily="18" charset="0"/>
              </a:rPr>
              <a:t>spending limit exceeded</a:t>
            </a:r>
          </a:p>
          <a:p>
            <a:pPr lvl="1"/>
            <a:r>
              <a:rPr lang="en-US" dirty="0" smtClean="0">
                <a:latin typeface="Times New Roman" panose="02020603050405020304" pitchFamily="18" charset="0"/>
                <a:cs typeface="Times New Roman" panose="02020603050405020304" pitchFamily="18" charset="0"/>
              </a:rPr>
              <a:t>Incorrect </a:t>
            </a:r>
            <a:r>
              <a:rPr lang="en-US" dirty="0">
                <a:latin typeface="Times New Roman" panose="02020603050405020304" pitchFamily="18" charset="0"/>
                <a:cs typeface="Times New Roman" panose="02020603050405020304" pitchFamily="18" charset="0"/>
              </a:rPr>
              <a:t>expiration date</a:t>
            </a:r>
          </a:p>
          <a:p>
            <a:pPr lvl="1"/>
            <a:r>
              <a:rPr lang="en-US" dirty="0" smtClean="0">
                <a:latin typeface="Times New Roman" panose="02020603050405020304" pitchFamily="18" charset="0"/>
                <a:cs typeface="Times New Roman" panose="02020603050405020304" pitchFamily="18" charset="0"/>
              </a:rPr>
              <a:t>Incorrect </a:t>
            </a:r>
            <a:r>
              <a:rPr lang="en-US" dirty="0">
                <a:latin typeface="Times New Roman" panose="02020603050405020304" pitchFamily="18" charset="0"/>
                <a:cs typeface="Times New Roman" panose="02020603050405020304" pitchFamily="18" charset="0"/>
              </a:rPr>
              <a:t>card number</a:t>
            </a:r>
          </a:p>
          <a:p>
            <a:pPr lvl="1"/>
            <a:r>
              <a:rPr lang="en-US" dirty="0" smtClean="0">
                <a:latin typeface="Times New Roman" panose="02020603050405020304" pitchFamily="18" charset="0"/>
                <a:cs typeface="Times New Roman" panose="02020603050405020304" pitchFamily="18" charset="0"/>
              </a:rPr>
              <a:t>Restricted </a:t>
            </a:r>
            <a:r>
              <a:rPr lang="en-US" dirty="0" smtClean="0">
                <a:latin typeface="Times New Roman" panose="02020603050405020304" pitchFamily="18" charset="0"/>
                <a:cs typeface="Times New Roman" panose="02020603050405020304" pitchFamily="18" charset="0"/>
              </a:rPr>
              <a:t>vendor – </a:t>
            </a:r>
            <a:r>
              <a:rPr lang="en-US" b="1" dirty="0" smtClean="0">
                <a:latin typeface="Times New Roman" panose="02020603050405020304" pitchFamily="18" charset="0"/>
                <a:cs typeface="Times New Roman" panose="02020603050405020304" pitchFamily="18" charset="0"/>
              </a:rPr>
              <a:t>usually when trying to pay for registration</a:t>
            </a:r>
            <a:endParaRPr lang="en-US" b="1" dirty="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Single </a:t>
            </a:r>
            <a:r>
              <a:rPr lang="en-US" dirty="0">
                <a:latin typeface="Times New Roman" panose="02020603050405020304" pitchFamily="18" charset="0"/>
                <a:cs typeface="Times New Roman" panose="02020603050405020304" pitchFamily="18" charset="0"/>
              </a:rPr>
              <a:t>transaction limit exceeded</a:t>
            </a:r>
          </a:p>
          <a:p>
            <a:pPr lvl="1"/>
            <a:r>
              <a:rPr lang="en-US" dirty="0" smtClean="0">
                <a:latin typeface="Times New Roman" panose="02020603050405020304" pitchFamily="18" charset="0"/>
                <a:cs typeface="Times New Roman" panose="02020603050405020304" pitchFamily="18" charset="0"/>
              </a:rPr>
              <a:t>Incorrect </a:t>
            </a:r>
            <a:r>
              <a:rPr lang="en-US" dirty="0">
                <a:latin typeface="Times New Roman" panose="02020603050405020304" pitchFamily="18" charset="0"/>
                <a:cs typeface="Times New Roman" panose="02020603050405020304" pitchFamily="18" charset="0"/>
              </a:rPr>
              <a:t>MCC code</a:t>
            </a:r>
          </a:p>
          <a:p>
            <a:pPr lvl="1"/>
            <a:r>
              <a:rPr lang="en-US" dirty="0" smtClean="0">
                <a:latin typeface="Times New Roman" panose="02020603050405020304" pitchFamily="18" charset="0"/>
                <a:cs typeface="Times New Roman" panose="02020603050405020304" pitchFamily="18" charset="0"/>
              </a:rPr>
              <a:t>Blocked </a:t>
            </a:r>
            <a:r>
              <a:rPr lang="en-US" dirty="0">
                <a:latin typeface="Times New Roman" panose="02020603050405020304" pitchFamily="18" charset="0"/>
                <a:cs typeface="Times New Roman" panose="02020603050405020304" pitchFamily="18" charset="0"/>
              </a:rPr>
              <a:t>MCC code</a:t>
            </a:r>
          </a:p>
          <a:p>
            <a:pPr marL="109728" indent="0">
              <a:buNone/>
            </a:pPr>
            <a:endParaRPr lang="en-US" sz="20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3600" dirty="0" smtClean="0"/>
              <a:t>Reasons For A Card To </a:t>
            </a:r>
            <a:r>
              <a:rPr lang="en-US" sz="3600" smtClean="0"/>
              <a:t>Be Declined</a:t>
            </a:r>
            <a:endParaRPr lang="en-US" sz="3600" dirty="0"/>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591358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6" descr="MCj04338020000[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7086600" y="228600"/>
            <a:ext cx="1371600" cy="1295400"/>
          </a:xfrm>
          <a:solidFill>
            <a:schemeClr val="accent1"/>
          </a:solid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6" name="Rectangle 4"/>
          <p:cNvSpPr>
            <a:spLocks noGrp="1" noChangeArrowheads="1"/>
          </p:cNvSpPr>
          <p:nvPr>
            <p:ph type="title"/>
          </p:nvPr>
        </p:nvSpPr>
        <p:spPr/>
        <p:txBody>
          <a:bodyPr/>
          <a:lstStyle/>
          <a:p>
            <a:pPr eaLnBrk="1" hangingPunct="1"/>
            <a:r>
              <a:rPr lang="en-US" dirty="0" smtClean="0"/>
              <a:t>Security Issues                              </a:t>
            </a:r>
          </a:p>
        </p:txBody>
      </p:sp>
      <p:sp>
        <p:nvSpPr>
          <p:cNvPr id="16387" name="Rectangle 8"/>
          <p:cNvSpPr>
            <a:spLocks noGrp="1" noChangeArrowheads="1"/>
          </p:cNvSpPr>
          <p:nvPr>
            <p:ph type="body" idx="4294967295"/>
          </p:nvPr>
        </p:nvSpPr>
        <p:spPr>
          <a:xfrm>
            <a:off x="228600" y="1600200"/>
            <a:ext cx="8229600" cy="4114800"/>
          </a:xfrm>
        </p:spPr>
        <p:txBody>
          <a:bodyPr/>
          <a:lstStyle/>
          <a:p>
            <a:pPr eaLnBrk="1" hangingPunct="1">
              <a:lnSpc>
                <a:spcPct val="90000"/>
              </a:lnSpc>
            </a:pPr>
            <a:endParaRPr lang="en-US" sz="2400" dirty="0" smtClean="0"/>
          </a:p>
          <a:p>
            <a:pPr eaLnBrk="1" hangingPunct="1">
              <a:lnSpc>
                <a:spcPct val="90000"/>
              </a:lnSpc>
            </a:pPr>
            <a:r>
              <a:rPr lang="en-US" sz="2400" dirty="0" smtClean="0">
                <a:latin typeface="Times New Roman" panose="02020603050405020304" pitchFamily="18" charset="0"/>
                <a:cs typeface="Times New Roman" panose="02020603050405020304" pitchFamily="18" charset="0"/>
              </a:rPr>
              <a:t>Keep the procurement card in a secure location (e.g. locked file cabinet or office safe)</a:t>
            </a:r>
          </a:p>
          <a:p>
            <a:pPr eaLnBrk="1" hangingPunct="1">
              <a:lnSpc>
                <a:spcPct val="90000"/>
              </a:lnSpc>
            </a:pPr>
            <a:r>
              <a:rPr lang="en-US" sz="2400" dirty="0" smtClean="0">
                <a:latin typeface="Times New Roman" panose="02020603050405020304" pitchFamily="18" charset="0"/>
                <a:cs typeface="Times New Roman" panose="02020603050405020304" pitchFamily="18" charset="0"/>
              </a:rPr>
              <a:t>Require users to sign the office procurement card out and in after use</a:t>
            </a:r>
          </a:p>
          <a:p>
            <a:pPr eaLnBrk="1" hangingPunct="1">
              <a:lnSpc>
                <a:spcPct val="90000"/>
              </a:lnSpc>
            </a:pPr>
            <a:r>
              <a:rPr lang="en-US" sz="2400" dirty="0" smtClean="0">
                <a:latin typeface="Times New Roman" panose="02020603050405020304" pitchFamily="18" charset="0"/>
                <a:cs typeface="Times New Roman" panose="02020603050405020304" pitchFamily="18" charset="0"/>
              </a:rPr>
              <a:t>Do not carry the procurement card on vacations, weekends or holidays</a:t>
            </a:r>
          </a:p>
          <a:p>
            <a:pPr eaLnBrk="1" hangingPunct="1">
              <a:lnSpc>
                <a:spcPct val="90000"/>
              </a:lnSpc>
            </a:pPr>
            <a:r>
              <a:rPr lang="en-US" sz="2400" dirty="0" smtClean="0">
                <a:latin typeface="Times New Roman" panose="02020603050405020304" pitchFamily="18" charset="0"/>
                <a:cs typeface="Times New Roman" panose="02020603050405020304" pitchFamily="18" charset="0"/>
              </a:rPr>
              <a:t>Keep the procurement card separate from personal credit cards.</a:t>
            </a:r>
          </a:p>
          <a:p>
            <a:pPr eaLnBrk="1" hangingPunct="1">
              <a:lnSpc>
                <a:spcPct val="90000"/>
              </a:lnSpc>
            </a:pPr>
            <a:r>
              <a:rPr lang="en-US" sz="2400" dirty="0" smtClean="0">
                <a:latin typeface="Times New Roman" panose="02020603050405020304" pitchFamily="18" charset="0"/>
                <a:cs typeface="Times New Roman" panose="02020603050405020304" pitchFamily="18" charset="0"/>
              </a:rPr>
              <a:t>Always double check receipts against bank statements</a:t>
            </a:r>
          </a:p>
        </p:txBody>
      </p:sp>
      <p:pic>
        <p:nvPicPr>
          <p:cNvPr id="5" name="Picture 4"/>
          <p:cNvPicPr>
            <a:picLocks noChangeAspect="1"/>
          </p:cNvPicPr>
          <p:nvPr/>
        </p:nvPicPr>
        <p:blipFill>
          <a:blip r:embed="rId4"/>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432439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152400" y="1371600"/>
            <a:ext cx="8763000" cy="4419600"/>
          </a:xfrm>
        </p:spPr>
        <p:txBody>
          <a:bodyPr/>
          <a:lstStyle/>
          <a:p>
            <a:pPr marL="109728" indent="0" eaLnBrk="1" hangingPunct="1">
              <a:buNone/>
            </a:pPr>
            <a:endParaRPr lang="en-US" sz="2400" dirty="0" smtClean="0"/>
          </a:p>
          <a:p>
            <a:r>
              <a:rPr lang="en-US" sz="2400" dirty="0">
                <a:latin typeface="Times New Roman" panose="02020603050405020304" pitchFamily="18" charset="0"/>
                <a:cs typeface="Times New Roman" panose="02020603050405020304" pitchFamily="18" charset="0"/>
              </a:rPr>
              <a:t>Balances should not be carried over to the next month</a:t>
            </a:r>
          </a:p>
          <a:p>
            <a:pPr eaLnBrk="1" hangingPunct="1"/>
            <a:r>
              <a:rPr lang="en-US" sz="2400" dirty="0" smtClean="0">
                <a:latin typeface="Times New Roman" panose="02020603050405020304" pitchFamily="18" charset="0"/>
                <a:cs typeface="Times New Roman" panose="02020603050405020304" pitchFamily="18" charset="0"/>
              </a:rPr>
              <a:t>Balances on the procurement card shall be paid at the receipt of the monthly statement, once statement(s) have been reconciled for accuracy</a:t>
            </a:r>
          </a:p>
          <a:p>
            <a:pPr eaLnBrk="1" hangingPunct="1"/>
            <a:r>
              <a:rPr lang="en-US" sz="2400" dirty="0" smtClean="0">
                <a:latin typeface="Times New Roman" panose="02020603050405020304" pitchFamily="18" charset="0"/>
                <a:cs typeface="Times New Roman" panose="02020603050405020304" pitchFamily="18" charset="0"/>
              </a:rPr>
              <a:t>Per Section 31-7-305, MS Procurement Manual, amounts shall incur an interest rate of 1 ½ %</a:t>
            </a:r>
          </a:p>
          <a:p>
            <a:pPr eaLnBrk="1" hangingPunct="1">
              <a:buFont typeface="Wingdings" pitchFamily="2" charset="2"/>
              <a:buNone/>
            </a:pPr>
            <a:endParaRPr lang="en-US" sz="2400" dirty="0" smtClean="0"/>
          </a:p>
          <a:p>
            <a:pPr eaLnBrk="1" hangingPunct="1"/>
            <a:endParaRPr lang="en-US" dirty="0" smtClean="0"/>
          </a:p>
        </p:txBody>
      </p:sp>
      <p:sp>
        <p:nvSpPr>
          <p:cNvPr id="19458" name="Rectangle 2"/>
          <p:cNvSpPr>
            <a:spLocks noGrp="1" noChangeArrowheads="1"/>
          </p:cNvSpPr>
          <p:nvPr>
            <p:ph type="title"/>
          </p:nvPr>
        </p:nvSpPr>
        <p:spPr/>
        <p:txBody>
          <a:bodyPr/>
          <a:lstStyle/>
          <a:p>
            <a:pPr eaLnBrk="1" hangingPunct="1"/>
            <a:r>
              <a:rPr lang="en-US" dirty="0" smtClean="0"/>
              <a:t>Balances on Accounts</a:t>
            </a:r>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154512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Times New Roman" panose="02020603050405020304" pitchFamily="18" charset="0"/>
                <a:cs typeface="Times New Roman" panose="02020603050405020304" pitchFamily="18" charset="0"/>
              </a:rPr>
              <a:t>In the event that a true mistake has been made and a credit is not obtainable or an item is not returnable complete the following:</a:t>
            </a:r>
          </a:p>
          <a:p>
            <a:r>
              <a:rPr lang="en-US" sz="2000" dirty="0" smtClean="0">
                <a:latin typeface="Times New Roman" panose="02020603050405020304" pitchFamily="18" charset="0"/>
                <a:cs typeface="Times New Roman" panose="02020603050405020304" pitchFamily="18" charset="0"/>
              </a:rPr>
              <a:t>Notify program coordinator of mistake</a:t>
            </a:r>
          </a:p>
          <a:p>
            <a:r>
              <a:rPr lang="en-US" sz="2000" dirty="0" smtClean="0">
                <a:latin typeface="Times New Roman" panose="02020603050405020304" pitchFamily="18" charset="0"/>
                <a:cs typeface="Times New Roman" panose="02020603050405020304" pitchFamily="18" charset="0"/>
              </a:rPr>
              <a:t>Type a justification memo with complete details of the situation</a:t>
            </a:r>
          </a:p>
          <a:p>
            <a:r>
              <a:rPr lang="en-US" sz="2000" dirty="0" smtClean="0">
                <a:latin typeface="Times New Roman" panose="02020603050405020304" pitchFamily="18" charset="0"/>
                <a:cs typeface="Times New Roman" panose="02020603050405020304" pitchFamily="18" charset="0"/>
              </a:rPr>
              <a:t>Place memo with the monthly statement and receipt of items purchased  </a:t>
            </a:r>
            <a:endParaRPr lang="en-US" sz="20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dirty="0" smtClean="0"/>
              <a:t>When a Mistake is Made</a:t>
            </a:r>
            <a:endParaRPr lang="en-US" dirty="0"/>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67542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title"/>
          </p:nvPr>
        </p:nvSpPr>
        <p:spPr/>
        <p:txBody>
          <a:bodyPr/>
          <a:lstStyle/>
          <a:p>
            <a:pPr eaLnBrk="1" hangingPunct="1"/>
            <a:r>
              <a:rPr lang="en-US" dirty="0" smtClean="0"/>
              <a:t>Liability</a:t>
            </a:r>
          </a:p>
        </p:txBody>
      </p:sp>
      <p:sp>
        <p:nvSpPr>
          <p:cNvPr id="20483" name="Rectangle 7"/>
          <p:cNvSpPr>
            <a:spLocks noGrp="1" noChangeArrowheads="1"/>
          </p:cNvSpPr>
          <p:nvPr>
            <p:ph type="body" sz="half" idx="1"/>
          </p:nvPr>
        </p:nvSpPr>
        <p:spPr>
          <a:xfrm>
            <a:off x="304800" y="1219200"/>
            <a:ext cx="5029200" cy="4876800"/>
          </a:xfrm>
        </p:spPr>
        <p:txBody>
          <a:bodyPr/>
          <a:lstStyle/>
          <a:p>
            <a:pPr eaLnBrk="1" hangingPunct="1">
              <a:lnSpc>
                <a:spcPct val="90000"/>
              </a:lnSpc>
              <a:buFont typeface="Wingdings" pitchFamily="2" charset="2"/>
              <a:buNone/>
            </a:pPr>
            <a:r>
              <a:rPr lang="en-US" sz="2000" dirty="0" smtClean="0"/>
              <a:t>     </a:t>
            </a:r>
          </a:p>
          <a:p>
            <a:pPr eaLnBrk="1" hangingPunct="1">
              <a:lnSpc>
                <a:spcPct val="90000"/>
              </a:lnSpc>
              <a:buFont typeface="Wingdings" pitchFamily="2" charset="2"/>
              <a:buNone/>
            </a:pPr>
            <a:endParaRPr lang="en-US" sz="2000" dirty="0" smtClean="0"/>
          </a:p>
          <a:p>
            <a:pPr marL="109728" indent="0">
              <a:lnSpc>
                <a:spcPct val="90000"/>
              </a:lnSpc>
              <a:buNone/>
            </a:pPr>
            <a:r>
              <a:rPr lang="en-US" sz="2000" dirty="0" smtClean="0">
                <a:latin typeface="Times New Roman" panose="02020603050405020304" pitchFamily="18" charset="0"/>
                <a:cs typeface="Times New Roman" panose="02020603050405020304" pitchFamily="18" charset="0"/>
              </a:rPr>
              <a:t>The State of Mississippi will not accept any liability or financial responsibility for state employees’ charges that have not been authorized and exceed any specified limits and violate any of the MCC code restrictions pursuant to current card association rules and regulations.</a:t>
            </a:r>
          </a:p>
          <a:p>
            <a:pPr eaLnBrk="1" hangingPunct="1">
              <a:lnSpc>
                <a:spcPct val="90000"/>
              </a:lnSpc>
              <a:buFont typeface="Wingdings" pitchFamily="2" charset="2"/>
              <a:buNone/>
            </a:pPr>
            <a:endParaRPr lang="en-US" sz="2000" dirty="0" smtClean="0"/>
          </a:p>
          <a:p>
            <a:pPr eaLnBrk="1" hangingPunct="1">
              <a:lnSpc>
                <a:spcPct val="90000"/>
              </a:lnSpc>
              <a:buFont typeface="Wingdings" pitchFamily="2" charset="2"/>
              <a:buNone/>
            </a:pPr>
            <a:endParaRPr lang="en-US" sz="2000" dirty="0" smtClean="0"/>
          </a:p>
          <a:p>
            <a:pPr eaLnBrk="1" hangingPunct="1">
              <a:lnSpc>
                <a:spcPct val="90000"/>
              </a:lnSpc>
              <a:buFont typeface="Wingdings" pitchFamily="2" charset="2"/>
              <a:buNone/>
            </a:pPr>
            <a:endParaRPr lang="en-US" sz="2000" dirty="0" smtClean="0"/>
          </a:p>
          <a:p>
            <a:pPr eaLnBrk="1" hangingPunct="1">
              <a:lnSpc>
                <a:spcPct val="90000"/>
              </a:lnSpc>
              <a:buFont typeface="Wingdings" pitchFamily="2" charset="2"/>
              <a:buNone/>
            </a:pPr>
            <a:endParaRPr lang="en-US" sz="2000" dirty="0" smtClean="0"/>
          </a:p>
        </p:txBody>
      </p:sp>
      <p:pic>
        <p:nvPicPr>
          <p:cNvPr id="20484" name="Picture 8" descr="MCj01011660000[1]"/>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410200" y="1219200"/>
            <a:ext cx="2882900" cy="4572000"/>
          </a:xfrm>
          <a:solidFill>
            <a:schemeClr val="accent1"/>
          </a:solid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4"/>
          <p:cNvPicPr>
            <a:picLocks noChangeAspect="1"/>
          </p:cNvPicPr>
          <p:nvPr/>
        </p:nvPicPr>
        <p:blipFill>
          <a:blip r:embed="rId4"/>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561080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lstStyle/>
          <a:p>
            <a:pPr>
              <a:buFont typeface="Wingdings" pitchFamily="2" charset="2"/>
              <a:buChar char="§"/>
            </a:pPr>
            <a:r>
              <a:rPr lang="en-US" dirty="0" smtClean="0"/>
              <a:t>Please turn off your cell phone</a:t>
            </a:r>
          </a:p>
          <a:p>
            <a:pPr>
              <a:buFont typeface="Wingdings" pitchFamily="2" charset="2"/>
              <a:buChar char="§"/>
            </a:pPr>
            <a:r>
              <a:rPr lang="en-US" dirty="0" smtClean="0"/>
              <a:t>If you must leave the session early, please do so discreetly</a:t>
            </a:r>
          </a:p>
          <a:p>
            <a:pPr>
              <a:buFont typeface="Wingdings" pitchFamily="2" charset="2"/>
              <a:buChar char="§"/>
            </a:pPr>
            <a:r>
              <a:rPr lang="en-US" dirty="0" smtClean="0"/>
              <a:t>Please avoid side conversation during the session</a:t>
            </a:r>
            <a:endParaRPr lang="en-US" dirty="0"/>
          </a:p>
        </p:txBody>
      </p:sp>
      <p:sp>
        <p:nvSpPr>
          <p:cNvPr id="3" name="Title 2"/>
          <p:cNvSpPr>
            <a:spLocks noGrp="1"/>
          </p:cNvSpPr>
          <p:nvPr>
            <p:ph type="title"/>
          </p:nvPr>
        </p:nvSpPr>
        <p:spPr/>
        <p:txBody>
          <a:bodyPr/>
          <a:lstStyle/>
          <a:p>
            <a:r>
              <a:rPr lang="en-US" dirty="0" smtClean="0"/>
              <a:t>Session Rules of Etiquette</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9930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Based on the State’s entire </a:t>
            </a:r>
            <a:r>
              <a:rPr lang="en-US" sz="2000" dirty="0" smtClean="0">
                <a:latin typeface="Times New Roman" panose="02020603050405020304" pitchFamily="18" charset="0"/>
                <a:cs typeface="Times New Roman" panose="02020603050405020304" pitchFamily="18" charset="0"/>
              </a:rPr>
              <a:t>p-card/travel card </a:t>
            </a:r>
            <a:r>
              <a:rPr lang="en-US" sz="2000" dirty="0">
                <a:latin typeface="Times New Roman" panose="02020603050405020304" pitchFamily="18" charset="0"/>
                <a:cs typeface="Times New Roman" panose="02020603050405020304" pitchFamily="18" charset="0"/>
              </a:rPr>
              <a:t>overall spend and the amount of time it takes for agencies to pay their bills, a rebate is awarded to all agencies participating on the state </a:t>
            </a:r>
            <a:r>
              <a:rPr lang="en-US" sz="2000" dirty="0" smtClean="0">
                <a:latin typeface="Times New Roman" panose="02020603050405020304" pitchFamily="18" charset="0"/>
                <a:cs typeface="Times New Roman" panose="02020603050405020304" pitchFamily="18" charset="0"/>
              </a:rPr>
              <a:t>p-card/travel card </a:t>
            </a:r>
            <a:r>
              <a:rPr lang="en-US" sz="2000" dirty="0">
                <a:latin typeface="Times New Roman" panose="02020603050405020304" pitchFamily="18" charset="0"/>
                <a:cs typeface="Times New Roman" panose="02020603050405020304" pitchFamily="18" charset="0"/>
              </a:rPr>
              <a:t>program</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more the cards are used the higher the rebates</a:t>
            </a:r>
          </a:p>
          <a:p>
            <a:pPr marL="109728" indent="0">
              <a:buNone/>
            </a:pPr>
            <a:endParaRPr lang="en-US" sz="2400" dirty="0" smtClean="0"/>
          </a:p>
          <a:p>
            <a:pPr marL="109728" indent="0">
              <a:buNone/>
            </a:pPr>
            <a:endParaRPr lang="en-US" sz="5400" dirty="0"/>
          </a:p>
        </p:txBody>
      </p:sp>
      <p:sp>
        <p:nvSpPr>
          <p:cNvPr id="3" name="Title 2"/>
          <p:cNvSpPr>
            <a:spLocks noGrp="1"/>
          </p:cNvSpPr>
          <p:nvPr>
            <p:ph type="title"/>
          </p:nvPr>
        </p:nvSpPr>
        <p:spPr/>
        <p:txBody>
          <a:bodyPr>
            <a:noAutofit/>
          </a:bodyPr>
          <a:lstStyle/>
          <a:p>
            <a:r>
              <a:rPr lang="en-US" sz="5400" dirty="0" smtClean="0"/>
              <a:t>Rebate</a:t>
            </a:r>
            <a:endParaRPr lang="en-US" sz="5400" dirty="0"/>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607735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Platform Upgrade</a:t>
            </a:r>
          </a:p>
          <a:p>
            <a:r>
              <a:rPr lang="en-US" dirty="0" smtClean="0"/>
              <a:t>Program Onboarding Training</a:t>
            </a:r>
          </a:p>
          <a:p>
            <a:r>
              <a:rPr lang="en-US" dirty="0" smtClean="0"/>
              <a:t>Individual Cardholder Training/Certification</a:t>
            </a:r>
          </a:p>
          <a:p>
            <a:r>
              <a:rPr lang="en-US" dirty="0" smtClean="0"/>
              <a:t>Online Certification</a:t>
            </a:r>
          </a:p>
          <a:p>
            <a:r>
              <a:rPr lang="en-US" dirty="0" smtClean="0"/>
              <a:t>Form Upgrades</a:t>
            </a:r>
          </a:p>
          <a:p>
            <a:r>
              <a:rPr lang="en-US" dirty="0" smtClean="0"/>
              <a:t>Program Guideline Update</a:t>
            </a:r>
          </a:p>
          <a:p>
            <a:endParaRPr lang="en-US" dirty="0" smtClean="0"/>
          </a:p>
          <a:p>
            <a:pPr marL="109728" indent="0">
              <a:buNone/>
            </a:pPr>
            <a:endParaRPr lang="en-US" dirty="0"/>
          </a:p>
        </p:txBody>
      </p:sp>
      <p:sp>
        <p:nvSpPr>
          <p:cNvPr id="3" name="Title 2"/>
          <p:cNvSpPr>
            <a:spLocks noGrp="1"/>
          </p:cNvSpPr>
          <p:nvPr>
            <p:ph type="title"/>
          </p:nvPr>
        </p:nvSpPr>
        <p:spPr/>
        <p:txBody>
          <a:bodyPr/>
          <a:lstStyle/>
          <a:p>
            <a:r>
              <a:rPr lang="en-US" dirty="0" smtClean="0"/>
              <a:t>Upgrades to Our Program</a:t>
            </a:r>
            <a:endParaRPr lang="en-US" dirty="0"/>
          </a:p>
        </p:txBody>
      </p:sp>
      <p:pic>
        <p:nvPicPr>
          <p:cNvPr id="4" name="Picture 3"/>
          <p:cNvPicPr>
            <a:picLocks noChangeAspect="1"/>
          </p:cNvPicPr>
          <p:nvPr/>
        </p:nvPicPr>
        <p:blipFill>
          <a:blip r:embed="rId2"/>
          <a:stretch>
            <a:fillRect/>
          </a:stretch>
        </p:blipFill>
        <p:spPr>
          <a:xfrm>
            <a:off x="4905515" y="4419600"/>
            <a:ext cx="3781285" cy="2032381"/>
          </a:xfrm>
          <a:prstGeom prst="rect">
            <a:avLst/>
          </a:prstGeom>
        </p:spPr>
      </p:pic>
      <p:pic>
        <p:nvPicPr>
          <p:cNvPr id="5" name="Picture 4"/>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228541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81329"/>
            <a:ext cx="7924800" cy="4157472"/>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If you would like to join our program, please do not hesitate to contact our office</a:t>
            </a:r>
          </a:p>
          <a:p>
            <a:r>
              <a:rPr lang="en-US" dirty="0" smtClean="0">
                <a:latin typeface="Times New Roman" panose="02020603050405020304" pitchFamily="18" charset="0"/>
                <a:cs typeface="Times New Roman" panose="02020603050405020304" pitchFamily="18" charset="0"/>
              </a:rPr>
              <a:t>Our Process:</a:t>
            </a:r>
          </a:p>
          <a:p>
            <a:pPr lvl="1"/>
            <a:r>
              <a:rPr lang="en-US" dirty="0" smtClean="0">
                <a:latin typeface="Times New Roman" panose="02020603050405020304" pitchFamily="18" charset="0"/>
                <a:cs typeface="Times New Roman" panose="02020603050405020304" pitchFamily="18" charset="0"/>
              </a:rPr>
              <a:t>Initial Contact</a:t>
            </a:r>
          </a:p>
          <a:p>
            <a:pPr lvl="1"/>
            <a:r>
              <a:rPr lang="en-US" dirty="0" smtClean="0">
                <a:latin typeface="Times New Roman" panose="02020603050405020304" pitchFamily="18" charset="0"/>
                <a:cs typeface="Times New Roman" panose="02020603050405020304" pitchFamily="18" charset="0"/>
              </a:rPr>
              <a:t>Submit the necessary information to OPTM</a:t>
            </a:r>
          </a:p>
          <a:p>
            <a:pPr lvl="2"/>
            <a:r>
              <a:rPr lang="en-US" dirty="0" smtClean="0">
                <a:latin typeface="Times New Roman" panose="02020603050405020304" pitchFamily="18" charset="0"/>
                <a:cs typeface="Times New Roman" panose="02020603050405020304" pitchFamily="18" charset="0"/>
              </a:rPr>
              <a:t>All Forms</a:t>
            </a:r>
          </a:p>
          <a:p>
            <a:pPr lvl="2"/>
            <a:r>
              <a:rPr lang="en-US" dirty="0" smtClean="0">
                <a:latin typeface="Times New Roman" panose="02020603050405020304" pitchFamily="18" charset="0"/>
                <a:cs typeface="Times New Roman" panose="02020603050405020304" pitchFamily="18" charset="0"/>
              </a:rPr>
              <a:t>Tax-ID</a:t>
            </a:r>
          </a:p>
          <a:p>
            <a:pPr lvl="2"/>
            <a:r>
              <a:rPr lang="en-US" dirty="0" smtClean="0">
                <a:latin typeface="Times New Roman" panose="02020603050405020304" pitchFamily="18" charset="0"/>
                <a:cs typeface="Times New Roman" panose="02020603050405020304" pitchFamily="18" charset="0"/>
              </a:rPr>
              <a:t>Last Fiscal Year Audited Financial Statement</a:t>
            </a:r>
          </a:p>
          <a:p>
            <a:pPr lvl="1"/>
            <a:r>
              <a:rPr lang="en-US" dirty="0" smtClean="0">
                <a:latin typeface="Times New Roman" panose="02020603050405020304" pitchFamily="18" charset="0"/>
                <a:cs typeface="Times New Roman" panose="02020603050405020304" pitchFamily="18" charset="0"/>
              </a:rPr>
              <a:t>Participate in an on-site training</a:t>
            </a:r>
          </a:p>
          <a:p>
            <a:pPr lvl="2"/>
            <a:r>
              <a:rPr lang="en-US" dirty="0" smtClean="0">
                <a:latin typeface="Times New Roman" panose="02020603050405020304" pitchFamily="18" charset="0"/>
                <a:cs typeface="Times New Roman" panose="02020603050405020304" pitchFamily="18" charset="0"/>
              </a:rPr>
              <a:t>Our office comes to you</a:t>
            </a:r>
          </a:p>
          <a:p>
            <a:pPr lvl="1"/>
            <a:r>
              <a:rPr lang="en-US" dirty="0" smtClean="0">
                <a:latin typeface="Times New Roman" panose="02020603050405020304" pitchFamily="18" charset="0"/>
                <a:cs typeface="Times New Roman" panose="02020603050405020304" pitchFamily="18" charset="0"/>
              </a:rPr>
              <a:t>Cards are shipped to your entity</a:t>
            </a:r>
            <a:endParaRPr lang="en-US"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dirty="0" smtClean="0"/>
              <a:t>Join Our Program Today!!</a:t>
            </a:r>
            <a:endParaRPr lang="en-US" dirty="0"/>
          </a:p>
        </p:txBody>
      </p:sp>
      <p:sp>
        <p:nvSpPr>
          <p:cNvPr id="4" name="AutoShape 2" descr="Image result for join tod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Image result for join tod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743200"/>
            <a:ext cx="2352368" cy="2209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745595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any ques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7122459" cy="43243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888429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Procurement Card Staff</a:t>
            </a:r>
          </a:p>
        </p:txBody>
      </p:sp>
      <p:sp>
        <p:nvSpPr>
          <p:cNvPr id="9" name="Text Placeholder 8"/>
          <p:cNvSpPr>
            <a:spLocks noGrp="1"/>
          </p:cNvSpPr>
          <p:nvPr>
            <p:ph type="body" sz="half" idx="1"/>
          </p:nvPr>
        </p:nvSpPr>
        <p:spPr>
          <a:xfrm>
            <a:off x="931863" y="1066800"/>
            <a:ext cx="3754438" cy="4114800"/>
          </a:xfrm>
        </p:spPr>
        <p:txBody>
          <a:bodyPr>
            <a:normAutofit fontScale="62500" lnSpcReduction="20000"/>
          </a:bodyPr>
          <a:lstStyle/>
          <a:p>
            <a:pPr marL="109728" indent="0">
              <a:buClr>
                <a:srgbClr val="2DA2BF"/>
              </a:buClr>
              <a:buNone/>
              <a:defRPr/>
            </a:pPr>
            <a:r>
              <a:rPr lang="en-US" sz="2800" dirty="0">
                <a:latin typeface="Times New Roman" panose="02020603050405020304" pitchFamily="18" charset="0"/>
                <a:cs typeface="Times New Roman" panose="02020603050405020304" pitchFamily="18" charset="0"/>
              </a:rPr>
              <a:t>Symone Bounds, Director</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Marketing and Audit</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Office of Purchasing, Travel and Fleet Management</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601-359-9373</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601-359-3910 (fax)</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hlinkClick r:id="rId2"/>
              </a:rPr>
              <a:t>symone.bounds@dfa.ms.gov</a:t>
            </a:r>
            <a:endParaRPr lang="en-US" sz="2800" dirty="0">
              <a:latin typeface="Times New Roman" panose="02020603050405020304" pitchFamily="18" charset="0"/>
              <a:cs typeface="Times New Roman" panose="02020603050405020304" pitchFamily="18" charset="0"/>
            </a:endParaRPr>
          </a:p>
          <a:p>
            <a:pPr marL="109728" indent="0">
              <a:buClr>
                <a:srgbClr val="2DA2BF"/>
              </a:buClr>
              <a:buNone/>
              <a:defRPr/>
            </a:pPr>
            <a:endParaRPr lang="en-US" sz="2800" dirty="0">
              <a:latin typeface="Times New Roman" panose="02020603050405020304" pitchFamily="18" charset="0"/>
              <a:cs typeface="Times New Roman" panose="02020603050405020304" pitchFamily="18" charset="0"/>
            </a:endParaRP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Jametta Gregory</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Procurement Card Administrator</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Office of Purchasing, Travel and Fleet Management</a:t>
            </a:r>
          </a:p>
          <a:p>
            <a:pPr marL="109728" indent="0">
              <a:buClr>
                <a:srgbClr val="2DA2BF"/>
              </a:buClr>
              <a:buNone/>
              <a:defRPr/>
            </a:pPr>
            <a:r>
              <a:rPr lang="en-US" sz="2800" dirty="0" smtClean="0">
                <a:latin typeface="Times New Roman" panose="02020603050405020304" pitchFamily="18" charset="0"/>
                <a:cs typeface="Times New Roman" panose="02020603050405020304" pitchFamily="18" charset="0"/>
              </a:rPr>
              <a:t>601-359-3409</a:t>
            </a:r>
            <a:endParaRPr lang="en-US" sz="2800" dirty="0">
              <a:latin typeface="Times New Roman" panose="02020603050405020304" pitchFamily="18" charset="0"/>
              <a:cs typeface="Times New Roman" panose="02020603050405020304" pitchFamily="18" charset="0"/>
            </a:endParaRPr>
          </a:p>
          <a:p>
            <a:pPr marL="109728" indent="0">
              <a:buClr>
                <a:srgbClr val="2DA2BF"/>
              </a:buClr>
              <a:buNone/>
              <a:defRPr/>
            </a:pPr>
            <a:r>
              <a:rPr lang="en-US" sz="2800" dirty="0">
                <a:latin typeface="Times New Roman" panose="02020603050405020304" pitchFamily="18" charset="0"/>
                <a:cs typeface="Times New Roman" panose="02020603050405020304" pitchFamily="18" charset="0"/>
              </a:rPr>
              <a:t>601-359-3910 (fax)</a:t>
            </a:r>
          </a:p>
          <a:p>
            <a:pPr marL="109728" indent="0">
              <a:buClr>
                <a:srgbClr val="2DA2BF"/>
              </a:buClr>
              <a:buNone/>
              <a:defRPr/>
            </a:pPr>
            <a:r>
              <a:rPr lang="en-US" sz="2800" dirty="0">
                <a:latin typeface="Times New Roman" panose="02020603050405020304" pitchFamily="18" charset="0"/>
                <a:cs typeface="Times New Roman" panose="02020603050405020304" pitchFamily="18" charset="0"/>
                <a:hlinkClick r:id="rId3"/>
              </a:rPr>
              <a:t>Jametta.gregory@dfa.ms.gov</a:t>
            </a:r>
            <a:endParaRPr lang="en-US" sz="2800" dirty="0">
              <a:latin typeface="Times New Roman" panose="02020603050405020304" pitchFamily="18" charset="0"/>
              <a:cs typeface="Times New Roman" panose="02020603050405020304" pitchFamily="18" charset="0"/>
            </a:endParaRPr>
          </a:p>
          <a:p>
            <a:endParaRPr lang="en-US" dirty="0"/>
          </a:p>
        </p:txBody>
      </p:sp>
      <p:sp>
        <p:nvSpPr>
          <p:cNvPr id="10" name="Content Placeholder 9"/>
          <p:cNvSpPr>
            <a:spLocks noGrp="1"/>
          </p:cNvSpPr>
          <p:nvPr>
            <p:ph sz="half" idx="2"/>
          </p:nvPr>
        </p:nvSpPr>
        <p:spPr>
          <a:xfrm>
            <a:off x="4800600" y="1066800"/>
            <a:ext cx="3754437" cy="4114800"/>
          </a:xfrm>
        </p:spPr>
        <p:txBody>
          <a:bodyPr>
            <a:normAutofit fontScale="62500" lnSpcReduction="20000"/>
          </a:bodyPr>
          <a:lstStyle/>
          <a:p>
            <a:pPr lvl="0" algn="r">
              <a:lnSpc>
                <a:spcPct val="90000"/>
              </a:lnSpc>
              <a:buClr>
                <a:srgbClr val="2DA2BF"/>
              </a:buClr>
              <a:buNone/>
            </a:pPr>
            <a:r>
              <a:rPr lang="en-US" sz="2800" dirty="0">
                <a:latin typeface="Times New Roman" panose="02020603050405020304" pitchFamily="18" charset="0"/>
                <a:cs typeface="Times New Roman" panose="02020603050405020304" pitchFamily="18" charset="0"/>
              </a:rPr>
              <a:t>Ross Campbell, Director</a:t>
            </a:r>
          </a:p>
          <a:p>
            <a:pPr lvl="0" algn="r">
              <a:lnSpc>
                <a:spcPct val="90000"/>
              </a:lnSpc>
              <a:buClr>
                <a:srgbClr val="2DA2BF"/>
              </a:buClr>
              <a:buNone/>
            </a:pPr>
            <a:r>
              <a:rPr lang="en-US" sz="2800" dirty="0">
                <a:latin typeface="Times New Roman" panose="02020603050405020304" pitchFamily="18" charset="0"/>
                <a:cs typeface="Times New Roman" panose="02020603050405020304" pitchFamily="18" charset="0"/>
              </a:rPr>
              <a:t>Office of Purchasing, Travel  and Fleet Management</a:t>
            </a:r>
          </a:p>
          <a:p>
            <a:pPr lvl="0" algn="r">
              <a:lnSpc>
                <a:spcPct val="90000"/>
              </a:lnSpc>
              <a:buClr>
                <a:srgbClr val="2DA2BF"/>
              </a:buClr>
              <a:buNone/>
            </a:pPr>
            <a:r>
              <a:rPr lang="en-US" sz="2800" dirty="0">
                <a:latin typeface="Times New Roman" panose="02020603050405020304" pitchFamily="18" charset="0"/>
                <a:cs typeface="Times New Roman" panose="02020603050405020304" pitchFamily="18" charset="0"/>
              </a:rPr>
              <a:t>601-359-3409</a:t>
            </a:r>
          </a:p>
          <a:p>
            <a:pPr lvl="0" algn="r">
              <a:lnSpc>
                <a:spcPct val="90000"/>
              </a:lnSpc>
              <a:buClr>
                <a:srgbClr val="2DA2BF"/>
              </a:buClr>
              <a:buNone/>
            </a:pPr>
            <a:r>
              <a:rPr lang="en-US" sz="2800" dirty="0">
                <a:latin typeface="Times New Roman" panose="02020603050405020304" pitchFamily="18" charset="0"/>
                <a:cs typeface="Times New Roman" panose="02020603050405020304" pitchFamily="18" charset="0"/>
              </a:rPr>
              <a:t>601-359-3910 (fax)</a:t>
            </a:r>
          </a:p>
          <a:p>
            <a:pPr lvl="0" algn="r">
              <a:lnSpc>
                <a:spcPct val="90000"/>
              </a:lnSpc>
              <a:buClr>
                <a:srgbClr val="2DA2BF"/>
              </a:buClr>
              <a:buNone/>
            </a:pPr>
            <a:r>
              <a:rPr lang="en-US" sz="2800" dirty="0">
                <a:latin typeface="Times New Roman" panose="02020603050405020304" pitchFamily="18" charset="0"/>
                <a:cs typeface="Times New Roman" panose="02020603050405020304" pitchFamily="18" charset="0"/>
                <a:hlinkClick r:id="rId4"/>
              </a:rPr>
              <a:t>ross.campbell@dfa.ms.gov</a:t>
            </a:r>
            <a:r>
              <a:rPr lang="en-US" sz="2800" dirty="0">
                <a:latin typeface="Times New Roman" panose="02020603050405020304" pitchFamily="18" charset="0"/>
                <a:cs typeface="Times New Roman" panose="02020603050405020304" pitchFamily="18" charset="0"/>
              </a:rPr>
              <a:t> </a:t>
            </a:r>
          </a:p>
          <a:p>
            <a:pPr marL="109728" indent="0">
              <a:buNone/>
            </a:pPr>
            <a:endParaRPr lang="en-US" sz="2800" dirty="0">
              <a:latin typeface="Times New Roman" panose="02020603050405020304" pitchFamily="18" charset="0"/>
              <a:cs typeface="Times New Roman" panose="02020603050405020304" pitchFamily="18" charset="0"/>
            </a:endParaRPr>
          </a:p>
          <a:p>
            <a:pPr marL="109728" indent="0">
              <a:buNone/>
            </a:pPr>
            <a:endParaRPr lang="en-US" sz="2800" dirty="0">
              <a:latin typeface="Times New Roman" panose="02020603050405020304" pitchFamily="18" charset="0"/>
              <a:cs typeface="Times New Roman" panose="02020603050405020304" pitchFamily="18" charset="0"/>
            </a:endParaRPr>
          </a:p>
          <a:p>
            <a:pPr marL="109728" lvl="0" indent="0" algn="r">
              <a:buClr>
                <a:srgbClr val="2DA2BF"/>
              </a:buClr>
              <a:buNone/>
              <a:defRPr/>
            </a:pPr>
            <a:r>
              <a:rPr lang="en-US" sz="2800" dirty="0">
                <a:latin typeface="Times New Roman" panose="02020603050405020304" pitchFamily="18" charset="0"/>
                <a:cs typeface="Times New Roman" panose="02020603050405020304" pitchFamily="18" charset="0"/>
              </a:rPr>
              <a:t>Candice Hay</a:t>
            </a:r>
          </a:p>
          <a:p>
            <a:pPr marL="109728" lvl="0" indent="0" algn="r">
              <a:buClr>
                <a:srgbClr val="2DA2BF"/>
              </a:buClr>
              <a:buNone/>
              <a:defRPr/>
            </a:pPr>
            <a:r>
              <a:rPr lang="en-US" sz="2800" dirty="0">
                <a:latin typeface="Times New Roman" panose="02020603050405020304" pitchFamily="18" charset="0"/>
                <a:cs typeface="Times New Roman" panose="02020603050405020304" pitchFamily="18" charset="0"/>
              </a:rPr>
              <a:t>Travel Coordinator</a:t>
            </a:r>
          </a:p>
          <a:p>
            <a:pPr marL="109728" indent="0" algn="r">
              <a:buClr>
                <a:srgbClr val="2DA2BF"/>
              </a:buClr>
              <a:buNone/>
              <a:defRPr/>
            </a:pPr>
            <a:r>
              <a:rPr lang="en-US" sz="2800" dirty="0">
                <a:latin typeface="Times New Roman" panose="02020603050405020304" pitchFamily="18" charset="0"/>
                <a:cs typeface="Times New Roman" panose="02020603050405020304" pitchFamily="18" charset="0"/>
              </a:rPr>
              <a:t>Office of Purchasing, Travel and Fleet Management</a:t>
            </a:r>
          </a:p>
          <a:p>
            <a:pPr marL="109728" lvl="0" indent="0" algn="r">
              <a:buClr>
                <a:srgbClr val="2DA2BF"/>
              </a:buClr>
              <a:buNone/>
              <a:defRPr/>
            </a:pPr>
            <a:r>
              <a:rPr lang="en-US" sz="2800" dirty="0" smtClean="0">
                <a:latin typeface="Times New Roman" panose="02020603050405020304" pitchFamily="18" charset="0"/>
                <a:cs typeface="Times New Roman" panose="02020603050405020304" pitchFamily="18" charset="0"/>
              </a:rPr>
              <a:t>601-359-5099</a:t>
            </a:r>
            <a:endParaRPr lang="en-US" sz="2800" dirty="0">
              <a:latin typeface="Times New Roman" panose="02020603050405020304" pitchFamily="18" charset="0"/>
              <a:cs typeface="Times New Roman" panose="02020603050405020304" pitchFamily="18" charset="0"/>
            </a:endParaRPr>
          </a:p>
          <a:p>
            <a:pPr marL="109728" lvl="0" indent="0" algn="r">
              <a:buClr>
                <a:srgbClr val="2DA2BF"/>
              </a:buClr>
              <a:buNone/>
              <a:defRPr/>
            </a:pPr>
            <a:r>
              <a:rPr lang="en-US" sz="2800" dirty="0">
                <a:latin typeface="Times New Roman" panose="02020603050405020304" pitchFamily="18" charset="0"/>
                <a:cs typeface="Times New Roman" panose="02020603050405020304" pitchFamily="18" charset="0"/>
              </a:rPr>
              <a:t>601-359-3910 (fax)</a:t>
            </a:r>
          </a:p>
          <a:p>
            <a:pPr marL="109728" lvl="0" indent="0" algn="r">
              <a:buClr>
                <a:srgbClr val="2DA2BF"/>
              </a:buClr>
              <a:buNone/>
              <a:defRPr/>
            </a:pPr>
            <a:r>
              <a:rPr lang="en-US" sz="2800" dirty="0">
                <a:latin typeface="Times New Roman" panose="02020603050405020304" pitchFamily="18" charset="0"/>
                <a:cs typeface="Times New Roman" panose="02020603050405020304" pitchFamily="18" charset="0"/>
                <a:hlinkClick r:id="rId5"/>
              </a:rPr>
              <a:t>candice.hay@dfa.ms.gov</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6"/>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30386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1" y="96838"/>
            <a:ext cx="7937500" cy="1412875"/>
          </a:xfrm>
        </p:spPr>
        <p:txBody>
          <a:bodyPr/>
          <a:lstStyle/>
          <a:p>
            <a:pPr eaLnBrk="1" hangingPunct="1"/>
            <a:r>
              <a:rPr lang="en-US" dirty="0" smtClean="0"/>
              <a:t>Laws and Policy</a:t>
            </a:r>
          </a:p>
        </p:txBody>
      </p:sp>
      <p:sp>
        <p:nvSpPr>
          <p:cNvPr id="8195" name="Rectangle 3"/>
          <p:cNvSpPr>
            <a:spLocks noGrp="1" noChangeArrowheads="1"/>
          </p:cNvSpPr>
          <p:nvPr>
            <p:ph type="body" sz="half" idx="1"/>
          </p:nvPr>
        </p:nvSpPr>
        <p:spPr>
          <a:xfrm>
            <a:off x="304800" y="1371600"/>
            <a:ext cx="5410200" cy="4953000"/>
          </a:xfrm>
        </p:spPr>
        <p:txBody>
          <a:bodyPr/>
          <a:lstStyle/>
          <a:p>
            <a:pPr marL="342900" indent="-342900" eaLnBrk="1" hangingPunct="1">
              <a:lnSpc>
                <a:spcPct val="90000"/>
              </a:lnSpc>
            </a:pPr>
            <a:endParaRPr lang="en-US" sz="2000" dirty="0" smtClean="0">
              <a:latin typeface="Times New Roman" panose="02020603050405020304" pitchFamily="18" charset="0"/>
              <a:cs typeface="Times New Roman" panose="02020603050405020304" pitchFamily="18" charset="0"/>
            </a:endParaRPr>
          </a:p>
          <a:p>
            <a:pPr marL="342900" indent="-342900" eaLnBrk="1" hangingPunct="1">
              <a:lnSpc>
                <a:spcPct val="90000"/>
              </a:lnSpc>
            </a:pPr>
            <a:r>
              <a:rPr lang="en-US" sz="2000" dirty="0" smtClean="0">
                <a:latin typeface="Times New Roman" panose="02020603050405020304" pitchFamily="18" charset="0"/>
                <a:cs typeface="Times New Roman" panose="02020603050405020304" pitchFamily="18" charset="0"/>
              </a:rPr>
              <a:t>MS Code,1972, Annotated, Section 7-7-23</a:t>
            </a:r>
          </a:p>
          <a:p>
            <a:pPr marL="598932" lvl="1" indent="-342900">
              <a:lnSpc>
                <a:spcPct val="90000"/>
              </a:lnSpc>
            </a:pPr>
            <a:r>
              <a:rPr lang="en-US" sz="1800" dirty="0" smtClean="0">
                <a:latin typeface="Times New Roman" panose="02020603050405020304" pitchFamily="18" charset="0"/>
                <a:cs typeface="Times New Roman" panose="02020603050405020304" pitchFamily="18" charset="0"/>
              </a:rPr>
              <a:t>The State Fiscal Officer established a general rule to allow state agencies to make certain purchases without first issuing a purchase order</a:t>
            </a:r>
          </a:p>
          <a:p>
            <a:pPr marL="0" indent="0" eaLnBrk="1" hangingPunct="1">
              <a:lnSpc>
                <a:spcPct val="90000"/>
              </a:lnSpc>
              <a:buNone/>
            </a:pPr>
            <a:endParaRPr lang="en-US" sz="2000" dirty="0">
              <a:latin typeface="Times New Roman" panose="02020603050405020304" pitchFamily="18" charset="0"/>
              <a:cs typeface="Times New Roman" panose="02020603050405020304" pitchFamily="18" charset="0"/>
            </a:endParaRPr>
          </a:p>
          <a:p>
            <a:pPr marL="342900" indent="-342900" eaLnBrk="1" hangingPunct="1">
              <a:lnSpc>
                <a:spcPct val="90000"/>
              </a:lnSpc>
            </a:pPr>
            <a:r>
              <a:rPr lang="en-US" sz="2000" dirty="0" smtClean="0">
                <a:latin typeface="Times New Roman" panose="02020603050405020304" pitchFamily="18" charset="0"/>
                <a:cs typeface="Times New Roman" panose="02020603050405020304" pitchFamily="18" charset="0"/>
              </a:rPr>
              <a:t>MS Code, 1972, Annotated, Section 31-7-9</a:t>
            </a:r>
          </a:p>
          <a:p>
            <a:pPr marL="598932" lvl="1" indent="-342900">
              <a:lnSpc>
                <a:spcPct val="90000"/>
              </a:lnSpc>
            </a:pPr>
            <a:r>
              <a:rPr lang="en-US" sz="1800" dirty="0" smtClean="0">
                <a:latin typeface="Times New Roman" panose="02020603050405020304" pitchFamily="18" charset="0"/>
                <a:cs typeface="Times New Roman" panose="02020603050405020304" pitchFamily="18" charset="0"/>
              </a:rPr>
              <a:t>Gives OPTFM the ability to develop regulations to oversee the use of the p-card program</a:t>
            </a:r>
          </a:p>
          <a:p>
            <a:pPr marL="342900" indent="-342900" eaLnBrk="1" hangingPunct="1">
              <a:lnSpc>
                <a:spcPct val="90000"/>
              </a:lnSpc>
            </a:pPr>
            <a:endParaRPr lang="en-US" sz="2400" dirty="0" smtClean="0"/>
          </a:p>
        </p:txBody>
      </p:sp>
      <p:pic>
        <p:nvPicPr>
          <p:cNvPr id="8196" name="Picture 4" descr="BD06489_"/>
          <p:cNvPicPr>
            <a:picLocks noGrp="1" noChangeAspect="1" noChangeArrowheads="1"/>
          </p:cNvPicPr>
          <p:nvPr>
            <p:ph type="clipArt" sz="half" idx="2"/>
          </p:nvPr>
        </p:nvPicPr>
        <p:blipFill>
          <a:blip r:embed="rId3" cstate="print">
            <a:extLst>
              <a:ext uri="{28A0092B-C50C-407E-A947-70E740481C1C}">
                <a14:useLocalDpi xmlns:a14="http://schemas.microsoft.com/office/drawing/2010/main" val="0"/>
              </a:ext>
            </a:extLst>
          </a:blip>
          <a:stretch>
            <a:fillRect/>
          </a:stretch>
        </p:blipFill>
        <p:spPr>
          <a:xfrm>
            <a:off x="6477000" y="2057400"/>
            <a:ext cx="1926000" cy="1638000"/>
          </a:xfrm>
        </p:spPr>
      </p:pic>
      <p:pic>
        <p:nvPicPr>
          <p:cNvPr id="5" name="Picture 4"/>
          <p:cNvPicPr>
            <a:picLocks noChangeAspect="1"/>
          </p:cNvPicPr>
          <p:nvPr/>
        </p:nvPicPr>
        <p:blipFill>
          <a:blip r:embed="rId4"/>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03110047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76200"/>
            <a:ext cx="7158037" cy="1412875"/>
          </a:xfrm>
        </p:spPr>
        <p:txBody>
          <a:bodyPr/>
          <a:lstStyle/>
          <a:p>
            <a:pPr eaLnBrk="1" hangingPunct="1"/>
            <a:r>
              <a:rPr lang="en-US" dirty="0" smtClean="0"/>
              <a:t>Key Terms</a:t>
            </a:r>
          </a:p>
        </p:txBody>
      </p:sp>
      <p:sp>
        <p:nvSpPr>
          <p:cNvPr id="6147" name="Rectangle 3"/>
          <p:cNvSpPr>
            <a:spLocks noGrp="1" noChangeArrowheads="1"/>
          </p:cNvSpPr>
          <p:nvPr>
            <p:ph type="body" sz="half" idx="1"/>
          </p:nvPr>
        </p:nvSpPr>
        <p:spPr>
          <a:xfrm>
            <a:off x="609600" y="1371600"/>
            <a:ext cx="8153400" cy="4114800"/>
          </a:xfrm>
        </p:spPr>
        <p:txBody>
          <a:bodyPr/>
          <a:lstStyle/>
          <a:p>
            <a:pPr eaLnBrk="1" hangingPunct="1"/>
            <a:r>
              <a:rPr lang="en-US" sz="2400" dirty="0" smtClean="0">
                <a:latin typeface="Times New Roman" panose="02020603050405020304" pitchFamily="18" charset="0"/>
                <a:cs typeface="Times New Roman" panose="02020603050405020304" pitchFamily="18" charset="0"/>
              </a:rPr>
              <a:t>Procurement Card  (P-Card)</a:t>
            </a:r>
          </a:p>
          <a:p>
            <a:pPr eaLnBrk="1" hangingPunct="1"/>
            <a:r>
              <a:rPr lang="en-US" sz="2400" dirty="0" smtClean="0">
                <a:latin typeface="Times New Roman" panose="02020603050405020304" pitchFamily="18" charset="0"/>
                <a:cs typeface="Times New Roman" panose="02020603050405020304" pitchFamily="18" charset="0"/>
              </a:rPr>
              <a:t>Travel Card</a:t>
            </a:r>
          </a:p>
          <a:p>
            <a:pPr eaLnBrk="1" hangingPunct="1"/>
            <a:r>
              <a:rPr lang="en-US" sz="2400" dirty="0" smtClean="0">
                <a:latin typeface="Times New Roman" panose="02020603050405020304" pitchFamily="18" charset="0"/>
                <a:cs typeface="Times New Roman" panose="02020603050405020304" pitchFamily="18" charset="0"/>
              </a:rPr>
              <a:t>Procurement Card Administrator</a:t>
            </a:r>
          </a:p>
          <a:p>
            <a:pPr eaLnBrk="1" hangingPunct="1"/>
            <a:r>
              <a:rPr lang="en-US" sz="2400" dirty="0" smtClean="0">
                <a:latin typeface="Times New Roman" panose="02020603050405020304" pitchFamily="18" charset="0"/>
                <a:cs typeface="Times New Roman" panose="02020603050405020304" pitchFamily="18" charset="0"/>
              </a:rPr>
              <a:t>Program Coordinator (PC)</a:t>
            </a:r>
          </a:p>
          <a:p>
            <a:pPr eaLnBrk="1" hangingPunct="1"/>
            <a:r>
              <a:rPr lang="en-US" sz="2400" dirty="0" smtClean="0">
                <a:latin typeface="Times New Roman" panose="02020603050405020304" pitchFamily="18" charset="0"/>
                <a:cs typeface="Times New Roman" panose="02020603050405020304" pitchFamily="18" charset="0"/>
              </a:rPr>
              <a:t>Merchant Category Codes (MCC Codes)</a:t>
            </a:r>
          </a:p>
          <a:p>
            <a:pPr eaLnBrk="1" hangingPunct="1">
              <a:buFont typeface="Wingdings" pitchFamily="2" charset="2"/>
              <a:buNone/>
            </a:pPr>
            <a:endParaRPr lang="en-US" sz="2400" dirty="0" smtClean="0"/>
          </a:p>
          <a:p>
            <a:pPr eaLnBrk="1" hangingPunct="1"/>
            <a:endParaRPr lang="en-US" sz="2800" dirty="0" smtClean="0"/>
          </a:p>
        </p:txBody>
      </p:sp>
      <p:pic>
        <p:nvPicPr>
          <p:cNvPr id="6148" name="Picture 4" descr="MPj039958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3200" y="3505200"/>
            <a:ext cx="3581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3194501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Card Program Overview</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Travel Cards are a tool </a:t>
            </a:r>
            <a:r>
              <a:rPr lang="en-US" sz="2400" dirty="0">
                <a:latin typeface="Times New Roman" panose="02020603050405020304" pitchFamily="18" charset="0"/>
                <a:cs typeface="Times New Roman" panose="02020603050405020304" pitchFamily="18" charset="0"/>
              </a:rPr>
              <a:t>that may replace the traditional purchasing method of purchasing airline tickets, booking hotel rooms, paying for vehicle rental services and more</a:t>
            </a:r>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977999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Card Guidelines</a:t>
            </a:r>
            <a:endParaRPr lang="en-US" dirty="0"/>
          </a:p>
        </p:txBody>
      </p:sp>
      <p:sp>
        <p:nvSpPr>
          <p:cNvPr id="3" name="Content Placeholder 2"/>
          <p:cNvSpPr>
            <a:spLocks noGrp="1"/>
          </p:cNvSpPr>
          <p:nvPr>
            <p:ph idx="1"/>
          </p:nvPr>
        </p:nvSpPr>
        <p:spPr>
          <a:xfrm>
            <a:off x="457200" y="1481329"/>
            <a:ext cx="8229600" cy="4157472"/>
          </a:xfrm>
        </p:spPr>
        <p:txBody>
          <a:bodyPr>
            <a:normAutofit/>
          </a:bodyPr>
          <a:lstStyle/>
          <a:p>
            <a:r>
              <a:rPr lang="en-US" sz="2400" dirty="0">
                <a:latin typeface="Times New Roman" panose="02020603050405020304" pitchFamily="18" charset="0"/>
                <a:cs typeface="Times New Roman" panose="02020603050405020304" pitchFamily="18" charset="0"/>
              </a:rPr>
              <a:t>The Travel Card Guidelines provides Program Coordinators and Cardholders with policies and procedures necessary to remain in compliance with the School District Travel Card Program rules and regulations as set forth by the Office of Purchasing, Travel and Fleet Management, as well as applicable state </a:t>
            </a:r>
            <a:r>
              <a:rPr lang="en-US" sz="2400" dirty="0" smtClean="0">
                <a:latin typeface="Times New Roman" panose="02020603050405020304" pitchFamily="18" charset="0"/>
                <a:cs typeface="Times New Roman" panose="02020603050405020304" pitchFamily="18" charset="0"/>
              </a:rPr>
              <a:t>laws</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guidelines can </a:t>
            </a:r>
            <a:r>
              <a:rPr lang="en-US" sz="2400" dirty="0">
                <a:latin typeface="Times New Roman" panose="02020603050405020304" pitchFamily="18" charset="0"/>
                <a:cs typeface="Times New Roman" panose="02020603050405020304" pitchFamily="18" charset="0"/>
              </a:rPr>
              <a:t>be found at: </a:t>
            </a:r>
            <a:r>
              <a:rPr lang="en-US" sz="2400" dirty="0">
                <a:latin typeface="Times New Roman" panose="02020603050405020304" pitchFamily="18" charset="0"/>
                <a:cs typeface="Times New Roman" panose="02020603050405020304" pitchFamily="18" charset="0"/>
                <a:hlinkClick r:id="rId3"/>
              </a:rPr>
              <a:t>http://</a:t>
            </a:r>
            <a:r>
              <a:rPr lang="en-US" sz="2400" dirty="0" smtClean="0">
                <a:latin typeface="Times New Roman" panose="02020603050405020304" pitchFamily="18" charset="0"/>
                <a:cs typeface="Times New Roman" panose="02020603050405020304" pitchFamily="18" charset="0"/>
                <a:hlinkClick r:id="rId3"/>
              </a:rPr>
              <a:t>www.dfa.ms.gov/media/4858/1116travelcardguidelines.pdf</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4"/>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416282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36638"/>
            <a:ext cx="8229600" cy="4525963"/>
          </a:xfrm>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Ghost</a:t>
            </a:r>
          </a:p>
          <a:p>
            <a:pPr lvl="1"/>
            <a:r>
              <a:rPr lang="en-US" dirty="0" smtClean="0">
                <a:latin typeface="Times New Roman" panose="02020603050405020304" pitchFamily="18" charset="0"/>
                <a:cs typeface="Times New Roman" panose="02020603050405020304" pitchFamily="18" charset="0"/>
              </a:rPr>
              <a:t>Only available for Travel Cards</a:t>
            </a:r>
          </a:p>
          <a:p>
            <a:pPr lvl="1"/>
            <a:r>
              <a:rPr lang="en-US" dirty="0" smtClean="0">
                <a:latin typeface="Times New Roman" panose="02020603050405020304" pitchFamily="18" charset="0"/>
                <a:cs typeface="Times New Roman" panose="02020603050405020304" pitchFamily="18" charset="0"/>
              </a:rPr>
              <a:t>This type of card is not a plastic card – it is a cardless account that expires every 2 years</a:t>
            </a:r>
          </a:p>
          <a:p>
            <a:r>
              <a:rPr lang="en-US" dirty="0" smtClean="0">
                <a:latin typeface="Times New Roman" panose="02020603050405020304" pitchFamily="18" charset="0"/>
                <a:cs typeface="Times New Roman" panose="02020603050405020304" pitchFamily="18" charset="0"/>
              </a:rPr>
              <a:t>Departmental/Agency</a:t>
            </a:r>
          </a:p>
          <a:p>
            <a:pPr lvl="1"/>
            <a:r>
              <a:rPr lang="en-US" dirty="0" smtClean="0">
                <a:latin typeface="Times New Roman" panose="02020603050405020304" pitchFamily="18" charset="0"/>
                <a:cs typeface="Times New Roman" panose="02020603050405020304" pitchFamily="18" charset="0"/>
              </a:rPr>
              <a:t>Multiple Approved Users</a:t>
            </a:r>
          </a:p>
          <a:p>
            <a:pPr lvl="1"/>
            <a:r>
              <a:rPr lang="en-US" dirty="0" smtClean="0">
                <a:latin typeface="Times New Roman" panose="02020603050405020304" pitchFamily="18" charset="0"/>
                <a:cs typeface="Times New Roman" panose="02020603050405020304" pitchFamily="18" charset="0"/>
              </a:rPr>
              <a:t>Program Coordinator or Assigned Designee is responsible for the card</a:t>
            </a:r>
          </a:p>
          <a:p>
            <a:pPr lvl="1"/>
            <a:r>
              <a:rPr lang="en-US" dirty="0" smtClean="0">
                <a:latin typeface="Times New Roman" panose="02020603050405020304" pitchFamily="18" charset="0"/>
                <a:cs typeface="Times New Roman" panose="02020603050405020304" pitchFamily="18" charset="0"/>
              </a:rPr>
              <a:t>Card is checked-out and checked-in when users need to utilize the card</a:t>
            </a:r>
          </a:p>
          <a:p>
            <a:pPr lvl="1"/>
            <a:r>
              <a:rPr lang="en-US" dirty="0" smtClean="0">
                <a:latin typeface="Times New Roman" panose="02020603050405020304" pitchFamily="18" charset="0"/>
                <a:cs typeface="Times New Roman" panose="02020603050405020304" pitchFamily="18" charset="0"/>
              </a:rPr>
              <a:t>Cardholder agreements should be signed by all approved users </a:t>
            </a:r>
          </a:p>
          <a:p>
            <a:pPr lvl="2"/>
            <a:r>
              <a:rPr lang="en-US" dirty="0" smtClean="0">
                <a:latin typeface="Times New Roman" panose="02020603050405020304" pitchFamily="18" charset="0"/>
                <a:cs typeface="Times New Roman" panose="02020603050405020304" pitchFamily="18" charset="0"/>
              </a:rPr>
              <a:t>These agreements should be on file at the entity and with OPTFM</a:t>
            </a:r>
          </a:p>
          <a:p>
            <a:r>
              <a:rPr lang="en-US" dirty="0" smtClean="0">
                <a:latin typeface="Times New Roman" panose="02020603050405020304" pitchFamily="18" charset="0"/>
                <a:cs typeface="Times New Roman" panose="02020603050405020304" pitchFamily="18" charset="0"/>
              </a:rPr>
              <a:t>Individual </a:t>
            </a:r>
          </a:p>
          <a:p>
            <a:pPr lvl="1"/>
            <a:r>
              <a:rPr lang="en-US" dirty="0" smtClean="0">
                <a:latin typeface="Times New Roman" panose="02020603050405020304" pitchFamily="18" charset="0"/>
                <a:cs typeface="Times New Roman" panose="02020603050405020304" pitchFamily="18" charset="0"/>
              </a:rPr>
              <a:t>Only the individual assigned to the card can use the card</a:t>
            </a:r>
          </a:p>
          <a:p>
            <a:endParaRPr lang="en-US" dirty="0"/>
          </a:p>
        </p:txBody>
      </p:sp>
      <p:sp>
        <p:nvSpPr>
          <p:cNvPr id="3" name="Title 2"/>
          <p:cNvSpPr>
            <a:spLocks noGrp="1"/>
          </p:cNvSpPr>
          <p:nvPr>
            <p:ph type="title"/>
          </p:nvPr>
        </p:nvSpPr>
        <p:spPr/>
        <p:txBody>
          <a:bodyPr/>
          <a:lstStyle/>
          <a:p>
            <a:r>
              <a:rPr lang="en-US" dirty="0" smtClean="0"/>
              <a:t>Types of Cards</a:t>
            </a:r>
            <a:endParaRPr lang="en-US" dirty="0"/>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628838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Authorized Expenses</a:t>
            </a:r>
            <a:endParaRPr lang="en-US" dirty="0"/>
          </a:p>
        </p:txBody>
      </p:sp>
      <p:sp>
        <p:nvSpPr>
          <p:cNvPr id="3" name="Content Placeholder 2"/>
          <p:cNvSpPr>
            <a:spLocks noGrp="1"/>
          </p:cNvSpPr>
          <p:nvPr>
            <p:ph idx="1"/>
          </p:nvPr>
        </p:nvSpPr>
        <p:spPr/>
        <p:txBody>
          <a:bodyPr>
            <a:noAutofit/>
          </a:bodyPr>
          <a:lstStyle/>
          <a:p>
            <a:r>
              <a:rPr lang="en-US" sz="1800" dirty="0" smtClean="0">
                <a:latin typeface="Times New Roman" panose="02020603050405020304" pitchFamily="18" charset="0"/>
                <a:cs typeface="Times New Roman" panose="02020603050405020304" pitchFamily="18" charset="0"/>
              </a:rPr>
              <a:t>Airfare </a:t>
            </a:r>
          </a:p>
          <a:p>
            <a:r>
              <a:rPr lang="en-US" sz="1800" dirty="0" smtClean="0">
                <a:latin typeface="Times New Roman" panose="02020603050405020304" pitchFamily="18" charset="0"/>
                <a:cs typeface="Times New Roman" panose="02020603050405020304" pitchFamily="18" charset="0"/>
              </a:rPr>
              <a:t>Registration Fees</a:t>
            </a:r>
          </a:p>
          <a:p>
            <a:r>
              <a:rPr lang="en-US" sz="1800" dirty="0" smtClean="0">
                <a:latin typeface="Times New Roman" panose="02020603050405020304" pitchFamily="18" charset="0"/>
                <a:cs typeface="Times New Roman" panose="02020603050405020304" pitchFamily="18" charset="0"/>
              </a:rPr>
              <a:t> Lodging </a:t>
            </a:r>
            <a:r>
              <a:rPr lang="en-US" sz="1800" dirty="0">
                <a:latin typeface="Times New Roman" panose="02020603050405020304" pitchFamily="18" charset="0"/>
                <a:cs typeface="Times New Roman" panose="02020603050405020304" pitchFamily="18" charset="0"/>
              </a:rPr>
              <a:t>(room only, no incidental expenses allowed</a:t>
            </a:r>
            <a:r>
              <a:rPr lang="en-US" sz="1800" dirty="0" smtClean="0">
                <a:latin typeface="Times New Roman" panose="02020603050405020304" pitchFamily="18" charset="0"/>
                <a:cs typeface="Times New Roman" panose="02020603050405020304" pitchFamily="18" charset="0"/>
              </a:rPr>
              <a:t>)</a:t>
            </a:r>
          </a:p>
          <a:p>
            <a:r>
              <a:rPr lang="en-US" sz="1800" dirty="0" smtClean="0">
                <a:latin typeface="Times New Roman" panose="02020603050405020304" pitchFamily="18" charset="0"/>
                <a:cs typeface="Times New Roman" panose="02020603050405020304" pitchFamily="18" charset="0"/>
              </a:rPr>
              <a:t> Rental Vehicles</a:t>
            </a:r>
          </a:p>
          <a:p>
            <a:r>
              <a:rPr lang="en-US" sz="1800" dirty="0" smtClean="0">
                <a:latin typeface="Times New Roman" panose="02020603050405020304" pitchFamily="18" charset="0"/>
                <a:cs typeface="Times New Roman" panose="02020603050405020304" pitchFamily="18" charset="0"/>
              </a:rPr>
              <a:t>Taxi’s </a:t>
            </a:r>
          </a:p>
          <a:p>
            <a:r>
              <a:rPr lang="en-US" sz="1800" dirty="0" smtClean="0">
                <a:latin typeface="Times New Roman" panose="02020603050405020304" pitchFamily="18" charset="0"/>
                <a:cs typeface="Times New Roman" panose="02020603050405020304" pitchFamily="18" charset="0"/>
              </a:rPr>
              <a:t>Shuttles </a:t>
            </a:r>
          </a:p>
          <a:p>
            <a:r>
              <a:rPr lang="en-US" sz="1800" dirty="0" smtClean="0">
                <a:latin typeface="Times New Roman" panose="02020603050405020304" pitchFamily="18" charset="0"/>
                <a:cs typeface="Times New Roman" panose="02020603050405020304" pitchFamily="18" charset="0"/>
              </a:rPr>
              <a:t>Fuel </a:t>
            </a:r>
            <a:r>
              <a:rPr lang="en-US" sz="1800" dirty="0">
                <a:latin typeface="Times New Roman" panose="02020603050405020304" pitchFamily="18" charset="0"/>
                <a:cs typeface="Times New Roman" panose="02020603050405020304" pitchFamily="18" charset="0"/>
              </a:rPr>
              <a:t>for rental vehicles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Tolls</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Parking </a:t>
            </a:r>
          </a:p>
          <a:p>
            <a:r>
              <a:rPr lang="en-US" sz="1800" dirty="0" smtClean="0">
                <a:latin typeface="Times New Roman" panose="02020603050405020304" pitchFamily="18" charset="0"/>
                <a:cs typeface="Times New Roman" panose="02020603050405020304" pitchFamily="18" charset="0"/>
              </a:rPr>
              <a:t>Business </a:t>
            </a:r>
            <a:r>
              <a:rPr lang="en-US" sz="1800" dirty="0">
                <a:latin typeface="Times New Roman" panose="02020603050405020304" pitchFamily="18" charset="0"/>
                <a:cs typeface="Times New Roman" panose="02020603050405020304" pitchFamily="18" charset="0"/>
              </a:rPr>
              <a:t>Related Internet Service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Baggage Fees for Employees in Travel Status</a:t>
            </a:r>
            <a:endParaRPr lang="en-US" sz="175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2463505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66</TotalTime>
  <Words>1812</Words>
  <Application>Microsoft Office PowerPoint</Application>
  <PresentationFormat>On-screen Show (4:3)</PresentationFormat>
  <Paragraphs>230</Paragraphs>
  <Slides>23</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Lucida Sans Unicode</vt:lpstr>
      <vt:lpstr>Times New Roman</vt:lpstr>
      <vt:lpstr>Verdana</vt:lpstr>
      <vt:lpstr>Wingdings</vt:lpstr>
      <vt:lpstr>Wingdings 2</vt:lpstr>
      <vt:lpstr>Wingdings 3</vt:lpstr>
      <vt:lpstr>Concourse</vt:lpstr>
      <vt:lpstr>MBUG 2018 </vt:lpstr>
      <vt:lpstr>Session Rules of Etiquette</vt:lpstr>
      <vt:lpstr>Procurement Card Staff</vt:lpstr>
      <vt:lpstr>Laws and Policy</vt:lpstr>
      <vt:lpstr>Key Terms</vt:lpstr>
      <vt:lpstr>Travel Card Program Overview</vt:lpstr>
      <vt:lpstr>Travel Card Guidelines</vt:lpstr>
      <vt:lpstr>Types of Cards</vt:lpstr>
      <vt:lpstr>Authorized Expenses</vt:lpstr>
      <vt:lpstr>Unauthorized Expenses</vt:lpstr>
      <vt:lpstr>Credit Card Authorization Form</vt:lpstr>
      <vt:lpstr>Sales Tax </vt:lpstr>
      <vt:lpstr>Surcharges</vt:lpstr>
      <vt:lpstr>Receipts </vt:lpstr>
      <vt:lpstr>Reasons For A Card To Be Declined</vt:lpstr>
      <vt:lpstr>Security Issues                              </vt:lpstr>
      <vt:lpstr>Balances on Accounts</vt:lpstr>
      <vt:lpstr>When a Mistake is Made</vt:lpstr>
      <vt:lpstr>Liability</vt:lpstr>
      <vt:lpstr>Rebate</vt:lpstr>
      <vt:lpstr>Upgrades to Our Program</vt:lpstr>
      <vt:lpstr>Join Our Program Today!!</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MBUG 2013</dc:title>
  <dc:creator>Edith</dc:creator>
  <cp:lastModifiedBy>Symone Bounds</cp:lastModifiedBy>
  <cp:revision>15</cp:revision>
  <dcterms:created xsi:type="dcterms:W3CDTF">2013-01-30T03:13:35Z</dcterms:created>
  <dcterms:modified xsi:type="dcterms:W3CDTF">2018-09-10T11:11:09Z</dcterms:modified>
</cp:coreProperties>
</file>