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74" r:id="rId4"/>
    <p:sldId id="261" r:id="rId5"/>
    <p:sldId id="259" r:id="rId6"/>
    <p:sldId id="262" r:id="rId7"/>
    <p:sldId id="264" r:id="rId8"/>
    <p:sldId id="266" r:id="rId9"/>
    <p:sldId id="267" r:id="rId10"/>
    <p:sldId id="268" r:id="rId11"/>
    <p:sldId id="269" r:id="rId12"/>
    <p:sldId id="270" r:id="rId13"/>
    <p:sldId id="272" r:id="rId14"/>
    <p:sldId id="275" r:id="rId15"/>
    <p:sldId id="276" r:id="rId16"/>
    <p:sldId id="277" r:id="rId17"/>
    <p:sldId id="278" r:id="rId18"/>
    <p:sldId id="279" r:id="rId19"/>
    <p:sldId id="280" r:id="rId20"/>
    <p:sldId id="281" r:id="rId21"/>
    <p:sldId id="282" r:id="rId22"/>
    <p:sldId id="283" r:id="rId23"/>
    <p:sldId id="286" r:id="rId24"/>
    <p:sldId id="284"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739E1-4127-47A7-A73F-D7EAF0798BB6}" type="datetimeFigureOut">
              <a:rPr lang="en-US" smtClean="0"/>
              <a:t>9/8/2018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E62D1-9FA4-49F4-B33C-BE8720FDC07F}" type="slidenum">
              <a:rPr lang="en-US" smtClean="0"/>
              <a:t>‹#›</a:t>
            </a:fld>
            <a:endParaRPr lang="en-US"/>
          </a:p>
        </p:txBody>
      </p:sp>
    </p:spTree>
    <p:extLst>
      <p:ext uri="{BB962C8B-B14F-4D97-AF65-F5344CB8AC3E}">
        <p14:creationId xmlns:p14="http://schemas.microsoft.com/office/powerpoint/2010/main" val="175054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7E722861-CD80-44FA-B523-CCA3D080DE5E}" type="slidenum">
              <a:rPr lang="en-US" smtClean="0">
                <a:latin typeface="Times New Roman" pitchFamily="18" charset="0"/>
              </a:rPr>
              <a:pPr/>
              <a:t>4</a:t>
            </a:fld>
            <a:endParaRPr lang="en-US"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marL="171450" indent="-171450">
              <a:buFont typeface="Arial" panose="020B0604020202020204" pitchFamily="34" charset="0"/>
              <a:buChar char="•"/>
            </a:pPr>
            <a:r>
              <a:rPr lang="en-US" dirty="0" smtClean="0">
                <a:effectLst/>
              </a:rPr>
              <a:t>How</a:t>
            </a:r>
            <a:r>
              <a:rPr lang="en-US" baseline="0" dirty="0" smtClean="0">
                <a:effectLst/>
              </a:rPr>
              <a:t> are we able to have a procurement and travel card program?</a:t>
            </a:r>
            <a:endParaRPr lang="en-US" dirty="0" smtClean="0">
              <a:effectLst/>
            </a:endParaRPr>
          </a:p>
          <a:p>
            <a:pPr marL="628650" lvl="1" indent="-171450">
              <a:buFont typeface="Arial" panose="020B0604020202020204" pitchFamily="34" charset="0"/>
              <a:buChar char="•"/>
            </a:pPr>
            <a:r>
              <a:rPr lang="en-US" dirty="0" smtClean="0">
                <a:effectLst/>
              </a:rPr>
              <a:t>MS code 31-7-9</a:t>
            </a:r>
          </a:p>
          <a:p>
            <a:pPr marL="628650" lvl="1" indent="-171450">
              <a:buFont typeface="Arial" panose="020B0604020202020204" pitchFamily="34" charset="0"/>
              <a:buChar char="•"/>
            </a:pPr>
            <a:r>
              <a:rPr lang="en-US" dirty="0" smtClean="0">
                <a:effectLst/>
              </a:rPr>
              <a:t>The Office of Purchasing, Travel and Fleet Management may adopt purchasing regulations governing the use of credit cards, procurement cards and purchasing club membership cards to be used by state agencies, governing authorities of counties and municipalities, school districts and the Chickasawhay Natural Gas District. Use of the cards shall be in strict compliance with the regulations promulgated by the office. Any amounts due on the cards shall incur interest charges as set forth in Section 31-7-305 and shall not be considered debt.</a:t>
            </a:r>
            <a:br>
              <a:rPr lang="en-US" dirty="0" smtClean="0">
                <a:effectLst/>
              </a:rPr>
            </a:br>
            <a:endParaRPr lang="en-US" dirty="0" smtClean="0"/>
          </a:p>
        </p:txBody>
      </p:sp>
    </p:spTree>
    <p:extLst>
      <p:ext uri="{BB962C8B-B14F-4D97-AF65-F5344CB8AC3E}">
        <p14:creationId xmlns:p14="http://schemas.microsoft.com/office/powerpoint/2010/main" val="427111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13</a:t>
            </a:fld>
            <a:endParaRPr lang="en-US"/>
          </a:p>
        </p:txBody>
      </p:sp>
    </p:spTree>
    <p:extLst>
      <p:ext uri="{BB962C8B-B14F-4D97-AF65-F5344CB8AC3E}">
        <p14:creationId xmlns:p14="http://schemas.microsoft.com/office/powerpoint/2010/main" val="371533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F8A865EC-32FB-46B2-9AEA-0E25C713F2E4}" type="slidenum">
              <a:rPr lang="en-US" smtClean="0">
                <a:latin typeface="Times New Roman" pitchFamily="18" charset="0"/>
              </a:rPr>
              <a:pPr/>
              <a:t>14</a:t>
            </a:fld>
            <a:endParaRPr lang="en-US"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dirty="0" smtClean="0"/>
              <a:t>This is very important.</a:t>
            </a:r>
            <a:r>
              <a:rPr lang="en-US" baseline="0" dirty="0" smtClean="0"/>
              <a:t> This is one of the great benefits of using the card. Tax can add up if you are not using the card properly.</a:t>
            </a:r>
            <a:endParaRPr lang="en-US" dirty="0" smtClean="0"/>
          </a:p>
        </p:txBody>
      </p:sp>
    </p:spTree>
    <p:extLst>
      <p:ext uri="{BB962C8B-B14F-4D97-AF65-F5344CB8AC3E}">
        <p14:creationId xmlns:p14="http://schemas.microsoft.com/office/powerpoint/2010/main" val="300422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MS Code</a:t>
            </a:r>
          </a:p>
          <a:p>
            <a:r>
              <a:rPr lang="en-US" dirty="0" smtClean="0">
                <a:effectLst/>
              </a:rPr>
              <a:t>(d) In a sale of goods or services, the seller shall not impose a surcharge on a buyer who uses a state-issued credit card, procurement card, travel card, or fuel card. The Department of Finance and Administration shall have exclusive jurisdiction to enforce and adopt rules relating to this paragraph. Any rules adopted under this paragraph shall be consistent with federal laws and regulations governing credit card transactions described by this paragraph. This paragraph does not create a cause of action against an individual for a violation of this paragraph.</a:t>
            </a:r>
          </a:p>
          <a:p>
            <a:endParaRPr lang="en-US" dirty="0" smtClean="0">
              <a:effectLst/>
            </a:endParaRPr>
          </a:p>
          <a:p>
            <a:r>
              <a:rPr lang="en-US" dirty="0" smtClean="0">
                <a:effectLst/>
              </a:rPr>
              <a:t>Surcharge is when the vendor is charging you an extra</a:t>
            </a:r>
            <a:r>
              <a:rPr lang="en-US" baseline="0" dirty="0" smtClean="0">
                <a:effectLst/>
              </a:rPr>
              <a:t> fee just because you are using a card and not cash.</a:t>
            </a:r>
          </a:p>
          <a:p>
            <a:endParaRPr lang="en-US" baseline="0" dirty="0" smtClean="0">
              <a:effectLst/>
            </a:endParaRPr>
          </a:p>
          <a:p>
            <a:r>
              <a:rPr lang="en-US" baseline="0" dirty="0" smtClean="0">
                <a:effectLst/>
              </a:rPr>
              <a:t>******Give P-card activity here.******</a:t>
            </a:r>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15</a:t>
            </a:fld>
            <a:endParaRPr lang="en-US"/>
          </a:p>
        </p:txBody>
      </p:sp>
    </p:spTree>
    <p:extLst>
      <p:ext uri="{BB962C8B-B14F-4D97-AF65-F5344CB8AC3E}">
        <p14:creationId xmlns:p14="http://schemas.microsoft.com/office/powerpoint/2010/main" val="182727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ED7763E8-B3BD-4379-86FA-F536E8B4DC09}" type="slidenum">
              <a:rPr lang="en-US" smtClean="0">
                <a:latin typeface="Times New Roman" pitchFamily="18" charset="0"/>
              </a:rPr>
              <a:pPr/>
              <a:t>16</a:t>
            </a:fld>
            <a:endParaRPr lang="en-US"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257679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class why one receipt is good and why one receipt is bad.</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17</a:t>
            </a:fld>
            <a:endParaRPr lang="en-US"/>
          </a:p>
        </p:txBody>
      </p:sp>
    </p:spTree>
    <p:extLst>
      <p:ext uri="{BB962C8B-B14F-4D97-AF65-F5344CB8AC3E}">
        <p14:creationId xmlns:p14="http://schemas.microsoft.com/office/powerpoint/2010/main" val="101899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18</a:t>
            </a:fld>
            <a:endParaRPr lang="en-US"/>
          </a:p>
        </p:txBody>
      </p:sp>
    </p:spTree>
    <p:extLst>
      <p:ext uri="{BB962C8B-B14F-4D97-AF65-F5344CB8AC3E}">
        <p14:creationId xmlns:p14="http://schemas.microsoft.com/office/powerpoint/2010/main" val="320113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F545E7FE-712E-4541-9EF4-03B193E966B5}" type="slidenum">
              <a:rPr lang="en-US" smtClean="0">
                <a:latin typeface="Times New Roman" pitchFamily="18" charset="0"/>
              </a:rPr>
              <a:pPr/>
              <a:t>19</a:t>
            </a:fld>
            <a:endParaRPr lang="en-US"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75209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F1DE619F-9F31-43AB-9F59-6C0B99E607A3}" type="slidenum">
              <a:rPr lang="en-US" smtClean="0">
                <a:latin typeface="Times New Roman" pitchFamily="18" charset="0"/>
              </a:rPr>
              <a:pPr/>
              <a:t>20</a:t>
            </a:fld>
            <a:endParaRPr 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80061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49155DF5-CAEB-468C-951B-B26320B0BA82}" type="slidenum">
              <a:rPr lang="en-US" smtClean="0">
                <a:latin typeface="Times New Roman" pitchFamily="18" charset="0"/>
              </a:rPr>
              <a:pPr/>
              <a:t>21</a:t>
            </a:fld>
            <a:endParaRPr lang="en-US"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787629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state is based on a sliding scale basis. It takes into consideration how fast we pay the bill and how much spend is on the ENTIRE state of MS p-card program, not just your agency. Everyone benefits with the p-card is used. This year the state of MS is on pace to bump up to the next tier on the rebate schedule. </a:t>
            </a:r>
          </a:p>
          <a:p>
            <a:endParaRPr lang="en-US" baseline="0" dirty="0" smtClean="0"/>
          </a:p>
          <a:p>
            <a:r>
              <a:rPr lang="en-US" baseline="0" dirty="0" smtClean="0"/>
              <a:t>If your having a hard time justifying the p-card program to your supervisor or agency head use this. Explain to him you are already saving money using the card and you get money back on top of that. That rebate money could be used to send your employees to this class or other training classes.</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22</a:t>
            </a:fld>
            <a:endParaRPr lang="en-US"/>
          </a:p>
        </p:txBody>
      </p:sp>
    </p:spTree>
    <p:extLst>
      <p:ext uri="{BB962C8B-B14F-4D97-AF65-F5344CB8AC3E}">
        <p14:creationId xmlns:p14="http://schemas.microsoft.com/office/powerpoint/2010/main" val="261410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B1022A5D-4D76-422F-86B1-206FBC2532DE}" type="slidenum">
              <a:rPr lang="en-US" smtClean="0">
                <a:latin typeface="Times New Roman" pitchFamily="18" charset="0"/>
              </a:rPr>
              <a:pPr/>
              <a:t>5</a:t>
            </a:fld>
            <a:endParaRPr lang="en-US"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marL="231219" indent="-231219">
              <a:buFontTx/>
              <a:buAutoNum type="arabicPeriod"/>
            </a:pPr>
            <a:r>
              <a:rPr lang="en-US" dirty="0" smtClean="0"/>
              <a:t>The Procurement Card (sometimes referred to as the p-card) offers an   </a:t>
            </a:r>
          </a:p>
          <a:p>
            <a:pPr marL="231219" indent="-231219"/>
            <a:r>
              <a:rPr lang="en-US" dirty="0" smtClean="0"/>
              <a:t>      alternative method to purchasing services and/or commodities</a:t>
            </a:r>
          </a:p>
          <a:p>
            <a:pPr marL="231219" indent="-231219"/>
            <a:r>
              <a:rPr lang="en-US" dirty="0" smtClean="0"/>
              <a:t>2.</a:t>
            </a:r>
            <a:r>
              <a:rPr lang="en-US" baseline="0" dirty="0" smtClean="0"/>
              <a:t> Procurement Card Administrator- person who is the liaison between the Program Coordinator and the bank.</a:t>
            </a:r>
          </a:p>
          <a:p>
            <a:pPr marL="231219" indent="-231219"/>
            <a:r>
              <a:rPr lang="en-US" baseline="0" dirty="0" smtClean="0"/>
              <a:t>3.</a:t>
            </a:r>
            <a:r>
              <a:rPr lang="en-US" dirty="0" smtClean="0"/>
              <a:t>Program Coordinator (PC) is the individual that is responsible for overseeing the use of procurement cards in your “specific”</a:t>
            </a:r>
            <a:r>
              <a:rPr lang="en-US" baseline="0" dirty="0" smtClean="0"/>
              <a:t> agency</a:t>
            </a:r>
            <a:r>
              <a:rPr lang="en-US" dirty="0" smtClean="0"/>
              <a:t>.</a:t>
            </a:r>
          </a:p>
          <a:p>
            <a:r>
              <a:rPr lang="en-US" dirty="0" smtClean="0"/>
              <a:t>4. MCC codes (Merchant Category Code) are codes or a number that has been assigned to retail outlets which helps identify types of business. </a:t>
            </a:r>
          </a:p>
          <a:p>
            <a:pPr marL="231219" indent="-231219">
              <a:buFontTx/>
              <a:buAutoNum type="arabicPeriod"/>
            </a:pPr>
            <a:endParaRPr lang="en-US" dirty="0" smtClean="0"/>
          </a:p>
        </p:txBody>
      </p:sp>
    </p:spTree>
    <p:extLst>
      <p:ext uri="{BB962C8B-B14F-4D97-AF65-F5344CB8AC3E}">
        <p14:creationId xmlns:p14="http://schemas.microsoft.com/office/powerpoint/2010/main" val="2324629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25</a:t>
            </a:fld>
            <a:endParaRPr lang="en-US"/>
          </a:p>
        </p:txBody>
      </p:sp>
    </p:spTree>
    <p:extLst>
      <p:ext uri="{BB962C8B-B14F-4D97-AF65-F5344CB8AC3E}">
        <p14:creationId xmlns:p14="http://schemas.microsoft.com/office/powerpoint/2010/main" val="222231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5DEEF0C5-7865-4983-8135-77905EF98C20}" type="slidenum">
              <a:rPr lang="en-US" smtClean="0">
                <a:latin typeface="Times New Roman" pitchFamily="18" charset="0"/>
              </a:rPr>
              <a:pPr/>
              <a:t>6</a:t>
            </a:fld>
            <a:endParaRPr lang="en-US"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lang="en-US" dirty="0" smtClean="0"/>
              <a:t>Most of a department’s purchases are</a:t>
            </a:r>
            <a:r>
              <a:rPr lang="en-US" baseline="0" dirty="0" smtClean="0"/>
              <a:t> under $5,000.  Its so much easier and quicker with the card. </a:t>
            </a:r>
          </a:p>
          <a:p>
            <a:r>
              <a:rPr lang="en-US" baseline="0" dirty="0" smtClean="0"/>
              <a:t>Almost everybody nowadays has some type of personal credit card they use and they realize its just so much easier with a card.</a:t>
            </a:r>
          </a:p>
          <a:p>
            <a:r>
              <a:rPr lang="en-US" baseline="0" dirty="0" smtClean="0"/>
              <a:t>The future of purchasing is changing and the paper process is slowly vanishing. </a:t>
            </a:r>
          </a:p>
          <a:p>
            <a:endParaRPr lang="en-US" baseline="0" dirty="0" smtClean="0"/>
          </a:p>
        </p:txBody>
      </p:sp>
    </p:spTree>
    <p:extLst>
      <p:ext uri="{BB962C8B-B14F-4D97-AF65-F5344CB8AC3E}">
        <p14:creationId xmlns:p14="http://schemas.microsoft.com/office/powerpoint/2010/main" val="425289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6DF31BAE-447D-47EA-B2D0-1A3D9BFC3994}" type="slidenum">
              <a:rPr lang="en-US" smtClean="0">
                <a:latin typeface="Times New Roman" pitchFamily="18" charset="0"/>
              </a:rPr>
              <a:pPr/>
              <a:t>7</a:t>
            </a:fld>
            <a:endParaRPr lang="en-US" smtClean="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dirty="0" smtClean="0"/>
              <a:t>Also important to point</a:t>
            </a:r>
            <a:r>
              <a:rPr lang="en-US" baseline="0" dirty="0" smtClean="0"/>
              <a:t> out, program coordinators have “real time” access to see exactly what each p-card user is doing</a:t>
            </a:r>
          </a:p>
          <a:p>
            <a:r>
              <a:rPr lang="en-US" baseline="0" dirty="0" smtClean="0"/>
              <a:t>Can see the amount of the purchase, the vendor, time and date, etc.</a:t>
            </a:r>
          </a:p>
          <a:p>
            <a:endParaRPr lang="en-US" baseline="0" dirty="0" smtClean="0"/>
          </a:p>
          <a:p>
            <a:r>
              <a:rPr lang="en-US" baseline="0" dirty="0" smtClean="0"/>
              <a:t>What are some of your agency’s concerns for using the p-card?</a:t>
            </a:r>
            <a:endParaRPr lang="en-US" dirty="0" smtClean="0"/>
          </a:p>
        </p:txBody>
      </p:sp>
    </p:spTree>
    <p:extLst>
      <p:ext uri="{BB962C8B-B14F-4D97-AF65-F5344CB8AC3E}">
        <p14:creationId xmlns:p14="http://schemas.microsoft.com/office/powerpoint/2010/main" val="207414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suggest any p-card user to print</a:t>
            </a:r>
            <a:r>
              <a:rPr lang="en-US" baseline="0" dirty="0" smtClean="0"/>
              <a:t> out and make themselves familiar with the p-card guidelines.</a:t>
            </a:r>
          </a:p>
          <a:p>
            <a:endParaRPr lang="en-US" baseline="0" dirty="0" smtClean="0"/>
          </a:p>
          <a:p>
            <a:r>
              <a:rPr lang="en-US" baseline="0" dirty="0" smtClean="0"/>
              <a:t>Might want to go to the guidelines and highlight what is inside of it.</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8</a:t>
            </a:fld>
            <a:endParaRPr lang="en-US"/>
          </a:p>
        </p:txBody>
      </p:sp>
    </p:spTree>
    <p:extLst>
      <p:ext uri="{BB962C8B-B14F-4D97-AF65-F5344CB8AC3E}">
        <p14:creationId xmlns:p14="http://schemas.microsoft.com/office/powerpoint/2010/main" val="3188351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1464" indent="-289024">
              <a:defRPr>
                <a:solidFill>
                  <a:schemeClr val="tx1"/>
                </a:solidFill>
                <a:latin typeface="Arial" charset="0"/>
              </a:defRPr>
            </a:lvl2pPr>
            <a:lvl3pPr marL="1156098" indent="-231219">
              <a:defRPr>
                <a:solidFill>
                  <a:schemeClr val="tx1"/>
                </a:solidFill>
                <a:latin typeface="Arial" charset="0"/>
              </a:defRPr>
            </a:lvl3pPr>
            <a:lvl4pPr marL="1618538" indent="-231219">
              <a:defRPr>
                <a:solidFill>
                  <a:schemeClr val="tx1"/>
                </a:solidFill>
                <a:latin typeface="Arial" charset="0"/>
              </a:defRPr>
            </a:lvl4pPr>
            <a:lvl5pPr marL="2080977" indent="-231219">
              <a:defRPr>
                <a:solidFill>
                  <a:schemeClr val="tx1"/>
                </a:solidFill>
                <a:latin typeface="Arial" charset="0"/>
              </a:defRPr>
            </a:lvl5pPr>
            <a:lvl6pPr marL="2543415" indent="-231219" eaLnBrk="0" fontAlgn="base" hangingPunct="0">
              <a:spcBef>
                <a:spcPct val="0"/>
              </a:spcBef>
              <a:spcAft>
                <a:spcPct val="0"/>
              </a:spcAft>
              <a:defRPr>
                <a:solidFill>
                  <a:schemeClr val="tx1"/>
                </a:solidFill>
                <a:latin typeface="Arial" charset="0"/>
              </a:defRPr>
            </a:lvl6pPr>
            <a:lvl7pPr marL="3005855" indent="-231219" eaLnBrk="0" fontAlgn="base" hangingPunct="0">
              <a:spcBef>
                <a:spcPct val="0"/>
              </a:spcBef>
              <a:spcAft>
                <a:spcPct val="0"/>
              </a:spcAft>
              <a:defRPr>
                <a:solidFill>
                  <a:schemeClr val="tx1"/>
                </a:solidFill>
                <a:latin typeface="Arial" charset="0"/>
              </a:defRPr>
            </a:lvl7pPr>
            <a:lvl8pPr marL="3468294" indent="-231219" eaLnBrk="0" fontAlgn="base" hangingPunct="0">
              <a:spcBef>
                <a:spcPct val="0"/>
              </a:spcBef>
              <a:spcAft>
                <a:spcPct val="0"/>
              </a:spcAft>
              <a:defRPr>
                <a:solidFill>
                  <a:schemeClr val="tx1"/>
                </a:solidFill>
                <a:latin typeface="Arial" charset="0"/>
              </a:defRPr>
            </a:lvl8pPr>
            <a:lvl9pPr marL="3930734" indent="-231219" eaLnBrk="0" fontAlgn="base" hangingPunct="0">
              <a:spcBef>
                <a:spcPct val="0"/>
              </a:spcBef>
              <a:spcAft>
                <a:spcPct val="0"/>
              </a:spcAft>
              <a:defRPr>
                <a:solidFill>
                  <a:schemeClr val="tx1"/>
                </a:solidFill>
                <a:latin typeface="Arial" charset="0"/>
              </a:defRPr>
            </a:lvl9pPr>
          </a:lstStyle>
          <a:p>
            <a:fld id="{BBCBEEF5-4E8C-4557-A031-A567E57CF78D}" type="slidenum">
              <a:rPr lang="en-US" smtClean="0">
                <a:latin typeface="Times New Roman" pitchFamily="18" charset="0"/>
              </a:rPr>
              <a:pPr/>
              <a:t>9</a:t>
            </a:fld>
            <a:endParaRPr lang="en-US"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540562" y="4387136"/>
            <a:ext cx="5482837" cy="4156234"/>
          </a:xfrm>
          <a:noFill/>
        </p:spPr>
        <p:txBody>
          <a:bodyPr/>
          <a:lstStyle/>
          <a:p>
            <a:pPr marL="231219" indent="-231219"/>
            <a:r>
              <a:rPr lang="en-US" dirty="0" smtClean="0"/>
              <a:t>Let’s not forget we</a:t>
            </a:r>
            <a:r>
              <a:rPr lang="en-US" baseline="0" dirty="0" smtClean="0"/>
              <a:t> are purchasing agents and we should always find the best price.</a:t>
            </a:r>
            <a:endParaRPr lang="en-US" dirty="0" smtClean="0"/>
          </a:p>
        </p:txBody>
      </p:sp>
    </p:spTree>
    <p:extLst>
      <p:ext uri="{BB962C8B-B14F-4D97-AF65-F5344CB8AC3E}">
        <p14:creationId xmlns:p14="http://schemas.microsoft.com/office/powerpoint/2010/main" val="193542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10</a:t>
            </a:fld>
            <a:endParaRPr lang="en-US"/>
          </a:p>
        </p:txBody>
      </p:sp>
    </p:spTree>
    <p:extLst>
      <p:ext uri="{BB962C8B-B14F-4D97-AF65-F5344CB8AC3E}">
        <p14:creationId xmlns:p14="http://schemas.microsoft.com/office/powerpoint/2010/main" val="116172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food form and explain</a:t>
            </a:r>
            <a:r>
              <a:rPr lang="en-US" baseline="0" dirty="0" smtClean="0"/>
              <a:t> it.</a:t>
            </a:r>
            <a:endParaRPr lang="en-US" dirty="0"/>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11</a:t>
            </a:fld>
            <a:endParaRPr lang="en-US"/>
          </a:p>
        </p:txBody>
      </p:sp>
    </p:spTree>
    <p:extLst>
      <p:ext uri="{BB962C8B-B14F-4D97-AF65-F5344CB8AC3E}">
        <p14:creationId xmlns:p14="http://schemas.microsoft.com/office/powerpoint/2010/main" val="304472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96127B-22AA-4639-AC46-F36C07412069}" type="slidenum">
              <a:rPr lang="en-US" smtClean="0"/>
              <a:pPr>
                <a:defRPr/>
              </a:pPr>
              <a:t>12</a:t>
            </a:fld>
            <a:endParaRPr lang="en-US"/>
          </a:p>
        </p:txBody>
      </p:sp>
    </p:spTree>
    <p:extLst>
      <p:ext uri="{BB962C8B-B14F-4D97-AF65-F5344CB8AC3E}">
        <p14:creationId xmlns:p14="http://schemas.microsoft.com/office/powerpoint/2010/main" val="3290255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145A80A7-EA0B-4A8E-9175-E9F9A2CD8627}" type="slidenum">
              <a:rPr lang="en-US"/>
              <a:pPr>
                <a:defRPr/>
              </a:pPr>
              <a:t>‹#›</a:t>
            </a:fld>
            <a:endParaRPr lang="en-US"/>
          </a:p>
        </p:txBody>
      </p:sp>
    </p:spTree>
    <p:extLst>
      <p:ext uri="{BB962C8B-B14F-4D97-AF65-F5344CB8AC3E}">
        <p14:creationId xmlns:p14="http://schemas.microsoft.com/office/powerpoint/2010/main" val="93953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56163" y="1981200"/>
            <a:ext cx="3754437" cy="4114800"/>
          </a:xfrm>
        </p:spPr>
        <p:txBody>
          <a:bodyPr/>
          <a:lstStyle/>
          <a:p>
            <a:pPr lvl="0"/>
            <a:endParaRPr lang="en-US"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C5CD98D-8C3D-4C84-B1FF-B764F840CCC6}" type="slidenum">
              <a:rPr lang="en-US"/>
              <a:pPr>
                <a:defRPr/>
              </a:pPr>
              <a:t>‹#›</a:t>
            </a:fld>
            <a:endParaRPr lang="en-US"/>
          </a:p>
        </p:txBody>
      </p:sp>
    </p:spTree>
    <p:extLst>
      <p:ext uri="{BB962C8B-B14F-4D97-AF65-F5344CB8AC3E}">
        <p14:creationId xmlns:p14="http://schemas.microsoft.com/office/powerpoint/2010/main" val="344867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C666A9D-DB21-4538-9507-B7BDF44CA6C9}" type="slidenum">
              <a:rPr lang="en-US"/>
              <a:pPr>
                <a:defRPr/>
              </a:pPr>
              <a:t>‹#›</a:t>
            </a:fld>
            <a:endParaRPr lang="en-US"/>
          </a:p>
        </p:txBody>
      </p:sp>
    </p:spTree>
    <p:extLst>
      <p:ext uri="{BB962C8B-B14F-4D97-AF65-F5344CB8AC3E}">
        <p14:creationId xmlns:p14="http://schemas.microsoft.com/office/powerpoint/2010/main" val="275823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2A4143-1CEE-4AE4-AD9B-5AADEAE137B7}"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2A4143-1CEE-4AE4-AD9B-5AADEAE137B7}"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2A4143-1CEE-4AE4-AD9B-5AADEAE137B7}"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2A4143-1CEE-4AE4-AD9B-5AADEAE137B7}"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0F0F3-6D14-4A29-A603-CBE4880F153C}"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A4143-1CEE-4AE4-AD9B-5AADEAE137B7}" type="datetimeFigureOut">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0F0F3-6D14-4A29-A603-CBE4880F15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A2A4143-1CEE-4AE4-AD9B-5AADEAE137B7}"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9/7/2018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9/7/2018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fa.state.ms.us/Purchasing/ProcurementCardServices/UMBFoodPurchaseForm.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fa.state.ms.us/Purchasing/ProcurementCardServices/UMBMissingDocumentAffidavitForm.pdf"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www.dfa.ms.gov/media/3106/umbmissingdocumentaffidavitform.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laurie.pierce@dfa.ms.gov" TargetMode="External"/><Relationship Id="rId2" Type="http://schemas.openxmlformats.org/officeDocument/2006/relationships/hyperlink" Target="mailto:symone.bounds@dfa.ms.gov" TargetMode="Externa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hyperlink" Target="mailto:Candice.hay@dfa.ms.gov" TargetMode="External"/><Relationship Id="rId4" Type="http://schemas.openxmlformats.org/officeDocument/2006/relationships/hyperlink" Target="mailto:ross.campbell@dfa.m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dfa.ms.gov/media/7135/procurementcardguidelinesrevised10-30-2013.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dfa.ms.gov/dfa-offices/purchasing-travel-and-fleet-management/marketing-and-audit/procurement-card-services/procurement-card-form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36093"/>
            <a:ext cx="7772400" cy="1470025"/>
          </a:xfrm>
        </p:spPr>
        <p:txBody>
          <a:bodyPr>
            <a:normAutofit fontScale="90000"/>
          </a:bodyPr>
          <a:lstStyle/>
          <a:p>
            <a:pPr algn="ctr"/>
            <a:r>
              <a:rPr lang="en-US" dirty="0" smtClean="0"/>
              <a:t>MBUG 2018</a:t>
            </a:r>
            <a:br>
              <a:rPr lang="en-US" dirty="0" smtClean="0"/>
            </a:br>
            <a:endParaRPr lang="en-US" dirty="0"/>
          </a:p>
        </p:txBody>
      </p:sp>
      <p:sp>
        <p:nvSpPr>
          <p:cNvPr id="5" name="Subtitle 4"/>
          <p:cNvSpPr>
            <a:spLocks noGrp="1"/>
          </p:cNvSpPr>
          <p:nvPr>
            <p:ph type="subTitle" idx="1"/>
          </p:nvPr>
        </p:nvSpPr>
        <p:spPr>
          <a:xfrm>
            <a:off x="609600" y="1066800"/>
            <a:ext cx="8305800" cy="3657600"/>
          </a:xfrm>
        </p:spPr>
        <p:txBody>
          <a:bodyPr>
            <a:noAutofit/>
          </a:bodyPr>
          <a:lstStyle/>
          <a:p>
            <a:pPr algn="ctr"/>
            <a:r>
              <a:rPr lang="en-US" sz="2400" dirty="0" smtClean="0"/>
              <a:t>Procurement Card Updates</a:t>
            </a:r>
          </a:p>
          <a:p>
            <a:pPr algn="ctr"/>
            <a:endParaRPr lang="en-US" sz="2400" dirty="0" smtClean="0"/>
          </a:p>
          <a:p>
            <a:pPr algn="ctr"/>
            <a:r>
              <a:rPr lang="en-US" sz="2400" dirty="0" smtClean="0"/>
              <a:t>Presented </a:t>
            </a:r>
            <a:r>
              <a:rPr lang="en-US" sz="2400" dirty="0" smtClean="0"/>
              <a:t>By: Symone Bounds</a:t>
            </a:r>
          </a:p>
          <a:p>
            <a:pPr algn="ctr"/>
            <a:endParaRPr lang="en-US" sz="2400" dirty="0" smtClean="0"/>
          </a:p>
          <a:p>
            <a:pPr algn="ctr"/>
            <a:r>
              <a:rPr lang="en-US" sz="2400" dirty="0" smtClean="0"/>
              <a:t>Institution</a:t>
            </a:r>
            <a:r>
              <a:rPr lang="en-US" sz="2400" dirty="0" smtClean="0"/>
              <a:t>: State of MS – Dept. of Finance of Administration, </a:t>
            </a:r>
          </a:p>
          <a:p>
            <a:pPr algn="ctr"/>
            <a:r>
              <a:rPr lang="en-US" sz="2400" dirty="0"/>
              <a:t>	</a:t>
            </a:r>
            <a:r>
              <a:rPr lang="en-US" sz="2400" dirty="0" smtClean="0"/>
              <a:t>	Office of Purchasing, Travel and Fleet Management</a:t>
            </a:r>
          </a:p>
          <a:p>
            <a:pPr algn="ctr"/>
            <a:endParaRPr lang="en-US" sz="2400" dirty="0" smtClean="0"/>
          </a:p>
          <a:p>
            <a:pPr algn="ctr"/>
            <a:r>
              <a:rPr lang="en-US" sz="2400" dirty="0" smtClean="0"/>
              <a:t>September </a:t>
            </a:r>
            <a:r>
              <a:rPr lang="en-US" sz="2400" dirty="0" smtClean="0"/>
              <a:t>10, </a:t>
            </a:r>
            <a:r>
              <a:rPr lang="en-US" sz="2400" dirty="0" smtClean="0"/>
              <a:t>2018</a:t>
            </a:r>
            <a:endParaRPr lang="en-US" sz="2400" dirty="0"/>
          </a:p>
        </p:txBody>
      </p:sp>
      <p:pic>
        <p:nvPicPr>
          <p:cNvPr id="8" name="Picture 7"/>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421651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143000"/>
            <a:ext cx="7239000" cy="5029200"/>
          </a:xfrm>
        </p:spPr>
        <p:txBody>
          <a:bodyPr numCol="2">
            <a:normAutofit fontScale="92500" lnSpcReduction="10000"/>
          </a:bodyPr>
          <a:lstStyle/>
          <a:p>
            <a:r>
              <a:rPr lang="en-US" sz="2300" dirty="0">
                <a:latin typeface="Times New Roman" panose="02020603050405020304" pitchFamily="18" charset="0"/>
                <a:cs typeface="Times New Roman" panose="02020603050405020304" pitchFamily="18" charset="0"/>
              </a:rPr>
              <a:t>Fuel</a:t>
            </a:r>
          </a:p>
          <a:p>
            <a:r>
              <a:rPr lang="en-US" sz="2300" dirty="0">
                <a:latin typeface="Times New Roman" panose="02020603050405020304" pitchFamily="18" charset="0"/>
                <a:cs typeface="Times New Roman" panose="02020603050405020304" pitchFamily="18" charset="0"/>
              </a:rPr>
              <a:t>Gifts </a:t>
            </a:r>
          </a:p>
          <a:p>
            <a:r>
              <a:rPr lang="en-US" sz="2300" dirty="0">
                <a:latin typeface="Times New Roman" panose="02020603050405020304" pitchFamily="18" charset="0"/>
                <a:cs typeface="Times New Roman" panose="02020603050405020304" pitchFamily="18" charset="0"/>
              </a:rPr>
              <a:t>Generators </a:t>
            </a:r>
          </a:p>
          <a:p>
            <a:r>
              <a:rPr lang="en-US" sz="2300" dirty="0">
                <a:latin typeface="Times New Roman" panose="02020603050405020304" pitchFamily="18" charset="0"/>
                <a:cs typeface="Times New Roman" panose="02020603050405020304" pitchFamily="18" charset="0"/>
              </a:rPr>
              <a:t>Entertainment </a:t>
            </a:r>
          </a:p>
          <a:p>
            <a:r>
              <a:rPr lang="en-US" sz="2300" dirty="0">
                <a:latin typeface="Times New Roman" panose="02020603050405020304" pitchFamily="18" charset="0"/>
                <a:cs typeface="Times New Roman" panose="02020603050405020304" pitchFamily="18" charset="0"/>
              </a:rPr>
              <a:t>Motorized vehicles </a:t>
            </a:r>
          </a:p>
          <a:p>
            <a:r>
              <a:rPr lang="en-US" sz="2300" dirty="0">
                <a:latin typeface="Times New Roman" panose="02020603050405020304" pitchFamily="18" charset="0"/>
                <a:cs typeface="Times New Roman" panose="02020603050405020304" pitchFamily="18" charset="0"/>
              </a:rPr>
              <a:t>Alcoholic </a:t>
            </a:r>
            <a:r>
              <a:rPr lang="en-US" sz="2300" dirty="0" smtClean="0">
                <a:latin typeface="Times New Roman" panose="02020603050405020304" pitchFamily="18" charset="0"/>
                <a:cs typeface="Times New Roman" panose="02020603050405020304" pitchFamily="18" charset="0"/>
              </a:rPr>
              <a:t>beverages</a:t>
            </a:r>
          </a:p>
          <a:p>
            <a:r>
              <a:rPr lang="en-US" sz="2300" dirty="0" smtClean="0">
                <a:latin typeface="Times New Roman" panose="02020603050405020304" pitchFamily="18" charset="0"/>
                <a:cs typeface="Times New Roman" panose="02020603050405020304" pitchFamily="18" charset="0"/>
              </a:rPr>
              <a:t>Cash Advancements </a:t>
            </a:r>
          </a:p>
          <a:p>
            <a:r>
              <a:rPr lang="en-US" sz="2300" dirty="0" smtClean="0">
                <a:latin typeface="Times New Roman" panose="02020603050405020304" pitchFamily="18" charset="0"/>
                <a:cs typeface="Times New Roman" panose="02020603050405020304" pitchFamily="18" charset="0"/>
              </a:rPr>
              <a:t>Reoccurring Monthly Charges </a:t>
            </a:r>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Items on back order </a:t>
            </a:r>
          </a:p>
          <a:p>
            <a:r>
              <a:rPr lang="en-US" sz="2300" dirty="0" smtClean="0">
                <a:latin typeface="Times New Roman" panose="02020603050405020304" pitchFamily="18" charset="0"/>
                <a:cs typeface="Times New Roman" panose="02020603050405020304" pitchFamily="18" charset="0"/>
              </a:rPr>
              <a:t>Items </a:t>
            </a:r>
            <a:r>
              <a:rPr lang="en-US" sz="2300" dirty="0">
                <a:latin typeface="Times New Roman" panose="02020603050405020304" pitchFamily="18" charset="0"/>
                <a:cs typeface="Times New Roman" panose="02020603050405020304" pitchFamily="18" charset="0"/>
              </a:rPr>
              <a:t>for personal use </a:t>
            </a:r>
          </a:p>
          <a:p>
            <a:r>
              <a:rPr lang="en-US" sz="2300" dirty="0" smtClean="0">
                <a:latin typeface="Times New Roman" panose="02020603050405020304" pitchFamily="18" charset="0"/>
                <a:cs typeface="Times New Roman" panose="02020603050405020304" pitchFamily="18" charset="0"/>
              </a:rPr>
              <a:t>Travel </a:t>
            </a:r>
            <a:r>
              <a:rPr lang="en-US" sz="2300" dirty="0">
                <a:latin typeface="Times New Roman" panose="02020603050405020304" pitchFamily="18" charset="0"/>
                <a:cs typeface="Times New Roman" panose="02020603050405020304" pitchFamily="18" charset="0"/>
              </a:rPr>
              <a:t>related expenses </a:t>
            </a:r>
          </a:p>
          <a:p>
            <a:r>
              <a:rPr lang="en-US" sz="2300" dirty="0">
                <a:latin typeface="Times New Roman" panose="02020603050405020304" pitchFamily="18" charset="0"/>
                <a:cs typeface="Times New Roman" panose="02020603050405020304" pitchFamily="18" charset="0"/>
              </a:rPr>
              <a:t>Camera and Camera Equipment (greater than $250) </a:t>
            </a:r>
          </a:p>
          <a:p>
            <a:r>
              <a:rPr lang="en-US" sz="2300" dirty="0" smtClean="0">
                <a:latin typeface="Times New Roman" panose="02020603050405020304" pitchFamily="18" charset="0"/>
                <a:cs typeface="Times New Roman" panose="02020603050405020304" pitchFamily="18" charset="0"/>
              </a:rPr>
              <a:t>Televisions </a:t>
            </a:r>
            <a:r>
              <a:rPr lang="en-US" sz="2300" dirty="0">
                <a:latin typeface="Times New Roman" panose="02020603050405020304" pitchFamily="18" charset="0"/>
                <a:cs typeface="Times New Roman" panose="02020603050405020304" pitchFamily="18" charset="0"/>
              </a:rPr>
              <a:t>(greater than $250) </a:t>
            </a:r>
          </a:p>
          <a:p>
            <a:r>
              <a:rPr lang="en-US" sz="2300" dirty="0" smtClean="0">
                <a:latin typeface="Times New Roman" panose="02020603050405020304" pitchFamily="18" charset="0"/>
                <a:cs typeface="Times New Roman" panose="02020603050405020304" pitchFamily="18" charset="0"/>
              </a:rPr>
              <a:t>Radioactive</a:t>
            </a:r>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Explosive, </a:t>
            </a:r>
            <a:r>
              <a:rPr lang="en-US" sz="2300" dirty="0">
                <a:latin typeface="Times New Roman" panose="02020603050405020304" pitchFamily="18" charset="0"/>
                <a:cs typeface="Times New Roman" panose="02020603050405020304" pitchFamily="18" charset="0"/>
              </a:rPr>
              <a:t>or other Hazardous material </a:t>
            </a:r>
          </a:p>
          <a:p>
            <a:r>
              <a:rPr lang="en-US" sz="2300" dirty="0" smtClean="0">
                <a:latin typeface="Times New Roman" panose="02020603050405020304" pitchFamily="18" charset="0"/>
                <a:cs typeface="Times New Roman" panose="02020603050405020304" pitchFamily="18" charset="0"/>
              </a:rPr>
              <a:t>Contractual </a:t>
            </a:r>
            <a:r>
              <a:rPr lang="en-US" sz="2300" dirty="0">
                <a:latin typeface="Times New Roman" panose="02020603050405020304" pitchFamily="18" charset="0"/>
                <a:cs typeface="Times New Roman" panose="02020603050405020304" pitchFamily="18" charset="0"/>
              </a:rPr>
              <a:t>Services to an Individual, Sole Proprietor, Partnership or LLC-Partnership </a:t>
            </a:r>
          </a:p>
          <a:p>
            <a:r>
              <a:rPr lang="en-US" sz="2300" dirty="0" smtClean="0">
                <a:latin typeface="Times New Roman" panose="02020603050405020304" pitchFamily="18" charset="0"/>
                <a:cs typeface="Times New Roman" panose="02020603050405020304" pitchFamily="18" charset="0"/>
              </a:rPr>
              <a:t>Computer </a:t>
            </a:r>
            <a:r>
              <a:rPr lang="en-US" sz="2300" dirty="0">
                <a:latin typeface="Times New Roman" panose="02020603050405020304" pitchFamily="18" charset="0"/>
                <a:cs typeface="Times New Roman" panose="02020603050405020304" pitchFamily="18" charset="0"/>
              </a:rPr>
              <a:t>and Computer equipment (greater than $250) (central processing unit, terminal, printer, external hard drive) </a:t>
            </a:r>
          </a:p>
          <a:p>
            <a:endParaRPr lang="en-US" sz="2200" dirty="0"/>
          </a:p>
        </p:txBody>
      </p:sp>
      <p:sp>
        <p:nvSpPr>
          <p:cNvPr id="3" name="Title 2"/>
          <p:cNvSpPr>
            <a:spLocks noGrp="1"/>
          </p:cNvSpPr>
          <p:nvPr>
            <p:ph type="title"/>
          </p:nvPr>
        </p:nvSpPr>
        <p:spPr/>
        <p:txBody>
          <a:bodyPr/>
          <a:lstStyle/>
          <a:p>
            <a:r>
              <a:rPr lang="en-US" dirty="0" smtClean="0"/>
              <a:t>Prohibited Purchases Examples</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54958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382033"/>
            <a:ext cx="7620000" cy="4525963"/>
          </a:xfrm>
        </p:spPr>
        <p:txBody>
          <a:bodyPr>
            <a:noAutofit/>
          </a:bodyPr>
          <a:lstStyle/>
          <a:p>
            <a:r>
              <a:rPr lang="en-US" sz="2400" dirty="0">
                <a:latin typeface="Times New Roman" panose="02020603050405020304" pitchFamily="18" charset="0"/>
                <a:cs typeface="Times New Roman" panose="02020603050405020304" pitchFamily="18" charset="0"/>
              </a:rPr>
              <a:t>Food may be purchased in restaurants, grocery stores or any location that food is </a:t>
            </a:r>
            <a:r>
              <a:rPr lang="en-US" sz="2400" dirty="0" smtClean="0">
                <a:latin typeface="Times New Roman" panose="02020603050405020304" pitchFamily="18" charset="0"/>
                <a:cs typeface="Times New Roman" panose="02020603050405020304" pitchFamily="18" charset="0"/>
              </a:rPr>
              <a:t>sold</a:t>
            </a:r>
          </a:p>
          <a:p>
            <a:pPr lvl="1"/>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food may be purchased for pick-up, delivery or </a:t>
            </a:r>
            <a:r>
              <a:rPr lang="en-US" sz="1800" dirty="0" smtClean="0">
                <a:latin typeface="Times New Roman" panose="02020603050405020304" pitchFamily="18" charset="0"/>
                <a:cs typeface="Times New Roman" panose="02020603050405020304" pitchFamily="18" charset="0"/>
              </a:rPr>
              <a:t>dine-in</a:t>
            </a:r>
            <a:endParaRPr lang="en-US" sz="1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Food </a:t>
            </a:r>
            <a:r>
              <a:rPr lang="en-US" sz="2400" dirty="0">
                <a:latin typeface="Times New Roman" panose="02020603050405020304" pitchFamily="18" charset="0"/>
                <a:cs typeface="Times New Roman" panose="02020603050405020304" pitchFamily="18" charset="0"/>
              </a:rPr>
              <a:t>purchases for business meetings may be purchased on the procurement card provided the following requirements are met:</a:t>
            </a:r>
          </a:p>
          <a:p>
            <a:pPr lvl="1"/>
            <a:r>
              <a:rPr lang="en-US" sz="1800" dirty="0">
                <a:latin typeface="Times New Roman" panose="02020603050405020304" pitchFamily="18" charset="0"/>
                <a:cs typeface="Times New Roman" panose="02020603050405020304" pitchFamily="18" charset="0"/>
              </a:rPr>
              <a:t>An agenda is needed</a:t>
            </a:r>
          </a:p>
          <a:p>
            <a:pPr lvl="1"/>
            <a:r>
              <a:rPr lang="en-US" sz="1800" dirty="0">
                <a:latin typeface="Times New Roman" panose="02020603050405020304" pitchFamily="18" charset="0"/>
                <a:cs typeface="Times New Roman" panose="02020603050405020304" pitchFamily="18" charset="0"/>
              </a:rPr>
              <a:t>The purchase of food must serve a legitimate business purpose</a:t>
            </a:r>
          </a:p>
          <a:p>
            <a:pPr lvl="1"/>
            <a:r>
              <a:rPr lang="en-US" sz="1800" dirty="0" smtClean="0">
                <a:latin typeface="Times New Roman" panose="02020603050405020304" pitchFamily="18" charset="0"/>
                <a:cs typeface="Times New Roman" panose="02020603050405020304" pitchFamily="18" charset="0"/>
              </a:rPr>
              <a:t>More </a:t>
            </a:r>
            <a:r>
              <a:rPr lang="en-US" sz="1800" dirty="0">
                <a:latin typeface="Times New Roman" panose="02020603050405020304" pitchFamily="18" charset="0"/>
                <a:cs typeface="Times New Roman" panose="02020603050405020304" pitchFamily="18" charset="0"/>
              </a:rPr>
              <a:t>than one person must be present for the purchase of food</a:t>
            </a:r>
          </a:p>
          <a:p>
            <a:pPr lvl="1"/>
            <a:r>
              <a:rPr lang="en-US" sz="1800" dirty="0" smtClean="0">
                <a:latin typeface="Times New Roman" panose="02020603050405020304" pitchFamily="18" charset="0"/>
                <a:cs typeface="Times New Roman" panose="02020603050405020304" pitchFamily="18" charset="0"/>
              </a:rPr>
              <a:t>No </a:t>
            </a:r>
            <a:r>
              <a:rPr lang="en-US" sz="1800" dirty="0">
                <a:latin typeface="Times New Roman" panose="02020603050405020304" pitchFamily="18" charset="0"/>
                <a:cs typeface="Times New Roman" panose="02020603050405020304" pitchFamily="18" charset="0"/>
              </a:rPr>
              <a:t>alcohol may be purchased</a:t>
            </a:r>
          </a:p>
          <a:p>
            <a:pPr lvl="1"/>
            <a:r>
              <a:rPr lang="en-US" sz="1800" dirty="0">
                <a:latin typeface="Times New Roman" panose="02020603050405020304" pitchFamily="18" charset="0"/>
                <a:cs typeface="Times New Roman" panose="02020603050405020304" pitchFamily="18" charset="0"/>
              </a:rPr>
              <a:t> Any gratuity over 20% requires a </a:t>
            </a:r>
            <a:r>
              <a:rPr lang="en-US" sz="1800" dirty="0" smtClean="0">
                <a:latin typeface="Times New Roman" panose="02020603050405020304" pitchFamily="18" charset="0"/>
                <a:cs typeface="Times New Roman" panose="02020603050405020304" pitchFamily="18" charset="0"/>
              </a:rPr>
              <a:t>written</a:t>
            </a:r>
          </a:p>
          <a:p>
            <a:pPr lvl="1"/>
            <a:r>
              <a:rPr lang="en-US" sz="1800" dirty="0" smtClean="0">
                <a:latin typeface="Times New Roman" panose="02020603050405020304" pitchFamily="18" charset="0"/>
                <a:cs typeface="Times New Roman" panose="02020603050405020304" pitchFamily="18" charset="0"/>
              </a:rPr>
              <a:t>Complete Food Form located on the OPTFM website at:</a:t>
            </a:r>
          </a:p>
          <a:p>
            <a:pPr marL="109728" indent="0">
              <a:buNone/>
            </a:pPr>
            <a:r>
              <a:rPr lang="en-US" sz="2400" dirty="0" smtClean="0">
                <a:latin typeface="Times New Roman" panose="02020603050405020304" pitchFamily="18" charset="0"/>
                <a:cs typeface="Times New Roman" panose="02020603050405020304" pitchFamily="18" charset="0"/>
                <a:hlinkClick r:id="rId3"/>
              </a:rPr>
              <a:t>http</a:t>
            </a:r>
            <a:r>
              <a:rPr lang="en-US" sz="2400" dirty="0">
                <a:latin typeface="Times New Roman" panose="02020603050405020304" pitchFamily="18" charset="0"/>
                <a:cs typeface="Times New Roman" panose="02020603050405020304" pitchFamily="18" charset="0"/>
                <a:hlinkClick r:id="rId3"/>
              </a:rPr>
              <a:t>://</a:t>
            </a:r>
            <a:r>
              <a:rPr lang="en-US" sz="2400" dirty="0" smtClean="0">
                <a:latin typeface="Times New Roman" panose="02020603050405020304" pitchFamily="18" charset="0"/>
                <a:cs typeface="Times New Roman" panose="02020603050405020304" pitchFamily="18" charset="0"/>
                <a:hlinkClick r:id="rId3"/>
              </a:rPr>
              <a:t>www.dfa.state.ms.us/Purchasing/ProcurementCardServices/UMBFoodPurchaseForm.pdf</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Food Purchases on P-Card</a:t>
            </a:r>
            <a:endParaRPr lang="en-US" dirty="0"/>
          </a:p>
        </p:txBody>
      </p:sp>
      <p:pic>
        <p:nvPicPr>
          <p:cNvPr id="4" name="Picture 3"/>
          <p:cNvPicPr>
            <a:picLocks noChangeAspect="1"/>
          </p:cNvPicPr>
          <p:nvPr/>
        </p:nvPicPr>
        <p:blipFill>
          <a:blip r:embed="rId4"/>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15803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3047"/>
            <a:ext cx="8229600" cy="4525963"/>
          </a:xfrm>
        </p:spPr>
        <p:txBody>
          <a:bodyPr>
            <a:noAutofit/>
          </a:bodyPr>
          <a:lstStyle/>
          <a:p>
            <a:pPr marL="109728" indent="0">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Procurement Card may be used for the </a:t>
            </a:r>
            <a:r>
              <a:rPr lang="en-US" sz="2000" dirty="0" smtClean="0">
                <a:latin typeface="Times New Roman" panose="02020603050405020304" pitchFamily="18" charset="0"/>
                <a:cs typeface="Times New Roman" panose="02020603050405020304" pitchFamily="18" charset="0"/>
              </a:rPr>
              <a:t>following:</a:t>
            </a:r>
          </a:p>
          <a:p>
            <a:r>
              <a:rPr lang="en-US" sz="2000" dirty="0" smtClean="0">
                <a:latin typeface="Times New Roman" panose="02020603050405020304" pitchFamily="18" charset="0"/>
                <a:cs typeface="Times New Roman" panose="02020603050405020304" pitchFamily="18" charset="0"/>
              </a:rPr>
              <a:t>Conference </a:t>
            </a:r>
            <a:r>
              <a:rPr lang="en-US" sz="2000" dirty="0">
                <a:latin typeface="Times New Roman" panose="02020603050405020304" pitchFamily="18" charset="0"/>
                <a:cs typeface="Times New Roman" panose="02020603050405020304" pitchFamily="18" charset="0"/>
              </a:rPr>
              <a:t>Registrations</a:t>
            </a:r>
          </a:p>
          <a:p>
            <a:r>
              <a:rPr lang="en-US" sz="2000" dirty="0">
                <a:latin typeface="Times New Roman" panose="02020603050405020304" pitchFamily="18" charset="0"/>
                <a:cs typeface="Times New Roman" panose="02020603050405020304" pitchFamily="18" charset="0"/>
              </a:rPr>
              <a:t>Memberships</a:t>
            </a:r>
          </a:p>
          <a:p>
            <a:r>
              <a:rPr lang="en-US" sz="2000" dirty="0">
                <a:latin typeface="Times New Roman" panose="02020603050405020304" pitchFamily="18" charset="0"/>
                <a:cs typeface="Times New Roman" panose="02020603050405020304" pitchFamily="18" charset="0"/>
              </a:rPr>
              <a:t>Software, provided you are not signing a Licensing Agreement Auto Rentals regardless of the provider (not while in Travel Status) Freight/Shipping Charges</a:t>
            </a:r>
          </a:p>
          <a:p>
            <a:r>
              <a:rPr lang="en-US" sz="2000" dirty="0">
                <a:latin typeface="Times New Roman" panose="02020603050405020304" pitchFamily="18" charset="0"/>
                <a:cs typeface="Times New Roman" panose="02020603050405020304" pitchFamily="18" charset="0"/>
              </a:rPr>
              <a:t>Postage/Post Office Box Rental Subscriptions/Publications Reprints</a:t>
            </a:r>
          </a:p>
          <a:p>
            <a:r>
              <a:rPr lang="en-US" sz="2000" dirty="0">
                <a:latin typeface="Times New Roman" panose="02020603050405020304" pitchFamily="18" charset="0"/>
                <a:cs typeface="Times New Roman" panose="02020603050405020304" pitchFamily="18" charset="0"/>
              </a:rPr>
              <a:t>Advertising</a:t>
            </a:r>
          </a:p>
          <a:p>
            <a:r>
              <a:rPr lang="en-US" sz="2000" dirty="0">
                <a:latin typeface="Times New Roman" panose="02020603050405020304" pitchFamily="18" charset="0"/>
                <a:cs typeface="Times New Roman" panose="02020603050405020304" pitchFamily="18" charset="0"/>
              </a:rPr>
              <a:t>Space Rental at Conferences/Conventions</a:t>
            </a:r>
          </a:p>
          <a:p>
            <a:r>
              <a:rPr lang="en-US" sz="2000" dirty="0">
                <a:latin typeface="Times New Roman" panose="02020603050405020304" pitchFamily="18" charset="0"/>
                <a:cs typeface="Times New Roman" panose="02020603050405020304" pitchFamily="18" charset="0"/>
              </a:rPr>
              <a:t>Space Rental at Hotels</a:t>
            </a:r>
          </a:p>
          <a:p>
            <a:r>
              <a:rPr lang="en-US" sz="2000" dirty="0">
                <a:latin typeface="Times New Roman" panose="02020603050405020304" pitchFamily="18" charset="0"/>
                <a:cs typeface="Times New Roman" panose="02020603050405020304" pitchFamily="18" charset="0"/>
              </a:rPr>
              <a:t>Charter Buses – for group tours/university trips including the </a:t>
            </a:r>
            <a:r>
              <a:rPr lang="en-US" sz="2000" dirty="0" smtClean="0">
                <a:latin typeface="Times New Roman" panose="02020603050405020304" pitchFamily="18" charset="0"/>
                <a:cs typeface="Times New Roman" panose="02020603050405020304" pitchFamily="18" charset="0"/>
              </a:rPr>
              <a:t>reservation</a:t>
            </a: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Miscellaneous Purchases </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140651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No hotel charges are allowed on the P-Card for State of Mississippi employees</a:t>
            </a:r>
          </a:p>
          <a:p>
            <a:pPr lvl="1"/>
            <a:r>
              <a:rPr lang="en-US" dirty="0" smtClean="0">
                <a:latin typeface="Times New Roman" panose="02020603050405020304" pitchFamily="18" charset="0"/>
                <a:cs typeface="Times New Roman" panose="02020603050405020304" pitchFamily="18" charset="0"/>
              </a:rPr>
              <a:t>Only use the travel card for travel related expenses</a:t>
            </a:r>
          </a:p>
          <a:p>
            <a:r>
              <a:rPr lang="en-US" dirty="0" smtClean="0">
                <a:latin typeface="Times New Roman" panose="02020603050405020304" pitchFamily="18" charset="0"/>
                <a:cs typeface="Times New Roman" panose="02020603050405020304" pitchFamily="18" charset="0"/>
              </a:rPr>
              <a:t>Only hotel charges that can be allowed on the P-card are for the following:</a:t>
            </a:r>
          </a:p>
          <a:p>
            <a:pPr lvl="1"/>
            <a:r>
              <a:rPr lang="en-US" dirty="0" smtClean="0">
                <a:latin typeface="Times New Roman" panose="02020603050405020304" pitchFamily="18" charset="0"/>
                <a:cs typeface="Times New Roman" panose="02020603050405020304" pitchFamily="18" charset="0"/>
              </a:rPr>
              <a:t>Visitors of the state</a:t>
            </a:r>
          </a:p>
          <a:p>
            <a:pPr lvl="1"/>
            <a:r>
              <a:rPr lang="en-US" dirty="0" smtClean="0">
                <a:latin typeface="Times New Roman" panose="02020603050405020304" pitchFamily="18" charset="0"/>
                <a:cs typeface="Times New Roman" panose="02020603050405020304" pitchFamily="18" charset="0"/>
              </a:rPr>
              <a:t>For conference rooms/meeting spaces within a hotel</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Hotel Charges</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137044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9" descr="MPj0316868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0" y="5105400"/>
            <a:ext cx="4145973" cy="1447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5"/>
          <p:cNvSpPr>
            <a:spLocks noGrp="1" noChangeArrowheads="1"/>
          </p:cNvSpPr>
          <p:nvPr>
            <p:ph type="title"/>
          </p:nvPr>
        </p:nvSpPr>
        <p:spPr/>
        <p:txBody>
          <a:bodyPr/>
          <a:lstStyle/>
          <a:p>
            <a:pPr eaLnBrk="1" hangingPunct="1"/>
            <a:r>
              <a:rPr lang="en-US" dirty="0" smtClean="0"/>
              <a:t>SALES TAX</a:t>
            </a:r>
          </a:p>
        </p:txBody>
      </p:sp>
      <p:sp>
        <p:nvSpPr>
          <p:cNvPr id="17411" name="Rectangle 8"/>
          <p:cNvSpPr>
            <a:spLocks noGrp="1" noChangeArrowheads="1"/>
          </p:cNvSpPr>
          <p:nvPr>
            <p:ph type="body" idx="4294967295"/>
          </p:nvPr>
        </p:nvSpPr>
        <p:spPr>
          <a:xfrm>
            <a:off x="304800" y="1219200"/>
            <a:ext cx="8686800" cy="4191000"/>
          </a:xfrm>
        </p:spPr>
        <p:txBody>
          <a:bodyPr>
            <a:normAutofit/>
          </a:bodyPr>
          <a:lstStyle/>
          <a:p>
            <a:r>
              <a:rPr lang="en-US" sz="2400" dirty="0" smtClean="0">
                <a:latin typeface="Times New Roman" panose="02020603050405020304" pitchFamily="18" charset="0"/>
                <a:cs typeface="Times New Roman" panose="02020603050405020304" pitchFamily="18" charset="0"/>
              </a:rPr>
              <a:t>State </a:t>
            </a:r>
            <a:r>
              <a:rPr lang="en-US" sz="2400" dirty="0" smtClean="0">
                <a:latin typeface="Times New Roman" panose="02020603050405020304" pitchFamily="18" charset="0"/>
                <a:cs typeface="Times New Roman" panose="02020603050405020304" pitchFamily="18" charset="0"/>
              </a:rPr>
              <a:t>of MS sales tax should not be charged to the procurement card</a:t>
            </a:r>
          </a:p>
          <a:p>
            <a:pPr lvl="1"/>
            <a:r>
              <a:rPr lang="en-US" altLang="en-US" sz="1900" dirty="0">
                <a:latin typeface="Times New Roman" panose="02020603050405020304" pitchFamily="18" charset="0"/>
                <a:cs typeface="Times New Roman" panose="02020603050405020304" pitchFamily="18" charset="0"/>
              </a:rPr>
              <a:t>O</a:t>
            </a:r>
            <a:r>
              <a:rPr lang="en-US" altLang="en-US" sz="1900" dirty="0" smtClean="0">
                <a:latin typeface="Times New Roman" panose="02020603050405020304" pitchFamily="18" charset="0"/>
              </a:rPr>
              <a:t>ut-of-state </a:t>
            </a:r>
            <a:r>
              <a:rPr lang="en-US" altLang="en-US" sz="1900" dirty="0">
                <a:latin typeface="Times New Roman" panose="02020603050405020304" pitchFamily="18" charset="0"/>
              </a:rPr>
              <a:t>purchases are </a:t>
            </a:r>
            <a:r>
              <a:rPr lang="en-US" altLang="en-US" sz="1900" dirty="0" smtClean="0">
                <a:latin typeface="Times New Roman" panose="02020603050405020304" pitchFamily="18" charset="0"/>
              </a:rPr>
              <a:t>exempt </a:t>
            </a:r>
            <a:r>
              <a:rPr lang="en-US" altLang="en-US" sz="1900" dirty="0">
                <a:latin typeface="Times New Roman" panose="02020603050405020304" pitchFamily="18" charset="0"/>
              </a:rPr>
              <a:t>from </a:t>
            </a:r>
            <a:r>
              <a:rPr lang="en-US" altLang="en-US" sz="1900" dirty="0" smtClean="0">
                <a:latin typeface="Times New Roman" panose="02020603050405020304" pitchFamily="18" charset="0"/>
              </a:rPr>
              <a:t>the no sales taxes rule</a:t>
            </a:r>
          </a:p>
          <a:p>
            <a:pPr lvl="1"/>
            <a:r>
              <a:rPr lang="en-US" sz="1900" dirty="0">
                <a:latin typeface="Times New Roman" panose="02020603050405020304" pitchFamily="18" charset="0"/>
                <a:cs typeface="Times New Roman" panose="02020603050405020304" pitchFamily="18" charset="0"/>
              </a:rPr>
              <a:t>This exemption does not apply to sales of </a:t>
            </a:r>
            <a:r>
              <a:rPr lang="en-US" sz="1900" dirty="0" smtClean="0">
                <a:latin typeface="Times New Roman" panose="02020603050405020304" pitchFamily="18" charset="0"/>
                <a:cs typeface="Times New Roman" panose="02020603050405020304" pitchFamily="18" charset="0"/>
              </a:rPr>
              <a:t>airfare</a:t>
            </a:r>
          </a:p>
          <a:p>
            <a:r>
              <a:rPr lang="en-US" sz="2400" dirty="0" smtClean="0">
                <a:latin typeface="Times New Roman" panose="02020603050405020304" pitchFamily="18" charset="0"/>
                <a:cs typeface="Times New Roman" panose="02020603050405020304" pitchFamily="18" charset="0"/>
              </a:rPr>
              <a:t>It is the responsibility of the cardholder to inform the vendor of the card’s tax-exempt status</a:t>
            </a:r>
            <a:endParaRPr lang="en-US" sz="2400" dirty="0" smtClean="0">
              <a:latin typeface="Times New Roman" panose="02020603050405020304" pitchFamily="18" charset="0"/>
              <a:cs typeface="Times New Roman" panose="02020603050405020304" pitchFamily="18" charset="0"/>
            </a:endParaRPr>
          </a:p>
          <a:p>
            <a:pPr eaLnBrk="1" hangingPunct="1"/>
            <a:r>
              <a:rPr lang="en-US" sz="2400" dirty="0" smtClean="0">
                <a:latin typeface="Times New Roman" panose="02020603050405020304" pitchFamily="18" charset="0"/>
                <a:cs typeface="Times New Roman" panose="02020603050405020304" pitchFamily="18" charset="0"/>
              </a:rPr>
              <a:t>If charged tax, user should obtain a credit</a:t>
            </a:r>
          </a:p>
          <a:p>
            <a:pPr lvl="1"/>
            <a:r>
              <a:rPr lang="en-US" sz="2000" dirty="0" smtClean="0">
                <a:latin typeface="Times New Roman" panose="02020603050405020304" pitchFamily="18" charset="0"/>
                <a:cs typeface="Times New Roman" panose="02020603050405020304" pitchFamily="18" charset="0"/>
              </a:rPr>
              <a:t>If no credit is obtained, the cardholder must submit payment to the agency for the total tax amount charged during that transaction</a:t>
            </a:r>
          </a:p>
          <a:p>
            <a:pPr eaLnBrk="1" hangingPunct="1"/>
            <a:endParaRPr lang="en-US" sz="24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175991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lstStyle/>
          <a:p>
            <a:r>
              <a:rPr lang="en-US" sz="2400" dirty="0">
                <a:latin typeface="Times New Roman" panose="02020603050405020304" pitchFamily="18" charset="0"/>
                <a:cs typeface="Times New Roman" panose="02020603050405020304" pitchFamily="18" charset="0"/>
              </a:rPr>
              <a:t>MS Code section 31-7-9 (1) (d) prohibits a vendor from imposing a surcharge on the P-Card </a:t>
            </a:r>
          </a:p>
          <a:p>
            <a:r>
              <a:rPr lang="en-US" sz="2400" dirty="0">
                <a:latin typeface="Times New Roman" panose="02020603050405020304" pitchFamily="18" charset="0"/>
                <a:cs typeface="Times New Roman" panose="02020603050405020304" pitchFamily="18" charset="0"/>
              </a:rPr>
              <a:t>Surcharge is when the vendor is </a:t>
            </a:r>
            <a:r>
              <a:rPr lang="en-US" sz="2400" dirty="0" smtClean="0">
                <a:latin typeface="Times New Roman" panose="02020603050405020304" pitchFamily="18" charset="0"/>
                <a:cs typeface="Times New Roman" panose="02020603050405020304" pitchFamily="18" charset="0"/>
              </a:rPr>
              <a:t>charging an </a:t>
            </a:r>
            <a:r>
              <a:rPr lang="en-US" sz="2400" dirty="0">
                <a:latin typeface="Times New Roman" panose="02020603050405020304" pitchFamily="18" charset="0"/>
                <a:cs typeface="Times New Roman" panose="02020603050405020304" pitchFamily="18" charset="0"/>
              </a:rPr>
              <a:t>extra fee just because </a:t>
            </a:r>
            <a:r>
              <a:rPr lang="en-US" sz="2400" dirty="0" smtClean="0">
                <a:latin typeface="Times New Roman" panose="02020603050405020304" pitchFamily="18" charset="0"/>
                <a:cs typeface="Times New Roman" panose="02020603050405020304" pitchFamily="18" charset="0"/>
              </a:rPr>
              <a:t>the form of payment is credit card and </a:t>
            </a:r>
            <a:r>
              <a:rPr lang="en-US" sz="2400" dirty="0">
                <a:latin typeface="Times New Roman" panose="02020603050405020304" pitchFamily="18" charset="0"/>
                <a:cs typeface="Times New Roman" panose="02020603050405020304" pitchFamily="18" charset="0"/>
              </a:rPr>
              <a:t>not </a:t>
            </a:r>
            <a:r>
              <a:rPr lang="en-US" sz="2400" dirty="0" smtClean="0">
                <a:latin typeface="Times New Roman" panose="02020603050405020304" pitchFamily="18" charset="0"/>
                <a:cs typeface="Times New Roman" panose="02020603050405020304" pitchFamily="18" charset="0"/>
              </a:rPr>
              <a:t>cash</a:t>
            </a:r>
          </a:p>
          <a:p>
            <a:r>
              <a:rPr lang="en-US" sz="2400" dirty="0" smtClean="0">
                <a:latin typeface="Times New Roman" panose="02020603050405020304" pitchFamily="18" charset="0"/>
                <a:cs typeface="Times New Roman" panose="02020603050405020304" pitchFamily="18" charset="0"/>
              </a:rPr>
              <a:t>If a surcharge occurs during a transaction, the card user should obtain a credit from the vendor</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r>
              <a:rPr lang="en-US" dirty="0" smtClean="0"/>
              <a:t>Surcharges</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295383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96838"/>
            <a:ext cx="7772399" cy="1412875"/>
          </a:xfrm>
        </p:spPr>
        <p:txBody>
          <a:bodyPr/>
          <a:lstStyle/>
          <a:p>
            <a:pPr eaLnBrk="1" hangingPunct="1"/>
            <a:r>
              <a:rPr lang="en-US" b="1" dirty="0" smtClean="0"/>
              <a:t> </a:t>
            </a:r>
            <a:r>
              <a:rPr lang="en-US" dirty="0" smtClean="0"/>
              <a:t>Itemized  Receipts/Invoices</a:t>
            </a:r>
            <a:endParaRPr lang="en-US" b="1" dirty="0" smtClean="0"/>
          </a:p>
        </p:txBody>
      </p:sp>
      <p:sp>
        <p:nvSpPr>
          <p:cNvPr id="14339" name="Rectangle 3"/>
          <p:cNvSpPr>
            <a:spLocks noGrp="1" noChangeArrowheads="1"/>
          </p:cNvSpPr>
          <p:nvPr>
            <p:ph type="body" sz="half" idx="1"/>
          </p:nvPr>
        </p:nvSpPr>
        <p:spPr>
          <a:xfrm>
            <a:off x="304800" y="1600200"/>
            <a:ext cx="8610600" cy="4191000"/>
          </a:xfrm>
        </p:spPr>
        <p:txBody>
          <a:bodyPr/>
          <a:lstStyle/>
          <a:p>
            <a:r>
              <a:rPr lang="en-US" sz="2400" dirty="0" smtClean="0">
                <a:latin typeface="Times New Roman" panose="02020603050405020304" pitchFamily="18" charset="0"/>
                <a:cs typeface="Times New Roman" panose="02020603050405020304" pitchFamily="18" charset="0"/>
              </a:rPr>
              <a:t>Obtain an itemized receipt/invoice for each purchase</a:t>
            </a:r>
          </a:p>
          <a:p>
            <a:r>
              <a:rPr lang="en-US" sz="2400" dirty="0">
                <a:latin typeface="Times New Roman" panose="02020603050405020304" pitchFamily="18" charset="0"/>
                <a:cs typeface="Times New Roman" panose="02020603050405020304" pitchFamily="18" charset="0"/>
              </a:rPr>
              <a:t>If receipts cannot be obtained, complete a Missing Document Affidavit Form can be found on the OPTFM website at:</a:t>
            </a:r>
            <a:endParaRPr lang="en-US" sz="1600" b="1" dirty="0">
              <a:latin typeface="Times New Roman" panose="02020603050405020304" pitchFamily="18" charset="0"/>
              <a:cs typeface="Times New Roman" panose="02020603050405020304" pitchFamily="18" charset="0"/>
              <a:hlinkClick r:id="rId3"/>
            </a:endParaRPr>
          </a:p>
          <a:p>
            <a:pPr lvl="1"/>
            <a:r>
              <a:rPr lang="en-US" sz="2000" dirty="0">
                <a:latin typeface="Times New Roman" panose="02020603050405020304" pitchFamily="18" charset="0"/>
                <a:cs typeface="Times New Roman" panose="02020603050405020304" pitchFamily="18" charset="0"/>
                <a:hlinkClick r:id="rId4"/>
              </a:rPr>
              <a:t>http://</a:t>
            </a:r>
            <a:r>
              <a:rPr lang="en-US" sz="2000" dirty="0" smtClean="0">
                <a:latin typeface="Times New Roman" panose="02020603050405020304" pitchFamily="18" charset="0"/>
                <a:cs typeface="Times New Roman" panose="02020603050405020304" pitchFamily="18" charset="0"/>
                <a:hlinkClick r:id="rId4"/>
              </a:rPr>
              <a:t>www.dfa.ms.gov/media/3106/umbmissingdocumentaffidavitform.pdf</a:t>
            </a:r>
            <a:r>
              <a:rPr lang="en-US" sz="2000" dirty="0" smtClean="0">
                <a:latin typeface="Times New Roman" panose="02020603050405020304" pitchFamily="18" charset="0"/>
                <a:cs typeface="Times New Roman" panose="02020603050405020304" pitchFamily="18" charset="0"/>
              </a:rPr>
              <a:t> </a:t>
            </a:r>
            <a:endParaRPr lang="en-US" sz="1800" b="1"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1160216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3"/>
          </p:nvPr>
        </p:nvPicPr>
        <p:blipFill>
          <a:blip r:embed="rId3" cstate="print">
            <a:extLst>
              <a:ext uri="{28A0092B-C50C-407E-A947-70E740481C1C}">
                <a14:useLocalDpi xmlns:a14="http://schemas.microsoft.com/office/drawing/2010/main" val="0"/>
              </a:ext>
            </a:extLst>
          </a:blip>
          <a:stretch>
            <a:fillRect/>
          </a:stretch>
        </p:blipFill>
        <p:spPr>
          <a:xfrm>
            <a:off x="5181600" y="685800"/>
            <a:ext cx="3124200" cy="5464989"/>
          </a:xfrm>
        </p:spPr>
      </p:pic>
      <p:sp>
        <p:nvSpPr>
          <p:cNvPr id="8" name="TextBox 7"/>
          <p:cNvSpPr txBox="1"/>
          <p:nvPr/>
        </p:nvSpPr>
        <p:spPr>
          <a:xfrm>
            <a:off x="609600" y="213829"/>
            <a:ext cx="3124200" cy="523220"/>
          </a:xfrm>
          <a:prstGeom prst="rect">
            <a:avLst/>
          </a:prstGeom>
          <a:noFill/>
        </p:spPr>
        <p:txBody>
          <a:bodyPr wrap="square" rtlCol="0">
            <a:spAutoFit/>
          </a:bodyPr>
          <a:lstStyle/>
          <a:p>
            <a:pPr algn="ctr"/>
            <a:r>
              <a:rPr lang="en-US" sz="2800" dirty="0" smtClean="0"/>
              <a:t>GOOD </a:t>
            </a:r>
            <a:r>
              <a:rPr lang="en-US" sz="1400" dirty="0" smtClean="0"/>
              <a:t> </a:t>
            </a:r>
            <a:endParaRPr lang="en-US" sz="1400" dirty="0"/>
          </a:p>
        </p:txBody>
      </p:sp>
      <p:sp>
        <p:nvSpPr>
          <p:cNvPr id="10" name="TextBox 9"/>
          <p:cNvSpPr txBox="1"/>
          <p:nvPr/>
        </p:nvSpPr>
        <p:spPr>
          <a:xfrm>
            <a:off x="5927558" y="183329"/>
            <a:ext cx="1600200" cy="523220"/>
          </a:xfrm>
          <a:prstGeom prst="rect">
            <a:avLst/>
          </a:prstGeom>
          <a:noFill/>
        </p:spPr>
        <p:txBody>
          <a:bodyPr wrap="square" rtlCol="0">
            <a:spAutoFit/>
          </a:bodyPr>
          <a:lstStyle/>
          <a:p>
            <a:pPr algn="ctr"/>
            <a:r>
              <a:rPr lang="en-US" sz="2800" dirty="0" smtClean="0"/>
              <a:t>BAD</a:t>
            </a:r>
            <a:endParaRPr lang="en-US" sz="28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875" y="706549"/>
            <a:ext cx="2525164" cy="523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53085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common reasons for the card to be declined include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Monthly </a:t>
            </a:r>
            <a:r>
              <a:rPr lang="en-US" dirty="0">
                <a:latin typeface="Times New Roman" panose="02020603050405020304" pitchFamily="18" charset="0"/>
                <a:cs typeface="Times New Roman" panose="02020603050405020304" pitchFamily="18" charset="0"/>
              </a:rPr>
              <a:t>spending limit exceeded</a:t>
            </a:r>
          </a:p>
          <a:p>
            <a:pPr lvl="1"/>
            <a:r>
              <a:rPr lang="en-US" dirty="0" smtClean="0">
                <a:latin typeface="Times New Roman" panose="02020603050405020304" pitchFamily="18" charset="0"/>
                <a:cs typeface="Times New Roman" panose="02020603050405020304" pitchFamily="18" charset="0"/>
              </a:rPr>
              <a:t>Incorrect </a:t>
            </a:r>
            <a:r>
              <a:rPr lang="en-US" dirty="0">
                <a:latin typeface="Times New Roman" panose="02020603050405020304" pitchFamily="18" charset="0"/>
                <a:cs typeface="Times New Roman" panose="02020603050405020304" pitchFamily="18" charset="0"/>
              </a:rPr>
              <a:t>expiration date</a:t>
            </a:r>
          </a:p>
          <a:p>
            <a:pPr lvl="1"/>
            <a:r>
              <a:rPr lang="en-US" dirty="0" smtClean="0">
                <a:latin typeface="Times New Roman" panose="02020603050405020304" pitchFamily="18" charset="0"/>
                <a:cs typeface="Times New Roman" panose="02020603050405020304" pitchFamily="18" charset="0"/>
              </a:rPr>
              <a:t>Incorrect </a:t>
            </a:r>
            <a:r>
              <a:rPr lang="en-US" dirty="0">
                <a:latin typeface="Times New Roman" panose="02020603050405020304" pitchFamily="18" charset="0"/>
                <a:cs typeface="Times New Roman" panose="02020603050405020304" pitchFamily="18" charset="0"/>
              </a:rPr>
              <a:t>card number</a:t>
            </a:r>
          </a:p>
          <a:p>
            <a:pPr lvl="1"/>
            <a:r>
              <a:rPr lang="en-US" dirty="0" smtClean="0">
                <a:latin typeface="Times New Roman" panose="02020603050405020304" pitchFamily="18" charset="0"/>
                <a:cs typeface="Times New Roman" panose="02020603050405020304" pitchFamily="18" charset="0"/>
              </a:rPr>
              <a:t>Restricted </a:t>
            </a:r>
            <a:r>
              <a:rPr lang="en-US" dirty="0">
                <a:latin typeface="Times New Roman" panose="02020603050405020304" pitchFamily="18" charset="0"/>
                <a:cs typeface="Times New Roman" panose="02020603050405020304" pitchFamily="18" charset="0"/>
              </a:rPr>
              <a:t>vendor</a:t>
            </a:r>
          </a:p>
          <a:p>
            <a:pPr lvl="1"/>
            <a:r>
              <a:rPr lang="en-US" dirty="0" smtClean="0">
                <a:latin typeface="Times New Roman" panose="02020603050405020304" pitchFamily="18" charset="0"/>
                <a:cs typeface="Times New Roman" panose="02020603050405020304" pitchFamily="18" charset="0"/>
              </a:rPr>
              <a:t>Single </a:t>
            </a:r>
            <a:r>
              <a:rPr lang="en-US" dirty="0">
                <a:latin typeface="Times New Roman" panose="02020603050405020304" pitchFamily="18" charset="0"/>
                <a:cs typeface="Times New Roman" panose="02020603050405020304" pitchFamily="18" charset="0"/>
              </a:rPr>
              <a:t>transaction limit exceeded</a:t>
            </a:r>
          </a:p>
          <a:p>
            <a:pPr lvl="1"/>
            <a:r>
              <a:rPr lang="en-US" dirty="0" smtClean="0">
                <a:latin typeface="Times New Roman" panose="02020603050405020304" pitchFamily="18" charset="0"/>
                <a:cs typeface="Times New Roman" panose="02020603050405020304" pitchFamily="18" charset="0"/>
              </a:rPr>
              <a:t>Incorrect </a:t>
            </a:r>
            <a:r>
              <a:rPr lang="en-US" dirty="0">
                <a:latin typeface="Times New Roman" panose="02020603050405020304" pitchFamily="18" charset="0"/>
                <a:cs typeface="Times New Roman" panose="02020603050405020304" pitchFamily="18" charset="0"/>
              </a:rPr>
              <a:t>MCC code</a:t>
            </a:r>
          </a:p>
          <a:p>
            <a:pPr lvl="1"/>
            <a:r>
              <a:rPr lang="en-US" dirty="0" smtClean="0">
                <a:latin typeface="Times New Roman" panose="02020603050405020304" pitchFamily="18" charset="0"/>
                <a:cs typeface="Times New Roman" panose="02020603050405020304" pitchFamily="18" charset="0"/>
              </a:rPr>
              <a:t>Blocked </a:t>
            </a:r>
            <a:r>
              <a:rPr lang="en-US" dirty="0">
                <a:latin typeface="Times New Roman" panose="02020603050405020304" pitchFamily="18" charset="0"/>
                <a:cs typeface="Times New Roman" panose="02020603050405020304" pitchFamily="18" charset="0"/>
              </a:rPr>
              <a:t>MCC code</a:t>
            </a:r>
          </a:p>
          <a:p>
            <a:pPr marL="109728" indent="0">
              <a:buNone/>
            </a:pP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3600" dirty="0" smtClean="0"/>
              <a:t>Reasons For A Card To </a:t>
            </a:r>
            <a:r>
              <a:rPr lang="en-US" sz="3600" smtClean="0"/>
              <a:t>Be Declined</a:t>
            </a:r>
            <a:endParaRPr lang="en-US" sz="3600"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104319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6" descr="MCj0433802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086600" y="228600"/>
            <a:ext cx="1371600" cy="1295400"/>
          </a:xfrm>
          <a:solidFill>
            <a:schemeClr val="accent1"/>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4"/>
          <p:cNvSpPr>
            <a:spLocks noGrp="1" noChangeArrowheads="1"/>
          </p:cNvSpPr>
          <p:nvPr>
            <p:ph type="title"/>
          </p:nvPr>
        </p:nvSpPr>
        <p:spPr/>
        <p:txBody>
          <a:bodyPr/>
          <a:lstStyle/>
          <a:p>
            <a:pPr eaLnBrk="1" hangingPunct="1"/>
            <a:r>
              <a:rPr lang="en-US" dirty="0" smtClean="0"/>
              <a:t>Security Issues                              </a:t>
            </a:r>
          </a:p>
        </p:txBody>
      </p:sp>
      <p:sp>
        <p:nvSpPr>
          <p:cNvPr id="16387" name="Rectangle 8"/>
          <p:cNvSpPr>
            <a:spLocks noGrp="1" noChangeArrowheads="1"/>
          </p:cNvSpPr>
          <p:nvPr>
            <p:ph type="body" idx="4294967295"/>
          </p:nvPr>
        </p:nvSpPr>
        <p:spPr>
          <a:xfrm>
            <a:off x="228600" y="1600200"/>
            <a:ext cx="8229600" cy="4114800"/>
          </a:xfrm>
        </p:spPr>
        <p:txBody>
          <a:bodyPr/>
          <a:lstStyle/>
          <a:p>
            <a:pPr eaLnBrk="1" hangingPunct="1">
              <a:lnSpc>
                <a:spcPct val="90000"/>
              </a:lnSpc>
            </a:pPr>
            <a:endParaRPr lang="en-US" sz="2400" dirty="0" smtClean="0"/>
          </a:p>
          <a:p>
            <a:pPr eaLnBrk="1" hangingPunct="1">
              <a:lnSpc>
                <a:spcPct val="90000"/>
              </a:lnSpc>
            </a:pPr>
            <a:r>
              <a:rPr lang="en-US" sz="2400" dirty="0" smtClean="0">
                <a:latin typeface="Times New Roman" panose="02020603050405020304" pitchFamily="18" charset="0"/>
                <a:cs typeface="Times New Roman" panose="02020603050405020304" pitchFamily="18" charset="0"/>
              </a:rPr>
              <a:t>Keep the procurement card in a secure location (e.g. locked file cabinet or office safe)</a:t>
            </a:r>
          </a:p>
          <a:p>
            <a:pPr eaLnBrk="1" hangingPunct="1">
              <a:lnSpc>
                <a:spcPct val="90000"/>
              </a:lnSpc>
            </a:pPr>
            <a:r>
              <a:rPr lang="en-US" sz="2400" dirty="0" smtClean="0">
                <a:latin typeface="Times New Roman" panose="02020603050405020304" pitchFamily="18" charset="0"/>
                <a:cs typeface="Times New Roman" panose="02020603050405020304" pitchFamily="18" charset="0"/>
              </a:rPr>
              <a:t>Require users to sign the office procurement card out and in after use</a:t>
            </a:r>
          </a:p>
          <a:p>
            <a:pPr eaLnBrk="1" hangingPunct="1">
              <a:lnSpc>
                <a:spcPct val="90000"/>
              </a:lnSpc>
            </a:pPr>
            <a:r>
              <a:rPr lang="en-US" sz="2400" dirty="0" smtClean="0">
                <a:latin typeface="Times New Roman" panose="02020603050405020304" pitchFamily="18" charset="0"/>
                <a:cs typeface="Times New Roman" panose="02020603050405020304" pitchFamily="18" charset="0"/>
              </a:rPr>
              <a:t>Do not carry the procurement card on vacations, weekends or holidays</a:t>
            </a:r>
          </a:p>
          <a:p>
            <a:pPr eaLnBrk="1" hangingPunct="1">
              <a:lnSpc>
                <a:spcPct val="90000"/>
              </a:lnSpc>
            </a:pPr>
            <a:r>
              <a:rPr lang="en-US" sz="2400" dirty="0" smtClean="0">
                <a:latin typeface="Times New Roman" panose="02020603050405020304" pitchFamily="18" charset="0"/>
                <a:cs typeface="Times New Roman" panose="02020603050405020304" pitchFamily="18" charset="0"/>
              </a:rPr>
              <a:t>Keep the procurement card separate from personal credit cards.</a:t>
            </a:r>
          </a:p>
          <a:p>
            <a:pPr eaLnBrk="1" hangingPunct="1">
              <a:lnSpc>
                <a:spcPct val="90000"/>
              </a:lnSpc>
            </a:pPr>
            <a:r>
              <a:rPr lang="en-US" sz="2400" dirty="0" smtClean="0">
                <a:latin typeface="Times New Roman" panose="02020603050405020304" pitchFamily="18" charset="0"/>
                <a:cs typeface="Times New Roman" panose="02020603050405020304" pitchFamily="18" charset="0"/>
              </a:rPr>
              <a:t>Always double check receipts against bank statements</a:t>
            </a:r>
          </a:p>
        </p:txBody>
      </p:sp>
      <p:pic>
        <p:nvPicPr>
          <p:cNvPr id="5" name="Picture 4"/>
          <p:cNvPicPr>
            <a:picLocks noChangeAspect="1"/>
          </p:cNvPicPr>
          <p:nvPr/>
        </p:nvPicPr>
        <p:blipFill>
          <a:blip r:embed="rId4"/>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2033528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t>Please turn off your cell phone</a:t>
            </a:r>
          </a:p>
          <a:p>
            <a:pPr>
              <a:buFont typeface="Wingdings" pitchFamily="2" charset="2"/>
              <a:buChar char="§"/>
            </a:pPr>
            <a:r>
              <a:rPr lang="en-US" dirty="0" smtClean="0"/>
              <a:t>If you must leave the session early, please do so discreetly</a:t>
            </a:r>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t>Session Rules of Etiquette</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310633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1371600"/>
            <a:ext cx="8763000" cy="4419600"/>
          </a:xfrm>
        </p:spPr>
        <p:txBody>
          <a:bodyPr/>
          <a:lstStyle/>
          <a:p>
            <a:pPr marL="109728" indent="0" eaLnBrk="1" hangingPunct="1">
              <a:buNone/>
            </a:pPr>
            <a:endParaRPr lang="en-US" sz="2400" dirty="0" smtClean="0"/>
          </a:p>
          <a:p>
            <a:r>
              <a:rPr lang="en-US" sz="2400" dirty="0">
                <a:latin typeface="Times New Roman" panose="02020603050405020304" pitchFamily="18" charset="0"/>
                <a:cs typeface="Times New Roman" panose="02020603050405020304" pitchFamily="18" charset="0"/>
              </a:rPr>
              <a:t>Balances should not be carried over to the next month</a:t>
            </a:r>
          </a:p>
          <a:p>
            <a:pPr eaLnBrk="1" hangingPunct="1"/>
            <a:r>
              <a:rPr lang="en-US" sz="2400" dirty="0" smtClean="0">
                <a:latin typeface="Times New Roman" panose="02020603050405020304" pitchFamily="18" charset="0"/>
                <a:cs typeface="Times New Roman" panose="02020603050405020304" pitchFamily="18" charset="0"/>
              </a:rPr>
              <a:t>Balances on the procurement card shall be paid at the receipt of the monthly statement, once statement(s) have been reconciled for accuracy</a:t>
            </a:r>
          </a:p>
          <a:p>
            <a:pPr eaLnBrk="1" hangingPunct="1"/>
            <a:r>
              <a:rPr lang="en-US" sz="2400" dirty="0" smtClean="0">
                <a:latin typeface="Times New Roman" panose="02020603050405020304" pitchFamily="18" charset="0"/>
                <a:cs typeface="Times New Roman" panose="02020603050405020304" pitchFamily="18" charset="0"/>
              </a:rPr>
              <a:t>Per Section 31-7-305, MS Procurement Manual, amounts shall incur an interest rate of 1 ½ %</a:t>
            </a:r>
          </a:p>
          <a:p>
            <a:pPr eaLnBrk="1" hangingPunct="1">
              <a:buFont typeface="Wingdings" pitchFamily="2" charset="2"/>
              <a:buNone/>
            </a:pPr>
            <a:endParaRPr lang="en-US" sz="2400" dirty="0" smtClean="0"/>
          </a:p>
          <a:p>
            <a:pPr eaLnBrk="1" hangingPunct="1"/>
            <a:endParaRPr lang="en-US" dirty="0" smtClean="0"/>
          </a:p>
        </p:txBody>
      </p:sp>
      <p:sp>
        <p:nvSpPr>
          <p:cNvPr id="19458" name="Rectangle 2"/>
          <p:cNvSpPr>
            <a:spLocks noGrp="1" noChangeArrowheads="1"/>
          </p:cNvSpPr>
          <p:nvPr>
            <p:ph type="title"/>
          </p:nvPr>
        </p:nvSpPr>
        <p:spPr/>
        <p:txBody>
          <a:bodyPr/>
          <a:lstStyle/>
          <a:p>
            <a:pPr eaLnBrk="1" hangingPunct="1"/>
            <a:r>
              <a:rPr lang="en-US" dirty="0" smtClean="0"/>
              <a:t>Balances on Accounts</a:t>
            </a:r>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297361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p:txBody>
          <a:bodyPr/>
          <a:lstStyle/>
          <a:p>
            <a:pPr eaLnBrk="1" hangingPunct="1"/>
            <a:r>
              <a:rPr lang="en-US" dirty="0" smtClean="0"/>
              <a:t>Liability</a:t>
            </a:r>
          </a:p>
        </p:txBody>
      </p:sp>
      <p:sp>
        <p:nvSpPr>
          <p:cNvPr id="20483" name="Rectangle 7"/>
          <p:cNvSpPr>
            <a:spLocks noGrp="1" noChangeArrowheads="1"/>
          </p:cNvSpPr>
          <p:nvPr>
            <p:ph type="body" sz="half" idx="1"/>
          </p:nvPr>
        </p:nvSpPr>
        <p:spPr>
          <a:xfrm>
            <a:off x="304800" y="1219200"/>
            <a:ext cx="5029200" cy="4876800"/>
          </a:xfrm>
        </p:spPr>
        <p:txBody>
          <a:bodyPr/>
          <a:lstStyle/>
          <a:p>
            <a:pPr eaLnBrk="1" hangingPunct="1">
              <a:lnSpc>
                <a:spcPct val="90000"/>
              </a:lnSpc>
              <a:buFont typeface="Wingdings" pitchFamily="2" charset="2"/>
              <a:buNone/>
            </a:pPr>
            <a:r>
              <a:rPr lang="en-US" sz="2000" dirty="0" smtClean="0"/>
              <a:t>     </a:t>
            </a:r>
          </a:p>
          <a:p>
            <a:pPr eaLnBrk="1" hangingPunct="1">
              <a:lnSpc>
                <a:spcPct val="90000"/>
              </a:lnSpc>
              <a:buFont typeface="Wingdings" pitchFamily="2" charset="2"/>
              <a:buNone/>
            </a:pPr>
            <a:endParaRPr lang="en-US" sz="2000" dirty="0" smtClean="0"/>
          </a:p>
          <a:p>
            <a:pPr marL="109728" indent="0">
              <a:lnSpc>
                <a:spcPct val="90000"/>
              </a:lnSpc>
              <a:buNone/>
            </a:pPr>
            <a:r>
              <a:rPr lang="en-US" sz="2000" dirty="0" smtClean="0">
                <a:latin typeface="Times New Roman" panose="02020603050405020304" pitchFamily="18" charset="0"/>
                <a:cs typeface="Times New Roman" panose="02020603050405020304" pitchFamily="18" charset="0"/>
              </a:rPr>
              <a:t>The State of Mississippi will not accept any liability or financial responsibility for state employees’ charges that have not been authorized and exceed any specified limits and violate any of the MCC code restrictions pursuant to current card association rules and regulations.</a:t>
            </a:r>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endParaRPr lang="en-US" sz="2000" dirty="0" smtClean="0"/>
          </a:p>
        </p:txBody>
      </p:sp>
      <p:pic>
        <p:nvPicPr>
          <p:cNvPr id="20484" name="Picture 8" descr="MCj0101166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10200" y="1219200"/>
            <a:ext cx="2882900" cy="4572000"/>
          </a:xfrm>
          <a:solidFill>
            <a:schemeClr val="accent1"/>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4"/>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2341515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Based on the State’s entire </a:t>
            </a:r>
            <a:r>
              <a:rPr lang="en-US" sz="2000" dirty="0" smtClean="0">
                <a:latin typeface="Times New Roman" panose="02020603050405020304" pitchFamily="18" charset="0"/>
                <a:cs typeface="Times New Roman" panose="02020603050405020304" pitchFamily="18" charset="0"/>
              </a:rPr>
              <a:t>p-card/travel card </a:t>
            </a:r>
            <a:r>
              <a:rPr lang="en-US" sz="2000" dirty="0">
                <a:latin typeface="Times New Roman" panose="02020603050405020304" pitchFamily="18" charset="0"/>
                <a:cs typeface="Times New Roman" panose="02020603050405020304" pitchFamily="18" charset="0"/>
              </a:rPr>
              <a:t>overall spend and the amount of time it takes for agencies to pay their bills, a rebate is awarded to all agencies participating on the state </a:t>
            </a:r>
            <a:r>
              <a:rPr lang="en-US" sz="2000" dirty="0" smtClean="0">
                <a:latin typeface="Times New Roman" panose="02020603050405020304" pitchFamily="18" charset="0"/>
                <a:cs typeface="Times New Roman" panose="02020603050405020304" pitchFamily="18" charset="0"/>
              </a:rPr>
              <a:t>p-card/travel card </a:t>
            </a:r>
            <a:r>
              <a:rPr lang="en-US" sz="2000" dirty="0">
                <a:latin typeface="Times New Roman" panose="02020603050405020304" pitchFamily="18" charset="0"/>
                <a:cs typeface="Times New Roman" panose="02020603050405020304" pitchFamily="18" charset="0"/>
              </a:rPr>
              <a:t>program</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more the cards are used the higher the rebates</a:t>
            </a:r>
          </a:p>
          <a:p>
            <a:pPr marL="109728" indent="0">
              <a:buNone/>
            </a:pPr>
            <a:endParaRPr lang="en-US" sz="2400" dirty="0" smtClean="0"/>
          </a:p>
          <a:p>
            <a:pPr marL="109728" indent="0">
              <a:buNone/>
            </a:pPr>
            <a:endParaRPr lang="en-US" sz="5400" dirty="0"/>
          </a:p>
        </p:txBody>
      </p:sp>
      <p:sp>
        <p:nvSpPr>
          <p:cNvPr id="3" name="Title 2"/>
          <p:cNvSpPr>
            <a:spLocks noGrp="1"/>
          </p:cNvSpPr>
          <p:nvPr>
            <p:ph type="title"/>
          </p:nvPr>
        </p:nvSpPr>
        <p:spPr/>
        <p:txBody>
          <a:bodyPr>
            <a:noAutofit/>
          </a:bodyPr>
          <a:lstStyle/>
          <a:p>
            <a:r>
              <a:rPr lang="en-US" sz="5400" dirty="0" smtClean="0"/>
              <a:t>Rebate</a:t>
            </a:r>
            <a:endParaRPr lang="en-US" sz="5400"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213881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Platform Upgrade</a:t>
            </a:r>
          </a:p>
          <a:p>
            <a:r>
              <a:rPr lang="en-US" dirty="0" smtClean="0"/>
              <a:t>Program Onboarding Training</a:t>
            </a:r>
          </a:p>
          <a:p>
            <a:r>
              <a:rPr lang="en-US" dirty="0" smtClean="0"/>
              <a:t>Individual Cardholder Training/Certification</a:t>
            </a:r>
          </a:p>
          <a:p>
            <a:r>
              <a:rPr lang="en-US" dirty="0" smtClean="0"/>
              <a:t>Online Certification</a:t>
            </a:r>
          </a:p>
          <a:p>
            <a:r>
              <a:rPr lang="en-US" dirty="0" smtClean="0"/>
              <a:t>Form Upgrades</a:t>
            </a:r>
          </a:p>
          <a:p>
            <a:r>
              <a:rPr lang="en-US" dirty="0" smtClean="0"/>
              <a:t>Program Guideline Update</a:t>
            </a:r>
          </a:p>
          <a:p>
            <a:endParaRPr lang="en-US" dirty="0" smtClean="0"/>
          </a:p>
          <a:p>
            <a:pPr marL="109728" indent="0">
              <a:buNone/>
            </a:pPr>
            <a:endParaRPr lang="en-US" dirty="0"/>
          </a:p>
        </p:txBody>
      </p:sp>
      <p:sp>
        <p:nvSpPr>
          <p:cNvPr id="3" name="Title 2"/>
          <p:cNvSpPr>
            <a:spLocks noGrp="1"/>
          </p:cNvSpPr>
          <p:nvPr>
            <p:ph type="title"/>
          </p:nvPr>
        </p:nvSpPr>
        <p:spPr/>
        <p:txBody>
          <a:bodyPr/>
          <a:lstStyle/>
          <a:p>
            <a:r>
              <a:rPr lang="en-US" dirty="0" smtClean="0"/>
              <a:t>Upgrades to Our Program</a:t>
            </a:r>
            <a:endParaRPr lang="en-US" dirty="0"/>
          </a:p>
        </p:txBody>
      </p:sp>
      <p:pic>
        <p:nvPicPr>
          <p:cNvPr id="4" name="Picture 3"/>
          <p:cNvPicPr>
            <a:picLocks noChangeAspect="1"/>
          </p:cNvPicPr>
          <p:nvPr/>
        </p:nvPicPr>
        <p:blipFill>
          <a:blip r:embed="rId2"/>
          <a:stretch>
            <a:fillRect/>
          </a:stretch>
        </p:blipFill>
        <p:spPr>
          <a:xfrm>
            <a:off x="4905515" y="4419600"/>
            <a:ext cx="3781285" cy="2032381"/>
          </a:xfrm>
          <a:prstGeom prst="rect">
            <a:avLst/>
          </a:prstGeom>
        </p:spPr>
      </p:pic>
      <p:pic>
        <p:nvPicPr>
          <p:cNvPr id="5" name="Picture 4"/>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401313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81329"/>
            <a:ext cx="7924800" cy="4157472"/>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If you would like to join our program, please do not hesitate to contact our office</a:t>
            </a:r>
          </a:p>
          <a:p>
            <a:r>
              <a:rPr lang="en-US" dirty="0" smtClean="0">
                <a:latin typeface="Times New Roman" panose="02020603050405020304" pitchFamily="18" charset="0"/>
                <a:cs typeface="Times New Roman" panose="02020603050405020304" pitchFamily="18" charset="0"/>
              </a:rPr>
              <a:t>Our Process:</a:t>
            </a:r>
          </a:p>
          <a:p>
            <a:pPr lvl="1"/>
            <a:r>
              <a:rPr lang="en-US" dirty="0" smtClean="0">
                <a:latin typeface="Times New Roman" panose="02020603050405020304" pitchFamily="18" charset="0"/>
                <a:cs typeface="Times New Roman" panose="02020603050405020304" pitchFamily="18" charset="0"/>
              </a:rPr>
              <a:t>Initial Contact</a:t>
            </a:r>
          </a:p>
          <a:p>
            <a:pPr lvl="1"/>
            <a:r>
              <a:rPr lang="en-US" dirty="0" smtClean="0">
                <a:latin typeface="Times New Roman" panose="02020603050405020304" pitchFamily="18" charset="0"/>
                <a:cs typeface="Times New Roman" panose="02020603050405020304" pitchFamily="18" charset="0"/>
              </a:rPr>
              <a:t>Submit the necessary information to OPTM</a:t>
            </a:r>
          </a:p>
          <a:p>
            <a:pPr lvl="2"/>
            <a:r>
              <a:rPr lang="en-US" dirty="0" smtClean="0">
                <a:latin typeface="Times New Roman" panose="02020603050405020304" pitchFamily="18" charset="0"/>
                <a:cs typeface="Times New Roman" panose="02020603050405020304" pitchFamily="18" charset="0"/>
              </a:rPr>
              <a:t>All Forms</a:t>
            </a:r>
          </a:p>
          <a:p>
            <a:pPr lvl="2"/>
            <a:r>
              <a:rPr lang="en-US" dirty="0" smtClean="0">
                <a:latin typeface="Times New Roman" panose="02020603050405020304" pitchFamily="18" charset="0"/>
                <a:cs typeface="Times New Roman" panose="02020603050405020304" pitchFamily="18" charset="0"/>
              </a:rPr>
              <a:t>Tax-ID</a:t>
            </a:r>
          </a:p>
          <a:p>
            <a:pPr lvl="2"/>
            <a:r>
              <a:rPr lang="en-US" dirty="0" smtClean="0">
                <a:latin typeface="Times New Roman" panose="02020603050405020304" pitchFamily="18" charset="0"/>
                <a:cs typeface="Times New Roman" panose="02020603050405020304" pitchFamily="18" charset="0"/>
              </a:rPr>
              <a:t>Last Fiscal Year Audited Financial Statement</a:t>
            </a:r>
          </a:p>
          <a:p>
            <a:pPr lvl="1"/>
            <a:r>
              <a:rPr lang="en-US" dirty="0" smtClean="0">
                <a:latin typeface="Times New Roman" panose="02020603050405020304" pitchFamily="18" charset="0"/>
                <a:cs typeface="Times New Roman" panose="02020603050405020304" pitchFamily="18" charset="0"/>
              </a:rPr>
              <a:t>Participate in an on-site training</a:t>
            </a:r>
          </a:p>
          <a:p>
            <a:pPr lvl="2"/>
            <a:r>
              <a:rPr lang="en-US" dirty="0" smtClean="0">
                <a:latin typeface="Times New Roman" panose="02020603050405020304" pitchFamily="18" charset="0"/>
                <a:cs typeface="Times New Roman" panose="02020603050405020304" pitchFamily="18" charset="0"/>
              </a:rPr>
              <a:t>Our office comes to you</a:t>
            </a:r>
          </a:p>
          <a:p>
            <a:pPr lvl="1"/>
            <a:r>
              <a:rPr lang="en-US" dirty="0" smtClean="0">
                <a:latin typeface="Times New Roman" panose="02020603050405020304" pitchFamily="18" charset="0"/>
                <a:cs typeface="Times New Roman" panose="02020603050405020304" pitchFamily="18" charset="0"/>
              </a:rPr>
              <a:t>Cards are shipped to your entity</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Join Our Program Today!!</a:t>
            </a:r>
            <a:endParaRPr lang="en-US" dirty="0"/>
          </a:p>
        </p:txBody>
      </p:sp>
      <p:sp>
        <p:nvSpPr>
          <p:cNvPr id="4" name="AutoShape 2" descr="Image result for join to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join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743200"/>
            <a:ext cx="235236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745656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n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838200"/>
            <a:ext cx="7122459" cy="4324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66223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Procurement Card Staff</a:t>
            </a:r>
            <a:endParaRPr lang="en-US" dirty="0"/>
          </a:p>
        </p:txBody>
      </p:sp>
      <p:sp>
        <p:nvSpPr>
          <p:cNvPr id="9" name="Text Placeholder 8"/>
          <p:cNvSpPr>
            <a:spLocks noGrp="1"/>
          </p:cNvSpPr>
          <p:nvPr>
            <p:ph type="body" sz="half" idx="1"/>
          </p:nvPr>
        </p:nvSpPr>
        <p:spPr>
          <a:xfrm>
            <a:off x="931863" y="1066800"/>
            <a:ext cx="3754438" cy="4114800"/>
          </a:xfrm>
        </p:spPr>
        <p:txBody>
          <a:bodyPr>
            <a:normAutofit fontScale="62500" lnSpcReduction="20000"/>
          </a:bodyPr>
          <a:lstStyle/>
          <a:p>
            <a:pPr marL="109728" indent="0">
              <a:buClr>
                <a:srgbClr val="2DA2BF"/>
              </a:buClr>
              <a:buNone/>
              <a:defRPr/>
            </a:pPr>
            <a:r>
              <a:rPr lang="en-US" sz="2800" dirty="0">
                <a:latin typeface="Times New Roman" panose="02020603050405020304" pitchFamily="18" charset="0"/>
                <a:cs typeface="Times New Roman" panose="02020603050405020304" pitchFamily="18" charset="0"/>
              </a:rPr>
              <a:t>Symone Bounds, Director</a:t>
            </a:r>
          </a:p>
          <a:p>
            <a:pPr marL="109728" indent="0">
              <a:buClr>
                <a:srgbClr val="2DA2BF"/>
              </a:buClr>
              <a:buNone/>
              <a:defRPr/>
            </a:pPr>
            <a:r>
              <a:rPr lang="en-US" sz="2800" dirty="0">
                <a:latin typeface="Times New Roman" panose="02020603050405020304" pitchFamily="18" charset="0"/>
                <a:cs typeface="Times New Roman" panose="02020603050405020304" pitchFamily="18" charset="0"/>
              </a:rPr>
              <a:t>Marketing and Audit</a:t>
            </a:r>
          </a:p>
          <a:p>
            <a:pPr marL="109728" indent="0">
              <a:buClr>
                <a:srgbClr val="2DA2BF"/>
              </a:buClr>
              <a:buNone/>
              <a:defRPr/>
            </a:pPr>
            <a:r>
              <a:rPr lang="en-US" sz="2800" dirty="0">
                <a:latin typeface="Times New Roman" panose="02020603050405020304" pitchFamily="18" charset="0"/>
                <a:cs typeface="Times New Roman" panose="02020603050405020304" pitchFamily="18" charset="0"/>
              </a:rPr>
              <a:t>Office of Purchasing, Travel and Fleet Management</a:t>
            </a:r>
          </a:p>
          <a:p>
            <a:pPr marL="109728" indent="0">
              <a:buClr>
                <a:srgbClr val="2DA2BF"/>
              </a:buClr>
              <a:buNone/>
              <a:defRPr/>
            </a:pPr>
            <a:r>
              <a:rPr lang="en-US" sz="2800" dirty="0">
                <a:latin typeface="Times New Roman" panose="02020603050405020304" pitchFamily="18" charset="0"/>
                <a:cs typeface="Times New Roman" panose="02020603050405020304" pitchFamily="18" charset="0"/>
              </a:rPr>
              <a:t>601-359-9373</a:t>
            </a:r>
          </a:p>
          <a:p>
            <a:pPr marL="109728" indent="0">
              <a:buClr>
                <a:srgbClr val="2DA2BF"/>
              </a:buClr>
              <a:buNone/>
              <a:defRPr/>
            </a:pPr>
            <a:r>
              <a:rPr lang="en-US" sz="2800" dirty="0">
                <a:latin typeface="Times New Roman" panose="02020603050405020304" pitchFamily="18" charset="0"/>
                <a:cs typeface="Times New Roman" panose="02020603050405020304" pitchFamily="18" charset="0"/>
              </a:rPr>
              <a:t>601-359-3910 (fax)</a:t>
            </a:r>
          </a:p>
          <a:p>
            <a:pPr marL="109728" indent="0">
              <a:buClr>
                <a:srgbClr val="2DA2BF"/>
              </a:buClr>
              <a:buNone/>
              <a:defRPr/>
            </a:pPr>
            <a:r>
              <a:rPr lang="en-US" sz="2800" dirty="0">
                <a:latin typeface="Times New Roman" panose="02020603050405020304" pitchFamily="18" charset="0"/>
                <a:cs typeface="Times New Roman" panose="02020603050405020304" pitchFamily="18" charset="0"/>
                <a:hlinkClick r:id="rId2"/>
              </a:rPr>
              <a:t>symone.bounds@dfa.ms.gov</a:t>
            </a:r>
            <a:endParaRPr lang="en-US" sz="2800" dirty="0">
              <a:latin typeface="Times New Roman" panose="02020603050405020304" pitchFamily="18" charset="0"/>
              <a:cs typeface="Times New Roman" panose="02020603050405020304" pitchFamily="18" charset="0"/>
            </a:endParaRPr>
          </a:p>
          <a:p>
            <a:pPr marL="109728" indent="0">
              <a:buClr>
                <a:srgbClr val="2DA2BF"/>
              </a:buClr>
              <a:buNone/>
              <a:defRPr/>
            </a:pPr>
            <a:endParaRPr lang="en-US" sz="2800" dirty="0">
              <a:latin typeface="Times New Roman" panose="02020603050405020304" pitchFamily="18" charset="0"/>
              <a:cs typeface="Times New Roman" panose="02020603050405020304" pitchFamily="18" charset="0"/>
            </a:endParaRPr>
          </a:p>
          <a:p>
            <a:pPr marL="109728" indent="0">
              <a:buClr>
                <a:srgbClr val="2DA2BF"/>
              </a:buClr>
              <a:buNone/>
              <a:defRPr/>
            </a:pPr>
            <a:r>
              <a:rPr lang="en-US" sz="2800" dirty="0">
                <a:latin typeface="Times New Roman" panose="02020603050405020304" pitchFamily="18" charset="0"/>
                <a:cs typeface="Times New Roman" panose="02020603050405020304" pitchFamily="18" charset="0"/>
              </a:rPr>
              <a:t>Jametta Gregory</a:t>
            </a:r>
          </a:p>
          <a:p>
            <a:pPr marL="109728" indent="0">
              <a:buClr>
                <a:srgbClr val="2DA2BF"/>
              </a:buClr>
              <a:buNone/>
              <a:defRPr/>
            </a:pPr>
            <a:r>
              <a:rPr lang="en-US" sz="2800" dirty="0">
                <a:latin typeface="Times New Roman" panose="02020603050405020304" pitchFamily="18" charset="0"/>
                <a:cs typeface="Times New Roman" panose="02020603050405020304" pitchFamily="18" charset="0"/>
              </a:rPr>
              <a:t>Procurement Card Administrator</a:t>
            </a:r>
          </a:p>
          <a:p>
            <a:pPr marL="109728" indent="0">
              <a:buClr>
                <a:srgbClr val="2DA2BF"/>
              </a:buClr>
              <a:buNone/>
              <a:defRPr/>
            </a:pPr>
            <a:r>
              <a:rPr lang="en-US" sz="2800" dirty="0">
                <a:latin typeface="Times New Roman" panose="02020603050405020304" pitchFamily="18" charset="0"/>
                <a:cs typeface="Times New Roman" panose="02020603050405020304" pitchFamily="18" charset="0"/>
              </a:rPr>
              <a:t>Office of Purchasing, Travel and Fleet Management</a:t>
            </a:r>
          </a:p>
          <a:p>
            <a:pPr marL="109728" indent="0">
              <a:buClr>
                <a:srgbClr val="2DA2BF"/>
              </a:buClr>
              <a:buNone/>
              <a:defRPr/>
            </a:pPr>
            <a:r>
              <a:rPr lang="en-US" sz="2800" dirty="0" smtClean="0">
                <a:latin typeface="Times New Roman" panose="02020603050405020304" pitchFamily="18" charset="0"/>
                <a:cs typeface="Times New Roman" panose="02020603050405020304" pitchFamily="18" charset="0"/>
              </a:rPr>
              <a:t>601-359-3409</a:t>
            </a:r>
            <a:endParaRPr lang="en-US" sz="2800" dirty="0">
              <a:latin typeface="Times New Roman" panose="02020603050405020304" pitchFamily="18" charset="0"/>
              <a:cs typeface="Times New Roman" panose="02020603050405020304" pitchFamily="18" charset="0"/>
            </a:endParaRPr>
          </a:p>
          <a:p>
            <a:pPr marL="109728" indent="0">
              <a:buClr>
                <a:srgbClr val="2DA2BF"/>
              </a:buClr>
              <a:buNone/>
              <a:defRPr/>
            </a:pPr>
            <a:r>
              <a:rPr lang="en-US" sz="2800" dirty="0">
                <a:latin typeface="Times New Roman" panose="02020603050405020304" pitchFamily="18" charset="0"/>
                <a:cs typeface="Times New Roman" panose="02020603050405020304" pitchFamily="18" charset="0"/>
              </a:rPr>
              <a:t>601-359-3910 (fax)</a:t>
            </a:r>
          </a:p>
          <a:p>
            <a:pPr marL="109728" indent="0">
              <a:buClr>
                <a:srgbClr val="2DA2BF"/>
              </a:buClr>
              <a:buNone/>
              <a:defRPr/>
            </a:pPr>
            <a:r>
              <a:rPr lang="en-US" sz="2800" dirty="0">
                <a:latin typeface="Times New Roman" panose="02020603050405020304" pitchFamily="18" charset="0"/>
                <a:cs typeface="Times New Roman" panose="02020603050405020304" pitchFamily="18" charset="0"/>
                <a:hlinkClick r:id="rId3"/>
              </a:rPr>
              <a:t>Jametta.gregory@dfa.ms.gov</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10" name="Content Placeholder 9"/>
          <p:cNvSpPr>
            <a:spLocks noGrp="1"/>
          </p:cNvSpPr>
          <p:nvPr>
            <p:ph sz="half" idx="2"/>
          </p:nvPr>
        </p:nvSpPr>
        <p:spPr>
          <a:xfrm>
            <a:off x="4800600" y="1066800"/>
            <a:ext cx="3754437" cy="4114800"/>
          </a:xfrm>
        </p:spPr>
        <p:txBody>
          <a:bodyPr>
            <a:normAutofit fontScale="62500" lnSpcReduction="20000"/>
          </a:bodyPr>
          <a:lstStyle/>
          <a:p>
            <a:pPr lvl="0" algn="r">
              <a:lnSpc>
                <a:spcPct val="90000"/>
              </a:lnSpc>
              <a:buClr>
                <a:srgbClr val="2DA2BF"/>
              </a:buClr>
              <a:buNone/>
            </a:pPr>
            <a:r>
              <a:rPr lang="en-US" sz="2800" dirty="0">
                <a:latin typeface="Times New Roman" panose="02020603050405020304" pitchFamily="18" charset="0"/>
                <a:cs typeface="Times New Roman" panose="02020603050405020304" pitchFamily="18" charset="0"/>
              </a:rPr>
              <a:t>Ross Campbell, Director</a:t>
            </a:r>
          </a:p>
          <a:p>
            <a:pPr lvl="0" algn="r">
              <a:lnSpc>
                <a:spcPct val="90000"/>
              </a:lnSpc>
              <a:buClr>
                <a:srgbClr val="2DA2BF"/>
              </a:buClr>
              <a:buNone/>
            </a:pPr>
            <a:r>
              <a:rPr lang="en-US" sz="2800" dirty="0">
                <a:latin typeface="Times New Roman" panose="02020603050405020304" pitchFamily="18" charset="0"/>
                <a:cs typeface="Times New Roman" panose="02020603050405020304" pitchFamily="18" charset="0"/>
              </a:rPr>
              <a:t>Office of Purchasing, Travel  and Fleet Management</a:t>
            </a:r>
          </a:p>
          <a:p>
            <a:pPr lvl="0" algn="r">
              <a:lnSpc>
                <a:spcPct val="90000"/>
              </a:lnSpc>
              <a:buClr>
                <a:srgbClr val="2DA2BF"/>
              </a:buClr>
              <a:buNone/>
            </a:pPr>
            <a:r>
              <a:rPr lang="en-US" sz="2800" dirty="0">
                <a:latin typeface="Times New Roman" panose="02020603050405020304" pitchFamily="18" charset="0"/>
                <a:cs typeface="Times New Roman" panose="02020603050405020304" pitchFamily="18" charset="0"/>
              </a:rPr>
              <a:t>601-359-3409</a:t>
            </a:r>
          </a:p>
          <a:p>
            <a:pPr lvl="0" algn="r">
              <a:lnSpc>
                <a:spcPct val="90000"/>
              </a:lnSpc>
              <a:buClr>
                <a:srgbClr val="2DA2BF"/>
              </a:buClr>
              <a:buNone/>
            </a:pPr>
            <a:r>
              <a:rPr lang="en-US" sz="2800" dirty="0">
                <a:latin typeface="Times New Roman" panose="02020603050405020304" pitchFamily="18" charset="0"/>
                <a:cs typeface="Times New Roman" panose="02020603050405020304" pitchFamily="18" charset="0"/>
              </a:rPr>
              <a:t>601-359-3910 (fax)</a:t>
            </a:r>
          </a:p>
          <a:p>
            <a:pPr lvl="0" algn="r">
              <a:lnSpc>
                <a:spcPct val="90000"/>
              </a:lnSpc>
              <a:buClr>
                <a:srgbClr val="2DA2BF"/>
              </a:buClr>
              <a:buNone/>
            </a:pPr>
            <a:r>
              <a:rPr lang="en-US" sz="2800" dirty="0">
                <a:latin typeface="Times New Roman" panose="02020603050405020304" pitchFamily="18" charset="0"/>
                <a:cs typeface="Times New Roman" panose="02020603050405020304" pitchFamily="18" charset="0"/>
                <a:hlinkClick r:id="rId4"/>
              </a:rPr>
              <a:t>ross.campbell@dfa.ms.gov</a:t>
            </a:r>
            <a:r>
              <a:rPr lang="en-US" sz="2800" dirty="0">
                <a:latin typeface="Times New Roman" panose="02020603050405020304" pitchFamily="18" charset="0"/>
                <a:cs typeface="Times New Roman" panose="02020603050405020304" pitchFamily="18" charset="0"/>
              </a:rPr>
              <a:t> </a:t>
            </a:r>
          </a:p>
          <a:p>
            <a:pPr marL="109728" indent="0">
              <a:buNone/>
            </a:pPr>
            <a:endParaRPr lang="en-US" sz="2800" dirty="0">
              <a:latin typeface="Times New Roman" panose="02020603050405020304" pitchFamily="18" charset="0"/>
              <a:cs typeface="Times New Roman" panose="02020603050405020304" pitchFamily="18" charset="0"/>
            </a:endParaRPr>
          </a:p>
          <a:p>
            <a:pPr marL="109728" indent="0">
              <a:buNone/>
            </a:pPr>
            <a:endParaRPr lang="en-US" sz="2800" dirty="0">
              <a:latin typeface="Times New Roman" panose="02020603050405020304" pitchFamily="18" charset="0"/>
              <a:cs typeface="Times New Roman" panose="02020603050405020304" pitchFamily="18" charset="0"/>
            </a:endParaRPr>
          </a:p>
          <a:p>
            <a:pPr marL="109728" lvl="0" indent="0" algn="r">
              <a:buClr>
                <a:srgbClr val="2DA2BF"/>
              </a:buClr>
              <a:buNone/>
              <a:defRPr/>
            </a:pPr>
            <a:r>
              <a:rPr lang="en-US" sz="2800" dirty="0">
                <a:latin typeface="Times New Roman" panose="02020603050405020304" pitchFamily="18" charset="0"/>
                <a:cs typeface="Times New Roman" panose="02020603050405020304" pitchFamily="18" charset="0"/>
              </a:rPr>
              <a:t>Candice Hay</a:t>
            </a:r>
          </a:p>
          <a:p>
            <a:pPr marL="109728" lvl="0" indent="0" algn="r">
              <a:buClr>
                <a:srgbClr val="2DA2BF"/>
              </a:buClr>
              <a:buNone/>
              <a:defRPr/>
            </a:pPr>
            <a:r>
              <a:rPr lang="en-US" sz="2800" dirty="0">
                <a:latin typeface="Times New Roman" panose="02020603050405020304" pitchFamily="18" charset="0"/>
                <a:cs typeface="Times New Roman" panose="02020603050405020304" pitchFamily="18" charset="0"/>
              </a:rPr>
              <a:t>Travel Coordinator</a:t>
            </a:r>
          </a:p>
          <a:p>
            <a:pPr marL="109728" indent="0" algn="r">
              <a:buClr>
                <a:srgbClr val="2DA2BF"/>
              </a:buClr>
              <a:buNone/>
              <a:defRPr/>
            </a:pPr>
            <a:r>
              <a:rPr lang="en-US" sz="2800" dirty="0">
                <a:latin typeface="Times New Roman" panose="02020603050405020304" pitchFamily="18" charset="0"/>
                <a:cs typeface="Times New Roman" panose="02020603050405020304" pitchFamily="18" charset="0"/>
              </a:rPr>
              <a:t>Office of Purchasing, Travel and Fleet Management</a:t>
            </a:r>
          </a:p>
          <a:p>
            <a:pPr marL="109728" lvl="0" indent="0" algn="r">
              <a:buClr>
                <a:srgbClr val="2DA2BF"/>
              </a:buClr>
              <a:buNone/>
              <a:defRPr/>
            </a:pPr>
            <a:r>
              <a:rPr lang="en-US" sz="2800" dirty="0" smtClean="0">
                <a:latin typeface="Times New Roman" panose="02020603050405020304" pitchFamily="18" charset="0"/>
                <a:cs typeface="Times New Roman" panose="02020603050405020304" pitchFamily="18" charset="0"/>
              </a:rPr>
              <a:t>601-359-5099</a:t>
            </a:r>
            <a:endParaRPr lang="en-US" sz="2800" dirty="0">
              <a:latin typeface="Times New Roman" panose="02020603050405020304" pitchFamily="18" charset="0"/>
              <a:cs typeface="Times New Roman" panose="02020603050405020304" pitchFamily="18" charset="0"/>
            </a:endParaRPr>
          </a:p>
          <a:p>
            <a:pPr marL="109728" lvl="0" indent="0" algn="r">
              <a:buClr>
                <a:srgbClr val="2DA2BF"/>
              </a:buClr>
              <a:buNone/>
              <a:defRPr/>
            </a:pPr>
            <a:r>
              <a:rPr lang="en-US" sz="2800" dirty="0">
                <a:latin typeface="Times New Roman" panose="02020603050405020304" pitchFamily="18" charset="0"/>
                <a:cs typeface="Times New Roman" panose="02020603050405020304" pitchFamily="18" charset="0"/>
              </a:rPr>
              <a:t>601-359-3910 (fax)</a:t>
            </a:r>
          </a:p>
          <a:p>
            <a:pPr marL="109728" lvl="0" indent="0" algn="r">
              <a:buClr>
                <a:srgbClr val="2DA2BF"/>
              </a:buClr>
              <a:buNone/>
              <a:defRPr/>
            </a:pPr>
            <a:r>
              <a:rPr lang="en-US" sz="2800" dirty="0">
                <a:latin typeface="Times New Roman" panose="02020603050405020304" pitchFamily="18" charset="0"/>
                <a:cs typeface="Times New Roman" panose="02020603050405020304" pitchFamily="18" charset="0"/>
                <a:hlinkClick r:id="rId5"/>
              </a:rPr>
              <a:t>candice.hay@dfa.ms.gov</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6"/>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72856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1" y="96838"/>
            <a:ext cx="7937500" cy="1412875"/>
          </a:xfrm>
        </p:spPr>
        <p:txBody>
          <a:bodyPr/>
          <a:lstStyle/>
          <a:p>
            <a:pPr eaLnBrk="1" hangingPunct="1"/>
            <a:r>
              <a:rPr lang="en-US" dirty="0" smtClean="0"/>
              <a:t>Laws and Policy</a:t>
            </a:r>
          </a:p>
        </p:txBody>
      </p:sp>
      <p:sp>
        <p:nvSpPr>
          <p:cNvPr id="8195" name="Rectangle 3"/>
          <p:cNvSpPr>
            <a:spLocks noGrp="1" noChangeArrowheads="1"/>
          </p:cNvSpPr>
          <p:nvPr>
            <p:ph type="body" sz="half" idx="1"/>
          </p:nvPr>
        </p:nvSpPr>
        <p:spPr>
          <a:xfrm>
            <a:off x="304800" y="1371600"/>
            <a:ext cx="5410200" cy="4953000"/>
          </a:xfrm>
        </p:spPr>
        <p:txBody>
          <a:bodyPr/>
          <a:lstStyle/>
          <a:p>
            <a:pPr marL="342900" indent="-342900" eaLnBrk="1" hangingPunct="1">
              <a:lnSpc>
                <a:spcPct val="90000"/>
              </a:lnSpc>
            </a:pPr>
            <a:endParaRPr lang="en-US" sz="2000" dirty="0" smtClean="0">
              <a:latin typeface="Times New Roman" panose="02020603050405020304" pitchFamily="18" charset="0"/>
              <a:cs typeface="Times New Roman" panose="02020603050405020304" pitchFamily="18" charset="0"/>
            </a:endParaRPr>
          </a:p>
          <a:p>
            <a:pPr marL="342900" indent="-342900" eaLnBrk="1" hangingPunct="1">
              <a:lnSpc>
                <a:spcPct val="90000"/>
              </a:lnSpc>
            </a:pPr>
            <a:r>
              <a:rPr lang="en-US" sz="2000" dirty="0" smtClean="0">
                <a:latin typeface="Times New Roman" panose="02020603050405020304" pitchFamily="18" charset="0"/>
                <a:cs typeface="Times New Roman" panose="02020603050405020304" pitchFamily="18" charset="0"/>
              </a:rPr>
              <a:t>MS Code,1972, Annotated, Section 7-7-23</a:t>
            </a:r>
          </a:p>
          <a:p>
            <a:pPr marL="598932" lvl="1" indent="-342900">
              <a:lnSpc>
                <a:spcPct val="90000"/>
              </a:lnSpc>
            </a:pPr>
            <a:r>
              <a:rPr lang="en-US" sz="1800" dirty="0" smtClean="0">
                <a:latin typeface="Times New Roman" panose="02020603050405020304" pitchFamily="18" charset="0"/>
                <a:cs typeface="Times New Roman" panose="02020603050405020304" pitchFamily="18" charset="0"/>
              </a:rPr>
              <a:t>The State Fiscal Officer established a general rule to allow state agencies to make certain purchases without first issuing a purchase order</a:t>
            </a:r>
          </a:p>
          <a:p>
            <a:pPr marL="0" indent="0" eaLnBrk="1" hangingPunct="1">
              <a:lnSpc>
                <a:spcPct val="90000"/>
              </a:lnSpc>
              <a:buNone/>
            </a:pPr>
            <a:endParaRPr lang="en-US" sz="2000" dirty="0">
              <a:latin typeface="Times New Roman" panose="02020603050405020304" pitchFamily="18" charset="0"/>
              <a:cs typeface="Times New Roman" panose="02020603050405020304" pitchFamily="18" charset="0"/>
            </a:endParaRPr>
          </a:p>
          <a:p>
            <a:pPr marL="342900" indent="-342900" eaLnBrk="1" hangingPunct="1">
              <a:lnSpc>
                <a:spcPct val="90000"/>
              </a:lnSpc>
            </a:pPr>
            <a:r>
              <a:rPr lang="en-US" sz="2000" dirty="0" smtClean="0">
                <a:latin typeface="Times New Roman" panose="02020603050405020304" pitchFamily="18" charset="0"/>
                <a:cs typeface="Times New Roman" panose="02020603050405020304" pitchFamily="18" charset="0"/>
              </a:rPr>
              <a:t>MS Code, 1972, Annotated, Section 31-7-9</a:t>
            </a:r>
          </a:p>
          <a:p>
            <a:pPr marL="598932" lvl="1" indent="-342900">
              <a:lnSpc>
                <a:spcPct val="90000"/>
              </a:lnSpc>
            </a:pPr>
            <a:r>
              <a:rPr lang="en-US" sz="1800" dirty="0" smtClean="0">
                <a:latin typeface="Times New Roman" panose="02020603050405020304" pitchFamily="18" charset="0"/>
                <a:cs typeface="Times New Roman" panose="02020603050405020304" pitchFamily="18" charset="0"/>
              </a:rPr>
              <a:t>Gives OPTFM the ability to develop regulations to oversee the use of the p-card program</a:t>
            </a:r>
          </a:p>
          <a:p>
            <a:pPr marL="342900" indent="-342900" eaLnBrk="1" hangingPunct="1">
              <a:lnSpc>
                <a:spcPct val="90000"/>
              </a:lnSpc>
            </a:pPr>
            <a:endParaRPr lang="en-US" sz="2400" dirty="0" smtClean="0"/>
          </a:p>
        </p:txBody>
      </p:sp>
      <p:pic>
        <p:nvPicPr>
          <p:cNvPr id="8196" name="Picture 4" descr="BD06489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6477000" y="2057400"/>
            <a:ext cx="1926000" cy="1638000"/>
          </a:xfrm>
        </p:spPr>
      </p:pic>
      <p:pic>
        <p:nvPicPr>
          <p:cNvPr id="5" name="Picture 4"/>
          <p:cNvPicPr>
            <a:picLocks noChangeAspect="1"/>
          </p:cNvPicPr>
          <p:nvPr/>
        </p:nvPicPr>
        <p:blipFill>
          <a:blip r:embed="rId4"/>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9262281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76200"/>
            <a:ext cx="7158037" cy="1412875"/>
          </a:xfrm>
        </p:spPr>
        <p:txBody>
          <a:bodyPr/>
          <a:lstStyle/>
          <a:p>
            <a:pPr eaLnBrk="1" hangingPunct="1"/>
            <a:r>
              <a:rPr lang="en-US" dirty="0" smtClean="0"/>
              <a:t>Key Terms</a:t>
            </a:r>
          </a:p>
        </p:txBody>
      </p:sp>
      <p:sp>
        <p:nvSpPr>
          <p:cNvPr id="6147" name="Rectangle 3"/>
          <p:cNvSpPr>
            <a:spLocks noGrp="1" noChangeArrowheads="1"/>
          </p:cNvSpPr>
          <p:nvPr>
            <p:ph type="body" sz="half" idx="1"/>
          </p:nvPr>
        </p:nvSpPr>
        <p:spPr>
          <a:xfrm>
            <a:off x="609600" y="1371600"/>
            <a:ext cx="8153400" cy="4114800"/>
          </a:xfrm>
        </p:spPr>
        <p:txBody>
          <a:bodyPr/>
          <a:lstStyle/>
          <a:p>
            <a:pPr eaLnBrk="1" hangingPunct="1"/>
            <a:r>
              <a:rPr lang="en-US" sz="2400" dirty="0" smtClean="0">
                <a:latin typeface="Times New Roman" panose="02020603050405020304" pitchFamily="18" charset="0"/>
                <a:cs typeface="Times New Roman" panose="02020603050405020304" pitchFamily="18" charset="0"/>
              </a:rPr>
              <a:t>Procurement Card  (P-Card)</a:t>
            </a:r>
          </a:p>
          <a:p>
            <a:pPr eaLnBrk="1" hangingPunct="1"/>
            <a:r>
              <a:rPr lang="en-US" sz="2400" dirty="0" smtClean="0">
                <a:latin typeface="Times New Roman" panose="02020603050405020304" pitchFamily="18" charset="0"/>
                <a:cs typeface="Times New Roman" panose="02020603050405020304" pitchFamily="18" charset="0"/>
              </a:rPr>
              <a:t>Procurement Card Administrator</a:t>
            </a:r>
          </a:p>
          <a:p>
            <a:pPr eaLnBrk="1" hangingPunct="1"/>
            <a:r>
              <a:rPr lang="en-US" sz="2400" dirty="0" smtClean="0">
                <a:latin typeface="Times New Roman" panose="02020603050405020304" pitchFamily="18" charset="0"/>
                <a:cs typeface="Times New Roman" panose="02020603050405020304" pitchFamily="18" charset="0"/>
              </a:rPr>
              <a:t>Program Coordinator (PC)</a:t>
            </a:r>
          </a:p>
          <a:p>
            <a:pPr eaLnBrk="1" hangingPunct="1"/>
            <a:r>
              <a:rPr lang="en-US" sz="2400" dirty="0" smtClean="0">
                <a:latin typeface="Times New Roman" panose="02020603050405020304" pitchFamily="18" charset="0"/>
                <a:cs typeface="Times New Roman" panose="02020603050405020304" pitchFamily="18" charset="0"/>
              </a:rPr>
              <a:t>Merchant Category Codes (MCC Codes)</a:t>
            </a:r>
          </a:p>
          <a:p>
            <a:pPr eaLnBrk="1" hangingPunct="1">
              <a:buFont typeface="Wingdings" pitchFamily="2" charset="2"/>
              <a:buNone/>
            </a:pPr>
            <a:endParaRPr lang="en-US" sz="2400" dirty="0" smtClean="0"/>
          </a:p>
          <a:p>
            <a:pPr eaLnBrk="1" hangingPunct="1"/>
            <a:endParaRPr lang="en-US" sz="2800" dirty="0" smtClean="0"/>
          </a:p>
        </p:txBody>
      </p:sp>
      <p:pic>
        <p:nvPicPr>
          <p:cNvPr id="6148" name="Picture 4" descr="MPj039958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505200"/>
            <a:ext cx="3581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148685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8600" y="96838"/>
            <a:ext cx="8458199" cy="1412875"/>
          </a:xfrm>
        </p:spPr>
        <p:txBody>
          <a:bodyPr>
            <a:normAutofit/>
          </a:bodyPr>
          <a:lstStyle/>
          <a:p>
            <a:pPr eaLnBrk="1" hangingPunct="1"/>
            <a:r>
              <a:rPr lang="en-US" sz="3600" dirty="0" smtClean="0"/>
              <a:t>Procurement Card Program Purpose</a:t>
            </a:r>
          </a:p>
        </p:txBody>
      </p:sp>
      <p:sp>
        <p:nvSpPr>
          <p:cNvPr id="5123" name="Rectangle 5"/>
          <p:cNvSpPr>
            <a:spLocks noGrp="1" noChangeArrowheads="1"/>
          </p:cNvSpPr>
          <p:nvPr>
            <p:ph type="body" sz="half" idx="1"/>
          </p:nvPr>
        </p:nvSpPr>
        <p:spPr>
          <a:xfrm>
            <a:off x="176704" y="1905000"/>
            <a:ext cx="4876800" cy="4544122"/>
          </a:xfrm>
        </p:spPr>
        <p:txBody>
          <a:bodyPr>
            <a:normAutofit/>
          </a:bodyPr>
          <a:lstStyle/>
          <a:p>
            <a:pPr>
              <a:lnSpc>
                <a:spcPct val="80000"/>
              </a:lnSpc>
            </a:pPr>
            <a:r>
              <a:rPr lang="en-US" sz="2400" dirty="0">
                <a:latin typeface="Times New Roman" panose="02020603050405020304" pitchFamily="18" charset="0"/>
                <a:cs typeface="Times New Roman" panose="02020603050405020304" pitchFamily="18" charset="0"/>
              </a:rPr>
              <a:t>Speed</a:t>
            </a:r>
          </a:p>
          <a:p>
            <a:pPr>
              <a:lnSpc>
                <a:spcPct val="80000"/>
              </a:lnSpc>
            </a:pPr>
            <a:r>
              <a:rPr lang="en-US" sz="2400" dirty="0" smtClean="0">
                <a:latin typeface="Times New Roman" panose="02020603050405020304" pitchFamily="18" charset="0"/>
                <a:cs typeface="Times New Roman" panose="02020603050405020304" pitchFamily="18" charset="0"/>
              </a:rPr>
              <a:t>Ease </a:t>
            </a:r>
            <a:r>
              <a:rPr lang="en-US" sz="2400" dirty="0">
                <a:latin typeface="Times New Roman" panose="02020603050405020304" pitchFamily="18" charset="0"/>
                <a:cs typeface="Times New Roman" panose="02020603050405020304" pitchFamily="18" charset="0"/>
              </a:rPr>
              <a:t>of use</a:t>
            </a:r>
          </a:p>
          <a:p>
            <a:pPr>
              <a:lnSpc>
                <a:spcPct val="80000"/>
              </a:lnSpc>
            </a:pPr>
            <a:r>
              <a:rPr lang="en-US" sz="2400" dirty="0" smtClean="0">
                <a:latin typeface="Times New Roman" panose="02020603050405020304" pitchFamily="18" charset="0"/>
                <a:cs typeface="Times New Roman" panose="02020603050405020304" pitchFamily="18" charset="0"/>
              </a:rPr>
              <a:t>Used for both Commodities/services</a:t>
            </a:r>
            <a:endParaRPr lang="en-US" sz="2400" dirty="0">
              <a:latin typeface="Times New Roman" panose="02020603050405020304" pitchFamily="18" charset="0"/>
              <a:cs typeface="Times New Roman" panose="02020603050405020304" pitchFamily="18" charset="0"/>
            </a:endParaRPr>
          </a:p>
          <a:p>
            <a:pPr>
              <a:lnSpc>
                <a:spcPct val="80000"/>
              </a:lnSpc>
            </a:pPr>
            <a:r>
              <a:rPr lang="en-US" sz="2400" dirty="0">
                <a:latin typeface="Times New Roman" panose="02020603050405020304" pitchFamily="18" charset="0"/>
                <a:cs typeface="Times New Roman" panose="02020603050405020304" pitchFamily="18" charset="0"/>
              </a:rPr>
              <a:t>Used for a large number of small purchases</a:t>
            </a:r>
          </a:p>
          <a:p>
            <a:pPr>
              <a:lnSpc>
                <a:spcPct val="80000"/>
              </a:lnSpc>
            </a:pPr>
            <a:r>
              <a:rPr lang="en-US" sz="2400" dirty="0" smtClean="0">
                <a:latin typeface="Times New Roman" panose="02020603050405020304" pitchFamily="18" charset="0"/>
                <a:cs typeface="Times New Roman" panose="02020603050405020304" pitchFamily="18" charset="0"/>
              </a:rPr>
              <a:t>Allow departmental personnel (State Agencies and Governing Authorities) to make small dollar purchases ($5,000 &amp; under)</a:t>
            </a:r>
          </a:p>
          <a:p>
            <a:pPr>
              <a:lnSpc>
                <a:spcPct val="80000"/>
              </a:lnSpc>
            </a:pPr>
            <a:endParaRPr lang="en-US" sz="2400" dirty="0" smtClean="0">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None/>
            </a:pPr>
            <a:endParaRPr lang="en-US" sz="1200" dirty="0" smtClean="0"/>
          </a:p>
          <a:p>
            <a:pPr marL="0" eaLnBrk="1" hangingPunct="1">
              <a:lnSpc>
                <a:spcPct val="80000"/>
              </a:lnSpc>
              <a:spcBef>
                <a:spcPts val="0"/>
              </a:spcBef>
              <a:buFont typeface="Wingdings" pitchFamily="2" charset="2"/>
              <a:buNone/>
            </a:pPr>
            <a:endParaRPr lang="en-US" sz="1200" dirty="0" smtClean="0"/>
          </a:p>
          <a:p>
            <a:pPr eaLnBrk="1" hangingPunct="1">
              <a:lnSpc>
                <a:spcPct val="80000"/>
              </a:lnSpc>
              <a:buFont typeface="Wingdings" pitchFamily="2" charset="2"/>
              <a:buNone/>
            </a:pPr>
            <a:endParaRPr lang="en-US" sz="1200" dirty="0" smtClean="0"/>
          </a:p>
          <a:p>
            <a:pPr eaLnBrk="1" hangingPunct="1">
              <a:lnSpc>
                <a:spcPct val="80000"/>
              </a:lnSpc>
            </a:pPr>
            <a:endParaRPr lang="en-US" sz="1600" dirty="0" smtClean="0"/>
          </a:p>
          <a:p>
            <a:pPr eaLnBrk="1" hangingPunct="1">
              <a:lnSpc>
                <a:spcPct val="80000"/>
              </a:lnSpc>
            </a:pPr>
            <a:endParaRPr lang="en-US" sz="1600" dirty="0" smtClean="0"/>
          </a:p>
        </p:txBody>
      </p:sp>
      <p:grpSp>
        <p:nvGrpSpPr>
          <p:cNvPr id="5124" name="Group 48"/>
          <p:cNvGrpSpPr>
            <a:grpSpLocks/>
          </p:cNvGrpSpPr>
          <p:nvPr/>
        </p:nvGrpSpPr>
        <p:grpSpPr bwMode="auto">
          <a:xfrm>
            <a:off x="4953000" y="1676400"/>
            <a:ext cx="3886200" cy="3429000"/>
            <a:chOff x="3661" y="2134"/>
            <a:chExt cx="1160" cy="820"/>
          </a:xfrm>
        </p:grpSpPr>
        <p:sp>
          <p:nvSpPr>
            <p:cNvPr id="5125" name="AutoShape 8"/>
            <p:cNvSpPr>
              <a:spLocks noChangeAspect="1" noChangeArrowheads="1" noTextEdit="1"/>
            </p:cNvSpPr>
            <p:nvPr/>
          </p:nvSpPr>
          <p:spPr bwMode="auto">
            <a:xfrm>
              <a:off x="3661" y="2134"/>
              <a:ext cx="1160"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6" name="Freeform 10"/>
            <p:cNvSpPr>
              <a:spLocks/>
            </p:cNvSpPr>
            <p:nvPr/>
          </p:nvSpPr>
          <p:spPr bwMode="auto">
            <a:xfrm>
              <a:off x="3797" y="2138"/>
              <a:ext cx="878" cy="812"/>
            </a:xfrm>
            <a:custGeom>
              <a:avLst/>
              <a:gdLst>
                <a:gd name="T0" fmla="*/ 878 w 878"/>
                <a:gd name="T1" fmla="*/ 736 h 812"/>
                <a:gd name="T2" fmla="*/ 878 w 878"/>
                <a:gd name="T3" fmla="*/ 736 h 812"/>
                <a:gd name="T4" fmla="*/ 876 w 878"/>
                <a:gd name="T5" fmla="*/ 752 h 812"/>
                <a:gd name="T6" fmla="*/ 872 w 878"/>
                <a:gd name="T7" fmla="*/ 766 h 812"/>
                <a:gd name="T8" fmla="*/ 866 w 878"/>
                <a:gd name="T9" fmla="*/ 778 h 812"/>
                <a:gd name="T10" fmla="*/ 856 w 878"/>
                <a:gd name="T11" fmla="*/ 790 h 812"/>
                <a:gd name="T12" fmla="*/ 844 w 878"/>
                <a:gd name="T13" fmla="*/ 798 h 812"/>
                <a:gd name="T14" fmla="*/ 832 w 878"/>
                <a:gd name="T15" fmla="*/ 806 h 812"/>
                <a:gd name="T16" fmla="*/ 818 w 878"/>
                <a:gd name="T17" fmla="*/ 810 h 812"/>
                <a:gd name="T18" fmla="*/ 802 w 878"/>
                <a:gd name="T19" fmla="*/ 812 h 812"/>
                <a:gd name="T20" fmla="*/ 76 w 878"/>
                <a:gd name="T21" fmla="*/ 812 h 812"/>
                <a:gd name="T22" fmla="*/ 76 w 878"/>
                <a:gd name="T23" fmla="*/ 812 h 812"/>
                <a:gd name="T24" fmla="*/ 62 w 878"/>
                <a:gd name="T25" fmla="*/ 810 h 812"/>
                <a:gd name="T26" fmla="*/ 48 w 878"/>
                <a:gd name="T27" fmla="*/ 806 h 812"/>
                <a:gd name="T28" fmla="*/ 34 w 878"/>
                <a:gd name="T29" fmla="*/ 798 h 812"/>
                <a:gd name="T30" fmla="*/ 24 w 878"/>
                <a:gd name="T31" fmla="*/ 790 h 812"/>
                <a:gd name="T32" fmla="*/ 14 w 878"/>
                <a:gd name="T33" fmla="*/ 778 h 812"/>
                <a:gd name="T34" fmla="*/ 6 w 878"/>
                <a:gd name="T35" fmla="*/ 766 h 812"/>
                <a:gd name="T36" fmla="*/ 2 w 878"/>
                <a:gd name="T37" fmla="*/ 752 h 812"/>
                <a:gd name="T38" fmla="*/ 0 w 878"/>
                <a:gd name="T39" fmla="*/ 736 h 812"/>
                <a:gd name="T40" fmla="*/ 0 w 878"/>
                <a:gd name="T41" fmla="*/ 76 h 812"/>
                <a:gd name="T42" fmla="*/ 0 w 878"/>
                <a:gd name="T43" fmla="*/ 76 h 812"/>
                <a:gd name="T44" fmla="*/ 2 w 878"/>
                <a:gd name="T45" fmla="*/ 62 h 812"/>
                <a:gd name="T46" fmla="*/ 6 w 878"/>
                <a:gd name="T47" fmla="*/ 46 h 812"/>
                <a:gd name="T48" fmla="*/ 14 w 878"/>
                <a:gd name="T49" fmla="*/ 34 h 812"/>
                <a:gd name="T50" fmla="*/ 24 w 878"/>
                <a:gd name="T51" fmla="*/ 22 h 812"/>
                <a:gd name="T52" fmla="*/ 34 w 878"/>
                <a:gd name="T53" fmla="*/ 14 h 812"/>
                <a:gd name="T54" fmla="*/ 48 w 878"/>
                <a:gd name="T55" fmla="*/ 6 h 812"/>
                <a:gd name="T56" fmla="*/ 62 w 878"/>
                <a:gd name="T57" fmla="*/ 2 h 812"/>
                <a:gd name="T58" fmla="*/ 76 w 878"/>
                <a:gd name="T59" fmla="*/ 0 h 812"/>
                <a:gd name="T60" fmla="*/ 802 w 878"/>
                <a:gd name="T61" fmla="*/ 0 h 812"/>
                <a:gd name="T62" fmla="*/ 802 w 878"/>
                <a:gd name="T63" fmla="*/ 0 h 812"/>
                <a:gd name="T64" fmla="*/ 818 w 878"/>
                <a:gd name="T65" fmla="*/ 2 h 812"/>
                <a:gd name="T66" fmla="*/ 832 w 878"/>
                <a:gd name="T67" fmla="*/ 6 h 812"/>
                <a:gd name="T68" fmla="*/ 844 w 878"/>
                <a:gd name="T69" fmla="*/ 14 h 812"/>
                <a:gd name="T70" fmla="*/ 856 w 878"/>
                <a:gd name="T71" fmla="*/ 22 h 812"/>
                <a:gd name="T72" fmla="*/ 866 w 878"/>
                <a:gd name="T73" fmla="*/ 34 h 812"/>
                <a:gd name="T74" fmla="*/ 872 w 878"/>
                <a:gd name="T75" fmla="*/ 46 h 812"/>
                <a:gd name="T76" fmla="*/ 876 w 878"/>
                <a:gd name="T77" fmla="*/ 62 h 812"/>
                <a:gd name="T78" fmla="*/ 878 w 878"/>
                <a:gd name="T79" fmla="*/ 76 h 812"/>
                <a:gd name="T80" fmla="*/ 878 w 878"/>
                <a:gd name="T81" fmla="*/ 736 h 8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 h="812">
                  <a:moveTo>
                    <a:pt x="878" y="736"/>
                  </a:moveTo>
                  <a:lnTo>
                    <a:pt x="878" y="736"/>
                  </a:lnTo>
                  <a:lnTo>
                    <a:pt x="876" y="752"/>
                  </a:lnTo>
                  <a:lnTo>
                    <a:pt x="872" y="766"/>
                  </a:lnTo>
                  <a:lnTo>
                    <a:pt x="866" y="778"/>
                  </a:lnTo>
                  <a:lnTo>
                    <a:pt x="856" y="790"/>
                  </a:lnTo>
                  <a:lnTo>
                    <a:pt x="844" y="798"/>
                  </a:lnTo>
                  <a:lnTo>
                    <a:pt x="832" y="806"/>
                  </a:lnTo>
                  <a:lnTo>
                    <a:pt x="818" y="810"/>
                  </a:lnTo>
                  <a:lnTo>
                    <a:pt x="802" y="812"/>
                  </a:lnTo>
                  <a:lnTo>
                    <a:pt x="76" y="812"/>
                  </a:lnTo>
                  <a:lnTo>
                    <a:pt x="62" y="810"/>
                  </a:lnTo>
                  <a:lnTo>
                    <a:pt x="48" y="806"/>
                  </a:lnTo>
                  <a:lnTo>
                    <a:pt x="34" y="798"/>
                  </a:lnTo>
                  <a:lnTo>
                    <a:pt x="24" y="790"/>
                  </a:lnTo>
                  <a:lnTo>
                    <a:pt x="14" y="778"/>
                  </a:lnTo>
                  <a:lnTo>
                    <a:pt x="6" y="766"/>
                  </a:lnTo>
                  <a:lnTo>
                    <a:pt x="2" y="752"/>
                  </a:lnTo>
                  <a:lnTo>
                    <a:pt x="0" y="736"/>
                  </a:lnTo>
                  <a:lnTo>
                    <a:pt x="0" y="76"/>
                  </a:lnTo>
                  <a:lnTo>
                    <a:pt x="2" y="62"/>
                  </a:lnTo>
                  <a:lnTo>
                    <a:pt x="6" y="46"/>
                  </a:lnTo>
                  <a:lnTo>
                    <a:pt x="14" y="34"/>
                  </a:lnTo>
                  <a:lnTo>
                    <a:pt x="24" y="22"/>
                  </a:lnTo>
                  <a:lnTo>
                    <a:pt x="34" y="14"/>
                  </a:lnTo>
                  <a:lnTo>
                    <a:pt x="48" y="6"/>
                  </a:lnTo>
                  <a:lnTo>
                    <a:pt x="62" y="2"/>
                  </a:lnTo>
                  <a:lnTo>
                    <a:pt x="76" y="0"/>
                  </a:lnTo>
                  <a:lnTo>
                    <a:pt x="802" y="0"/>
                  </a:lnTo>
                  <a:lnTo>
                    <a:pt x="818" y="2"/>
                  </a:lnTo>
                  <a:lnTo>
                    <a:pt x="832" y="6"/>
                  </a:lnTo>
                  <a:lnTo>
                    <a:pt x="844" y="14"/>
                  </a:lnTo>
                  <a:lnTo>
                    <a:pt x="856" y="22"/>
                  </a:lnTo>
                  <a:lnTo>
                    <a:pt x="866" y="34"/>
                  </a:lnTo>
                  <a:lnTo>
                    <a:pt x="872" y="46"/>
                  </a:lnTo>
                  <a:lnTo>
                    <a:pt x="876" y="62"/>
                  </a:lnTo>
                  <a:lnTo>
                    <a:pt x="878" y="76"/>
                  </a:lnTo>
                  <a:lnTo>
                    <a:pt x="878" y="736"/>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 name="Freeform 11"/>
            <p:cNvSpPr>
              <a:spLocks/>
            </p:cNvSpPr>
            <p:nvPr/>
          </p:nvSpPr>
          <p:spPr bwMode="auto">
            <a:xfrm>
              <a:off x="3827" y="2166"/>
              <a:ext cx="820" cy="758"/>
            </a:xfrm>
            <a:custGeom>
              <a:avLst/>
              <a:gdLst>
                <a:gd name="T0" fmla="*/ 820 w 820"/>
                <a:gd name="T1" fmla="*/ 686 h 758"/>
                <a:gd name="T2" fmla="*/ 820 w 820"/>
                <a:gd name="T3" fmla="*/ 686 h 758"/>
                <a:gd name="T4" fmla="*/ 818 w 820"/>
                <a:gd name="T5" fmla="*/ 700 h 758"/>
                <a:gd name="T6" fmla="*/ 814 w 820"/>
                <a:gd name="T7" fmla="*/ 714 h 758"/>
                <a:gd name="T8" fmla="*/ 808 w 820"/>
                <a:gd name="T9" fmla="*/ 726 h 758"/>
                <a:gd name="T10" fmla="*/ 798 w 820"/>
                <a:gd name="T11" fmla="*/ 736 h 758"/>
                <a:gd name="T12" fmla="*/ 788 w 820"/>
                <a:gd name="T13" fmla="*/ 746 h 758"/>
                <a:gd name="T14" fmla="*/ 776 w 820"/>
                <a:gd name="T15" fmla="*/ 752 h 758"/>
                <a:gd name="T16" fmla="*/ 764 w 820"/>
                <a:gd name="T17" fmla="*/ 756 h 758"/>
                <a:gd name="T18" fmla="*/ 748 w 820"/>
                <a:gd name="T19" fmla="*/ 758 h 758"/>
                <a:gd name="T20" fmla="*/ 70 w 820"/>
                <a:gd name="T21" fmla="*/ 758 h 758"/>
                <a:gd name="T22" fmla="*/ 70 w 820"/>
                <a:gd name="T23" fmla="*/ 758 h 758"/>
                <a:gd name="T24" fmla="*/ 56 w 820"/>
                <a:gd name="T25" fmla="*/ 756 h 758"/>
                <a:gd name="T26" fmla="*/ 42 w 820"/>
                <a:gd name="T27" fmla="*/ 752 h 758"/>
                <a:gd name="T28" fmla="*/ 30 w 820"/>
                <a:gd name="T29" fmla="*/ 746 h 758"/>
                <a:gd name="T30" fmla="*/ 20 w 820"/>
                <a:gd name="T31" fmla="*/ 736 h 758"/>
                <a:gd name="T32" fmla="*/ 12 w 820"/>
                <a:gd name="T33" fmla="*/ 726 h 758"/>
                <a:gd name="T34" fmla="*/ 6 w 820"/>
                <a:gd name="T35" fmla="*/ 714 h 758"/>
                <a:gd name="T36" fmla="*/ 2 w 820"/>
                <a:gd name="T37" fmla="*/ 700 h 758"/>
                <a:gd name="T38" fmla="*/ 0 w 820"/>
                <a:gd name="T39" fmla="*/ 686 h 758"/>
                <a:gd name="T40" fmla="*/ 0 w 820"/>
                <a:gd name="T41" fmla="*/ 70 h 758"/>
                <a:gd name="T42" fmla="*/ 0 w 820"/>
                <a:gd name="T43" fmla="*/ 70 h 758"/>
                <a:gd name="T44" fmla="*/ 2 w 820"/>
                <a:gd name="T45" fmla="*/ 56 h 758"/>
                <a:gd name="T46" fmla="*/ 6 w 820"/>
                <a:gd name="T47" fmla="*/ 42 h 758"/>
                <a:gd name="T48" fmla="*/ 12 w 820"/>
                <a:gd name="T49" fmla="*/ 30 h 758"/>
                <a:gd name="T50" fmla="*/ 20 w 820"/>
                <a:gd name="T51" fmla="*/ 20 h 758"/>
                <a:gd name="T52" fmla="*/ 30 w 820"/>
                <a:gd name="T53" fmla="*/ 12 h 758"/>
                <a:gd name="T54" fmla="*/ 42 w 820"/>
                <a:gd name="T55" fmla="*/ 4 h 758"/>
                <a:gd name="T56" fmla="*/ 56 w 820"/>
                <a:gd name="T57" fmla="*/ 0 h 758"/>
                <a:gd name="T58" fmla="*/ 70 w 820"/>
                <a:gd name="T59" fmla="*/ 0 h 758"/>
                <a:gd name="T60" fmla="*/ 748 w 820"/>
                <a:gd name="T61" fmla="*/ 0 h 758"/>
                <a:gd name="T62" fmla="*/ 748 w 820"/>
                <a:gd name="T63" fmla="*/ 0 h 758"/>
                <a:gd name="T64" fmla="*/ 764 w 820"/>
                <a:gd name="T65" fmla="*/ 0 h 758"/>
                <a:gd name="T66" fmla="*/ 776 w 820"/>
                <a:gd name="T67" fmla="*/ 4 h 758"/>
                <a:gd name="T68" fmla="*/ 788 w 820"/>
                <a:gd name="T69" fmla="*/ 12 h 758"/>
                <a:gd name="T70" fmla="*/ 798 w 820"/>
                <a:gd name="T71" fmla="*/ 20 h 758"/>
                <a:gd name="T72" fmla="*/ 808 w 820"/>
                <a:gd name="T73" fmla="*/ 30 h 758"/>
                <a:gd name="T74" fmla="*/ 814 w 820"/>
                <a:gd name="T75" fmla="*/ 42 h 758"/>
                <a:gd name="T76" fmla="*/ 818 w 820"/>
                <a:gd name="T77" fmla="*/ 56 h 758"/>
                <a:gd name="T78" fmla="*/ 820 w 820"/>
                <a:gd name="T79" fmla="*/ 70 h 758"/>
                <a:gd name="T80" fmla="*/ 820 w 820"/>
                <a:gd name="T81" fmla="*/ 686 h 7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0" h="758">
                  <a:moveTo>
                    <a:pt x="820" y="686"/>
                  </a:moveTo>
                  <a:lnTo>
                    <a:pt x="820" y="686"/>
                  </a:lnTo>
                  <a:lnTo>
                    <a:pt x="818" y="700"/>
                  </a:lnTo>
                  <a:lnTo>
                    <a:pt x="814" y="714"/>
                  </a:lnTo>
                  <a:lnTo>
                    <a:pt x="808" y="726"/>
                  </a:lnTo>
                  <a:lnTo>
                    <a:pt x="798" y="736"/>
                  </a:lnTo>
                  <a:lnTo>
                    <a:pt x="788" y="746"/>
                  </a:lnTo>
                  <a:lnTo>
                    <a:pt x="776" y="752"/>
                  </a:lnTo>
                  <a:lnTo>
                    <a:pt x="764" y="756"/>
                  </a:lnTo>
                  <a:lnTo>
                    <a:pt x="748" y="758"/>
                  </a:lnTo>
                  <a:lnTo>
                    <a:pt x="70" y="758"/>
                  </a:lnTo>
                  <a:lnTo>
                    <a:pt x="56" y="756"/>
                  </a:lnTo>
                  <a:lnTo>
                    <a:pt x="42" y="752"/>
                  </a:lnTo>
                  <a:lnTo>
                    <a:pt x="30" y="746"/>
                  </a:lnTo>
                  <a:lnTo>
                    <a:pt x="20" y="736"/>
                  </a:lnTo>
                  <a:lnTo>
                    <a:pt x="12" y="726"/>
                  </a:lnTo>
                  <a:lnTo>
                    <a:pt x="6" y="714"/>
                  </a:lnTo>
                  <a:lnTo>
                    <a:pt x="2" y="700"/>
                  </a:lnTo>
                  <a:lnTo>
                    <a:pt x="0" y="686"/>
                  </a:lnTo>
                  <a:lnTo>
                    <a:pt x="0" y="70"/>
                  </a:lnTo>
                  <a:lnTo>
                    <a:pt x="2" y="56"/>
                  </a:lnTo>
                  <a:lnTo>
                    <a:pt x="6" y="42"/>
                  </a:lnTo>
                  <a:lnTo>
                    <a:pt x="12" y="30"/>
                  </a:lnTo>
                  <a:lnTo>
                    <a:pt x="20" y="20"/>
                  </a:lnTo>
                  <a:lnTo>
                    <a:pt x="30" y="12"/>
                  </a:lnTo>
                  <a:lnTo>
                    <a:pt x="42" y="4"/>
                  </a:lnTo>
                  <a:lnTo>
                    <a:pt x="56" y="0"/>
                  </a:lnTo>
                  <a:lnTo>
                    <a:pt x="70" y="0"/>
                  </a:lnTo>
                  <a:lnTo>
                    <a:pt x="748" y="0"/>
                  </a:lnTo>
                  <a:lnTo>
                    <a:pt x="764" y="0"/>
                  </a:lnTo>
                  <a:lnTo>
                    <a:pt x="776" y="4"/>
                  </a:lnTo>
                  <a:lnTo>
                    <a:pt x="788" y="12"/>
                  </a:lnTo>
                  <a:lnTo>
                    <a:pt x="798" y="20"/>
                  </a:lnTo>
                  <a:lnTo>
                    <a:pt x="808" y="30"/>
                  </a:lnTo>
                  <a:lnTo>
                    <a:pt x="814" y="42"/>
                  </a:lnTo>
                  <a:lnTo>
                    <a:pt x="818" y="56"/>
                  </a:lnTo>
                  <a:lnTo>
                    <a:pt x="820" y="70"/>
                  </a:lnTo>
                  <a:lnTo>
                    <a:pt x="820" y="6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12"/>
            <p:cNvSpPr>
              <a:spLocks/>
            </p:cNvSpPr>
            <p:nvPr/>
          </p:nvSpPr>
          <p:spPr bwMode="auto">
            <a:xfrm>
              <a:off x="3857" y="2640"/>
              <a:ext cx="128" cy="242"/>
            </a:xfrm>
            <a:custGeom>
              <a:avLst/>
              <a:gdLst>
                <a:gd name="T0" fmla="*/ 128 w 128"/>
                <a:gd name="T1" fmla="*/ 116 h 242"/>
                <a:gd name="T2" fmla="*/ 76 w 128"/>
                <a:gd name="T3" fmla="*/ 116 h 242"/>
                <a:gd name="T4" fmla="*/ 112 w 128"/>
                <a:gd name="T5" fmla="*/ 80 h 242"/>
                <a:gd name="T6" fmla="*/ 104 w 128"/>
                <a:gd name="T7" fmla="*/ 72 h 242"/>
                <a:gd name="T8" fmla="*/ 68 w 128"/>
                <a:gd name="T9" fmla="*/ 108 h 242"/>
                <a:gd name="T10" fmla="*/ 68 w 128"/>
                <a:gd name="T11" fmla="*/ 0 h 242"/>
                <a:gd name="T12" fmla="*/ 58 w 128"/>
                <a:gd name="T13" fmla="*/ 0 h 242"/>
                <a:gd name="T14" fmla="*/ 58 w 128"/>
                <a:gd name="T15" fmla="*/ 108 h 242"/>
                <a:gd name="T16" fmla="*/ 22 w 128"/>
                <a:gd name="T17" fmla="*/ 72 h 242"/>
                <a:gd name="T18" fmla="*/ 14 w 128"/>
                <a:gd name="T19" fmla="*/ 80 h 242"/>
                <a:gd name="T20" fmla="*/ 52 w 128"/>
                <a:gd name="T21" fmla="*/ 116 h 242"/>
                <a:gd name="T22" fmla="*/ 0 w 128"/>
                <a:gd name="T23" fmla="*/ 116 h 242"/>
                <a:gd name="T24" fmla="*/ 0 w 128"/>
                <a:gd name="T25" fmla="*/ 126 h 242"/>
                <a:gd name="T26" fmla="*/ 52 w 128"/>
                <a:gd name="T27" fmla="*/ 126 h 242"/>
                <a:gd name="T28" fmla="*/ 14 w 128"/>
                <a:gd name="T29" fmla="*/ 162 h 242"/>
                <a:gd name="T30" fmla="*/ 22 w 128"/>
                <a:gd name="T31" fmla="*/ 170 h 242"/>
                <a:gd name="T32" fmla="*/ 58 w 128"/>
                <a:gd name="T33" fmla="*/ 134 h 242"/>
                <a:gd name="T34" fmla="*/ 58 w 128"/>
                <a:gd name="T35" fmla="*/ 242 h 242"/>
                <a:gd name="T36" fmla="*/ 68 w 128"/>
                <a:gd name="T37" fmla="*/ 242 h 242"/>
                <a:gd name="T38" fmla="*/ 68 w 128"/>
                <a:gd name="T39" fmla="*/ 134 h 242"/>
                <a:gd name="T40" fmla="*/ 104 w 128"/>
                <a:gd name="T41" fmla="*/ 170 h 242"/>
                <a:gd name="T42" fmla="*/ 112 w 128"/>
                <a:gd name="T43" fmla="*/ 162 h 242"/>
                <a:gd name="T44" fmla="*/ 76 w 128"/>
                <a:gd name="T45" fmla="*/ 126 h 242"/>
                <a:gd name="T46" fmla="*/ 128 w 128"/>
                <a:gd name="T47" fmla="*/ 126 h 242"/>
                <a:gd name="T48" fmla="*/ 128 w 128"/>
                <a:gd name="T49" fmla="*/ 116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42">
                  <a:moveTo>
                    <a:pt x="128" y="116"/>
                  </a:moveTo>
                  <a:lnTo>
                    <a:pt x="76" y="116"/>
                  </a:lnTo>
                  <a:lnTo>
                    <a:pt x="112" y="80"/>
                  </a:lnTo>
                  <a:lnTo>
                    <a:pt x="104" y="72"/>
                  </a:lnTo>
                  <a:lnTo>
                    <a:pt x="68" y="108"/>
                  </a:lnTo>
                  <a:lnTo>
                    <a:pt x="68" y="0"/>
                  </a:lnTo>
                  <a:lnTo>
                    <a:pt x="58" y="0"/>
                  </a:lnTo>
                  <a:lnTo>
                    <a:pt x="58" y="108"/>
                  </a:lnTo>
                  <a:lnTo>
                    <a:pt x="22" y="72"/>
                  </a:lnTo>
                  <a:lnTo>
                    <a:pt x="14" y="80"/>
                  </a:lnTo>
                  <a:lnTo>
                    <a:pt x="52" y="116"/>
                  </a:lnTo>
                  <a:lnTo>
                    <a:pt x="0" y="116"/>
                  </a:lnTo>
                  <a:lnTo>
                    <a:pt x="0" y="126"/>
                  </a:lnTo>
                  <a:lnTo>
                    <a:pt x="52" y="126"/>
                  </a:lnTo>
                  <a:lnTo>
                    <a:pt x="14" y="162"/>
                  </a:lnTo>
                  <a:lnTo>
                    <a:pt x="22" y="170"/>
                  </a:lnTo>
                  <a:lnTo>
                    <a:pt x="58" y="134"/>
                  </a:lnTo>
                  <a:lnTo>
                    <a:pt x="58" y="242"/>
                  </a:lnTo>
                  <a:lnTo>
                    <a:pt x="68" y="242"/>
                  </a:lnTo>
                  <a:lnTo>
                    <a:pt x="68" y="134"/>
                  </a:lnTo>
                  <a:lnTo>
                    <a:pt x="104" y="170"/>
                  </a:lnTo>
                  <a:lnTo>
                    <a:pt x="112" y="162"/>
                  </a:lnTo>
                  <a:lnTo>
                    <a:pt x="76" y="126"/>
                  </a:lnTo>
                  <a:lnTo>
                    <a:pt x="128" y="126"/>
                  </a:lnTo>
                  <a:lnTo>
                    <a:pt x="128" y="116"/>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13"/>
            <p:cNvSpPr>
              <a:spLocks/>
            </p:cNvSpPr>
            <p:nvPr/>
          </p:nvSpPr>
          <p:spPr bwMode="auto">
            <a:xfrm>
              <a:off x="4189" y="2694"/>
              <a:ext cx="100" cy="192"/>
            </a:xfrm>
            <a:custGeom>
              <a:avLst/>
              <a:gdLst>
                <a:gd name="T0" fmla="*/ 100 w 100"/>
                <a:gd name="T1" fmla="*/ 92 h 192"/>
                <a:gd name="T2" fmla="*/ 60 w 100"/>
                <a:gd name="T3" fmla="*/ 92 h 192"/>
                <a:gd name="T4" fmla="*/ 88 w 100"/>
                <a:gd name="T5" fmla="*/ 64 h 192"/>
                <a:gd name="T6" fmla="*/ 82 w 100"/>
                <a:gd name="T7" fmla="*/ 58 h 192"/>
                <a:gd name="T8" fmla="*/ 54 w 100"/>
                <a:gd name="T9" fmla="*/ 86 h 192"/>
                <a:gd name="T10" fmla="*/ 54 w 100"/>
                <a:gd name="T11" fmla="*/ 0 h 192"/>
                <a:gd name="T12" fmla="*/ 46 w 100"/>
                <a:gd name="T13" fmla="*/ 0 h 192"/>
                <a:gd name="T14" fmla="*/ 46 w 100"/>
                <a:gd name="T15" fmla="*/ 86 h 192"/>
                <a:gd name="T16" fmla="*/ 18 w 100"/>
                <a:gd name="T17" fmla="*/ 58 h 192"/>
                <a:gd name="T18" fmla="*/ 12 w 100"/>
                <a:gd name="T19" fmla="*/ 64 h 192"/>
                <a:gd name="T20" fmla="*/ 40 w 100"/>
                <a:gd name="T21" fmla="*/ 92 h 192"/>
                <a:gd name="T22" fmla="*/ 0 w 100"/>
                <a:gd name="T23" fmla="*/ 92 h 192"/>
                <a:gd name="T24" fmla="*/ 0 w 100"/>
                <a:gd name="T25" fmla="*/ 100 h 192"/>
                <a:gd name="T26" fmla="*/ 40 w 100"/>
                <a:gd name="T27" fmla="*/ 100 h 192"/>
                <a:gd name="T28" fmla="*/ 12 w 100"/>
                <a:gd name="T29" fmla="*/ 130 h 192"/>
                <a:gd name="T30" fmla="*/ 18 w 100"/>
                <a:gd name="T31" fmla="*/ 134 h 192"/>
                <a:gd name="T32" fmla="*/ 46 w 100"/>
                <a:gd name="T33" fmla="*/ 106 h 192"/>
                <a:gd name="T34" fmla="*/ 46 w 100"/>
                <a:gd name="T35" fmla="*/ 192 h 192"/>
                <a:gd name="T36" fmla="*/ 54 w 100"/>
                <a:gd name="T37" fmla="*/ 192 h 192"/>
                <a:gd name="T38" fmla="*/ 54 w 100"/>
                <a:gd name="T39" fmla="*/ 106 h 192"/>
                <a:gd name="T40" fmla="*/ 82 w 100"/>
                <a:gd name="T41" fmla="*/ 134 h 192"/>
                <a:gd name="T42" fmla="*/ 88 w 100"/>
                <a:gd name="T43" fmla="*/ 130 h 192"/>
                <a:gd name="T44" fmla="*/ 60 w 100"/>
                <a:gd name="T45" fmla="*/ 100 h 192"/>
                <a:gd name="T46" fmla="*/ 100 w 100"/>
                <a:gd name="T47" fmla="*/ 100 h 192"/>
                <a:gd name="T48" fmla="*/ 100 w 100"/>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92">
                  <a:moveTo>
                    <a:pt x="100" y="92"/>
                  </a:moveTo>
                  <a:lnTo>
                    <a:pt x="60" y="92"/>
                  </a:lnTo>
                  <a:lnTo>
                    <a:pt x="88" y="64"/>
                  </a:lnTo>
                  <a:lnTo>
                    <a:pt x="82" y="58"/>
                  </a:lnTo>
                  <a:lnTo>
                    <a:pt x="54" y="86"/>
                  </a:lnTo>
                  <a:lnTo>
                    <a:pt x="54" y="0"/>
                  </a:lnTo>
                  <a:lnTo>
                    <a:pt x="46" y="0"/>
                  </a:lnTo>
                  <a:lnTo>
                    <a:pt x="46" y="86"/>
                  </a:lnTo>
                  <a:lnTo>
                    <a:pt x="18" y="58"/>
                  </a:lnTo>
                  <a:lnTo>
                    <a:pt x="12" y="64"/>
                  </a:lnTo>
                  <a:lnTo>
                    <a:pt x="40" y="92"/>
                  </a:lnTo>
                  <a:lnTo>
                    <a:pt x="0" y="92"/>
                  </a:lnTo>
                  <a:lnTo>
                    <a:pt x="0" y="100"/>
                  </a:lnTo>
                  <a:lnTo>
                    <a:pt x="40" y="100"/>
                  </a:lnTo>
                  <a:lnTo>
                    <a:pt x="12" y="130"/>
                  </a:lnTo>
                  <a:lnTo>
                    <a:pt x="18" y="134"/>
                  </a:lnTo>
                  <a:lnTo>
                    <a:pt x="46" y="106"/>
                  </a:lnTo>
                  <a:lnTo>
                    <a:pt x="46" y="192"/>
                  </a:lnTo>
                  <a:lnTo>
                    <a:pt x="54" y="192"/>
                  </a:lnTo>
                  <a:lnTo>
                    <a:pt x="54" y="106"/>
                  </a:lnTo>
                  <a:lnTo>
                    <a:pt x="82" y="134"/>
                  </a:lnTo>
                  <a:lnTo>
                    <a:pt x="88" y="130"/>
                  </a:lnTo>
                  <a:lnTo>
                    <a:pt x="60" y="100"/>
                  </a:lnTo>
                  <a:lnTo>
                    <a:pt x="100" y="100"/>
                  </a:lnTo>
                  <a:lnTo>
                    <a:pt x="100" y="92"/>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14"/>
            <p:cNvSpPr>
              <a:spLocks/>
            </p:cNvSpPr>
            <p:nvPr/>
          </p:nvSpPr>
          <p:spPr bwMode="auto">
            <a:xfrm>
              <a:off x="4443" y="2170"/>
              <a:ext cx="100" cy="192"/>
            </a:xfrm>
            <a:custGeom>
              <a:avLst/>
              <a:gdLst>
                <a:gd name="T0" fmla="*/ 100 w 100"/>
                <a:gd name="T1" fmla="*/ 92 h 192"/>
                <a:gd name="T2" fmla="*/ 60 w 100"/>
                <a:gd name="T3" fmla="*/ 92 h 192"/>
                <a:gd name="T4" fmla="*/ 88 w 100"/>
                <a:gd name="T5" fmla="*/ 64 h 192"/>
                <a:gd name="T6" fmla="*/ 82 w 100"/>
                <a:gd name="T7" fmla="*/ 58 h 192"/>
                <a:gd name="T8" fmla="*/ 54 w 100"/>
                <a:gd name="T9" fmla="*/ 86 h 192"/>
                <a:gd name="T10" fmla="*/ 54 w 100"/>
                <a:gd name="T11" fmla="*/ 0 h 192"/>
                <a:gd name="T12" fmla="*/ 46 w 100"/>
                <a:gd name="T13" fmla="*/ 0 h 192"/>
                <a:gd name="T14" fmla="*/ 46 w 100"/>
                <a:gd name="T15" fmla="*/ 86 h 192"/>
                <a:gd name="T16" fmla="*/ 16 w 100"/>
                <a:gd name="T17" fmla="*/ 58 h 192"/>
                <a:gd name="T18" fmla="*/ 10 w 100"/>
                <a:gd name="T19" fmla="*/ 64 h 192"/>
                <a:gd name="T20" fmla="*/ 40 w 100"/>
                <a:gd name="T21" fmla="*/ 92 h 192"/>
                <a:gd name="T22" fmla="*/ 0 w 100"/>
                <a:gd name="T23" fmla="*/ 92 h 192"/>
                <a:gd name="T24" fmla="*/ 0 w 100"/>
                <a:gd name="T25" fmla="*/ 100 h 192"/>
                <a:gd name="T26" fmla="*/ 40 w 100"/>
                <a:gd name="T27" fmla="*/ 100 h 192"/>
                <a:gd name="T28" fmla="*/ 10 w 100"/>
                <a:gd name="T29" fmla="*/ 128 h 192"/>
                <a:gd name="T30" fmla="*/ 16 w 100"/>
                <a:gd name="T31" fmla="*/ 134 h 192"/>
                <a:gd name="T32" fmla="*/ 46 w 100"/>
                <a:gd name="T33" fmla="*/ 106 h 192"/>
                <a:gd name="T34" fmla="*/ 46 w 100"/>
                <a:gd name="T35" fmla="*/ 192 h 192"/>
                <a:gd name="T36" fmla="*/ 54 w 100"/>
                <a:gd name="T37" fmla="*/ 192 h 192"/>
                <a:gd name="T38" fmla="*/ 54 w 100"/>
                <a:gd name="T39" fmla="*/ 106 h 192"/>
                <a:gd name="T40" fmla="*/ 82 w 100"/>
                <a:gd name="T41" fmla="*/ 134 h 192"/>
                <a:gd name="T42" fmla="*/ 88 w 100"/>
                <a:gd name="T43" fmla="*/ 128 h 192"/>
                <a:gd name="T44" fmla="*/ 60 w 100"/>
                <a:gd name="T45" fmla="*/ 100 h 192"/>
                <a:gd name="T46" fmla="*/ 100 w 100"/>
                <a:gd name="T47" fmla="*/ 100 h 192"/>
                <a:gd name="T48" fmla="*/ 100 w 100"/>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92">
                  <a:moveTo>
                    <a:pt x="100" y="92"/>
                  </a:moveTo>
                  <a:lnTo>
                    <a:pt x="60" y="92"/>
                  </a:lnTo>
                  <a:lnTo>
                    <a:pt x="88" y="64"/>
                  </a:lnTo>
                  <a:lnTo>
                    <a:pt x="82" y="58"/>
                  </a:lnTo>
                  <a:lnTo>
                    <a:pt x="54" y="86"/>
                  </a:lnTo>
                  <a:lnTo>
                    <a:pt x="54" y="0"/>
                  </a:lnTo>
                  <a:lnTo>
                    <a:pt x="46" y="0"/>
                  </a:lnTo>
                  <a:lnTo>
                    <a:pt x="46" y="86"/>
                  </a:lnTo>
                  <a:lnTo>
                    <a:pt x="16" y="58"/>
                  </a:lnTo>
                  <a:lnTo>
                    <a:pt x="10" y="64"/>
                  </a:lnTo>
                  <a:lnTo>
                    <a:pt x="40" y="92"/>
                  </a:lnTo>
                  <a:lnTo>
                    <a:pt x="0" y="92"/>
                  </a:lnTo>
                  <a:lnTo>
                    <a:pt x="0" y="100"/>
                  </a:lnTo>
                  <a:lnTo>
                    <a:pt x="40" y="100"/>
                  </a:lnTo>
                  <a:lnTo>
                    <a:pt x="10" y="128"/>
                  </a:lnTo>
                  <a:lnTo>
                    <a:pt x="16" y="134"/>
                  </a:lnTo>
                  <a:lnTo>
                    <a:pt x="46" y="106"/>
                  </a:lnTo>
                  <a:lnTo>
                    <a:pt x="46" y="192"/>
                  </a:lnTo>
                  <a:lnTo>
                    <a:pt x="54" y="192"/>
                  </a:lnTo>
                  <a:lnTo>
                    <a:pt x="54" y="106"/>
                  </a:lnTo>
                  <a:lnTo>
                    <a:pt x="82" y="134"/>
                  </a:lnTo>
                  <a:lnTo>
                    <a:pt x="88" y="128"/>
                  </a:lnTo>
                  <a:lnTo>
                    <a:pt x="60" y="100"/>
                  </a:lnTo>
                  <a:lnTo>
                    <a:pt x="100" y="100"/>
                  </a:lnTo>
                  <a:lnTo>
                    <a:pt x="100" y="92"/>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15"/>
            <p:cNvSpPr>
              <a:spLocks/>
            </p:cNvSpPr>
            <p:nvPr/>
          </p:nvSpPr>
          <p:spPr bwMode="auto">
            <a:xfrm>
              <a:off x="3679" y="2174"/>
              <a:ext cx="1124" cy="692"/>
            </a:xfrm>
            <a:custGeom>
              <a:avLst/>
              <a:gdLst>
                <a:gd name="T0" fmla="*/ 1112 w 1124"/>
                <a:gd name="T1" fmla="*/ 452 h 692"/>
                <a:gd name="T2" fmla="*/ 1124 w 1124"/>
                <a:gd name="T3" fmla="*/ 434 h 692"/>
                <a:gd name="T4" fmla="*/ 1108 w 1124"/>
                <a:gd name="T5" fmla="*/ 432 h 692"/>
                <a:gd name="T6" fmla="*/ 1086 w 1124"/>
                <a:gd name="T7" fmla="*/ 450 h 692"/>
                <a:gd name="T8" fmla="*/ 1068 w 1124"/>
                <a:gd name="T9" fmla="*/ 450 h 692"/>
                <a:gd name="T10" fmla="*/ 1100 w 1124"/>
                <a:gd name="T11" fmla="*/ 420 h 692"/>
                <a:gd name="T12" fmla="*/ 1092 w 1124"/>
                <a:gd name="T13" fmla="*/ 410 h 692"/>
                <a:gd name="T14" fmla="*/ 1070 w 1124"/>
                <a:gd name="T15" fmla="*/ 430 h 692"/>
                <a:gd name="T16" fmla="*/ 1042 w 1124"/>
                <a:gd name="T17" fmla="*/ 444 h 692"/>
                <a:gd name="T18" fmla="*/ 1040 w 1124"/>
                <a:gd name="T19" fmla="*/ 424 h 692"/>
                <a:gd name="T20" fmla="*/ 1026 w 1124"/>
                <a:gd name="T21" fmla="*/ 424 h 692"/>
                <a:gd name="T22" fmla="*/ 1030 w 1124"/>
                <a:gd name="T23" fmla="*/ 454 h 692"/>
                <a:gd name="T24" fmla="*/ 1018 w 1124"/>
                <a:gd name="T25" fmla="*/ 476 h 692"/>
                <a:gd name="T26" fmla="*/ 954 w 1124"/>
                <a:gd name="T27" fmla="*/ 500 h 692"/>
                <a:gd name="T28" fmla="*/ 1008 w 1124"/>
                <a:gd name="T29" fmla="*/ 296 h 692"/>
                <a:gd name="T30" fmla="*/ 982 w 1124"/>
                <a:gd name="T31" fmla="*/ 254 h 692"/>
                <a:gd name="T32" fmla="*/ 856 w 1124"/>
                <a:gd name="T33" fmla="*/ 204 h 692"/>
                <a:gd name="T34" fmla="*/ 538 w 1124"/>
                <a:gd name="T35" fmla="*/ 78 h 692"/>
                <a:gd name="T36" fmla="*/ 306 w 1124"/>
                <a:gd name="T37" fmla="*/ 4 h 692"/>
                <a:gd name="T38" fmla="*/ 274 w 1124"/>
                <a:gd name="T39" fmla="*/ 30 h 692"/>
                <a:gd name="T40" fmla="*/ 150 w 1124"/>
                <a:gd name="T41" fmla="*/ 226 h 692"/>
                <a:gd name="T42" fmla="*/ 94 w 1124"/>
                <a:gd name="T43" fmla="*/ 160 h 692"/>
                <a:gd name="T44" fmla="*/ 100 w 1124"/>
                <a:gd name="T45" fmla="*/ 142 h 692"/>
                <a:gd name="T46" fmla="*/ 114 w 1124"/>
                <a:gd name="T47" fmla="*/ 114 h 692"/>
                <a:gd name="T48" fmla="*/ 96 w 1124"/>
                <a:gd name="T49" fmla="*/ 120 h 692"/>
                <a:gd name="T50" fmla="*/ 86 w 1124"/>
                <a:gd name="T51" fmla="*/ 134 h 692"/>
                <a:gd name="T52" fmla="*/ 66 w 1124"/>
                <a:gd name="T53" fmla="*/ 98 h 692"/>
                <a:gd name="T54" fmla="*/ 52 w 1124"/>
                <a:gd name="T55" fmla="*/ 78 h 692"/>
                <a:gd name="T56" fmla="*/ 42 w 1124"/>
                <a:gd name="T57" fmla="*/ 88 h 692"/>
                <a:gd name="T58" fmla="*/ 62 w 1124"/>
                <a:gd name="T59" fmla="*/ 132 h 692"/>
                <a:gd name="T60" fmla="*/ 38 w 1124"/>
                <a:gd name="T61" fmla="*/ 114 h 692"/>
                <a:gd name="T62" fmla="*/ 26 w 1124"/>
                <a:gd name="T63" fmla="*/ 88 h 692"/>
                <a:gd name="T64" fmla="*/ 12 w 1124"/>
                <a:gd name="T65" fmla="*/ 90 h 692"/>
                <a:gd name="T66" fmla="*/ 24 w 1124"/>
                <a:gd name="T67" fmla="*/ 120 h 692"/>
                <a:gd name="T68" fmla="*/ 50 w 1124"/>
                <a:gd name="T69" fmla="*/ 148 h 692"/>
                <a:gd name="T70" fmla="*/ 22 w 1124"/>
                <a:gd name="T71" fmla="*/ 142 h 692"/>
                <a:gd name="T72" fmla="*/ 2 w 1124"/>
                <a:gd name="T73" fmla="*/ 132 h 692"/>
                <a:gd name="T74" fmla="*/ 4 w 1124"/>
                <a:gd name="T75" fmla="*/ 148 h 692"/>
                <a:gd name="T76" fmla="*/ 60 w 1124"/>
                <a:gd name="T77" fmla="*/ 168 h 692"/>
                <a:gd name="T78" fmla="*/ 82 w 1124"/>
                <a:gd name="T79" fmla="*/ 178 h 692"/>
                <a:gd name="T80" fmla="*/ 138 w 1124"/>
                <a:gd name="T81" fmla="*/ 246 h 692"/>
                <a:gd name="T82" fmla="*/ 134 w 1124"/>
                <a:gd name="T83" fmla="*/ 382 h 692"/>
                <a:gd name="T84" fmla="*/ 140 w 1124"/>
                <a:gd name="T85" fmla="*/ 418 h 692"/>
                <a:gd name="T86" fmla="*/ 790 w 1124"/>
                <a:gd name="T87" fmla="*/ 688 h 692"/>
                <a:gd name="T88" fmla="*/ 848 w 1124"/>
                <a:gd name="T89" fmla="*/ 678 h 692"/>
                <a:gd name="T90" fmla="*/ 922 w 1124"/>
                <a:gd name="T91" fmla="*/ 522 h 692"/>
                <a:gd name="T92" fmla="*/ 1000 w 1124"/>
                <a:gd name="T93" fmla="*/ 508 h 692"/>
                <a:gd name="T94" fmla="*/ 1040 w 1124"/>
                <a:gd name="T95" fmla="*/ 478 h 692"/>
                <a:gd name="T96" fmla="*/ 1080 w 1124"/>
                <a:gd name="T97" fmla="*/ 488 h 692"/>
                <a:gd name="T98" fmla="*/ 1116 w 1124"/>
                <a:gd name="T99" fmla="*/ 482 h 692"/>
                <a:gd name="T100" fmla="*/ 1108 w 1124"/>
                <a:gd name="T101" fmla="*/ 470 h 692"/>
                <a:gd name="T102" fmla="*/ 1080 w 1124"/>
                <a:gd name="T103" fmla="*/ 476 h 692"/>
                <a:gd name="T104" fmla="*/ 1074 w 1124"/>
                <a:gd name="T105" fmla="*/ 468 h 6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24" h="692">
                  <a:moveTo>
                    <a:pt x="1074" y="468"/>
                  </a:moveTo>
                  <a:lnTo>
                    <a:pt x="1074" y="468"/>
                  </a:lnTo>
                  <a:lnTo>
                    <a:pt x="1090" y="462"/>
                  </a:lnTo>
                  <a:lnTo>
                    <a:pt x="1102" y="456"/>
                  </a:lnTo>
                  <a:lnTo>
                    <a:pt x="1112" y="452"/>
                  </a:lnTo>
                  <a:lnTo>
                    <a:pt x="1118" y="446"/>
                  </a:lnTo>
                  <a:lnTo>
                    <a:pt x="1122" y="442"/>
                  </a:lnTo>
                  <a:lnTo>
                    <a:pt x="1124" y="438"/>
                  </a:lnTo>
                  <a:lnTo>
                    <a:pt x="1124" y="434"/>
                  </a:lnTo>
                  <a:lnTo>
                    <a:pt x="1122" y="430"/>
                  </a:lnTo>
                  <a:lnTo>
                    <a:pt x="1118" y="428"/>
                  </a:lnTo>
                  <a:lnTo>
                    <a:pt x="1114" y="430"/>
                  </a:lnTo>
                  <a:lnTo>
                    <a:pt x="1108" y="432"/>
                  </a:lnTo>
                  <a:lnTo>
                    <a:pt x="1104" y="438"/>
                  </a:lnTo>
                  <a:lnTo>
                    <a:pt x="1098" y="444"/>
                  </a:lnTo>
                  <a:lnTo>
                    <a:pt x="1092" y="448"/>
                  </a:lnTo>
                  <a:lnTo>
                    <a:pt x="1086" y="450"/>
                  </a:lnTo>
                  <a:lnTo>
                    <a:pt x="1074" y="454"/>
                  </a:lnTo>
                  <a:lnTo>
                    <a:pt x="1070" y="454"/>
                  </a:lnTo>
                  <a:lnTo>
                    <a:pt x="1068" y="452"/>
                  </a:lnTo>
                  <a:lnTo>
                    <a:pt x="1068" y="450"/>
                  </a:lnTo>
                  <a:lnTo>
                    <a:pt x="1088" y="438"/>
                  </a:lnTo>
                  <a:lnTo>
                    <a:pt x="1096" y="430"/>
                  </a:lnTo>
                  <a:lnTo>
                    <a:pt x="1100" y="424"/>
                  </a:lnTo>
                  <a:lnTo>
                    <a:pt x="1100" y="420"/>
                  </a:lnTo>
                  <a:lnTo>
                    <a:pt x="1100" y="416"/>
                  </a:lnTo>
                  <a:lnTo>
                    <a:pt x="1098" y="412"/>
                  </a:lnTo>
                  <a:lnTo>
                    <a:pt x="1094" y="410"/>
                  </a:lnTo>
                  <a:lnTo>
                    <a:pt x="1092" y="410"/>
                  </a:lnTo>
                  <a:lnTo>
                    <a:pt x="1088" y="412"/>
                  </a:lnTo>
                  <a:lnTo>
                    <a:pt x="1082" y="416"/>
                  </a:lnTo>
                  <a:lnTo>
                    <a:pt x="1076" y="424"/>
                  </a:lnTo>
                  <a:lnTo>
                    <a:pt x="1070" y="430"/>
                  </a:lnTo>
                  <a:lnTo>
                    <a:pt x="1060" y="438"/>
                  </a:lnTo>
                  <a:lnTo>
                    <a:pt x="1052" y="444"/>
                  </a:lnTo>
                  <a:lnTo>
                    <a:pt x="1046" y="446"/>
                  </a:lnTo>
                  <a:lnTo>
                    <a:pt x="1042" y="444"/>
                  </a:lnTo>
                  <a:lnTo>
                    <a:pt x="1042" y="442"/>
                  </a:lnTo>
                  <a:lnTo>
                    <a:pt x="1042" y="438"/>
                  </a:lnTo>
                  <a:lnTo>
                    <a:pt x="1042" y="430"/>
                  </a:lnTo>
                  <a:lnTo>
                    <a:pt x="1040" y="424"/>
                  </a:lnTo>
                  <a:lnTo>
                    <a:pt x="1038" y="422"/>
                  </a:lnTo>
                  <a:lnTo>
                    <a:pt x="1034" y="420"/>
                  </a:lnTo>
                  <a:lnTo>
                    <a:pt x="1030" y="420"/>
                  </a:lnTo>
                  <a:lnTo>
                    <a:pt x="1026" y="424"/>
                  </a:lnTo>
                  <a:lnTo>
                    <a:pt x="1026" y="430"/>
                  </a:lnTo>
                  <a:lnTo>
                    <a:pt x="1028" y="438"/>
                  </a:lnTo>
                  <a:lnTo>
                    <a:pt x="1030" y="448"/>
                  </a:lnTo>
                  <a:lnTo>
                    <a:pt x="1030" y="454"/>
                  </a:lnTo>
                  <a:lnTo>
                    <a:pt x="1030" y="462"/>
                  </a:lnTo>
                  <a:lnTo>
                    <a:pt x="1030" y="466"/>
                  </a:lnTo>
                  <a:lnTo>
                    <a:pt x="1018" y="476"/>
                  </a:lnTo>
                  <a:lnTo>
                    <a:pt x="1006" y="484"/>
                  </a:lnTo>
                  <a:lnTo>
                    <a:pt x="994" y="492"/>
                  </a:lnTo>
                  <a:lnTo>
                    <a:pt x="980" y="496"/>
                  </a:lnTo>
                  <a:lnTo>
                    <a:pt x="968" y="500"/>
                  </a:lnTo>
                  <a:lnTo>
                    <a:pt x="954" y="500"/>
                  </a:lnTo>
                  <a:lnTo>
                    <a:pt x="932" y="502"/>
                  </a:lnTo>
                  <a:lnTo>
                    <a:pt x="1004" y="316"/>
                  </a:lnTo>
                  <a:lnTo>
                    <a:pt x="1008" y="306"/>
                  </a:lnTo>
                  <a:lnTo>
                    <a:pt x="1008" y="296"/>
                  </a:lnTo>
                  <a:lnTo>
                    <a:pt x="1006" y="288"/>
                  </a:lnTo>
                  <a:lnTo>
                    <a:pt x="1002" y="278"/>
                  </a:lnTo>
                  <a:lnTo>
                    <a:pt x="998" y="268"/>
                  </a:lnTo>
                  <a:lnTo>
                    <a:pt x="990" y="262"/>
                  </a:lnTo>
                  <a:lnTo>
                    <a:pt x="982" y="254"/>
                  </a:lnTo>
                  <a:lnTo>
                    <a:pt x="972" y="250"/>
                  </a:lnTo>
                  <a:lnTo>
                    <a:pt x="910" y="224"/>
                  </a:lnTo>
                  <a:lnTo>
                    <a:pt x="856" y="204"/>
                  </a:lnTo>
                  <a:lnTo>
                    <a:pt x="686" y="136"/>
                  </a:lnTo>
                  <a:lnTo>
                    <a:pt x="538" y="78"/>
                  </a:lnTo>
                  <a:lnTo>
                    <a:pt x="352" y="4"/>
                  </a:lnTo>
                  <a:lnTo>
                    <a:pt x="336" y="0"/>
                  </a:lnTo>
                  <a:lnTo>
                    <a:pt x="320" y="0"/>
                  </a:lnTo>
                  <a:lnTo>
                    <a:pt x="306" y="4"/>
                  </a:lnTo>
                  <a:lnTo>
                    <a:pt x="294" y="12"/>
                  </a:lnTo>
                  <a:lnTo>
                    <a:pt x="286" y="16"/>
                  </a:lnTo>
                  <a:lnTo>
                    <a:pt x="280" y="22"/>
                  </a:lnTo>
                  <a:lnTo>
                    <a:pt x="274" y="30"/>
                  </a:lnTo>
                  <a:lnTo>
                    <a:pt x="270" y="38"/>
                  </a:lnTo>
                  <a:lnTo>
                    <a:pt x="188" y="244"/>
                  </a:lnTo>
                  <a:lnTo>
                    <a:pt x="164" y="234"/>
                  </a:lnTo>
                  <a:lnTo>
                    <a:pt x="150" y="226"/>
                  </a:lnTo>
                  <a:lnTo>
                    <a:pt x="136" y="218"/>
                  </a:lnTo>
                  <a:lnTo>
                    <a:pt x="124" y="206"/>
                  </a:lnTo>
                  <a:lnTo>
                    <a:pt x="112" y="194"/>
                  </a:lnTo>
                  <a:lnTo>
                    <a:pt x="102" y="178"/>
                  </a:lnTo>
                  <a:lnTo>
                    <a:pt x="94" y="160"/>
                  </a:lnTo>
                  <a:lnTo>
                    <a:pt x="96" y="158"/>
                  </a:lnTo>
                  <a:lnTo>
                    <a:pt x="98" y="150"/>
                  </a:lnTo>
                  <a:lnTo>
                    <a:pt x="100" y="142"/>
                  </a:lnTo>
                  <a:lnTo>
                    <a:pt x="106" y="134"/>
                  </a:lnTo>
                  <a:lnTo>
                    <a:pt x="112" y="126"/>
                  </a:lnTo>
                  <a:lnTo>
                    <a:pt x="116" y="120"/>
                  </a:lnTo>
                  <a:lnTo>
                    <a:pt x="114" y="114"/>
                  </a:lnTo>
                  <a:lnTo>
                    <a:pt x="108" y="112"/>
                  </a:lnTo>
                  <a:lnTo>
                    <a:pt x="104" y="112"/>
                  </a:lnTo>
                  <a:lnTo>
                    <a:pt x="100" y="114"/>
                  </a:lnTo>
                  <a:lnTo>
                    <a:pt x="96" y="120"/>
                  </a:lnTo>
                  <a:lnTo>
                    <a:pt x="92" y="128"/>
                  </a:lnTo>
                  <a:lnTo>
                    <a:pt x="92" y="132"/>
                  </a:lnTo>
                  <a:lnTo>
                    <a:pt x="90" y="134"/>
                  </a:lnTo>
                  <a:lnTo>
                    <a:pt x="86" y="134"/>
                  </a:lnTo>
                  <a:lnTo>
                    <a:pt x="80" y="128"/>
                  </a:lnTo>
                  <a:lnTo>
                    <a:pt x="74" y="120"/>
                  </a:lnTo>
                  <a:lnTo>
                    <a:pt x="68" y="108"/>
                  </a:lnTo>
                  <a:lnTo>
                    <a:pt x="66" y="98"/>
                  </a:lnTo>
                  <a:lnTo>
                    <a:pt x="62" y="88"/>
                  </a:lnTo>
                  <a:lnTo>
                    <a:pt x="58" y="80"/>
                  </a:lnTo>
                  <a:lnTo>
                    <a:pt x="56" y="78"/>
                  </a:lnTo>
                  <a:lnTo>
                    <a:pt x="52" y="78"/>
                  </a:lnTo>
                  <a:lnTo>
                    <a:pt x="50" y="78"/>
                  </a:lnTo>
                  <a:lnTo>
                    <a:pt x="46" y="80"/>
                  </a:lnTo>
                  <a:lnTo>
                    <a:pt x="44" y="84"/>
                  </a:lnTo>
                  <a:lnTo>
                    <a:pt x="42" y="88"/>
                  </a:lnTo>
                  <a:lnTo>
                    <a:pt x="44" y="96"/>
                  </a:lnTo>
                  <a:lnTo>
                    <a:pt x="48" y="106"/>
                  </a:lnTo>
                  <a:lnTo>
                    <a:pt x="62" y="128"/>
                  </a:lnTo>
                  <a:lnTo>
                    <a:pt x="62" y="132"/>
                  </a:lnTo>
                  <a:lnTo>
                    <a:pt x="60" y="132"/>
                  </a:lnTo>
                  <a:lnTo>
                    <a:pt x="54" y="130"/>
                  </a:lnTo>
                  <a:lnTo>
                    <a:pt x="44" y="122"/>
                  </a:lnTo>
                  <a:lnTo>
                    <a:pt x="38" y="114"/>
                  </a:lnTo>
                  <a:lnTo>
                    <a:pt x="34" y="108"/>
                  </a:lnTo>
                  <a:lnTo>
                    <a:pt x="32" y="100"/>
                  </a:lnTo>
                  <a:lnTo>
                    <a:pt x="30" y="94"/>
                  </a:lnTo>
                  <a:lnTo>
                    <a:pt x="26" y="88"/>
                  </a:lnTo>
                  <a:lnTo>
                    <a:pt x="22" y="84"/>
                  </a:lnTo>
                  <a:lnTo>
                    <a:pt x="18" y="84"/>
                  </a:lnTo>
                  <a:lnTo>
                    <a:pt x="14" y="88"/>
                  </a:lnTo>
                  <a:lnTo>
                    <a:pt x="12" y="90"/>
                  </a:lnTo>
                  <a:lnTo>
                    <a:pt x="10" y="96"/>
                  </a:lnTo>
                  <a:lnTo>
                    <a:pt x="12" y="102"/>
                  </a:lnTo>
                  <a:lnTo>
                    <a:pt x="18" y="110"/>
                  </a:lnTo>
                  <a:lnTo>
                    <a:pt x="24" y="120"/>
                  </a:lnTo>
                  <a:lnTo>
                    <a:pt x="34" y="130"/>
                  </a:lnTo>
                  <a:lnTo>
                    <a:pt x="48" y="142"/>
                  </a:lnTo>
                  <a:lnTo>
                    <a:pt x="52" y="146"/>
                  </a:lnTo>
                  <a:lnTo>
                    <a:pt x="50" y="148"/>
                  </a:lnTo>
                  <a:lnTo>
                    <a:pt x="46" y="150"/>
                  </a:lnTo>
                  <a:lnTo>
                    <a:pt x="38" y="150"/>
                  </a:lnTo>
                  <a:lnTo>
                    <a:pt x="30" y="148"/>
                  </a:lnTo>
                  <a:lnTo>
                    <a:pt x="22" y="142"/>
                  </a:lnTo>
                  <a:lnTo>
                    <a:pt x="16" y="136"/>
                  </a:lnTo>
                  <a:lnTo>
                    <a:pt x="12" y="132"/>
                  </a:lnTo>
                  <a:lnTo>
                    <a:pt x="8" y="130"/>
                  </a:lnTo>
                  <a:lnTo>
                    <a:pt x="2" y="132"/>
                  </a:lnTo>
                  <a:lnTo>
                    <a:pt x="2" y="134"/>
                  </a:lnTo>
                  <a:lnTo>
                    <a:pt x="0" y="140"/>
                  </a:lnTo>
                  <a:lnTo>
                    <a:pt x="2" y="144"/>
                  </a:lnTo>
                  <a:lnTo>
                    <a:pt x="4" y="148"/>
                  </a:lnTo>
                  <a:lnTo>
                    <a:pt x="10" y="150"/>
                  </a:lnTo>
                  <a:lnTo>
                    <a:pt x="34" y="162"/>
                  </a:lnTo>
                  <a:lnTo>
                    <a:pt x="50" y="168"/>
                  </a:lnTo>
                  <a:lnTo>
                    <a:pt x="60" y="168"/>
                  </a:lnTo>
                  <a:lnTo>
                    <a:pt x="70" y="168"/>
                  </a:lnTo>
                  <a:lnTo>
                    <a:pt x="78" y="168"/>
                  </a:lnTo>
                  <a:lnTo>
                    <a:pt x="82" y="178"/>
                  </a:lnTo>
                  <a:lnTo>
                    <a:pt x="88" y="190"/>
                  </a:lnTo>
                  <a:lnTo>
                    <a:pt x="96" y="202"/>
                  </a:lnTo>
                  <a:lnTo>
                    <a:pt x="108" y="218"/>
                  </a:lnTo>
                  <a:lnTo>
                    <a:pt x="122" y="232"/>
                  </a:lnTo>
                  <a:lnTo>
                    <a:pt x="138" y="246"/>
                  </a:lnTo>
                  <a:lnTo>
                    <a:pt x="158" y="256"/>
                  </a:lnTo>
                  <a:lnTo>
                    <a:pt x="180" y="266"/>
                  </a:lnTo>
                  <a:lnTo>
                    <a:pt x="136" y="374"/>
                  </a:lnTo>
                  <a:lnTo>
                    <a:pt x="134" y="382"/>
                  </a:lnTo>
                  <a:lnTo>
                    <a:pt x="134" y="390"/>
                  </a:lnTo>
                  <a:lnTo>
                    <a:pt x="134" y="398"/>
                  </a:lnTo>
                  <a:lnTo>
                    <a:pt x="136" y="406"/>
                  </a:lnTo>
                  <a:lnTo>
                    <a:pt x="140" y="418"/>
                  </a:lnTo>
                  <a:lnTo>
                    <a:pt x="148" y="428"/>
                  </a:lnTo>
                  <a:lnTo>
                    <a:pt x="158" y="436"/>
                  </a:lnTo>
                  <a:lnTo>
                    <a:pt x="170" y="442"/>
                  </a:lnTo>
                  <a:lnTo>
                    <a:pt x="790" y="688"/>
                  </a:lnTo>
                  <a:lnTo>
                    <a:pt x="806" y="692"/>
                  </a:lnTo>
                  <a:lnTo>
                    <a:pt x="822" y="692"/>
                  </a:lnTo>
                  <a:lnTo>
                    <a:pt x="836" y="688"/>
                  </a:lnTo>
                  <a:lnTo>
                    <a:pt x="848" y="678"/>
                  </a:lnTo>
                  <a:lnTo>
                    <a:pt x="856" y="674"/>
                  </a:lnTo>
                  <a:lnTo>
                    <a:pt x="862" y="668"/>
                  </a:lnTo>
                  <a:lnTo>
                    <a:pt x="866" y="662"/>
                  </a:lnTo>
                  <a:lnTo>
                    <a:pt x="870" y="654"/>
                  </a:lnTo>
                  <a:lnTo>
                    <a:pt x="922" y="522"/>
                  </a:lnTo>
                  <a:lnTo>
                    <a:pt x="944" y="522"/>
                  </a:lnTo>
                  <a:lnTo>
                    <a:pt x="964" y="520"/>
                  </a:lnTo>
                  <a:lnTo>
                    <a:pt x="982" y="514"/>
                  </a:lnTo>
                  <a:lnTo>
                    <a:pt x="1000" y="508"/>
                  </a:lnTo>
                  <a:lnTo>
                    <a:pt x="1014" y="500"/>
                  </a:lnTo>
                  <a:lnTo>
                    <a:pt x="1026" y="492"/>
                  </a:lnTo>
                  <a:lnTo>
                    <a:pt x="1034" y="484"/>
                  </a:lnTo>
                  <a:lnTo>
                    <a:pt x="1040" y="478"/>
                  </a:lnTo>
                  <a:lnTo>
                    <a:pt x="1048" y="482"/>
                  </a:lnTo>
                  <a:lnTo>
                    <a:pt x="1054" y="484"/>
                  </a:lnTo>
                  <a:lnTo>
                    <a:pt x="1064" y="486"/>
                  </a:lnTo>
                  <a:lnTo>
                    <a:pt x="1080" y="488"/>
                  </a:lnTo>
                  <a:lnTo>
                    <a:pt x="1104" y="488"/>
                  </a:lnTo>
                  <a:lnTo>
                    <a:pt x="1108" y="488"/>
                  </a:lnTo>
                  <a:lnTo>
                    <a:pt x="1112" y="486"/>
                  </a:lnTo>
                  <a:lnTo>
                    <a:pt x="1116" y="482"/>
                  </a:lnTo>
                  <a:lnTo>
                    <a:pt x="1116" y="478"/>
                  </a:lnTo>
                  <a:lnTo>
                    <a:pt x="1116" y="476"/>
                  </a:lnTo>
                  <a:lnTo>
                    <a:pt x="1114" y="472"/>
                  </a:lnTo>
                  <a:lnTo>
                    <a:pt x="1108" y="470"/>
                  </a:lnTo>
                  <a:lnTo>
                    <a:pt x="1102" y="474"/>
                  </a:lnTo>
                  <a:lnTo>
                    <a:pt x="1096" y="476"/>
                  </a:lnTo>
                  <a:lnTo>
                    <a:pt x="1088" y="478"/>
                  </a:lnTo>
                  <a:lnTo>
                    <a:pt x="1080" y="476"/>
                  </a:lnTo>
                  <a:lnTo>
                    <a:pt x="1074" y="474"/>
                  </a:lnTo>
                  <a:lnTo>
                    <a:pt x="1070" y="472"/>
                  </a:lnTo>
                  <a:lnTo>
                    <a:pt x="1070" y="470"/>
                  </a:lnTo>
                  <a:lnTo>
                    <a:pt x="1074" y="468"/>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6"/>
            <p:cNvSpPr>
              <a:spLocks/>
            </p:cNvSpPr>
            <p:nvPr/>
          </p:nvSpPr>
          <p:spPr bwMode="auto">
            <a:xfrm>
              <a:off x="3665" y="2160"/>
              <a:ext cx="1152" cy="720"/>
            </a:xfrm>
            <a:custGeom>
              <a:avLst/>
              <a:gdLst>
                <a:gd name="T0" fmla="*/ 1152 w 1152"/>
                <a:gd name="T1" fmla="*/ 450 h 720"/>
                <a:gd name="T2" fmla="*/ 1138 w 1152"/>
                <a:gd name="T3" fmla="*/ 430 h 720"/>
                <a:gd name="T4" fmla="*/ 1126 w 1152"/>
                <a:gd name="T5" fmla="*/ 430 h 720"/>
                <a:gd name="T6" fmla="*/ 1118 w 1152"/>
                <a:gd name="T7" fmla="*/ 414 h 720"/>
                <a:gd name="T8" fmla="*/ 1102 w 1152"/>
                <a:gd name="T9" fmla="*/ 412 h 720"/>
                <a:gd name="T10" fmla="*/ 1080 w 1152"/>
                <a:gd name="T11" fmla="*/ 428 h 720"/>
                <a:gd name="T12" fmla="*/ 1064 w 1152"/>
                <a:gd name="T13" fmla="*/ 428 h 720"/>
                <a:gd name="T14" fmla="*/ 1046 w 1152"/>
                <a:gd name="T15" fmla="*/ 420 h 720"/>
                <a:gd name="T16" fmla="*/ 1032 w 1152"/>
                <a:gd name="T17" fmla="*/ 426 h 720"/>
                <a:gd name="T18" fmla="*/ 1026 w 1152"/>
                <a:gd name="T19" fmla="*/ 444 h 720"/>
                <a:gd name="T20" fmla="*/ 1026 w 1152"/>
                <a:gd name="T21" fmla="*/ 446 h 720"/>
                <a:gd name="T22" fmla="*/ 1032 w 1152"/>
                <a:gd name="T23" fmla="*/ 464 h 720"/>
                <a:gd name="T24" fmla="*/ 1030 w 1152"/>
                <a:gd name="T25" fmla="*/ 474 h 720"/>
                <a:gd name="T26" fmla="*/ 966 w 1152"/>
                <a:gd name="T27" fmla="*/ 502 h 720"/>
                <a:gd name="T28" fmla="*/ 1034 w 1152"/>
                <a:gd name="T29" fmla="*/ 324 h 720"/>
                <a:gd name="T30" fmla="*/ 1030 w 1152"/>
                <a:gd name="T31" fmla="*/ 288 h 720"/>
                <a:gd name="T32" fmla="*/ 1004 w 1152"/>
                <a:gd name="T33" fmla="*/ 258 h 720"/>
                <a:gd name="T34" fmla="*/ 706 w 1152"/>
                <a:gd name="T35" fmla="*/ 138 h 720"/>
                <a:gd name="T36" fmla="*/ 682 w 1152"/>
                <a:gd name="T37" fmla="*/ 128 h 720"/>
                <a:gd name="T38" fmla="*/ 352 w 1152"/>
                <a:gd name="T39" fmla="*/ 0 h 720"/>
                <a:gd name="T40" fmla="*/ 316 w 1152"/>
                <a:gd name="T41" fmla="*/ 6 h 720"/>
                <a:gd name="T42" fmla="*/ 290 w 1152"/>
                <a:gd name="T43" fmla="*/ 22 h 720"/>
                <a:gd name="T44" fmla="*/ 272 w 1152"/>
                <a:gd name="T45" fmla="*/ 46 h 720"/>
                <a:gd name="T46" fmla="*/ 156 w 1152"/>
                <a:gd name="T47" fmla="*/ 218 h 720"/>
                <a:gd name="T48" fmla="*/ 124 w 1152"/>
                <a:gd name="T49" fmla="*/ 174 h 720"/>
                <a:gd name="T50" fmla="*/ 124 w 1152"/>
                <a:gd name="T51" fmla="*/ 168 h 720"/>
                <a:gd name="T52" fmla="*/ 136 w 1152"/>
                <a:gd name="T53" fmla="*/ 150 h 720"/>
                <a:gd name="T54" fmla="*/ 144 w 1152"/>
                <a:gd name="T55" fmla="*/ 132 h 720"/>
                <a:gd name="T56" fmla="*/ 138 w 1152"/>
                <a:gd name="T57" fmla="*/ 118 h 720"/>
                <a:gd name="T58" fmla="*/ 116 w 1152"/>
                <a:gd name="T59" fmla="*/ 114 h 720"/>
                <a:gd name="T60" fmla="*/ 100 w 1152"/>
                <a:gd name="T61" fmla="*/ 124 h 720"/>
                <a:gd name="T62" fmla="*/ 84 w 1152"/>
                <a:gd name="T63" fmla="*/ 88 h 720"/>
                <a:gd name="T64" fmla="*/ 68 w 1152"/>
                <a:gd name="T65" fmla="*/ 78 h 720"/>
                <a:gd name="T66" fmla="*/ 50 w 1152"/>
                <a:gd name="T67" fmla="*/ 84 h 720"/>
                <a:gd name="T68" fmla="*/ 44 w 1152"/>
                <a:gd name="T69" fmla="*/ 88 h 720"/>
                <a:gd name="T70" fmla="*/ 18 w 1152"/>
                <a:gd name="T71" fmla="*/ 92 h 720"/>
                <a:gd name="T72" fmla="*/ 10 w 1152"/>
                <a:gd name="T73" fmla="*/ 108 h 720"/>
                <a:gd name="T74" fmla="*/ 18 w 1152"/>
                <a:gd name="T75" fmla="*/ 132 h 720"/>
                <a:gd name="T76" fmla="*/ 6 w 1152"/>
                <a:gd name="T77" fmla="*/ 136 h 720"/>
                <a:gd name="T78" fmla="*/ 0 w 1152"/>
                <a:gd name="T79" fmla="*/ 148 h 720"/>
                <a:gd name="T80" fmla="*/ 0 w 1152"/>
                <a:gd name="T81" fmla="*/ 160 h 720"/>
                <a:gd name="T82" fmla="*/ 18 w 1152"/>
                <a:gd name="T83" fmla="*/ 178 h 720"/>
                <a:gd name="T84" fmla="*/ 50 w 1152"/>
                <a:gd name="T85" fmla="*/ 192 h 720"/>
                <a:gd name="T86" fmla="*/ 88 w 1152"/>
                <a:gd name="T87" fmla="*/ 208 h 720"/>
                <a:gd name="T88" fmla="*/ 128 w 1152"/>
                <a:gd name="T89" fmla="*/ 256 h 720"/>
                <a:gd name="T90" fmla="*/ 176 w 1152"/>
                <a:gd name="T91" fmla="*/ 288 h 720"/>
                <a:gd name="T92" fmla="*/ 134 w 1152"/>
                <a:gd name="T93" fmla="*/ 406 h 720"/>
                <a:gd name="T94" fmla="*/ 136 w 1152"/>
                <a:gd name="T95" fmla="*/ 424 h 720"/>
                <a:gd name="T96" fmla="*/ 178 w 1152"/>
                <a:gd name="T97" fmla="*/ 468 h 720"/>
                <a:gd name="T98" fmla="*/ 818 w 1152"/>
                <a:gd name="T99" fmla="*/ 720 h 720"/>
                <a:gd name="T100" fmla="*/ 854 w 1152"/>
                <a:gd name="T101" fmla="*/ 714 h 720"/>
                <a:gd name="T102" fmla="*/ 878 w 1152"/>
                <a:gd name="T103" fmla="*/ 698 h 720"/>
                <a:gd name="T104" fmla="*/ 898 w 1152"/>
                <a:gd name="T105" fmla="*/ 674 h 720"/>
                <a:gd name="T106" fmla="*/ 982 w 1152"/>
                <a:gd name="T107" fmla="*/ 546 h 720"/>
                <a:gd name="T108" fmla="*/ 1038 w 1152"/>
                <a:gd name="T109" fmla="*/ 524 h 720"/>
                <a:gd name="T110" fmla="*/ 1088 w 1152"/>
                <a:gd name="T111" fmla="*/ 516 h 720"/>
                <a:gd name="T112" fmla="*/ 1118 w 1152"/>
                <a:gd name="T113" fmla="*/ 516 h 720"/>
                <a:gd name="T114" fmla="*/ 1140 w 1152"/>
                <a:gd name="T115" fmla="*/ 506 h 720"/>
                <a:gd name="T116" fmla="*/ 1144 w 1152"/>
                <a:gd name="T117" fmla="*/ 492 h 720"/>
                <a:gd name="T118" fmla="*/ 1142 w 1152"/>
                <a:gd name="T119" fmla="*/ 482 h 720"/>
                <a:gd name="T120" fmla="*/ 1142 w 1152"/>
                <a:gd name="T121" fmla="*/ 470 h 720"/>
                <a:gd name="T122" fmla="*/ 1152 w 1152"/>
                <a:gd name="T123" fmla="*/ 450 h 7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2" h="720">
                  <a:moveTo>
                    <a:pt x="1152" y="450"/>
                  </a:moveTo>
                  <a:lnTo>
                    <a:pt x="1152" y="450"/>
                  </a:lnTo>
                  <a:lnTo>
                    <a:pt x="1150" y="442"/>
                  </a:lnTo>
                  <a:lnTo>
                    <a:pt x="1146" y="434"/>
                  </a:lnTo>
                  <a:lnTo>
                    <a:pt x="1138" y="430"/>
                  </a:lnTo>
                  <a:lnTo>
                    <a:pt x="1130" y="428"/>
                  </a:lnTo>
                  <a:lnTo>
                    <a:pt x="1126" y="430"/>
                  </a:lnTo>
                  <a:lnTo>
                    <a:pt x="1126" y="424"/>
                  </a:lnTo>
                  <a:lnTo>
                    <a:pt x="1122" y="418"/>
                  </a:lnTo>
                  <a:lnTo>
                    <a:pt x="1118" y="414"/>
                  </a:lnTo>
                  <a:lnTo>
                    <a:pt x="1112" y="412"/>
                  </a:lnTo>
                  <a:lnTo>
                    <a:pt x="1108" y="410"/>
                  </a:lnTo>
                  <a:lnTo>
                    <a:pt x="1102" y="412"/>
                  </a:lnTo>
                  <a:lnTo>
                    <a:pt x="1094" y="414"/>
                  </a:lnTo>
                  <a:lnTo>
                    <a:pt x="1086" y="420"/>
                  </a:lnTo>
                  <a:lnTo>
                    <a:pt x="1080" y="428"/>
                  </a:lnTo>
                  <a:lnTo>
                    <a:pt x="1070" y="438"/>
                  </a:lnTo>
                  <a:lnTo>
                    <a:pt x="1068" y="432"/>
                  </a:lnTo>
                  <a:lnTo>
                    <a:pt x="1064" y="428"/>
                  </a:lnTo>
                  <a:lnTo>
                    <a:pt x="1060" y="424"/>
                  </a:lnTo>
                  <a:lnTo>
                    <a:pt x="1054" y="420"/>
                  </a:lnTo>
                  <a:lnTo>
                    <a:pt x="1046" y="420"/>
                  </a:lnTo>
                  <a:lnTo>
                    <a:pt x="1040" y="420"/>
                  </a:lnTo>
                  <a:lnTo>
                    <a:pt x="1034" y="422"/>
                  </a:lnTo>
                  <a:lnTo>
                    <a:pt x="1032" y="426"/>
                  </a:lnTo>
                  <a:lnTo>
                    <a:pt x="1028" y="432"/>
                  </a:lnTo>
                  <a:lnTo>
                    <a:pt x="1026" y="440"/>
                  </a:lnTo>
                  <a:lnTo>
                    <a:pt x="1026" y="444"/>
                  </a:lnTo>
                  <a:lnTo>
                    <a:pt x="1024" y="442"/>
                  </a:lnTo>
                  <a:lnTo>
                    <a:pt x="1022" y="444"/>
                  </a:lnTo>
                  <a:lnTo>
                    <a:pt x="1026" y="446"/>
                  </a:lnTo>
                  <a:lnTo>
                    <a:pt x="1030" y="458"/>
                  </a:lnTo>
                  <a:lnTo>
                    <a:pt x="1032" y="464"/>
                  </a:lnTo>
                  <a:lnTo>
                    <a:pt x="1030" y="472"/>
                  </a:lnTo>
                  <a:lnTo>
                    <a:pt x="1030" y="474"/>
                  </a:lnTo>
                  <a:lnTo>
                    <a:pt x="1014" y="486"/>
                  </a:lnTo>
                  <a:lnTo>
                    <a:pt x="998" y="494"/>
                  </a:lnTo>
                  <a:lnTo>
                    <a:pt x="982" y="498"/>
                  </a:lnTo>
                  <a:lnTo>
                    <a:pt x="966" y="502"/>
                  </a:lnTo>
                  <a:lnTo>
                    <a:pt x="1032" y="336"/>
                  </a:lnTo>
                  <a:lnTo>
                    <a:pt x="1034" y="324"/>
                  </a:lnTo>
                  <a:lnTo>
                    <a:pt x="1036" y="314"/>
                  </a:lnTo>
                  <a:lnTo>
                    <a:pt x="1034" y="300"/>
                  </a:lnTo>
                  <a:lnTo>
                    <a:pt x="1030" y="288"/>
                  </a:lnTo>
                  <a:lnTo>
                    <a:pt x="1024" y="276"/>
                  </a:lnTo>
                  <a:lnTo>
                    <a:pt x="1014" y="266"/>
                  </a:lnTo>
                  <a:lnTo>
                    <a:pt x="1004" y="258"/>
                  </a:lnTo>
                  <a:lnTo>
                    <a:pt x="990" y="250"/>
                  </a:lnTo>
                  <a:lnTo>
                    <a:pt x="876" y="204"/>
                  </a:lnTo>
                  <a:lnTo>
                    <a:pt x="706" y="138"/>
                  </a:lnTo>
                  <a:lnTo>
                    <a:pt x="682" y="128"/>
                  </a:lnTo>
                  <a:lnTo>
                    <a:pt x="370" y="4"/>
                  </a:lnTo>
                  <a:lnTo>
                    <a:pt x="362" y="2"/>
                  </a:lnTo>
                  <a:lnTo>
                    <a:pt x="352" y="0"/>
                  </a:lnTo>
                  <a:lnTo>
                    <a:pt x="342" y="0"/>
                  </a:lnTo>
                  <a:lnTo>
                    <a:pt x="334" y="0"/>
                  </a:lnTo>
                  <a:lnTo>
                    <a:pt x="324" y="2"/>
                  </a:lnTo>
                  <a:lnTo>
                    <a:pt x="316" y="6"/>
                  </a:lnTo>
                  <a:lnTo>
                    <a:pt x="308" y="10"/>
                  </a:lnTo>
                  <a:lnTo>
                    <a:pt x="300" y="16"/>
                  </a:lnTo>
                  <a:lnTo>
                    <a:pt x="290" y="22"/>
                  </a:lnTo>
                  <a:lnTo>
                    <a:pt x="284" y="28"/>
                  </a:lnTo>
                  <a:lnTo>
                    <a:pt x="276" y="36"/>
                  </a:lnTo>
                  <a:lnTo>
                    <a:pt x="272" y="46"/>
                  </a:lnTo>
                  <a:lnTo>
                    <a:pt x="194" y="240"/>
                  </a:lnTo>
                  <a:lnTo>
                    <a:pt x="176" y="232"/>
                  </a:lnTo>
                  <a:lnTo>
                    <a:pt x="156" y="218"/>
                  </a:lnTo>
                  <a:lnTo>
                    <a:pt x="146" y="208"/>
                  </a:lnTo>
                  <a:lnTo>
                    <a:pt x="138" y="198"/>
                  </a:lnTo>
                  <a:lnTo>
                    <a:pt x="130" y="188"/>
                  </a:lnTo>
                  <a:lnTo>
                    <a:pt x="124" y="174"/>
                  </a:lnTo>
                  <a:lnTo>
                    <a:pt x="124" y="172"/>
                  </a:lnTo>
                  <a:lnTo>
                    <a:pt x="124" y="168"/>
                  </a:lnTo>
                  <a:lnTo>
                    <a:pt x="128" y="162"/>
                  </a:lnTo>
                  <a:lnTo>
                    <a:pt x="130" y="158"/>
                  </a:lnTo>
                  <a:lnTo>
                    <a:pt x="136" y="150"/>
                  </a:lnTo>
                  <a:lnTo>
                    <a:pt x="140" y="144"/>
                  </a:lnTo>
                  <a:lnTo>
                    <a:pt x="142" y="138"/>
                  </a:lnTo>
                  <a:lnTo>
                    <a:pt x="144" y="132"/>
                  </a:lnTo>
                  <a:lnTo>
                    <a:pt x="142" y="126"/>
                  </a:lnTo>
                  <a:lnTo>
                    <a:pt x="140" y="122"/>
                  </a:lnTo>
                  <a:lnTo>
                    <a:pt x="138" y="118"/>
                  </a:lnTo>
                  <a:lnTo>
                    <a:pt x="132" y="114"/>
                  </a:lnTo>
                  <a:lnTo>
                    <a:pt x="124" y="112"/>
                  </a:lnTo>
                  <a:lnTo>
                    <a:pt x="116" y="114"/>
                  </a:lnTo>
                  <a:lnTo>
                    <a:pt x="110" y="116"/>
                  </a:lnTo>
                  <a:lnTo>
                    <a:pt x="104" y="120"/>
                  </a:lnTo>
                  <a:lnTo>
                    <a:pt x="100" y="124"/>
                  </a:lnTo>
                  <a:lnTo>
                    <a:pt x="92" y="108"/>
                  </a:lnTo>
                  <a:lnTo>
                    <a:pt x="90" y="96"/>
                  </a:lnTo>
                  <a:lnTo>
                    <a:pt x="84" y="88"/>
                  </a:lnTo>
                  <a:lnTo>
                    <a:pt x="78" y="82"/>
                  </a:lnTo>
                  <a:lnTo>
                    <a:pt x="72" y="78"/>
                  </a:lnTo>
                  <a:lnTo>
                    <a:pt x="68" y="78"/>
                  </a:lnTo>
                  <a:lnTo>
                    <a:pt x="62" y="78"/>
                  </a:lnTo>
                  <a:lnTo>
                    <a:pt x="56" y="80"/>
                  </a:lnTo>
                  <a:lnTo>
                    <a:pt x="50" y="84"/>
                  </a:lnTo>
                  <a:lnTo>
                    <a:pt x="46" y="90"/>
                  </a:lnTo>
                  <a:lnTo>
                    <a:pt x="44" y="88"/>
                  </a:lnTo>
                  <a:lnTo>
                    <a:pt x="34" y="84"/>
                  </a:lnTo>
                  <a:lnTo>
                    <a:pt x="26" y="86"/>
                  </a:lnTo>
                  <a:lnTo>
                    <a:pt x="18" y="92"/>
                  </a:lnTo>
                  <a:lnTo>
                    <a:pt x="12" y="100"/>
                  </a:lnTo>
                  <a:lnTo>
                    <a:pt x="10" y="108"/>
                  </a:lnTo>
                  <a:lnTo>
                    <a:pt x="12" y="116"/>
                  </a:lnTo>
                  <a:lnTo>
                    <a:pt x="14" y="122"/>
                  </a:lnTo>
                  <a:lnTo>
                    <a:pt x="18" y="132"/>
                  </a:lnTo>
                  <a:lnTo>
                    <a:pt x="12" y="134"/>
                  </a:lnTo>
                  <a:lnTo>
                    <a:pt x="8" y="136"/>
                  </a:lnTo>
                  <a:lnTo>
                    <a:pt x="6" y="136"/>
                  </a:lnTo>
                  <a:lnTo>
                    <a:pt x="6" y="138"/>
                  </a:lnTo>
                  <a:lnTo>
                    <a:pt x="2" y="144"/>
                  </a:lnTo>
                  <a:lnTo>
                    <a:pt x="0" y="148"/>
                  </a:lnTo>
                  <a:lnTo>
                    <a:pt x="0" y="154"/>
                  </a:lnTo>
                  <a:lnTo>
                    <a:pt x="0" y="160"/>
                  </a:lnTo>
                  <a:lnTo>
                    <a:pt x="2" y="164"/>
                  </a:lnTo>
                  <a:lnTo>
                    <a:pt x="6" y="168"/>
                  </a:lnTo>
                  <a:lnTo>
                    <a:pt x="10" y="174"/>
                  </a:lnTo>
                  <a:lnTo>
                    <a:pt x="18" y="178"/>
                  </a:lnTo>
                  <a:lnTo>
                    <a:pt x="24" y="180"/>
                  </a:lnTo>
                  <a:lnTo>
                    <a:pt x="34" y="186"/>
                  </a:lnTo>
                  <a:lnTo>
                    <a:pt x="50" y="192"/>
                  </a:lnTo>
                  <a:lnTo>
                    <a:pt x="66" y="196"/>
                  </a:lnTo>
                  <a:lnTo>
                    <a:pt x="82" y="196"/>
                  </a:lnTo>
                  <a:lnTo>
                    <a:pt x="88" y="208"/>
                  </a:lnTo>
                  <a:lnTo>
                    <a:pt x="96" y="220"/>
                  </a:lnTo>
                  <a:lnTo>
                    <a:pt x="104" y="232"/>
                  </a:lnTo>
                  <a:lnTo>
                    <a:pt x="116" y="244"/>
                  </a:lnTo>
                  <a:lnTo>
                    <a:pt x="128" y="256"/>
                  </a:lnTo>
                  <a:lnTo>
                    <a:pt x="142" y="268"/>
                  </a:lnTo>
                  <a:lnTo>
                    <a:pt x="158" y="278"/>
                  </a:lnTo>
                  <a:lnTo>
                    <a:pt x="176" y="288"/>
                  </a:lnTo>
                  <a:lnTo>
                    <a:pt x="138" y="384"/>
                  </a:lnTo>
                  <a:lnTo>
                    <a:pt x="134" y="394"/>
                  </a:lnTo>
                  <a:lnTo>
                    <a:pt x="134" y="406"/>
                  </a:lnTo>
                  <a:lnTo>
                    <a:pt x="134" y="414"/>
                  </a:lnTo>
                  <a:lnTo>
                    <a:pt x="136" y="424"/>
                  </a:lnTo>
                  <a:lnTo>
                    <a:pt x="142" y="438"/>
                  </a:lnTo>
                  <a:lnTo>
                    <a:pt x="152" y="450"/>
                  </a:lnTo>
                  <a:lnTo>
                    <a:pt x="164" y="462"/>
                  </a:lnTo>
                  <a:lnTo>
                    <a:pt x="178" y="468"/>
                  </a:lnTo>
                  <a:lnTo>
                    <a:pt x="798" y="716"/>
                  </a:lnTo>
                  <a:lnTo>
                    <a:pt x="808" y="718"/>
                  </a:lnTo>
                  <a:lnTo>
                    <a:pt x="818" y="720"/>
                  </a:lnTo>
                  <a:lnTo>
                    <a:pt x="828" y="720"/>
                  </a:lnTo>
                  <a:lnTo>
                    <a:pt x="836" y="720"/>
                  </a:lnTo>
                  <a:lnTo>
                    <a:pt x="846" y="718"/>
                  </a:lnTo>
                  <a:lnTo>
                    <a:pt x="854" y="714"/>
                  </a:lnTo>
                  <a:lnTo>
                    <a:pt x="862" y="710"/>
                  </a:lnTo>
                  <a:lnTo>
                    <a:pt x="870" y="704"/>
                  </a:lnTo>
                  <a:lnTo>
                    <a:pt x="878" y="698"/>
                  </a:lnTo>
                  <a:lnTo>
                    <a:pt x="886" y="692"/>
                  </a:lnTo>
                  <a:lnTo>
                    <a:pt x="892" y="682"/>
                  </a:lnTo>
                  <a:lnTo>
                    <a:pt x="898" y="674"/>
                  </a:lnTo>
                  <a:lnTo>
                    <a:pt x="946" y="550"/>
                  </a:lnTo>
                  <a:lnTo>
                    <a:pt x="964" y="550"/>
                  </a:lnTo>
                  <a:lnTo>
                    <a:pt x="982" y="546"/>
                  </a:lnTo>
                  <a:lnTo>
                    <a:pt x="998" y="542"/>
                  </a:lnTo>
                  <a:lnTo>
                    <a:pt x="1012" y="536"/>
                  </a:lnTo>
                  <a:lnTo>
                    <a:pt x="1026" y="530"/>
                  </a:lnTo>
                  <a:lnTo>
                    <a:pt x="1038" y="524"/>
                  </a:lnTo>
                  <a:lnTo>
                    <a:pt x="1058" y="508"/>
                  </a:lnTo>
                  <a:lnTo>
                    <a:pt x="1072" y="514"/>
                  </a:lnTo>
                  <a:lnTo>
                    <a:pt x="1088" y="516"/>
                  </a:lnTo>
                  <a:lnTo>
                    <a:pt x="1100" y="516"/>
                  </a:lnTo>
                  <a:lnTo>
                    <a:pt x="1112" y="516"/>
                  </a:lnTo>
                  <a:lnTo>
                    <a:pt x="1118" y="516"/>
                  </a:lnTo>
                  <a:lnTo>
                    <a:pt x="1126" y="514"/>
                  </a:lnTo>
                  <a:lnTo>
                    <a:pt x="1132" y="512"/>
                  </a:lnTo>
                  <a:lnTo>
                    <a:pt x="1136" y="510"/>
                  </a:lnTo>
                  <a:lnTo>
                    <a:pt x="1140" y="506"/>
                  </a:lnTo>
                  <a:lnTo>
                    <a:pt x="1144" y="498"/>
                  </a:lnTo>
                  <a:lnTo>
                    <a:pt x="1144" y="492"/>
                  </a:lnTo>
                  <a:lnTo>
                    <a:pt x="1144" y="486"/>
                  </a:lnTo>
                  <a:lnTo>
                    <a:pt x="1144" y="484"/>
                  </a:lnTo>
                  <a:lnTo>
                    <a:pt x="1142" y="482"/>
                  </a:lnTo>
                  <a:lnTo>
                    <a:pt x="1136" y="476"/>
                  </a:lnTo>
                  <a:lnTo>
                    <a:pt x="1142" y="470"/>
                  </a:lnTo>
                  <a:lnTo>
                    <a:pt x="1146" y="466"/>
                  </a:lnTo>
                  <a:lnTo>
                    <a:pt x="1150" y="460"/>
                  </a:lnTo>
                  <a:lnTo>
                    <a:pt x="1152" y="450"/>
                  </a:lnTo>
                  <a:close/>
                </a:path>
              </a:pathLst>
            </a:custGeom>
            <a:solidFill>
              <a:srgbClr val="F895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7"/>
            <p:cNvSpPr>
              <a:spLocks/>
            </p:cNvSpPr>
            <p:nvPr/>
          </p:nvSpPr>
          <p:spPr bwMode="auto">
            <a:xfrm>
              <a:off x="4569" y="2630"/>
              <a:ext cx="152" cy="68"/>
            </a:xfrm>
            <a:custGeom>
              <a:avLst/>
              <a:gdLst>
                <a:gd name="T0" fmla="*/ 8 w 152"/>
                <a:gd name="T1" fmla="*/ 42 h 68"/>
                <a:gd name="T2" fmla="*/ 8 w 152"/>
                <a:gd name="T3" fmla="*/ 42 h 68"/>
                <a:gd name="T4" fmla="*/ 22 w 152"/>
                <a:gd name="T5" fmla="*/ 44 h 68"/>
                <a:gd name="T6" fmla="*/ 40 w 152"/>
                <a:gd name="T7" fmla="*/ 46 h 68"/>
                <a:gd name="T8" fmla="*/ 60 w 152"/>
                <a:gd name="T9" fmla="*/ 46 h 68"/>
                <a:gd name="T10" fmla="*/ 82 w 152"/>
                <a:gd name="T11" fmla="*/ 42 h 68"/>
                <a:gd name="T12" fmla="*/ 94 w 152"/>
                <a:gd name="T13" fmla="*/ 38 h 68"/>
                <a:gd name="T14" fmla="*/ 106 w 152"/>
                <a:gd name="T15" fmla="*/ 34 h 68"/>
                <a:gd name="T16" fmla="*/ 116 w 152"/>
                <a:gd name="T17" fmla="*/ 28 h 68"/>
                <a:gd name="T18" fmla="*/ 128 w 152"/>
                <a:gd name="T19" fmla="*/ 20 h 68"/>
                <a:gd name="T20" fmla="*/ 138 w 152"/>
                <a:gd name="T21" fmla="*/ 12 h 68"/>
                <a:gd name="T22" fmla="*/ 146 w 152"/>
                <a:gd name="T23" fmla="*/ 0 h 68"/>
                <a:gd name="T24" fmla="*/ 146 w 152"/>
                <a:gd name="T25" fmla="*/ 0 h 68"/>
                <a:gd name="T26" fmla="*/ 150 w 152"/>
                <a:gd name="T27" fmla="*/ 4 h 68"/>
                <a:gd name="T28" fmla="*/ 152 w 152"/>
                <a:gd name="T29" fmla="*/ 10 h 68"/>
                <a:gd name="T30" fmla="*/ 152 w 152"/>
                <a:gd name="T31" fmla="*/ 18 h 68"/>
                <a:gd name="T32" fmla="*/ 152 w 152"/>
                <a:gd name="T33" fmla="*/ 18 h 68"/>
                <a:gd name="T34" fmla="*/ 148 w 152"/>
                <a:gd name="T35" fmla="*/ 24 h 68"/>
                <a:gd name="T36" fmla="*/ 140 w 152"/>
                <a:gd name="T37" fmla="*/ 32 h 68"/>
                <a:gd name="T38" fmla="*/ 126 w 152"/>
                <a:gd name="T39" fmla="*/ 42 h 68"/>
                <a:gd name="T40" fmla="*/ 108 w 152"/>
                <a:gd name="T41" fmla="*/ 52 h 68"/>
                <a:gd name="T42" fmla="*/ 86 w 152"/>
                <a:gd name="T43" fmla="*/ 60 h 68"/>
                <a:gd name="T44" fmla="*/ 60 w 152"/>
                <a:gd name="T45" fmla="*/ 66 h 68"/>
                <a:gd name="T46" fmla="*/ 48 w 152"/>
                <a:gd name="T47" fmla="*/ 68 h 68"/>
                <a:gd name="T48" fmla="*/ 34 w 152"/>
                <a:gd name="T49" fmla="*/ 66 h 68"/>
                <a:gd name="T50" fmla="*/ 20 w 152"/>
                <a:gd name="T51" fmla="*/ 66 h 68"/>
                <a:gd name="T52" fmla="*/ 6 w 152"/>
                <a:gd name="T53" fmla="*/ 62 h 68"/>
                <a:gd name="T54" fmla="*/ 6 w 152"/>
                <a:gd name="T55" fmla="*/ 62 h 68"/>
                <a:gd name="T56" fmla="*/ 4 w 152"/>
                <a:gd name="T57" fmla="*/ 60 h 68"/>
                <a:gd name="T58" fmla="*/ 0 w 152"/>
                <a:gd name="T59" fmla="*/ 56 h 68"/>
                <a:gd name="T60" fmla="*/ 0 w 152"/>
                <a:gd name="T61" fmla="*/ 54 h 68"/>
                <a:gd name="T62" fmla="*/ 2 w 152"/>
                <a:gd name="T63" fmla="*/ 50 h 68"/>
                <a:gd name="T64" fmla="*/ 4 w 152"/>
                <a:gd name="T65" fmla="*/ 46 h 68"/>
                <a:gd name="T66" fmla="*/ 8 w 152"/>
                <a:gd name="T67" fmla="*/ 42 h 68"/>
                <a:gd name="T68" fmla="*/ 8 w 152"/>
                <a:gd name="T69" fmla="*/ 42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2" h="68">
                  <a:moveTo>
                    <a:pt x="8" y="42"/>
                  </a:moveTo>
                  <a:lnTo>
                    <a:pt x="8" y="42"/>
                  </a:lnTo>
                  <a:lnTo>
                    <a:pt x="22" y="44"/>
                  </a:lnTo>
                  <a:lnTo>
                    <a:pt x="40" y="46"/>
                  </a:lnTo>
                  <a:lnTo>
                    <a:pt x="60" y="46"/>
                  </a:lnTo>
                  <a:lnTo>
                    <a:pt x="82" y="42"/>
                  </a:lnTo>
                  <a:lnTo>
                    <a:pt x="94" y="38"/>
                  </a:lnTo>
                  <a:lnTo>
                    <a:pt x="106" y="34"/>
                  </a:lnTo>
                  <a:lnTo>
                    <a:pt x="116" y="28"/>
                  </a:lnTo>
                  <a:lnTo>
                    <a:pt x="128" y="20"/>
                  </a:lnTo>
                  <a:lnTo>
                    <a:pt x="138" y="12"/>
                  </a:lnTo>
                  <a:lnTo>
                    <a:pt x="146" y="0"/>
                  </a:lnTo>
                  <a:lnTo>
                    <a:pt x="150" y="4"/>
                  </a:lnTo>
                  <a:lnTo>
                    <a:pt x="152" y="10"/>
                  </a:lnTo>
                  <a:lnTo>
                    <a:pt x="152" y="18"/>
                  </a:lnTo>
                  <a:lnTo>
                    <a:pt x="148" y="24"/>
                  </a:lnTo>
                  <a:lnTo>
                    <a:pt x="140" y="32"/>
                  </a:lnTo>
                  <a:lnTo>
                    <a:pt x="126" y="42"/>
                  </a:lnTo>
                  <a:lnTo>
                    <a:pt x="108" y="52"/>
                  </a:lnTo>
                  <a:lnTo>
                    <a:pt x="86" y="60"/>
                  </a:lnTo>
                  <a:lnTo>
                    <a:pt x="60" y="66"/>
                  </a:lnTo>
                  <a:lnTo>
                    <a:pt x="48" y="68"/>
                  </a:lnTo>
                  <a:lnTo>
                    <a:pt x="34" y="66"/>
                  </a:lnTo>
                  <a:lnTo>
                    <a:pt x="20" y="66"/>
                  </a:lnTo>
                  <a:lnTo>
                    <a:pt x="6" y="62"/>
                  </a:lnTo>
                  <a:lnTo>
                    <a:pt x="4" y="60"/>
                  </a:lnTo>
                  <a:lnTo>
                    <a:pt x="0" y="56"/>
                  </a:lnTo>
                  <a:lnTo>
                    <a:pt x="0" y="54"/>
                  </a:lnTo>
                  <a:lnTo>
                    <a:pt x="2" y="50"/>
                  </a:lnTo>
                  <a:lnTo>
                    <a:pt x="4" y="46"/>
                  </a:lnTo>
                  <a:lnTo>
                    <a:pt x="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8"/>
            <p:cNvSpPr>
              <a:spLocks/>
            </p:cNvSpPr>
            <p:nvPr/>
          </p:nvSpPr>
          <p:spPr bwMode="auto">
            <a:xfrm>
              <a:off x="4705" y="2584"/>
              <a:ext cx="98" cy="78"/>
            </a:xfrm>
            <a:custGeom>
              <a:avLst/>
              <a:gdLst>
                <a:gd name="T0" fmla="*/ 4 w 98"/>
                <a:gd name="T1" fmla="*/ 52 h 78"/>
                <a:gd name="T2" fmla="*/ 4 w 98"/>
                <a:gd name="T3" fmla="*/ 38 h 78"/>
                <a:gd name="T4" fmla="*/ 2 w 98"/>
                <a:gd name="T5" fmla="*/ 28 h 78"/>
                <a:gd name="T6" fmla="*/ 0 w 98"/>
                <a:gd name="T7" fmla="*/ 14 h 78"/>
                <a:gd name="T8" fmla="*/ 8 w 98"/>
                <a:gd name="T9" fmla="*/ 10 h 78"/>
                <a:gd name="T10" fmla="*/ 12 w 98"/>
                <a:gd name="T11" fmla="*/ 12 h 78"/>
                <a:gd name="T12" fmla="*/ 16 w 98"/>
                <a:gd name="T13" fmla="*/ 20 h 78"/>
                <a:gd name="T14" fmla="*/ 16 w 98"/>
                <a:gd name="T15" fmla="*/ 28 h 78"/>
                <a:gd name="T16" fmla="*/ 16 w 98"/>
                <a:gd name="T17" fmla="*/ 34 h 78"/>
                <a:gd name="T18" fmla="*/ 20 w 98"/>
                <a:gd name="T19" fmla="*/ 36 h 78"/>
                <a:gd name="T20" fmla="*/ 34 w 98"/>
                <a:gd name="T21" fmla="*/ 28 h 78"/>
                <a:gd name="T22" fmla="*/ 50 w 98"/>
                <a:gd name="T23" fmla="*/ 14 h 78"/>
                <a:gd name="T24" fmla="*/ 56 w 98"/>
                <a:gd name="T25" fmla="*/ 6 h 78"/>
                <a:gd name="T26" fmla="*/ 66 w 98"/>
                <a:gd name="T27" fmla="*/ 0 h 78"/>
                <a:gd name="T28" fmla="*/ 72 w 98"/>
                <a:gd name="T29" fmla="*/ 2 h 78"/>
                <a:gd name="T30" fmla="*/ 74 w 98"/>
                <a:gd name="T31" fmla="*/ 6 h 78"/>
                <a:gd name="T32" fmla="*/ 74 w 98"/>
                <a:gd name="T33" fmla="*/ 14 h 78"/>
                <a:gd name="T34" fmla="*/ 62 w 98"/>
                <a:gd name="T35" fmla="*/ 28 h 78"/>
                <a:gd name="T36" fmla="*/ 42 w 98"/>
                <a:gd name="T37" fmla="*/ 40 h 78"/>
                <a:gd name="T38" fmla="*/ 44 w 98"/>
                <a:gd name="T39" fmla="*/ 44 h 78"/>
                <a:gd name="T40" fmla="*/ 48 w 98"/>
                <a:gd name="T41" fmla="*/ 44 h 78"/>
                <a:gd name="T42" fmla="*/ 66 w 98"/>
                <a:gd name="T43" fmla="*/ 38 h 78"/>
                <a:gd name="T44" fmla="*/ 78 w 98"/>
                <a:gd name="T45" fmla="*/ 28 h 78"/>
                <a:gd name="T46" fmla="*/ 82 w 98"/>
                <a:gd name="T47" fmla="*/ 22 h 78"/>
                <a:gd name="T48" fmla="*/ 92 w 98"/>
                <a:gd name="T49" fmla="*/ 18 h 78"/>
                <a:gd name="T50" fmla="*/ 96 w 98"/>
                <a:gd name="T51" fmla="*/ 20 h 78"/>
                <a:gd name="T52" fmla="*/ 98 w 98"/>
                <a:gd name="T53" fmla="*/ 28 h 78"/>
                <a:gd name="T54" fmla="*/ 92 w 98"/>
                <a:gd name="T55" fmla="*/ 36 h 78"/>
                <a:gd name="T56" fmla="*/ 86 w 98"/>
                <a:gd name="T57" fmla="*/ 42 h 78"/>
                <a:gd name="T58" fmla="*/ 64 w 98"/>
                <a:gd name="T59" fmla="*/ 52 h 78"/>
                <a:gd name="T60" fmla="*/ 48 w 98"/>
                <a:gd name="T61" fmla="*/ 58 h 78"/>
                <a:gd name="T62" fmla="*/ 44 w 98"/>
                <a:gd name="T63" fmla="*/ 62 h 78"/>
                <a:gd name="T64" fmla="*/ 48 w 98"/>
                <a:gd name="T65" fmla="*/ 64 h 78"/>
                <a:gd name="T66" fmla="*/ 62 w 98"/>
                <a:gd name="T67" fmla="*/ 68 h 78"/>
                <a:gd name="T68" fmla="*/ 76 w 98"/>
                <a:gd name="T69" fmla="*/ 64 h 78"/>
                <a:gd name="T70" fmla="*/ 82 w 98"/>
                <a:gd name="T71" fmla="*/ 60 h 78"/>
                <a:gd name="T72" fmla="*/ 90 w 98"/>
                <a:gd name="T73" fmla="*/ 66 h 78"/>
                <a:gd name="T74" fmla="*/ 90 w 98"/>
                <a:gd name="T75" fmla="*/ 68 h 78"/>
                <a:gd name="T76" fmla="*/ 86 w 98"/>
                <a:gd name="T77" fmla="*/ 76 h 78"/>
                <a:gd name="T78" fmla="*/ 78 w 98"/>
                <a:gd name="T79" fmla="*/ 78 h 78"/>
                <a:gd name="T80" fmla="*/ 54 w 98"/>
                <a:gd name="T81" fmla="*/ 78 h 78"/>
                <a:gd name="T82" fmla="*/ 28 w 98"/>
                <a:gd name="T83" fmla="*/ 74 h 78"/>
                <a:gd name="T84" fmla="*/ 22 w 98"/>
                <a:gd name="T85" fmla="*/ 72 h 78"/>
                <a:gd name="T86" fmla="*/ 6 w 98"/>
                <a:gd name="T87" fmla="*/ 60 h 78"/>
                <a:gd name="T88" fmla="*/ 4 w 98"/>
                <a:gd name="T89" fmla="*/ 5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8" h="78">
                  <a:moveTo>
                    <a:pt x="4" y="52"/>
                  </a:moveTo>
                  <a:lnTo>
                    <a:pt x="4" y="52"/>
                  </a:lnTo>
                  <a:lnTo>
                    <a:pt x="4" y="44"/>
                  </a:lnTo>
                  <a:lnTo>
                    <a:pt x="4" y="38"/>
                  </a:lnTo>
                  <a:lnTo>
                    <a:pt x="2" y="28"/>
                  </a:lnTo>
                  <a:lnTo>
                    <a:pt x="0" y="20"/>
                  </a:lnTo>
                  <a:lnTo>
                    <a:pt x="0" y="14"/>
                  </a:lnTo>
                  <a:lnTo>
                    <a:pt x="4" y="10"/>
                  </a:lnTo>
                  <a:lnTo>
                    <a:pt x="8" y="10"/>
                  </a:lnTo>
                  <a:lnTo>
                    <a:pt x="12" y="12"/>
                  </a:lnTo>
                  <a:lnTo>
                    <a:pt x="14" y="14"/>
                  </a:lnTo>
                  <a:lnTo>
                    <a:pt x="16" y="20"/>
                  </a:lnTo>
                  <a:lnTo>
                    <a:pt x="16" y="28"/>
                  </a:lnTo>
                  <a:lnTo>
                    <a:pt x="16" y="32"/>
                  </a:lnTo>
                  <a:lnTo>
                    <a:pt x="16" y="34"/>
                  </a:lnTo>
                  <a:lnTo>
                    <a:pt x="20" y="36"/>
                  </a:lnTo>
                  <a:lnTo>
                    <a:pt x="26" y="34"/>
                  </a:lnTo>
                  <a:lnTo>
                    <a:pt x="34" y="28"/>
                  </a:lnTo>
                  <a:lnTo>
                    <a:pt x="44" y="20"/>
                  </a:lnTo>
                  <a:lnTo>
                    <a:pt x="50" y="14"/>
                  </a:lnTo>
                  <a:lnTo>
                    <a:pt x="56" y="6"/>
                  </a:lnTo>
                  <a:lnTo>
                    <a:pt x="62" y="2"/>
                  </a:lnTo>
                  <a:lnTo>
                    <a:pt x="66" y="0"/>
                  </a:lnTo>
                  <a:lnTo>
                    <a:pt x="68" y="0"/>
                  </a:lnTo>
                  <a:lnTo>
                    <a:pt x="72" y="2"/>
                  </a:lnTo>
                  <a:lnTo>
                    <a:pt x="74" y="6"/>
                  </a:lnTo>
                  <a:lnTo>
                    <a:pt x="74" y="10"/>
                  </a:lnTo>
                  <a:lnTo>
                    <a:pt x="74" y="14"/>
                  </a:lnTo>
                  <a:lnTo>
                    <a:pt x="70" y="20"/>
                  </a:lnTo>
                  <a:lnTo>
                    <a:pt x="62" y="28"/>
                  </a:lnTo>
                  <a:lnTo>
                    <a:pt x="42" y="40"/>
                  </a:lnTo>
                  <a:lnTo>
                    <a:pt x="42" y="42"/>
                  </a:lnTo>
                  <a:lnTo>
                    <a:pt x="44" y="44"/>
                  </a:lnTo>
                  <a:lnTo>
                    <a:pt x="48" y="44"/>
                  </a:lnTo>
                  <a:lnTo>
                    <a:pt x="60" y="40"/>
                  </a:lnTo>
                  <a:lnTo>
                    <a:pt x="66" y="38"/>
                  </a:lnTo>
                  <a:lnTo>
                    <a:pt x="72" y="34"/>
                  </a:lnTo>
                  <a:lnTo>
                    <a:pt x="78" y="28"/>
                  </a:lnTo>
                  <a:lnTo>
                    <a:pt x="82" y="22"/>
                  </a:lnTo>
                  <a:lnTo>
                    <a:pt x="88" y="20"/>
                  </a:lnTo>
                  <a:lnTo>
                    <a:pt x="92" y="18"/>
                  </a:lnTo>
                  <a:lnTo>
                    <a:pt x="96" y="20"/>
                  </a:lnTo>
                  <a:lnTo>
                    <a:pt x="98" y="24"/>
                  </a:lnTo>
                  <a:lnTo>
                    <a:pt x="98" y="28"/>
                  </a:lnTo>
                  <a:lnTo>
                    <a:pt x="96" y="32"/>
                  </a:lnTo>
                  <a:lnTo>
                    <a:pt x="92" y="36"/>
                  </a:lnTo>
                  <a:lnTo>
                    <a:pt x="86" y="42"/>
                  </a:lnTo>
                  <a:lnTo>
                    <a:pt x="76" y="46"/>
                  </a:lnTo>
                  <a:lnTo>
                    <a:pt x="64" y="52"/>
                  </a:lnTo>
                  <a:lnTo>
                    <a:pt x="48" y="58"/>
                  </a:lnTo>
                  <a:lnTo>
                    <a:pt x="44" y="60"/>
                  </a:lnTo>
                  <a:lnTo>
                    <a:pt x="44" y="62"/>
                  </a:lnTo>
                  <a:lnTo>
                    <a:pt x="48" y="64"/>
                  </a:lnTo>
                  <a:lnTo>
                    <a:pt x="54" y="66"/>
                  </a:lnTo>
                  <a:lnTo>
                    <a:pt x="62" y="68"/>
                  </a:lnTo>
                  <a:lnTo>
                    <a:pt x="70" y="66"/>
                  </a:lnTo>
                  <a:lnTo>
                    <a:pt x="76" y="64"/>
                  </a:lnTo>
                  <a:lnTo>
                    <a:pt x="82" y="60"/>
                  </a:lnTo>
                  <a:lnTo>
                    <a:pt x="88" y="62"/>
                  </a:lnTo>
                  <a:lnTo>
                    <a:pt x="90" y="66"/>
                  </a:lnTo>
                  <a:lnTo>
                    <a:pt x="90" y="68"/>
                  </a:lnTo>
                  <a:lnTo>
                    <a:pt x="90" y="72"/>
                  </a:lnTo>
                  <a:lnTo>
                    <a:pt x="86" y="76"/>
                  </a:lnTo>
                  <a:lnTo>
                    <a:pt x="82" y="78"/>
                  </a:lnTo>
                  <a:lnTo>
                    <a:pt x="78" y="78"/>
                  </a:lnTo>
                  <a:lnTo>
                    <a:pt x="54" y="78"/>
                  </a:lnTo>
                  <a:lnTo>
                    <a:pt x="38" y="76"/>
                  </a:lnTo>
                  <a:lnTo>
                    <a:pt x="28" y="74"/>
                  </a:lnTo>
                  <a:lnTo>
                    <a:pt x="22" y="72"/>
                  </a:lnTo>
                  <a:lnTo>
                    <a:pt x="10" y="64"/>
                  </a:lnTo>
                  <a:lnTo>
                    <a:pt x="6" y="60"/>
                  </a:lnTo>
                  <a:lnTo>
                    <a:pt x="4" y="58"/>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19"/>
            <p:cNvSpPr>
              <a:spLocks/>
            </p:cNvSpPr>
            <p:nvPr/>
          </p:nvSpPr>
          <p:spPr bwMode="auto">
            <a:xfrm>
              <a:off x="3757" y="2322"/>
              <a:ext cx="138" cy="124"/>
            </a:xfrm>
            <a:custGeom>
              <a:avLst/>
              <a:gdLst>
                <a:gd name="T0" fmla="*/ 134 w 138"/>
                <a:gd name="T1" fmla="*/ 102 h 124"/>
                <a:gd name="T2" fmla="*/ 134 w 138"/>
                <a:gd name="T3" fmla="*/ 102 h 124"/>
                <a:gd name="T4" fmla="*/ 118 w 138"/>
                <a:gd name="T5" fmla="*/ 98 h 124"/>
                <a:gd name="T6" fmla="*/ 102 w 138"/>
                <a:gd name="T7" fmla="*/ 92 h 124"/>
                <a:gd name="T8" fmla="*/ 80 w 138"/>
                <a:gd name="T9" fmla="*/ 84 h 124"/>
                <a:gd name="T10" fmla="*/ 60 w 138"/>
                <a:gd name="T11" fmla="*/ 70 h 124"/>
                <a:gd name="T12" fmla="*/ 50 w 138"/>
                <a:gd name="T13" fmla="*/ 62 h 124"/>
                <a:gd name="T14" fmla="*/ 40 w 138"/>
                <a:gd name="T15" fmla="*/ 52 h 124"/>
                <a:gd name="T16" fmla="*/ 30 w 138"/>
                <a:gd name="T17" fmla="*/ 42 h 124"/>
                <a:gd name="T18" fmla="*/ 24 w 138"/>
                <a:gd name="T19" fmla="*/ 30 h 124"/>
                <a:gd name="T20" fmla="*/ 18 w 138"/>
                <a:gd name="T21" fmla="*/ 16 h 124"/>
                <a:gd name="T22" fmla="*/ 12 w 138"/>
                <a:gd name="T23" fmla="*/ 0 h 124"/>
                <a:gd name="T24" fmla="*/ 12 w 138"/>
                <a:gd name="T25" fmla="*/ 0 h 124"/>
                <a:gd name="T26" fmla="*/ 8 w 138"/>
                <a:gd name="T27" fmla="*/ 2 h 124"/>
                <a:gd name="T28" fmla="*/ 2 w 138"/>
                <a:gd name="T29" fmla="*/ 6 h 124"/>
                <a:gd name="T30" fmla="*/ 0 w 138"/>
                <a:gd name="T31" fmla="*/ 14 h 124"/>
                <a:gd name="T32" fmla="*/ 0 w 138"/>
                <a:gd name="T33" fmla="*/ 14 h 124"/>
                <a:gd name="T34" fmla="*/ 0 w 138"/>
                <a:gd name="T35" fmla="*/ 22 h 124"/>
                <a:gd name="T36" fmla="*/ 6 w 138"/>
                <a:gd name="T37" fmla="*/ 36 h 124"/>
                <a:gd name="T38" fmla="*/ 16 w 138"/>
                <a:gd name="T39" fmla="*/ 52 h 124"/>
                <a:gd name="T40" fmla="*/ 30 w 138"/>
                <a:gd name="T41" fmla="*/ 70 h 124"/>
                <a:gd name="T42" fmla="*/ 48 w 138"/>
                <a:gd name="T43" fmla="*/ 88 h 124"/>
                <a:gd name="T44" fmla="*/ 60 w 138"/>
                <a:gd name="T45" fmla="*/ 96 h 124"/>
                <a:gd name="T46" fmla="*/ 72 w 138"/>
                <a:gd name="T47" fmla="*/ 104 h 124"/>
                <a:gd name="T48" fmla="*/ 84 w 138"/>
                <a:gd name="T49" fmla="*/ 110 h 124"/>
                <a:gd name="T50" fmla="*/ 98 w 138"/>
                <a:gd name="T51" fmla="*/ 116 h 124"/>
                <a:gd name="T52" fmla="*/ 112 w 138"/>
                <a:gd name="T53" fmla="*/ 122 h 124"/>
                <a:gd name="T54" fmla="*/ 128 w 138"/>
                <a:gd name="T55" fmla="*/ 124 h 124"/>
                <a:gd name="T56" fmla="*/ 128 w 138"/>
                <a:gd name="T57" fmla="*/ 124 h 124"/>
                <a:gd name="T58" fmla="*/ 132 w 138"/>
                <a:gd name="T59" fmla="*/ 124 h 124"/>
                <a:gd name="T60" fmla="*/ 136 w 138"/>
                <a:gd name="T61" fmla="*/ 120 h 124"/>
                <a:gd name="T62" fmla="*/ 138 w 138"/>
                <a:gd name="T63" fmla="*/ 118 h 124"/>
                <a:gd name="T64" fmla="*/ 138 w 138"/>
                <a:gd name="T65" fmla="*/ 114 h 124"/>
                <a:gd name="T66" fmla="*/ 138 w 138"/>
                <a:gd name="T67" fmla="*/ 108 h 124"/>
                <a:gd name="T68" fmla="*/ 134 w 138"/>
                <a:gd name="T69" fmla="*/ 102 h 124"/>
                <a:gd name="T70" fmla="*/ 134 w 138"/>
                <a:gd name="T71" fmla="*/ 102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8" h="124">
                  <a:moveTo>
                    <a:pt x="134" y="102"/>
                  </a:moveTo>
                  <a:lnTo>
                    <a:pt x="134" y="102"/>
                  </a:lnTo>
                  <a:lnTo>
                    <a:pt x="118" y="98"/>
                  </a:lnTo>
                  <a:lnTo>
                    <a:pt x="102" y="92"/>
                  </a:lnTo>
                  <a:lnTo>
                    <a:pt x="80" y="84"/>
                  </a:lnTo>
                  <a:lnTo>
                    <a:pt x="60" y="70"/>
                  </a:lnTo>
                  <a:lnTo>
                    <a:pt x="50" y="62"/>
                  </a:lnTo>
                  <a:lnTo>
                    <a:pt x="40" y="52"/>
                  </a:lnTo>
                  <a:lnTo>
                    <a:pt x="30" y="42"/>
                  </a:lnTo>
                  <a:lnTo>
                    <a:pt x="24" y="30"/>
                  </a:lnTo>
                  <a:lnTo>
                    <a:pt x="18" y="16"/>
                  </a:lnTo>
                  <a:lnTo>
                    <a:pt x="12" y="0"/>
                  </a:lnTo>
                  <a:lnTo>
                    <a:pt x="8" y="2"/>
                  </a:lnTo>
                  <a:lnTo>
                    <a:pt x="2" y="6"/>
                  </a:lnTo>
                  <a:lnTo>
                    <a:pt x="0" y="14"/>
                  </a:lnTo>
                  <a:lnTo>
                    <a:pt x="0" y="22"/>
                  </a:lnTo>
                  <a:lnTo>
                    <a:pt x="6" y="36"/>
                  </a:lnTo>
                  <a:lnTo>
                    <a:pt x="16" y="52"/>
                  </a:lnTo>
                  <a:lnTo>
                    <a:pt x="30" y="70"/>
                  </a:lnTo>
                  <a:lnTo>
                    <a:pt x="48" y="88"/>
                  </a:lnTo>
                  <a:lnTo>
                    <a:pt x="60" y="96"/>
                  </a:lnTo>
                  <a:lnTo>
                    <a:pt x="72" y="104"/>
                  </a:lnTo>
                  <a:lnTo>
                    <a:pt x="84" y="110"/>
                  </a:lnTo>
                  <a:lnTo>
                    <a:pt x="98" y="116"/>
                  </a:lnTo>
                  <a:lnTo>
                    <a:pt x="112" y="122"/>
                  </a:lnTo>
                  <a:lnTo>
                    <a:pt x="128" y="124"/>
                  </a:lnTo>
                  <a:lnTo>
                    <a:pt x="132" y="124"/>
                  </a:lnTo>
                  <a:lnTo>
                    <a:pt x="136" y="120"/>
                  </a:lnTo>
                  <a:lnTo>
                    <a:pt x="138" y="118"/>
                  </a:lnTo>
                  <a:lnTo>
                    <a:pt x="138" y="114"/>
                  </a:lnTo>
                  <a:lnTo>
                    <a:pt x="138" y="108"/>
                  </a:lnTo>
                  <a:lnTo>
                    <a:pt x="13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0"/>
            <p:cNvSpPr>
              <a:spLocks/>
            </p:cNvSpPr>
            <p:nvPr/>
          </p:nvSpPr>
          <p:spPr bwMode="auto">
            <a:xfrm>
              <a:off x="3679" y="2252"/>
              <a:ext cx="116" cy="90"/>
            </a:xfrm>
            <a:custGeom>
              <a:avLst/>
              <a:gdLst>
                <a:gd name="T0" fmla="*/ 96 w 116"/>
                <a:gd name="T1" fmla="*/ 80 h 90"/>
                <a:gd name="T2" fmla="*/ 100 w 116"/>
                <a:gd name="T3" fmla="*/ 64 h 90"/>
                <a:gd name="T4" fmla="*/ 106 w 116"/>
                <a:gd name="T5" fmla="*/ 56 h 90"/>
                <a:gd name="T6" fmla="*/ 116 w 116"/>
                <a:gd name="T7" fmla="*/ 42 h 90"/>
                <a:gd name="T8" fmla="*/ 108 w 116"/>
                <a:gd name="T9" fmla="*/ 34 h 90"/>
                <a:gd name="T10" fmla="*/ 104 w 116"/>
                <a:gd name="T11" fmla="*/ 34 h 90"/>
                <a:gd name="T12" fmla="*/ 96 w 116"/>
                <a:gd name="T13" fmla="*/ 42 h 90"/>
                <a:gd name="T14" fmla="*/ 92 w 116"/>
                <a:gd name="T15" fmla="*/ 50 h 90"/>
                <a:gd name="T16" fmla="*/ 90 w 116"/>
                <a:gd name="T17" fmla="*/ 56 h 90"/>
                <a:gd name="T18" fmla="*/ 86 w 116"/>
                <a:gd name="T19" fmla="*/ 56 h 90"/>
                <a:gd name="T20" fmla="*/ 74 w 116"/>
                <a:gd name="T21" fmla="*/ 42 h 90"/>
                <a:gd name="T22" fmla="*/ 66 w 116"/>
                <a:gd name="T23" fmla="*/ 20 h 90"/>
                <a:gd name="T24" fmla="*/ 62 w 116"/>
                <a:gd name="T25" fmla="*/ 10 h 90"/>
                <a:gd name="T26" fmla="*/ 56 w 116"/>
                <a:gd name="T27" fmla="*/ 0 h 90"/>
                <a:gd name="T28" fmla="*/ 50 w 116"/>
                <a:gd name="T29" fmla="*/ 0 h 90"/>
                <a:gd name="T30" fmla="*/ 46 w 116"/>
                <a:gd name="T31" fmla="*/ 2 h 90"/>
                <a:gd name="T32" fmla="*/ 42 w 116"/>
                <a:gd name="T33" fmla="*/ 10 h 90"/>
                <a:gd name="T34" fmla="*/ 48 w 116"/>
                <a:gd name="T35" fmla="*/ 28 h 90"/>
                <a:gd name="T36" fmla="*/ 62 w 116"/>
                <a:gd name="T37" fmla="*/ 50 h 90"/>
                <a:gd name="T38" fmla="*/ 60 w 116"/>
                <a:gd name="T39" fmla="*/ 54 h 90"/>
                <a:gd name="T40" fmla="*/ 54 w 116"/>
                <a:gd name="T41" fmla="*/ 52 h 90"/>
                <a:gd name="T42" fmla="*/ 38 w 116"/>
                <a:gd name="T43" fmla="*/ 36 h 90"/>
                <a:gd name="T44" fmla="*/ 32 w 116"/>
                <a:gd name="T45" fmla="*/ 22 h 90"/>
                <a:gd name="T46" fmla="*/ 30 w 116"/>
                <a:gd name="T47" fmla="*/ 16 h 90"/>
                <a:gd name="T48" fmla="*/ 22 w 116"/>
                <a:gd name="T49" fmla="*/ 6 h 90"/>
                <a:gd name="T50" fmla="*/ 18 w 116"/>
                <a:gd name="T51" fmla="*/ 6 h 90"/>
                <a:gd name="T52" fmla="*/ 12 w 116"/>
                <a:gd name="T53" fmla="*/ 12 h 90"/>
                <a:gd name="T54" fmla="*/ 12 w 116"/>
                <a:gd name="T55" fmla="*/ 24 h 90"/>
                <a:gd name="T56" fmla="*/ 18 w 116"/>
                <a:gd name="T57" fmla="*/ 32 h 90"/>
                <a:gd name="T58" fmla="*/ 34 w 116"/>
                <a:gd name="T59" fmla="*/ 52 h 90"/>
                <a:gd name="T60" fmla="*/ 48 w 116"/>
                <a:gd name="T61" fmla="*/ 64 h 90"/>
                <a:gd name="T62" fmla="*/ 50 w 116"/>
                <a:gd name="T63" fmla="*/ 70 h 90"/>
                <a:gd name="T64" fmla="*/ 46 w 116"/>
                <a:gd name="T65" fmla="*/ 72 h 90"/>
                <a:gd name="T66" fmla="*/ 30 w 116"/>
                <a:gd name="T67" fmla="*/ 70 h 90"/>
                <a:gd name="T68" fmla="*/ 16 w 116"/>
                <a:gd name="T69" fmla="*/ 58 h 90"/>
                <a:gd name="T70" fmla="*/ 12 w 116"/>
                <a:gd name="T71" fmla="*/ 54 h 90"/>
                <a:gd name="T72" fmla="*/ 2 w 116"/>
                <a:gd name="T73" fmla="*/ 54 h 90"/>
                <a:gd name="T74" fmla="*/ 2 w 116"/>
                <a:gd name="T75" fmla="*/ 56 h 90"/>
                <a:gd name="T76" fmla="*/ 2 w 116"/>
                <a:gd name="T77" fmla="*/ 66 h 90"/>
                <a:gd name="T78" fmla="*/ 10 w 116"/>
                <a:gd name="T79" fmla="*/ 72 h 90"/>
                <a:gd name="T80" fmla="*/ 34 w 116"/>
                <a:gd name="T81" fmla="*/ 84 h 90"/>
                <a:gd name="T82" fmla="*/ 60 w 116"/>
                <a:gd name="T83" fmla="*/ 90 h 90"/>
                <a:gd name="T84" fmla="*/ 70 w 116"/>
                <a:gd name="T85" fmla="*/ 90 h 90"/>
                <a:gd name="T86" fmla="*/ 90 w 116"/>
                <a:gd name="T87" fmla="*/ 88 h 90"/>
                <a:gd name="T88" fmla="*/ 96 w 116"/>
                <a:gd name="T89" fmla="*/ 80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6" h="90">
                  <a:moveTo>
                    <a:pt x="96" y="80"/>
                  </a:moveTo>
                  <a:lnTo>
                    <a:pt x="96" y="80"/>
                  </a:lnTo>
                  <a:lnTo>
                    <a:pt x="98" y="72"/>
                  </a:lnTo>
                  <a:lnTo>
                    <a:pt x="100" y="64"/>
                  </a:lnTo>
                  <a:lnTo>
                    <a:pt x="106" y="56"/>
                  </a:lnTo>
                  <a:lnTo>
                    <a:pt x="112" y="48"/>
                  </a:lnTo>
                  <a:lnTo>
                    <a:pt x="116" y="42"/>
                  </a:lnTo>
                  <a:lnTo>
                    <a:pt x="114" y="36"/>
                  </a:lnTo>
                  <a:lnTo>
                    <a:pt x="108" y="34"/>
                  </a:lnTo>
                  <a:lnTo>
                    <a:pt x="104" y="34"/>
                  </a:lnTo>
                  <a:lnTo>
                    <a:pt x="100" y="36"/>
                  </a:lnTo>
                  <a:lnTo>
                    <a:pt x="96" y="42"/>
                  </a:lnTo>
                  <a:lnTo>
                    <a:pt x="92" y="50"/>
                  </a:lnTo>
                  <a:lnTo>
                    <a:pt x="92" y="54"/>
                  </a:lnTo>
                  <a:lnTo>
                    <a:pt x="90" y="56"/>
                  </a:lnTo>
                  <a:lnTo>
                    <a:pt x="86" y="56"/>
                  </a:lnTo>
                  <a:lnTo>
                    <a:pt x="80" y="50"/>
                  </a:lnTo>
                  <a:lnTo>
                    <a:pt x="74" y="42"/>
                  </a:lnTo>
                  <a:lnTo>
                    <a:pt x="68" y="30"/>
                  </a:lnTo>
                  <a:lnTo>
                    <a:pt x="66" y="20"/>
                  </a:lnTo>
                  <a:lnTo>
                    <a:pt x="62" y="10"/>
                  </a:lnTo>
                  <a:lnTo>
                    <a:pt x="58" y="2"/>
                  </a:lnTo>
                  <a:lnTo>
                    <a:pt x="56" y="0"/>
                  </a:lnTo>
                  <a:lnTo>
                    <a:pt x="52" y="0"/>
                  </a:lnTo>
                  <a:lnTo>
                    <a:pt x="50" y="0"/>
                  </a:lnTo>
                  <a:lnTo>
                    <a:pt x="46" y="2"/>
                  </a:lnTo>
                  <a:lnTo>
                    <a:pt x="44" y="6"/>
                  </a:lnTo>
                  <a:lnTo>
                    <a:pt x="42" y="10"/>
                  </a:lnTo>
                  <a:lnTo>
                    <a:pt x="44" y="18"/>
                  </a:lnTo>
                  <a:lnTo>
                    <a:pt x="48" y="28"/>
                  </a:lnTo>
                  <a:lnTo>
                    <a:pt x="62" y="50"/>
                  </a:lnTo>
                  <a:lnTo>
                    <a:pt x="62" y="54"/>
                  </a:lnTo>
                  <a:lnTo>
                    <a:pt x="60" y="54"/>
                  </a:lnTo>
                  <a:lnTo>
                    <a:pt x="54" y="52"/>
                  </a:lnTo>
                  <a:lnTo>
                    <a:pt x="44" y="44"/>
                  </a:lnTo>
                  <a:lnTo>
                    <a:pt x="38" y="36"/>
                  </a:lnTo>
                  <a:lnTo>
                    <a:pt x="34" y="30"/>
                  </a:lnTo>
                  <a:lnTo>
                    <a:pt x="32" y="22"/>
                  </a:lnTo>
                  <a:lnTo>
                    <a:pt x="30" y="16"/>
                  </a:lnTo>
                  <a:lnTo>
                    <a:pt x="26" y="10"/>
                  </a:lnTo>
                  <a:lnTo>
                    <a:pt x="22" y="6"/>
                  </a:lnTo>
                  <a:lnTo>
                    <a:pt x="18" y="6"/>
                  </a:lnTo>
                  <a:lnTo>
                    <a:pt x="14" y="10"/>
                  </a:lnTo>
                  <a:lnTo>
                    <a:pt x="12" y="12"/>
                  </a:lnTo>
                  <a:lnTo>
                    <a:pt x="10" y="18"/>
                  </a:lnTo>
                  <a:lnTo>
                    <a:pt x="12" y="24"/>
                  </a:lnTo>
                  <a:lnTo>
                    <a:pt x="18" y="32"/>
                  </a:lnTo>
                  <a:lnTo>
                    <a:pt x="24" y="42"/>
                  </a:lnTo>
                  <a:lnTo>
                    <a:pt x="34" y="52"/>
                  </a:lnTo>
                  <a:lnTo>
                    <a:pt x="48" y="64"/>
                  </a:lnTo>
                  <a:lnTo>
                    <a:pt x="52" y="68"/>
                  </a:lnTo>
                  <a:lnTo>
                    <a:pt x="50" y="70"/>
                  </a:lnTo>
                  <a:lnTo>
                    <a:pt x="46" y="72"/>
                  </a:lnTo>
                  <a:lnTo>
                    <a:pt x="38" y="72"/>
                  </a:lnTo>
                  <a:lnTo>
                    <a:pt x="30" y="70"/>
                  </a:lnTo>
                  <a:lnTo>
                    <a:pt x="22" y="64"/>
                  </a:lnTo>
                  <a:lnTo>
                    <a:pt x="16" y="58"/>
                  </a:lnTo>
                  <a:lnTo>
                    <a:pt x="12" y="54"/>
                  </a:lnTo>
                  <a:lnTo>
                    <a:pt x="8" y="52"/>
                  </a:lnTo>
                  <a:lnTo>
                    <a:pt x="2" y="54"/>
                  </a:lnTo>
                  <a:lnTo>
                    <a:pt x="2" y="56"/>
                  </a:lnTo>
                  <a:lnTo>
                    <a:pt x="0" y="62"/>
                  </a:lnTo>
                  <a:lnTo>
                    <a:pt x="2" y="66"/>
                  </a:lnTo>
                  <a:lnTo>
                    <a:pt x="4" y="70"/>
                  </a:lnTo>
                  <a:lnTo>
                    <a:pt x="10" y="72"/>
                  </a:lnTo>
                  <a:lnTo>
                    <a:pt x="34" y="84"/>
                  </a:lnTo>
                  <a:lnTo>
                    <a:pt x="50" y="90"/>
                  </a:lnTo>
                  <a:lnTo>
                    <a:pt x="60" y="90"/>
                  </a:lnTo>
                  <a:lnTo>
                    <a:pt x="70" y="90"/>
                  </a:lnTo>
                  <a:lnTo>
                    <a:pt x="84" y="90"/>
                  </a:lnTo>
                  <a:lnTo>
                    <a:pt x="90" y="88"/>
                  </a:lnTo>
                  <a:lnTo>
                    <a:pt x="94" y="84"/>
                  </a:lnTo>
                  <a:lnTo>
                    <a:pt x="9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21"/>
            <p:cNvSpPr>
              <a:spLocks/>
            </p:cNvSpPr>
            <p:nvPr/>
          </p:nvSpPr>
          <p:spPr bwMode="auto">
            <a:xfrm>
              <a:off x="3813" y="2180"/>
              <a:ext cx="864" cy="608"/>
            </a:xfrm>
            <a:custGeom>
              <a:avLst/>
              <a:gdLst>
                <a:gd name="T0" fmla="*/ 744 w 864"/>
                <a:gd name="T1" fmla="*/ 608 h 608"/>
                <a:gd name="T2" fmla="*/ 860 w 864"/>
                <a:gd name="T3" fmla="*/ 318 h 608"/>
                <a:gd name="T4" fmla="*/ 860 w 864"/>
                <a:gd name="T5" fmla="*/ 318 h 608"/>
                <a:gd name="T6" fmla="*/ 862 w 864"/>
                <a:gd name="T7" fmla="*/ 308 h 608"/>
                <a:gd name="T8" fmla="*/ 864 w 864"/>
                <a:gd name="T9" fmla="*/ 298 h 608"/>
                <a:gd name="T10" fmla="*/ 862 w 864"/>
                <a:gd name="T11" fmla="*/ 288 h 608"/>
                <a:gd name="T12" fmla="*/ 858 w 864"/>
                <a:gd name="T13" fmla="*/ 278 h 608"/>
                <a:gd name="T14" fmla="*/ 852 w 864"/>
                <a:gd name="T15" fmla="*/ 270 h 608"/>
                <a:gd name="T16" fmla="*/ 846 w 864"/>
                <a:gd name="T17" fmla="*/ 262 h 608"/>
                <a:gd name="T18" fmla="*/ 838 w 864"/>
                <a:gd name="T19" fmla="*/ 256 h 608"/>
                <a:gd name="T20" fmla="*/ 828 w 864"/>
                <a:gd name="T21" fmla="*/ 250 h 608"/>
                <a:gd name="T22" fmla="*/ 208 w 864"/>
                <a:gd name="T23" fmla="*/ 4 h 608"/>
                <a:gd name="T24" fmla="*/ 208 w 864"/>
                <a:gd name="T25" fmla="*/ 4 h 608"/>
                <a:gd name="T26" fmla="*/ 196 w 864"/>
                <a:gd name="T27" fmla="*/ 2 h 608"/>
                <a:gd name="T28" fmla="*/ 186 w 864"/>
                <a:gd name="T29" fmla="*/ 0 h 608"/>
                <a:gd name="T30" fmla="*/ 176 w 864"/>
                <a:gd name="T31" fmla="*/ 2 h 608"/>
                <a:gd name="T32" fmla="*/ 166 w 864"/>
                <a:gd name="T33" fmla="*/ 4 h 608"/>
                <a:gd name="T34" fmla="*/ 156 w 864"/>
                <a:gd name="T35" fmla="*/ 8 h 608"/>
                <a:gd name="T36" fmla="*/ 148 w 864"/>
                <a:gd name="T37" fmla="*/ 14 h 608"/>
                <a:gd name="T38" fmla="*/ 142 w 864"/>
                <a:gd name="T39" fmla="*/ 22 h 608"/>
                <a:gd name="T40" fmla="*/ 136 w 864"/>
                <a:gd name="T41" fmla="*/ 32 h 608"/>
                <a:gd name="T42" fmla="*/ 2 w 864"/>
                <a:gd name="T43" fmla="*/ 368 h 608"/>
                <a:gd name="T44" fmla="*/ 2 w 864"/>
                <a:gd name="T45" fmla="*/ 368 h 608"/>
                <a:gd name="T46" fmla="*/ 0 w 864"/>
                <a:gd name="T47" fmla="*/ 376 h 608"/>
                <a:gd name="T48" fmla="*/ 0 w 864"/>
                <a:gd name="T49" fmla="*/ 384 h 608"/>
                <a:gd name="T50" fmla="*/ 0 w 864"/>
                <a:gd name="T51" fmla="*/ 392 h 608"/>
                <a:gd name="T52" fmla="*/ 2 w 864"/>
                <a:gd name="T53" fmla="*/ 400 h 608"/>
                <a:gd name="T54" fmla="*/ 2 w 864"/>
                <a:gd name="T55" fmla="*/ 400 h 608"/>
                <a:gd name="T56" fmla="*/ 26 w 864"/>
                <a:gd name="T57" fmla="*/ 388 h 608"/>
                <a:gd name="T58" fmla="*/ 50 w 864"/>
                <a:gd name="T59" fmla="*/ 378 h 608"/>
                <a:gd name="T60" fmla="*/ 74 w 864"/>
                <a:gd name="T61" fmla="*/ 372 h 608"/>
                <a:gd name="T62" fmla="*/ 98 w 864"/>
                <a:gd name="T63" fmla="*/ 366 h 608"/>
                <a:gd name="T64" fmla="*/ 122 w 864"/>
                <a:gd name="T65" fmla="*/ 362 h 608"/>
                <a:gd name="T66" fmla="*/ 146 w 864"/>
                <a:gd name="T67" fmla="*/ 358 h 608"/>
                <a:gd name="T68" fmla="*/ 170 w 864"/>
                <a:gd name="T69" fmla="*/ 358 h 608"/>
                <a:gd name="T70" fmla="*/ 194 w 864"/>
                <a:gd name="T71" fmla="*/ 358 h 608"/>
                <a:gd name="T72" fmla="*/ 218 w 864"/>
                <a:gd name="T73" fmla="*/ 360 h 608"/>
                <a:gd name="T74" fmla="*/ 242 w 864"/>
                <a:gd name="T75" fmla="*/ 364 h 608"/>
                <a:gd name="T76" fmla="*/ 290 w 864"/>
                <a:gd name="T77" fmla="*/ 374 h 608"/>
                <a:gd name="T78" fmla="*/ 336 w 864"/>
                <a:gd name="T79" fmla="*/ 388 h 608"/>
                <a:gd name="T80" fmla="*/ 384 w 864"/>
                <a:gd name="T81" fmla="*/ 406 h 608"/>
                <a:gd name="T82" fmla="*/ 430 w 864"/>
                <a:gd name="T83" fmla="*/ 426 h 608"/>
                <a:gd name="T84" fmla="*/ 476 w 864"/>
                <a:gd name="T85" fmla="*/ 450 h 608"/>
                <a:gd name="T86" fmla="*/ 522 w 864"/>
                <a:gd name="T87" fmla="*/ 476 h 608"/>
                <a:gd name="T88" fmla="*/ 568 w 864"/>
                <a:gd name="T89" fmla="*/ 502 h 608"/>
                <a:gd name="T90" fmla="*/ 656 w 864"/>
                <a:gd name="T91" fmla="*/ 556 h 608"/>
                <a:gd name="T92" fmla="*/ 744 w 864"/>
                <a:gd name="T93" fmla="*/ 608 h 608"/>
                <a:gd name="T94" fmla="*/ 744 w 864"/>
                <a:gd name="T95" fmla="*/ 608 h 6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4" h="608">
                  <a:moveTo>
                    <a:pt x="744" y="608"/>
                  </a:moveTo>
                  <a:lnTo>
                    <a:pt x="860" y="318"/>
                  </a:lnTo>
                  <a:lnTo>
                    <a:pt x="862" y="308"/>
                  </a:lnTo>
                  <a:lnTo>
                    <a:pt x="864" y="298"/>
                  </a:lnTo>
                  <a:lnTo>
                    <a:pt x="862" y="288"/>
                  </a:lnTo>
                  <a:lnTo>
                    <a:pt x="858" y="278"/>
                  </a:lnTo>
                  <a:lnTo>
                    <a:pt x="852" y="270"/>
                  </a:lnTo>
                  <a:lnTo>
                    <a:pt x="846" y="262"/>
                  </a:lnTo>
                  <a:lnTo>
                    <a:pt x="838" y="256"/>
                  </a:lnTo>
                  <a:lnTo>
                    <a:pt x="828" y="250"/>
                  </a:lnTo>
                  <a:lnTo>
                    <a:pt x="208" y="4"/>
                  </a:lnTo>
                  <a:lnTo>
                    <a:pt x="196" y="2"/>
                  </a:lnTo>
                  <a:lnTo>
                    <a:pt x="186" y="0"/>
                  </a:lnTo>
                  <a:lnTo>
                    <a:pt x="176" y="2"/>
                  </a:lnTo>
                  <a:lnTo>
                    <a:pt x="166" y="4"/>
                  </a:lnTo>
                  <a:lnTo>
                    <a:pt x="156" y="8"/>
                  </a:lnTo>
                  <a:lnTo>
                    <a:pt x="148" y="14"/>
                  </a:lnTo>
                  <a:lnTo>
                    <a:pt x="142" y="22"/>
                  </a:lnTo>
                  <a:lnTo>
                    <a:pt x="136" y="32"/>
                  </a:lnTo>
                  <a:lnTo>
                    <a:pt x="2" y="368"/>
                  </a:lnTo>
                  <a:lnTo>
                    <a:pt x="0" y="376"/>
                  </a:lnTo>
                  <a:lnTo>
                    <a:pt x="0" y="384"/>
                  </a:lnTo>
                  <a:lnTo>
                    <a:pt x="0" y="392"/>
                  </a:lnTo>
                  <a:lnTo>
                    <a:pt x="2" y="400"/>
                  </a:lnTo>
                  <a:lnTo>
                    <a:pt x="26" y="388"/>
                  </a:lnTo>
                  <a:lnTo>
                    <a:pt x="50" y="378"/>
                  </a:lnTo>
                  <a:lnTo>
                    <a:pt x="74" y="372"/>
                  </a:lnTo>
                  <a:lnTo>
                    <a:pt x="98" y="366"/>
                  </a:lnTo>
                  <a:lnTo>
                    <a:pt x="122" y="362"/>
                  </a:lnTo>
                  <a:lnTo>
                    <a:pt x="146" y="358"/>
                  </a:lnTo>
                  <a:lnTo>
                    <a:pt x="170" y="358"/>
                  </a:lnTo>
                  <a:lnTo>
                    <a:pt x="194" y="358"/>
                  </a:lnTo>
                  <a:lnTo>
                    <a:pt x="218" y="360"/>
                  </a:lnTo>
                  <a:lnTo>
                    <a:pt x="242" y="364"/>
                  </a:lnTo>
                  <a:lnTo>
                    <a:pt x="290" y="374"/>
                  </a:lnTo>
                  <a:lnTo>
                    <a:pt x="336" y="388"/>
                  </a:lnTo>
                  <a:lnTo>
                    <a:pt x="384" y="406"/>
                  </a:lnTo>
                  <a:lnTo>
                    <a:pt x="430" y="426"/>
                  </a:lnTo>
                  <a:lnTo>
                    <a:pt x="476" y="450"/>
                  </a:lnTo>
                  <a:lnTo>
                    <a:pt x="522" y="476"/>
                  </a:lnTo>
                  <a:lnTo>
                    <a:pt x="568" y="502"/>
                  </a:lnTo>
                  <a:lnTo>
                    <a:pt x="656" y="556"/>
                  </a:lnTo>
                  <a:lnTo>
                    <a:pt x="744" y="60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22"/>
            <p:cNvSpPr>
              <a:spLocks/>
            </p:cNvSpPr>
            <p:nvPr/>
          </p:nvSpPr>
          <p:spPr bwMode="auto">
            <a:xfrm>
              <a:off x="3815" y="2538"/>
              <a:ext cx="742" cy="328"/>
            </a:xfrm>
            <a:custGeom>
              <a:avLst/>
              <a:gdLst>
                <a:gd name="T0" fmla="*/ 742 w 742"/>
                <a:gd name="T1" fmla="*/ 250 h 328"/>
                <a:gd name="T2" fmla="*/ 742 w 742"/>
                <a:gd name="T3" fmla="*/ 250 h 328"/>
                <a:gd name="T4" fmla="*/ 654 w 742"/>
                <a:gd name="T5" fmla="*/ 198 h 328"/>
                <a:gd name="T6" fmla="*/ 566 w 742"/>
                <a:gd name="T7" fmla="*/ 144 h 328"/>
                <a:gd name="T8" fmla="*/ 520 w 742"/>
                <a:gd name="T9" fmla="*/ 118 h 328"/>
                <a:gd name="T10" fmla="*/ 474 w 742"/>
                <a:gd name="T11" fmla="*/ 92 h 328"/>
                <a:gd name="T12" fmla="*/ 428 w 742"/>
                <a:gd name="T13" fmla="*/ 68 h 328"/>
                <a:gd name="T14" fmla="*/ 382 w 742"/>
                <a:gd name="T15" fmla="*/ 48 h 328"/>
                <a:gd name="T16" fmla="*/ 334 w 742"/>
                <a:gd name="T17" fmla="*/ 30 h 328"/>
                <a:gd name="T18" fmla="*/ 288 w 742"/>
                <a:gd name="T19" fmla="*/ 16 h 328"/>
                <a:gd name="T20" fmla="*/ 240 w 742"/>
                <a:gd name="T21" fmla="*/ 6 h 328"/>
                <a:gd name="T22" fmla="*/ 216 w 742"/>
                <a:gd name="T23" fmla="*/ 2 h 328"/>
                <a:gd name="T24" fmla="*/ 192 w 742"/>
                <a:gd name="T25" fmla="*/ 0 h 328"/>
                <a:gd name="T26" fmla="*/ 168 w 742"/>
                <a:gd name="T27" fmla="*/ 0 h 328"/>
                <a:gd name="T28" fmla="*/ 144 w 742"/>
                <a:gd name="T29" fmla="*/ 0 h 328"/>
                <a:gd name="T30" fmla="*/ 120 w 742"/>
                <a:gd name="T31" fmla="*/ 4 h 328"/>
                <a:gd name="T32" fmla="*/ 96 w 742"/>
                <a:gd name="T33" fmla="*/ 8 h 328"/>
                <a:gd name="T34" fmla="*/ 72 w 742"/>
                <a:gd name="T35" fmla="*/ 14 h 328"/>
                <a:gd name="T36" fmla="*/ 48 w 742"/>
                <a:gd name="T37" fmla="*/ 20 h 328"/>
                <a:gd name="T38" fmla="*/ 24 w 742"/>
                <a:gd name="T39" fmla="*/ 30 h 328"/>
                <a:gd name="T40" fmla="*/ 0 w 742"/>
                <a:gd name="T41" fmla="*/ 42 h 328"/>
                <a:gd name="T42" fmla="*/ 0 w 742"/>
                <a:gd name="T43" fmla="*/ 42 h 328"/>
                <a:gd name="T44" fmla="*/ 4 w 742"/>
                <a:gd name="T45" fmla="*/ 54 h 328"/>
                <a:gd name="T46" fmla="*/ 12 w 742"/>
                <a:gd name="T47" fmla="*/ 64 h 328"/>
                <a:gd name="T48" fmla="*/ 22 w 742"/>
                <a:gd name="T49" fmla="*/ 72 h 328"/>
                <a:gd name="T50" fmla="*/ 34 w 742"/>
                <a:gd name="T51" fmla="*/ 78 h 328"/>
                <a:gd name="T52" fmla="*/ 654 w 742"/>
                <a:gd name="T53" fmla="*/ 324 h 328"/>
                <a:gd name="T54" fmla="*/ 654 w 742"/>
                <a:gd name="T55" fmla="*/ 324 h 328"/>
                <a:gd name="T56" fmla="*/ 664 w 742"/>
                <a:gd name="T57" fmla="*/ 328 h 328"/>
                <a:gd name="T58" fmla="*/ 676 w 742"/>
                <a:gd name="T59" fmla="*/ 328 h 328"/>
                <a:gd name="T60" fmla="*/ 686 w 742"/>
                <a:gd name="T61" fmla="*/ 328 h 328"/>
                <a:gd name="T62" fmla="*/ 696 w 742"/>
                <a:gd name="T63" fmla="*/ 324 h 328"/>
                <a:gd name="T64" fmla="*/ 704 w 742"/>
                <a:gd name="T65" fmla="*/ 320 h 328"/>
                <a:gd name="T66" fmla="*/ 712 w 742"/>
                <a:gd name="T67" fmla="*/ 314 h 328"/>
                <a:gd name="T68" fmla="*/ 720 w 742"/>
                <a:gd name="T69" fmla="*/ 306 h 328"/>
                <a:gd name="T70" fmla="*/ 724 w 742"/>
                <a:gd name="T71" fmla="*/ 298 h 328"/>
                <a:gd name="T72" fmla="*/ 742 w 742"/>
                <a:gd name="T73" fmla="*/ 250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42" h="328">
                  <a:moveTo>
                    <a:pt x="742" y="250"/>
                  </a:moveTo>
                  <a:lnTo>
                    <a:pt x="742" y="250"/>
                  </a:lnTo>
                  <a:lnTo>
                    <a:pt x="654" y="198"/>
                  </a:lnTo>
                  <a:lnTo>
                    <a:pt x="566" y="144"/>
                  </a:lnTo>
                  <a:lnTo>
                    <a:pt x="520" y="118"/>
                  </a:lnTo>
                  <a:lnTo>
                    <a:pt x="474" y="92"/>
                  </a:lnTo>
                  <a:lnTo>
                    <a:pt x="428" y="68"/>
                  </a:lnTo>
                  <a:lnTo>
                    <a:pt x="382" y="48"/>
                  </a:lnTo>
                  <a:lnTo>
                    <a:pt x="334" y="30"/>
                  </a:lnTo>
                  <a:lnTo>
                    <a:pt x="288" y="16"/>
                  </a:lnTo>
                  <a:lnTo>
                    <a:pt x="240" y="6"/>
                  </a:lnTo>
                  <a:lnTo>
                    <a:pt x="216" y="2"/>
                  </a:lnTo>
                  <a:lnTo>
                    <a:pt x="192" y="0"/>
                  </a:lnTo>
                  <a:lnTo>
                    <a:pt x="168" y="0"/>
                  </a:lnTo>
                  <a:lnTo>
                    <a:pt x="144" y="0"/>
                  </a:lnTo>
                  <a:lnTo>
                    <a:pt x="120" y="4"/>
                  </a:lnTo>
                  <a:lnTo>
                    <a:pt x="96" y="8"/>
                  </a:lnTo>
                  <a:lnTo>
                    <a:pt x="72" y="14"/>
                  </a:lnTo>
                  <a:lnTo>
                    <a:pt x="48" y="20"/>
                  </a:lnTo>
                  <a:lnTo>
                    <a:pt x="24" y="30"/>
                  </a:lnTo>
                  <a:lnTo>
                    <a:pt x="0" y="42"/>
                  </a:lnTo>
                  <a:lnTo>
                    <a:pt x="4" y="54"/>
                  </a:lnTo>
                  <a:lnTo>
                    <a:pt x="12" y="64"/>
                  </a:lnTo>
                  <a:lnTo>
                    <a:pt x="22" y="72"/>
                  </a:lnTo>
                  <a:lnTo>
                    <a:pt x="34" y="78"/>
                  </a:lnTo>
                  <a:lnTo>
                    <a:pt x="654" y="324"/>
                  </a:lnTo>
                  <a:lnTo>
                    <a:pt x="664" y="328"/>
                  </a:lnTo>
                  <a:lnTo>
                    <a:pt x="676" y="328"/>
                  </a:lnTo>
                  <a:lnTo>
                    <a:pt x="686" y="328"/>
                  </a:lnTo>
                  <a:lnTo>
                    <a:pt x="696" y="324"/>
                  </a:lnTo>
                  <a:lnTo>
                    <a:pt x="704" y="320"/>
                  </a:lnTo>
                  <a:lnTo>
                    <a:pt x="712" y="314"/>
                  </a:lnTo>
                  <a:lnTo>
                    <a:pt x="720" y="306"/>
                  </a:lnTo>
                  <a:lnTo>
                    <a:pt x="724" y="298"/>
                  </a:lnTo>
                  <a:lnTo>
                    <a:pt x="742" y="25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23"/>
            <p:cNvSpPr>
              <a:spLocks/>
            </p:cNvSpPr>
            <p:nvPr/>
          </p:nvSpPr>
          <p:spPr bwMode="auto">
            <a:xfrm>
              <a:off x="3823" y="2172"/>
              <a:ext cx="864" cy="688"/>
            </a:xfrm>
            <a:custGeom>
              <a:avLst/>
              <a:gdLst>
                <a:gd name="T0" fmla="*/ 726 w 864"/>
                <a:gd name="T1" fmla="*/ 656 h 688"/>
                <a:gd name="T2" fmla="*/ 726 w 864"/>
                <a:gd name="T3" fmla="*/ 656 h 688"/>
                <a:gd name="T4" fmla="*/ 722 w 864"/>
                <a:gd name="T5" fmla="*/ 666 h 688"/>
                <a:gd name="T6" fmla="*/ 716 w 864"/>
                <a:gd name="T7" fmla="*/ 674 h 688"/>
                <a:gd name="T8" fmla="*/ 708 w 864"/>
                <a:gd name="T9" fmla="*/ 680 h 688"/>
                <a:gd name="T10" fmla="*/ 698 w 864"/>
                <a:gd name="T11" fmla="*/ 684 h 688"/>
                <a:gd name="T12" fmla="*/ 688 w 864"/>
                <a:gd name="T13" fmla="*/ 686 h 688"/>
                <a:gd name="T14" fmla="*/ 678 w 864"/>
                <a:gd name="T15" fmla="*/ 688 h 688"/>
                <a:gd name="T16" fmla="*/ 668 w 864"/>
                <a:gd name="T17" fmla="*/ 686 h 688"/>
                <a:gd name="T18" fmla="*/ 656 w 864"/>
                <a:gd name="T19" fmla="*/ 682 h 688"/>
                <a:gd name="T20" fmla="*/ 36 w 864"/>
                <a:gd name="T21" fmla="*/ 436 h 688"/>
                <a:gd name="T22" fmla="*/ 36 w 864"/>
                <a:gd name="T23" fmla="*/ 436 h 688"/>
                <a:gd name="T24" fmla="*/ 26 w 864"/>
                <a:gd name="T25" fmla="*/ 432 h 688"/>
                <a:gd name="T26" fmla="*/ 18 w 864"/>
                <a:gd name="T27" fmla="*/ 426 h 688"/>
                <a:gd name="T28" fmla="*/ 10 w 864"/>
                <a:gd name="T29" fmla="*/ 418 h 688"/>
                <a:gd name="T30" fmla="*/ 6 w 864"/>
                <a:gd name="T31" fmla="*/ 408 h 688"/>
                <a:gd name="T32" fmla="*/ 2 w 864"/>
                <a:gd name="T33" fmla="*/ 400 h 688"/>
                <a:gd name="T34" fmla="*/ 0 w 864"/>
                <a:gd name="T35" fmla="*/ 390 h 688"/>
                <a:gd name="T36" fmla="*/ 0 w 864"/>
                <a:gd name="T37" fmla="*/ 380 h 688"/>
                <a:gd name="T38" fmla="*/ 4 w 864"/>
                <a:gd name="T39" fmla="*/ 370 h 688"/>
                <a:gd name="T40" fmla="*/ 138 w 864"/>
                <a:gd name="T41" fmla="*/ 32 h 688"/>
                <a:gd name="T42" fmla="*/ 138 w 864"/>
                <a:gd name="T43" fmla="*/ 32 h 688"/>
                <a:gd name="T44" fmla="*/ 142 w 864"/>
                <a:gd name="T45" fmla="*/ 22 h 688"/>
                <a:gd name="T46" fmla="*/ 148 w 864"/>
                <a:gd name="T47" fmla="*/ 16 h 688"/>
                <a:gd name="T48" fmla="*/ 156 w 864"/>
                <a:gd name="T49" fmla="*/ 8 h 688"/>
                <a:gd name="T50" fmla="*/ 166 w 864"/>
                <a:gd name="T51" fmla="*/ 4 h 688"/>
                <a:gd name="T52" fmla="*/ 176 w 864"/>
                <a:gd name="T53" fmla="*/ 2 h 688"/>
                <a:gd name="T54" fmla="*/ 186 w 864"/>
                <a:gd name="T55" fmla="*/ 0 h 688"/>
                <a:gd name="T56" fmla="*/ 196 w 864"/>
                <a:gd name="T57" fmla="*/ 2 h 688"/>
                <a:gd name="T58" fmla="*/ 208 w 864"/>
                <a:gd name="T59" fmla="*/ 6 h 688"/>
                <a:gd name="T60" fmla="*/ 828 w 864"/>
                <a:gd name="T61" fmla="*/ 252 h 688"/>
                <a:gd name="T62" fmla="*/ 828 w 864"/>
                <a:gd name="T63" fmla="*/ 252 h 688"/>
                <a:gd name="T64" fmla="*/ 838 w 864"/>
                <a:gd name="T65" fmla="*/ 256 h 688"/>
                <a:gd name="T66" fmla="*/ 846 w 864"/>
                <a:gd name="T67" fmla="*/ 264 h 688"/>
                <a:gd name="T68" fmla="*/ 854 w 864"/>
                <a:gd name="T69" fmla="*/ 270 h 688"/>
                <a:gd name="T70" fmla="*/ 858 w 864"/>
                <a:gd name="T71" fmla="*/ 280 h 688"/>
                <a:gd name="T72" fmla="*/ 862 w 864"/>
                <a:gd name="T73" fmla="*/ 290 h 688"/>
                <a:gd name="T74" fmla="*/ 864 w 864"/>
                <a:gd name="T75" fmla="*/ 298 h 688"/>
                <a:gd name="T76" fmla="*/ 864 w 864"/>
                <a:gd name="T77" fmla="*/ 308 h 688"/>
                <a:gd name="T78" fmla="*/ 860 w 864"/>
                <a:gd name="T79" fmla="*/ 318 h 688"/>
                <a:gd name="T80" fmla="*/ 726 w 864"/>
                <a:gd name="T81" fmla="*/ 656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4" h="688">
                  <a:moveTo>
                    <a:pt x="726" y="656"/>
                  </a:moveTo>
                  <a:lnTo>
                    <a:pt x="726" y="656"/>
                  </a:lnTo>
                  <a:lnTo>
                    <a:pt x="722" y="666"/>
                  </a:lnTo>
                  <a:lnTo>
                    <a:pt x="716" y="674"/>
                  </a:lnTo>
                  <a:lnTo>
                    <a:pt x="708" y="680"/>
                  </a:lnTo>
                  <a:lnTo>
                    <a:pt x="698" y="684"/>
                  </a:lnTo>
                  <a:lnTo>
                    <a:pt x="688" y="686"/>
                  </a:lnTo>
                  <a:lnTo>
                    <a:pt x="678" y="688"/>
                  </a:lnTo>
                  <a:lnTo>
                    <a:pt x="668" y="686"/>
                  </a:lnTo>
                  <a:lnTo>
                    <a:pt x="656" y="682"/>
                  </a:lnTo>
                  <a:lnTo>
                    <a:pt x="36" y="436"/>
                  </a:lnTo>
                  <a:lnTo>
                    <a:pt x="26" y="432"/>
                  </a:lnTo>
                  <a:lnTo>
                    <a:pt x="18" y="426"/>
                  </a:lnTo>
                  <a:lnTo>
                    <a:pt x="10" y="418"/>
                  </a:lnTo>
                  <a:lnTo>
                    <a:pt x="6" y="408"/>
                  </a:lnTo>
                  <a:lnTo>
                    <a:pt x="2" y="400"/>
                  </a:lnTo>
                  <a:lnTo>
                    <a:pt x="0" y="390"/>
                  </a:lnTo>
                  <a:lnTo>
                    <a:pt x="0" y="380"/>
                  </a:lnTo>
                  <a:lnTo>
                    <a:pt x="4" y="370"/>
                  </a:lnTo>
                  <a:lnTo>
                    <a:pt x="138" y="32"/>
                  </a:lnTo>
                  <a:lnTo>
                    <a:pt x="142" y="22"/>
                  </a:lnTo>
                  <a:lnTo>
                    <a:pt x="148" y="16"/>
                  </a:lnTo>
                  <a:lnTo>
                    <a:pt x="156" y="8"/>
                  </a:lnTo>
                  <a:lnTo>
                    <a:pt x="166" y="4"/>
                  </a:lnTo>
                  <a:lnTo>
                    <a:pt x="176" y="2"/>
                  </a:lnTo>
                  <a:lnTo>
                    <a:pt x="186" y="0"/>
                  </a:lnTo>
                  <a:lnTo>
                    <a:pt x="196" y="2"/>
                  </a:lnTo>
                  <a:lnTo>
                    <a:pt x="208" y="6"/>
                  </a:lnTo>
                  <a:lnTo>
                    <a:pt x="828" y="252"/>
                  </a:lnTo>
                  <a:lnTo>
                    <a:pt x="838" y="256"/>
                  </a:lnTo>
                  <a:lnTo>
                    <a:pt x="846" y="264"/>
                  </a:lnTo>
                  <a:lnTo>
                    <a:pt x="854" y="270"/>
                  </a:lnTo>
                  <a:lnTo>
                    <a:pt x="858" y="280"/>
                  </a:lnTo>
                  <a:lnTo>
                    <a:pt x="862" y="290"/>
                  </a:lnTo>
                  <a:lnTo>
                    <a:pt x="864" y="298"/>
                  </a:lnTo>
                  <a:lnTo>
                    <a:pt x="864" y="308"/>
                  </a:lnTo>
                  <a:lnTo>
                    <a:pt x="860" y="318"/>
                  </a:lnTo>
                  <a:lnTo>
                    <a:pt x="726" y="65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24"/>
            <p:cNvSpPr>
              <a:spLocks/>
            </p:cNvSpPr>
            <p:nvPr/>
          </p:nvSpPr>
          <p:spPr bwMode="auto">
            <a:xfrm>
              <a:off x="3823" y="2252"/>
              <a:ext cx="542" cy="388"/>
            </a:xfrm>
            <a:custGeom>
              <a:avLst/>
              <a:gdLst>
                <a:gd name="T0" fmla="*/ 394 w 542"/>
                <a:gd name="T1" fmla="*/ 0 h 388"/>
                <a:gd name="T2" fmla="*/ 394 w 542"/>
                <a:gd name="T3" fmla="*/ 0 h 388"/>
                <a:gd name="T4" fmla="*/ 300 w 542"/>
                <a:gd name="T5" fmla="*/ 72 h 388"/>
                <a:gd name="T6" fmla="*/ 204 w 542"/>
                <a:gd name="T7" fmla="*/ 144 h 388"/>
                <a:gd name="T8" fmla="*/ 156 w 542"/>
                <a:gd name="T9" fmla="*/ 180 h 388"/>
                <a:gd name="T10" fmla="*/ 108 w 542"/>
                <a:gd name="T11" fmla="*/ 214 h 388"/>
                <a:gd name="T12" fmla="*/ 58 w 542"/>
                <a:gd name="T13" fmla="*/ 246 h 388"/>
                <a:gd name="T14" fmla="*/ 8 w 542"/>
                <a:gd name="T15" fmla="*/ 278 h 388"/>
                <a:gd name="T16" fmla="*/ 4 w 542"/>
                <a:gd name="T17" fmla="*/ 290 h 388"/>
                <a:gd name="T18" fmla="*/ 4 w 542"/>
                <a:gd name="T19" fmla="*/ 290 h 388"/>
                <a:gd name="T20" fmla="*/ 0 w 542"/>
                <a:gd name="T21" fmla="*/ 300 h 388"/>
                <a:gd name="T22" fmla="*/ 0 w 542"/>
                <a:gd name="T23" fmla="*/ 310 h 388"/>
                <a:gd name="T24" fmla="*/ 2 w 542"/>
                <a:gd name="T25" fmla="*/ 320 h 388"/>
                <a:gd name="T26" fmla="*/ 6 w 542"/>
                <a:gd name="T27" fmla="*/ 328 h 388"/>
                <a:gd name="T28" fmla="*/ 10 w 542"/>
                <a:gd name="T29" fmla="*/ 338 h 388"/>
                <a:gd name="T30" fmla="*/ 18 w 542"/>
                <a:gd name="T31" fmla="*/ 346 h 388"/>
                <a:gd name="T32" fmla="*/ 26 w 542"/>
                <a:gd name="T33" fmla="*/ 352 h 388"/>
                <a:gd name="T34" fmla="*/ 36 w 542"/>
                <a:gd name="T35" fmla="*/ 356 h 388"/>
                <a:gd name="T36" fmla="*/ 114 w 542"/>
                <a:gd name="T37" fmla="*/ 388 h 388"/>
                <a:gd name="T38" fmla="*/ 114 w 542"/>
                <a:gd name="T39" fmla="*/ 388 h 388"/>
                <a:gd name="T40" fmla="*/ 328 w 542"/>
                <a:gd name="T41" fmla="*/ 222 h 388"/>
                <a:gd name="T42" fmla="*/ 542 w 542"/>
                <a:gd name="T43" fmla="*/ 58 h 388"/>
                <a:gd name="T44" fmla="*/ 394 w 542"/>
                <a:gd name="T45" fmla="*/ 0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2" h="388">
                  <a:moveTo>
                    <a:pt x="394" y="0"/>
                  </a:moveTo>
                  <a:lnTo>
                    <a:pt x="394" y="0"/>
                  </a:lnTo>
                  <a:lnTo>
                    <a:pt x="300" y="72"/>
                  </a:lnTo>
                  <a:lnTo>
                    <a:pt x="204" y="144"/>
                  </a:lnTo>
                  <a:lnTo>
                    <a:pt x="156" y="180"/>
                  </a:lnTo>
                  <a:lnTo>
                    <a:pt x="108" y="214"/>
                  </a:lnTo>
                  <a:lnTo>
                    <a:pt x="58" y="246"/>
                  </a:lnTo>
                  <a:lnTo>
                    <a:pt x="8" y="278"/>
                  </a:lnTo>
                  <a:lnTo>
                    <a:pt x="4" y="290"/>
                  </a:lnTo>
                  <a:lnTo>
                    <a:pt x="0" y="300"/>
                  </a:lnTo>
                  <a:lnTo>
                    <a:pt x="0" y="310"/>
                  </a:lnTo>
                  <a:lnTo>
                    <a:pt x="2" y="320"/>
                  </a:lnTo>
                  <a:lnTo>
                    <a:pt x="6" y="328"/>
                  </a:lnTo>
                  <a:lnTo>
                    <a:pt x="10" y="338"/>
                  </a:lnTo>
                  <a:lnTo>
                    <a:pt x="18" y="346"/>
                  </a:lnTo>
                  <a:lnTo>
                    <a:pt x="26" y="352"/>
                  </a:lnTo>
                  <a:lnTo>
                    <a:pt x="36" y="356"/>
                  </a:lnTo>
                  <a:lnTo>
                    <a:pt x="114" y="388"/>
                  </a:lnTo>
                  <a:lnTo>
                    <a:pt x="328" y="222"/>
                  </a:lnTo>
                  <a:lnTo>
                    <a:pt x="542" y="58"/>
                  </a:lnTo>
                  <a:lnTo>
                    <a:pt x="3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25"/>
            <p:cNvSpPr>
              <a:spLocks/>
            </p:cNvSpPr>
            <p:nvPr/>
          </p:nvSpPr>
          <p:spPr bwMode="auto">
            <a:xfrm>
              <a:off x="4115" y="2378"/>
              <a:ext cx="504" cy="376"/>
            </a:xfrm>
            <a:custGeom>
              <a:avLst/>
              <a:gdLst>
                <a:gd name="T0" fmla="*/ 420 w 504"/>
                <a:gd name="T1" fmla="*/ 0 h 376"/>
                <a:gd name="T2" fmla="*/ 420 w 504"/>
                <a:gd name="T3" fmla="*/ 0 h 376"/>
                <a:gd name="T4" fmla="*/ 314 w 504"/>
                <a:gd name="T5" fmla="*/ 80 h 376"/>
                <a:gd name="T6" fmla="*/ 210 w 504"/>
                <a:gd name="T7" fmla="*/ 164 h 376"/>
                <a:gd name="T8" fmla="*/ 0 w 504"/>
                <a:gd name="T9" fmla="*/ 332 h 376"/>
                <a:gd name="T10" fmla="*/ 108 w 504"/>
                <a:gd name="T11" fmla="*/ 376 h 376"/>
                <a:gd name="T12" fmla="*/ 108 w 504"/>
                <a:gd name="T13" fmla="*/ 376 h 376"/>
                <a:gd name="T14" fmla="*/ 204 w 504"/>
                <a:gd name="T15" fmla="*/ 284 h 376"/>
                <a:gd name="T16" fmla="*/ 302 w 504"/>
                <a:gd name="T17" fmla="*/ 196 h 376"/>
                <a:gd name="T18" fmla="*/ 350 w 504"/>
                <a:gd name="T19" fmla="*/ 152 h 376"/>
                <a:gd name="T20" fmla="*/ 400 w 504"/>
                <a:gd name="T21" fmla="*/ 110 h 376"/>
                <a:gd name="T22" fmla="*/ 452 w 504"/>
                <a:gd name="T23" fmla="*/ 70 h 376"/>
                <a:gd name="T24" fmla="*/ 504 w 504"/>
                <a:gd name="T25" fmla="*/ 34 h 376"/>
                <a:gd name="T26" fmla="*/ 420 w 504"/>
                <a:gd name="T27" fmla="*/ 0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4" h="376">
                  <a:moveTo>
                    <a:pt x="420" y="0"/>
                  </a:moveTo>
                  <a:lnTo>
                    <a:pt x="420" y="0"/>
                  </a:lnTo>
                  <a:lnTo>
                    <a:pt x="314" y="80"/>
                  </a:lnTo>
                  <a:lnTo>
                    <a:pt x="210" y="164"/>
                  </a:lnTo>
                  <a:lnTo>
                    <a:pt x="0" y="332"/>
                  </a:lnTo>
                  <a:lnTo>
                    <a:pt x="108" y="376"/>
                  </a:lnTo>
                  <a:lnTo>
                    <a:pt x="204" y="284"/>
                  </a:lnTo>
                  <a:lnTo>
                    <a:pt x="302" y="196"/>
                  </a:lnTo>
                  <a:lnTo>
                    <a:pt x="350" y="152"/>
                  </a:lnTo>
                  <a:lnTo>
                    <a:pt x="400" y="110"/>
                  </a:lnTo>
                  <a:lnTo>
                    <a:pt x="452" y="70"/>
                  </a:lnTo>
                  <a:lnTo>
                    <a:pt x="504" y="34"/>
                  </a:lnTo>
                  <a:lnTo>
                    <a:pt x="4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6"/>
            <p:cNvSpPr>
              <a:spLocks/>
            </p:cNvSpPr>
            <p:nvPr/>
          </p:nvSpPr>
          <p:spPr bwMode="auto">
            <a:xfrm>
              <a:off x="3927" y="2232"/>
              <a:ext cx="744" cy="348"/>
            </a:xfrm>
            <a:custGeom>
              <a:avLst/>
              <a:gdLst>
                <a:gd name="T0" fmla="*/ 720 w 744"/>
                <a:gd name="T1" fmla="*/ 348 h 348"/>
                <a:gd name="T2" fmla="*/ 0 w 744"/>
                <a:gd name="T3" fmla="*/ 62 h 348"/>
                <a:gd name="T4" fmla="*/ 24 w 744"/>
                <a:gd name="T5" fmla="*/ 0 h 348"/>
                <a:gd name="T6" fmla="*/ 744 w 744"/>
                <a:gd name="T7" fmla="*/ 286 h 348"/>
                <a:gd name="T8" fmla="*/ 720 w 744"/>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4" h="348">
                  <a:moveTo>
                    <a:pt x="720" y="348"/>
                  </a:moveTo>
                  <a:lnTo>
                    <a:pt x="0" y="62"/>
                  </a:lnTo>
                  <a:lnTo>
                    <a:pt x="24" y="0"/>
                  </a:lnTo>
                  <a:lnTo>
                    <a:pt x="744" y="286"/>
                  </a:lnTo>
                  <a:lnTo>
                    <a:pt x="720"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27"/>
            <p:cNvSpPr>
              <a:spLocks/>
            </p:cNvSpPr>
            <p:nvPr/>
          </p:nvSpPr>
          <p:spPr bwMode="auto">
            <a:xfrm>
              <a:off x="4037" y="2394"/>
              <a:ext cx="450" cy="238"/>
            </a:xfrm>
            <a:custGeom>
              <a:avLst/>
              <a:gdLst>
                <a:gd name="T0" fmla="*/ 422 w 450"/>
                <a:gd name="T1" fmla="*/ 238 h 238"/>
                <a:gd name="T2" fmla="*/ 0 w 450"/>
                <a:gd name="T3" fmla="*/ 70 h 238"/>
                <a:gd name="T4" fmla="*/ 28 w 450"/>
                <a:gd name="T5" fmla="*/ 0 h 238"/>
                <a:gd name="T6" fmla="*/ 450 w 450"/>
                <a:gd name="T7" fmla="*/ 168 h 238"/>
                <a:gd name="T8" fmla="*/ 422 w 450"/>
                <a:gd name="T9" fmla="*/ 238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 h="238">
                  <a:moveTo>
                    <a:pt x="422" y="238"/>
                  </a:moveTo>
                  <a:lnTo>
                    <a:pt x="0" y="70"/>
                  </a:lnTo>
                  <a:lnTo>
                    <a:pt x="28" y="0"/>
                  </a:lnTo>
                  <a:lnTo>
                    <a:pt x="450" y="168"/>
                  </a:lnTo>
                  <a:lnTo>
                    <a:pt x="422" y="2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8"/>
            <p:cNvSpPr>
              <a:spLocks/>
            </p:cNvSpPr>
            <p:nvPr/>
          </p:nvSpPr>
          <p:spPr bwMode="auto">
            <a:xfrm>
              <a:off x="4269" y="2502"/>
              <a:ext cx="160" cy="96"/>
            </a:xfrm>
            <a:custGeom>
              <a:avLst/>
              <a:gdLst>
                <a:gd name="T0" fmla="*/ 50 w 160"/>
                <a:gd name="T1" fmla="*/ 0 h 96"/>
                <a:gd name="T2" fmla="*/ 28 w 160"/>
                <a:gd name="T3" fmla="*/ 24 h 96"/>
                <a:gd name="T4" fmla="*/ 0 w 160"/>
                <a:gd name="T5" fmla="*/ 36 h 96"/>
                <a:gd name="T6" fmla="*/ 2 w 160"/>
                <a:gd name="T7" fmla="*/ 40 h 96"/>
                <a:gd name="T8" fmla="*/ 28 w 160"/>
                <a:gd name="T9" fmla="*/ 32 h 96"/>
                <a:gd name="T10" fmla="*/ 48 w 160"/>
                <a:gd name="T11" fmla="*/ 12 h 96"/>
                <a:gd name="T12" fmla="*/ 44 w 160"/>
                <a:gd name="T13" fmla="*/ 24 h 96"/>
                <a:gd name="T14" fmla="*/ 40 w 160"/>
                <a:gd name="T15" fmla="*/ 38 h 96"/>
                <a:gd name="T16" fmla="*/ 40 w 160"/>
                <a:gd name="T17" fmla="*/ 56 h 96"/>
                <a:gd name="T18" fmla="*/ 40 w 160"/>
                <a:gd name="T19" fmla="*/ 58 h 96"/>
                <a:gd name="T20" fmla="*/ 46 w 160"/>
                <a:gd name="T21" fmla="*/ 60 h 96"/>
                <a:gd name="T22" fmla="*/ 62 w 160"/>
                <a:gd name="T23" fmla="*/ 66 h 96"/>
                <a:gd name="T24" fmla="*/ 68 w 160"/>
                <a:gd name="T25" fmla="*/ 62 h 96"/>
                <a:gd name="T26" fmla="*/ 74 w 160"/>
                <a:gd name="T27" fmla="*/ 56 h 96"/>
                <a:gd name="T28" fmla="*/ 80 w 160"/>
                <a:gd name="T29" fmla="*/ 62 h 96"/>
                <a:gd name="T30" fmla="*/ 82 w 160"/>
                <a:gd name="T31" fmla="*/ 64 h 96"/>
                <a:gd name="T32" fmla="*/ 86 w 160"/>
                <a:gd name="T33" fmla="*/ 62 h 96"/>
                <a:gd name="T34" fmla="*/ 88 w 160"/>
                <a:gd name="T35" fmla="*/ 66 h 96"/>
                <a:gd name="T36" fmla="*/ 90 w 160"/>
                <a:gd name="T37" fmla="*/ 66 h 96"/>
                <a:gd name="T38" fmla="*/ 92 w 160"/>
                <a:gd name="T39" fmla="*/ 66 h 96"/>
                <a:gd name="T40" fmla="*/ 98 w 160"/>
                <a:gd name="T41" fmla="*/ 72 h 96"/>
                <a:gd name="T42" fmla="*/ 106 w 160"/>
                <a:gd name="T43" fmla="*/ 72 h 96"/>
                <a:gd name="T44" fmla="*/ 106 w 160"/>
                <a:gd name="T45" fmla="*/ 78 h 96"/>
                <a:gd name="T46" fmla="*/ 110 w 160"/>
                <a:gd name="T47" fmla="*/ 84 h 96"/>
                <a:gd name="T48" fmla="*/ 114 w 160"/>
                <a:gd name="T49" fmla="*/ 86 h 96"/>
                <a:gd name="T50" fmla="*/ 134 w 160"/>
                <a:gd name="T51" fmla="*/ 88 h 96"/>
                <a:gd name="T52" fmla="*/ 154 w 160"/>
                <a:gd name="T53" fmla="*/ 78 h 96"/>
                <a:gd name="T54" fmla="*/ 152 w 160"/>
                <a:gd name="T55" fmla="*/ 88 h 96"/>
                <a:gd name="T56" fmla="*/ 158 w 160"/>
                <a:gd name="T57" fmla="*/ 96 h 96"/>
                <a:gd name="T58" fmla="*/ 158 w 160"/>
                <a:gd name="T59" fmla="*/ 84 h 96"/>
                <a:gd name="T60" fmla="*/ 160 w 160"/>
                <a:gd name="T61" fmla="*/ 66 h 96"/>
                <a:gd name="T62" fmla="*/ 152 w 160"/>
                <a:gd name="T63" fmla="*/ 74 h 96"/>
                <a:gd name="T64" fmla="*/ 126 w 160"/>
                <a:gd name="T65" fmla="*/ 84 h 96"/>
                <a:gd name="T66" fmla="*/ 116 w 160"/>
                <a:gd name="T67" fmla="*/ 82 h 96"/>
                <a:gd name="T68" fmla="*/ 112 w 160"/>
                <a:gd name="T69" fmla="*/ 80 h 96"/>
                <a:gd name="T70" fmla="*/ 110 w 160"/>
                <a:gd name="T71" fmla="*/ 72 h 96"/>
                <a:gd name="T72" fmla="*/ 108 w 160"/>
                <a:gd name="T73" fmla="*/ 64 h 96"/>
                <a:gd name="T74" fmla="*/ 104 w 160"/>
                <a:gd name="T75" fmla="*/ 66 h 96"/>
                <a:gd name="T76" fmla="*/ 100 w 160"/>
                <a:gd name="T77" fmla="*/ 68 h 96"/>
                <a:gd name="T78" fmla="*/ 96 w 160"/>
                <a:gd name="T79" fmla="*/ 62 h 96"/>
                <a:gd name="T80" fmla="*/ 94 w 160"/>
                <a:gd name="T81" fmla="*/ 60 h 96"/>
                <a:gd name="T82" fmla="*/ 90 w 160"/>
                <a:gd name="T83" fmla="*/ 60 h 96"/>
                <a:gd name="T84" fmla="*/ 90 w 160"/>
                <a:gd name="T85" fmla="*/ 60 h 96"/>
                <a:gd name="T86" fmla="*/ 86 w 160"/>
                <a:gd name="T87" fmla="*/ 54 h 96"/>
                <a:gd name="T88" fmla="*/ 84 w 160"/>
                <a:gd name="T89" fmla="*/ 58 h 96"/>
                <a:gd name="T90" fmla="*/ 82 w 160"/>
                <a:gd name="T91" fmla="*/ 58 h 96"/>
                <a:gd name="T92" fmla="*/ 80 w 160"/>
                <a:gd name="T93" fmla="*/ 50 h 96"/>
                <a:gd name="T94" fmla="*/ 74 w 160"/>
                <a:gd name="T95" fmla="*/ 50 h 96"/>
                <a:gd name="T96" fmla="*/ 68 w 160"/>
                <a:gd name="T97" fmla="*/ 56 h 96"/>
                <a:gd name="T98" fmla="*/ 62 w 160"/>
                <a:gd name="T99" fmla="*/ 60 h 96"/>
                <a:gd name="T100" fmla="*/ 50 w 160"/>
                <a:gd name="T101" fmla="*/ 58 h 96"/>
                <a:gd name="T102" fmla="*/ 44 w 160"/>
                <a:gd name="T103" fmla="*/ 54 h 96"/>
                <a:gd name="T104" fmla="*/ 44 w 160"/>
                <a:gd name="T105" fmla="*/ 38 h 96"/>
                <a:gd name="T106" fmla="*/ 48 w 160"/>
                <a:gd name="T107" fmla="*/ 24 h 96"/>
                <a:gd name="T108" fmla="*/ 56 w 160"/>
                <a:gd name="T109" fmla="*/ 2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 h="96">
                  <a:moveTo>
                    <a:pt x="50" y="0"/>
                  </a:moveTo>
                  <a:lnTo>
                    <a:pt x="50" y="0"/>
                  </a:lnTo>
                  <a:lnTo>
                    <a:pt x="40" y="14"/>
                  </a:lnTo>
                  <a:lnTo>
                    <a:pt x="28" y="24"/>
                  </a:lnTo>
                  <a:lnTo>
                    <a:pt x="16" y="32"/>
                  </a:lnTo>
                  <a:lnTo>
                    <a:pt x="0" y="36"/>
                  </a:lnTo>
                  <a:lnTo>
                    <a:pt x="2" y="40"/>
                  </a:lnTo>
                  <a:lnTo>
                    <a:pt x="16" y="38"/>
                  </a:lnTo>
                  <a:lnTo>
                    <a:pt x="28" y="32"/>
                  </a:lnTo>
                  <a:lnTo>
                    <a:pt x="38" y="22"/>
                  </a:lnTo>
                  <a:lnTo>
                    <a:pt x="48" y="12"/>
                  </a:lnTo>
                  <a:lnTo>
                    <a:pt x="44" y="24"/>
                  </a:lnTo>
                  <a:lnTo>
                    <a:pt x="40" y="38"/>
                  </a:lnTo>
                  <a:lnTo>
                    <a:pt x="38" y="46"/>
                  </a:lnTo>
                  <a:lnTo>
                    <a:pt x="40" y="56"/>
                  </a:lnTo>
                  <a:lnTo>
                    <a:pt x="40" y="58"/>
                  </a:lnTo>
                  <a:lnTo>
                    <a:pt x="46" y="60"/>
                  </a:lnTo>
                  <a:lnTo>
                    <a:pt x="54" y="64"/>
                  </a:lnTo>
                  <a:lnTo>
                    <a:pt x="62" y="66"/>
                  </a:lnTo>
                  <a:lnTo>
                    <a:pt x="68" y="62"/>
                  </a:lnTo>
                  <a:lnTo>
                    <a:pt x="74" y="56"/>
                  </a:lnTo>
                  <a:lnTo>
                    <a:pt x="76" y="60"/>
                  </a:lnTo>
                  <a:lnTo>
                    <a:pt x="80" y="62"/>
                  </a:lnTo>
                  <a:lnTo>
                    <a:pt x="82" y="64"/>
                  </a:lnTo>
                  <a:lnTo>
                    <a:pt x="86" y="62"/>
                  </a:lnTo>
                  <a:lnTo>
                    <a:pt x="86" y="66"/>
                  </a:lnTo>
                  <a:lnTo>
                    <a:pt x="88" y="66"/>
                  </a:lnTo>
                  <a:lnTo>
                    <a:pt x="90" y="66"/>
                  </a:lnTo>
                  <a:lnTo>
                    <a:pt x="92" y="66"/>
                  </a:lnTo>
                  <a:lnTo>
                    <a:pt x="94" y="70"/>
                  </a:lnTo>
                  <a:lnTo>
                    <a:pt x="98" y="72"/>
                  </a:lnTo>
                  <a:lnTo>
                    <a:pt x="106" y="72"/>
                  </a:lnTo>
                  <a:lnTo>
                    <a:pt x="106" y="78"/>
                  </a:lnTo>
                  <a:lnTo>
                    <a:pt x="108" y="82"/>
                  </a:lnTo>
                  <a:lnTo>
                    <a:pt x="110" y="84"/>
                  </a:lnTo>
                  <a:lnTo>
                    <a:pt x="114" y="86"/>
                  </a:lnTo>
                  <a:lnTo>
                    <a:pt x="122" y="88"/>
                  </a:lnTo>
                  <a:lnTo>
                    <a:pt x="134" y="88"/>
                  </a:lnTo>
                  <a:lnTo>
                    <a:pt x="144" y="84"/>
                  </a:lnTo>
                  <a:lnTo>
                    <a:pt x="154" y="78"/>
                  </a:lnTo>
                  <a:lnTo>
                    <a:pt x="152" y="88"/>
                  </a:lnTo>
                  <a:lnTo>
                    <a:pt x="152" y="96"/>
                  </a:lnTo>
                  <a:lnTo>
                    <a:pt x="158" y="96"/>
                  </a:lnTo>
                  <a:lnTo>
                    <a:pt x="158" y="84"/>
                  </a:lnTo>
                  <a:lnTo>
                    <a:pt x="160" y="72"/>
                  </a:lnTo>
                  <a:lnTo>
                    <a:pt x="160" y="66"/>
                  </a:lnTo>
                  <a:lnTo>
                    <a:pt x="152" y="74"/>
                  </a:lnTo>
                  <a:lnTo>
                    <a:pt x="140" y="80"/>
                  </a:lnTo>
                  <a:lnTo>
                    <a:pt x="126" y="84"/>
                  </a:lnTo>
                  <a:lnTo>
                    <a:pt x="120" y="84"/>
                  </a:lnTo>
                  <a:lnTo>
                    <a:pt x="116" y="82"/>
                  </a:lnTo>
                  <a:lnTo>
                    <a:pt x="112" y="80"/>
                  </a:lnTo>
                  <a:lnTo>
                    <a:pt x="110" y="76"/>
                  </a:lnTo>
                  <a:lnTo>
                    <a:pt x="110" y="72"/>
                  </a:lnTo>
                  <a:lnTo>
                    <a:pt x="112" y="66"/>
                  </a:lnTo>
                  <a:lnTo>
                    <a:pt x="108" y="64"/>
                  </a:lnTo>
                  <a:lnTo>
                    <a:pt x="104" y="66"/>
                  </a:lnTo>
                  <a:lnTo>
                    <a:pt x="100" y="68"/>
                  </a:lnTo>
                  <a:lnTo>
                    <a:pt x="98" y="66"/>
                  </a:lnTo>
                  <a:lnTo>
                    <a:pt x="96" y="62"/>
                  </a:lnTo>
                  <a:lnTo>
                    <a:pt x="94" y="60"/>
                  </a:lnTo>
                  <a:lnTo>
                    <a:pt x="90" y="60"/>
                  </a:lnTo>
                  <a:lnTo>
                    <a:pt x="92" y="46"/>
                  </a:lnTo>
                  <a:lnTo>
                    <a:pt x="86" y="54"/>
                  </a:lnTo>
                  <a:lnTo>
                    <a:pt x="84" y="58"/>
                  </a:lnTo>
                  <a:lnTo>
                    <a:pt x="82" y="58"/>
                  </a:lnTo>
                  <a:lnTo>
                    <a:pt x="80" y="56"/>
                  </a:lnTo>
                  <a:lnTo>
                    <a:pt x="80" y="50"/>
                  </a:lnTo>
                  <a:lnTo>
                    <a:pt x="82" y="42"/>
                  </a:lnTo>
                  <a:lnTo>
                    <a:pt x="74" y="50"/>
                  </a:lnTo>
                  <a:lnTo>
                    <a:pt x="68" y="56"/>
                  </a:lnTo>
                  <a:lnTo>
                    <a:pt x="62" y="60"/>
                  </a:lnTo>
                  <a:lnTo>
                    <a:pt x="56" y="58"/>
                  </a:lnTo>
                  <a:lnTo>
                    <a:pt x="50" y="58"/>
                  </a:lnTo>
                  <a:lnTo>
                    <a:pt x="44" y="54"/>
                  </a:lnTo>
                  <a:lnTo>
                    <a:pt x="44" y="46"/>
                  </a:lnTo>
                  <a:lnTo>
                    <a:pt x="44" y="38"/>
                  </a:lnTo>
                  <a:lnTo>
                    <a:pt x="48" y="24"/>
                  </a:lnTo>
                  <a:lnTo>
                    <a:pt x="52" y="14"/>
                  </a:lnTo>
                  <a:lnTo>
                    <a:pt x="56" y="2"/>
                  </a:lnTo>
                  <a:lnTo>
                    <a:pt x="50"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29"/>
            <p:cNvSpPr>
              <a:spLocks/>
            </p:cNvSpPr>
            <p:nvPr/>
          </p:nvSpPr>
          <p:spPr bwMode="auto">
            <a:xfrm>
              <a:off x="4081" y="2422"/>
              <a:ext cx="158" cy="94"/>
            </a:xfrm>
            <a:custGeom>
              <a:avLst/>
              <a:gdLst>
                <a:gd name="T0" fmla="*/ 64 w 158"/>
                <a:gd name="T1" fmla="*/ 22 h 94"/>
                <a:gd name="T2" fmla="*/ 42 w 158"/>
                <a:gd name="T3" fmla="*/ 36 h 94"/>
                <a:gd name="T4" fmla="*/ 44 w 158"/>
                <a:gd name="T5" fmla="*/ 28 h 94"/>
                <a:gd name="T6" fmla="*/ 46 w 158"/>
                <a:gd name="T7" fmla="*/ 16 h 94"/>
                <a:gd name="T8" fmla="*/ 34 w 158"/>
                <a:gd name="T9" fmla="*/ 14 h 94"/>
                <a:gd name="T10" fmla="*/ 24 w 158"/>
                <a:gd name="T11" fmla="*/ 18 h 94"/>
                <a:gd name="T12" fmla="*/ 20 w 158"/>
                <a:gd name="T13" fmla="*/ 2 h 94"/>
                <a:gd name="T14" fmla="*/ 16 w 158"/>
                <a:gd name="T15" fmla="*/ 0 h 94"/>
                <a:gd name="T16" fmla="*/ 4 w 158"/>
                <a:gd name="T17" fmla="*/ 8 h 94"/>
                <a:gd name="T18" fmla="*/ 6 w 158"/>
                <a:gd name="T19" fmla="*/ 14 h 94"/>
                <a:gd name="T20" fmla="*/ 14 w 158"/>
                <a:gd name="T21" fmla="*/ 6 h 94"/>
                <a:gd name="T22" fmla="*/ 20 w 158"/>
                <a:gd name="T23" fmla="*/ 10 h 94"/>
                <a:gd name="T24" fmla="*/ 16 w 158"/>
                <a:gd name="T25" fmla="*/ 24 h 94"/>
                <a:gd name="T26" fmla="*/ 8 w 158"/>
                <a:gd name="T27" fmla="*/ 36 h 94"/>
                <a:gd name="T28" fmla="*/ 2 w 158"/>
                <a:gd name="T29" fmla="*/ 44 h 94"/>
                <a:gd name="T30" fmla="*/ 6 w 158"/>
                <a:gd name="T31" fmla="*/ 44 h 94"/>
                <a:gd name="T32" fmla="*/ 26 w 158"/>
                <a:gd name="T33" fmla="*/ 22 h 94"/>
                <a:gd name="T34" fmla="*/ 40 w 158"/>
                <a:gd name="T35" fmla="*/ 20 h 94"/>
                <a:gd name="T36" fmla="*/ 32 w 158"/>
                <a:gd name="T37" fmla="*/ 40 h 94"/>
                <a:gd name="T38" fmla="*/ 32 w 158"/>
                <a:gd name="T39" fmla="*/ 50 h 94"/>
                <a:gd name="T40" fmla="*/ 56 w 158"/>
                <a:gd name="T41" fmla="*/ 30 h 94"/>
                <a:gd name="T42" fmla="*/ 68 w 158"/>
                <a:gd name="T43" fmla="*/ 26 h 94"/>
                <a:gd name="T44" fmla="*/ 64 w 158"/>
                <a:gd name="T45" fmla="*/ 38 h 94"/>
                <a:gd name="T46" fmla="*/ 62 w 158"/>
                <a:gd name="T47" fmla="*/ 42 h 94"/>
                <a:gd name="T48" fmla="*/ 56 w 158"/>
                <a:gd name="T49" fmla="*/ 60 h 94"/>
                <a:gd name="T50" fmla="*/ 62 w 158"/>
                <a:gd name="T51" fmla="*/ 62 h 94"/>
                <a:gd name="T52" fmla="*/ 78 w 158"/>
                <a:gd name="T53" fmla="*/ 60 h 94"/>
                <a:gd name="T54" fmla="*/ 80 w 158"/>
                <a:gd name="T55" fmla="*/ 74 h 94"/>
                <a:gd name="T56" fmla="*/ 102 w 158"/>
                <a:gd name="T57" fmla="*/ 84 h 94"/>
                <a:gd name="T58" fmla="*/ 128 w 158"/>
                <a:gd name="T59" fmla="*/ 82 h 94"/>
                <a:gd name="T60" fmla="*/ 132 w 158"/>
                <a:gd name="T61" fmla="*/ 92 h 94"/>
                <a:gd name="T62" fmla="*/ 152 w 158"/>
                <a:gd name="T63" fmla="*/ 94 h 94"/>
                <a:gd name="T64" fmla="*/ 154 w 158"/>
                <a:gd name="T65" fmla="*/ 86 h 94"/>
                <a:gd name="T66" fmla="*/ 140 w 158"/>
                <a:gd name="T67" fmla="*/ 90 h 94"/>
                <a:gd name="T68" fmla="*/ 134 w 158"/>
                <a:gd name="T69" fmla="*/ 86 h 94"/>
                <a:gd name="T70" fmla="*/ 132 w 158"/>
                <a:gd name="T71" fmla="*/ 78 h 94"/>
                <a:gd name="T72" fmla="*/ 102 w 158"/>
                <a:gd name="T73" fmla="*/ 78 h 94"/>
                <a:gd name="T74" fmla="*/ 84 w 158"/>
                <a:gd name="T75" fmla="*/ 72 h 94"/>
                <a:gd name="T76" fmla="*/ 86 w 158"/>
                <a:gd name="T77" fmla="*/ 50 h 94"/>
                <a:gd name="T78" fmla="*/ 76 w 158"/>
                <a:gd name="T79" fmla="*/ 58 h 94"/>
                <a:gd name="T80" fmla="*/ 62 w 158"/>
                <a:gd name="T81" fmla="*/ 56 h 94"/>
                <a:gd name="T82" fmla="*/ 66 w 158"/>
                <a:gd name="T83" fmla="*/ 44 h 94"/>
                <a:gd name="T84" fmla="*/ 68 w 158"/>
                <a:gd name="T85" fmla="*/ 42 h 94"/>
                <a:gd name="T86" fmla="*/ 74 w 158"/>
                <a:gd name="T87" fmla="*/ 30 h 94"/>
                <a:gd name="T88" fmla="*/ 72 w 158"/>
                <a:gd name="T89" fmla="*/ 20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8" h="94">
                  <a:moveTo>
                    <a:pt x="72" y="20"/>
                  </a:moveTo>
                  <a:lnTo>
                    <a:pt x="72" y="20"/>
                  </a:lnTo>
                  <a:lnTo>
                    <a:pt x="64" y="22"/>
                  </a:lnTo>
                  <a:lnTo>
                    <a:pt x="56" y="24"/>
                  </a:lnTo>
                  <a:lnTo>
                    <a:pt x="42" y="36"/>
                  </a:lnTo>
                  <a:lnTo>
                    <a:pt x="40" y="38"/>
                  </a:lnTo>
                  <a:lnTo>
                    <a:pt x="44" y="28"/>
                  </a:lnTo>
                  <a:lnTo>
                    <a:pt x="46" y="18"/>
                  </a:lnTo>
                  <a:lnTo>
                    <a:pt x="48" y="16"/>
                  </a:lnTo>
                  <a:lnTo>
                    <a:pt x="46" y="16"/>
                  </a:lnTo>
                  <a:lnTo>
                    <a:pt x="40" y="14"/>
                  </a:lnTo>
                  <a:lnTo>
                    <a:pt x="34" y="14"/>
                  </a:lnTo>
                  <a:lnTo>
                    <a:pt x="24" y="18"/>
                  </a:lnTo>
                  <a:lnTo>
                    <a:pt x="24" y="10"/>
                  </a:lnTo>
                  <a:lnTo>
                    <a:pt x="20" y="2"/>
                  </a:lnTo>
                  <a:lnTo>
                    <a:pt x="18" y="0"/>
                  </a:lnTo>
                  <a:lnTo>
                    <a:pt x="16" y="0"/>
                  </a:lnTo>
                  <a:lnTo>
                    <a:pt x="10" y="2"/>
                  </a:lnTo>
                  <a:lnTo>
                    <a:pt x="6" y="4"/>
                  </a:lnTo>
                  <a:lnTo>
                    <a:pt x="4" y="8"/>
                  </a:lnTo>
                  <a:lnTo>
                    <a:pt x="0" y="14"/>
                  </a:lnTo>
                  <a:lnTo>
                    <a:pt x="6" y="14"/>
                  </a:lnTo>
                  <a:lnTo>
                    <a:pt x="10" y="8"/>
                  </a:lnTo>
                  <a:lnTo>
                    <a:pt x="14" y="6"/>
                  </a:lnTo>
                  <a:lnTo>
                    <a:pt x="18" y="8"/>
                  </a:lnTo>
                  <a:lnTo>
                    <a:pt x="20" y="10"/>
                  </a:lnTo>
                  <a:lnTo>
                    <a:pt x="20" y="18"/>
                  </a:lnTo>
                  <a:lnTo>
                    <a:pt x="16" y="24"/>
                  </a:lnTo>
                  <a:lnTo>
                    <a:pt x="14" y="26"/>
                  </a:lnTo>
                  <a:lnTo>
                    <a:pt x="8" y="36"/>
                  </a:lnTo>
                  <a:lnTo>
                    <a:pt x="2" y="42"/>
                  </a:lnTo>
                  <a:lnTo>
                    <a:pt x="2" y="44"/>
                  </a:lnTo>
                  <a:lnTo>
                    <a:pt x="6" y="46"/>
                  </a:lnTo>
                  <a:lnTo>
                    <a:pt x="6" y="44"/>
                  </a:lnTo>
                  <a:lnTo>
                    <a:pt x="18" y="30"/>
                  </a:lnTo>
                  <a:lnTo>
                    <a:pt x="26" y="22"/>
                  </a:lnTo>
                  <a:lnTo>
                    <a:pt x="34" y="18"/>
                  </a:lnTo>
                  <a:lnTo>
                    <a:pt x="40" y="20"/>
                  </a:lnTo>
                  <a:lnTo>
                    <a:pt x="38" y="30"/>
                  </a:lnTo>
                  <a:lnTo>
                    <a:pt x="32" y="40"/>
                  </a:lnTo>
                  <a:lnTo>
                    <a:pt x="30" y="46"/>
                  </a:lnTo>
                  <a:lnTo>
                    <a:pt x="32" y="50"/>
                  </a:lnTo>
                  <a:lnTo>
                    <a:pt x="44" y="40"/>
                  </a:lnTo>
                  <a:lnTo>
                    <a:pt x="56" y="30"/>
                  </a:lnTo>
                  <a:lnTo>
                    <a:pt x="62" y="28"/>
                  </a:lnTo>
                  <a:lnTo>
                    <a:pt x="68" y="26"/>
                  </a:lnTo>
                  <a:lnTo>
                    <a:pt x="66" y="36"/>
                  </a:lnTo>
                  <a:lnTo>
                    <a:pt x="64" y="38"/>
                  </a:lnTo>
                  <a:lnTo>
                    <a:pt x="62" y="42"/>
                  </a:lnTo>
                  <a:lnTo>
                    <a:pt x="58" y="50"/>
                  </a:lnTo>
                  <a:lnTo>
                    <a:pt x="56" y="58"/>
                  </a:lnTo>
                  <a:lnTo>
                    <a:pt x="56" y="60"/>
                  </a:lnTo>
                  <a:lnTo>
                    <a:pt x="58" y="60"/>
                  </a:lnTo>
                  <a:lnTo>
                    <a:pt x="62" y="62"/>
                  </a:lnTo>
                  <a:lnTo>
                    <a:pt x="68" y="62"/>
                  </a:lnTo>
                  <a:lnTo>
                    <a:pt x="78" y="60"/>
                  </a:lnTo>
                  <a:lnTo>
                    <a:pt x="78" y="68"/>
                  </a:lnTo>
                  <a:lnTo>
                    <a:pt x="80" y="74"/>
                  </a:lnTo>
                  <a:lnTo>
                    <a:pt x="84" y="78"/>
                  </a:lnTo>
                  <a:lnTo>
                    <a:pt x="90" y="80"/>
                  </a:lnTo>
                  <a:lnTo>
                    <a:pt x="102" y="84"/>
                  </a:lnTo>
                  <a:lnTo>
                    <a:pt x="114" y="84"/>
                  </a:lnTo>
                  <a:lnTo>
                    <a:pt x="128" y="82"/>
                  </a:lnTo>
                  <a:lnTo>
                    <a:pt x="130" y="88"/>
                  </a:lnTo>
                  <a:lnTo>
                    <a:pt x="132" y="92"/>
                  </a:lnTo>
                  <a:lnTo>
                    <a:pt x="138" y="94"/>
                  </a:lnTo>
                  <a:lnTo>
                    <a:pt x="146" y="94"/>
                  </a:lnTo>
                  <a:lnTo>
                    <a:pt x="152" y="94"/>
                  </a:lnTo>
                  <a:lnTo>
                    <a:pt x="158" y="90"/>
                  </a:lnTo>
                  <a:lnTo>
                    <a:pt x="154" y="86"/>
                  </a:lnTo>
                  <a:lnTo>
                    <a:pt x="150" y="88"/>
                  </a:lnTo>
                  <a:lnTo>
                    <a:pt x="146" y="90"/>
                  </a:lnTo>
                  <a:lnTo>
                    <a:pt x="140" y="90"/>
                  </a:lnTo>
                  <a:lnTo>
                    <a:pt x="136" y="88"/>
                  </a:lnTo>
                  <a:lnTo>
                    <a:pt x="134" y="86"/>
                  </a:lnTo>
                  <a:lnTo>
                    <a:pt x="134" y="80"/>
                  </a:lnTo>
                  <a:lnTo>
                    <a:pt x="136" y="76"/>
                  </a:lnTo>
                  <a:lnTo>
                    <a:pt x="132" y="78"/>
                  </a:lnTo>
                  <a:lnTo>
                    <a:pt x="116" y="78"/>
                  </a:lnTo>
                  <a:lnTo>
                    <a:pt x="102" y="78"/>
                  </a:lnTo>
                  <a:lnTo>
                    <a:pt x="92" y="76"/>
                  </a:lnTo>
                  <a:lnTo>
                    <a:pt x="84" y="72"/>
                  </a:lnTo>
                  <a:lnTo>
                    <a:pt x="82" y="66"/>
                  </a:lnTo>
                  <a:lnTo>
                    <a:pt x="84" y="58"/>
                  </a:lnTo>
                  <a:lnTo>
                    <a:pt x="86" y="50"/>
                  </a:lnTo>
                  <a:lnTo>
                    <a:pt x="80" y="56"/>
                  </a:lnTo>
                  <a:lnTo>
                    <a:pt x="76" y="58"/>
                  </a:lnTo>
                  <a:lnTo>
                    <a:pt x="70" y="58"/>
                  </a:lnTo>
                  <a:lnTo>
                    <a:pt x="66" y="58"/>
                  </a:lnTo>
                  <a:lnTo>
                    <a:pt x="62" y="56"/>
                  </a:lnTo>
                  <a:lnTo>
                    <a:pt x="64" y="50"/>
                  </a:lnTo>
                  <a:lnTo>
                    <a:pt x="66" y="44"/>
                  </a:lnTo>
                  <a:lnTo>
                    <a:pt x="68" y="42"/>
                  </a:lnTo>
                  <a:lnTo>
                    <a:pt x="70" y="38"/>
                  </a:lnTo>
                  <a:lnTo>
                    <a:pt x="74" y="30"/>
                  </a:lnTo>
                  <a:lnTo>
                    <a:pt x="74" y="22"/>
                  </a:lnTo>
                  <a:lnTo>
                    <a:pt x="74" y="20"/>
                  </a:lnTo>
                  <a:lnTo>
                    <a:pt x="72" y="2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30"/>
            <p:cNvSpPr>
              <a:spLocks/>
            </p:cNvSpPr>
            <p:nvPr/>
          </p:nvSpPr>
          <p:spPr bwMode="auto">
            <a:xfrm>
              <a:off x="4375" y="2548"/>
              <a:ext cx="84" cy="44"/>
            </a:xfrm>
            <a:custGeom>
              <a:avLst/>
              <a:gdLst>
                <a:gd name="T0" fmla="*/ 2 w 84"/>
                <a:gd name="T1" fmla="*/ 0 h 44"/>
                <a:gd name="T2" fmla="*/ 0 w 84"/>
                <a:gd name="T3" fmla="*/ 4 h 44"/>
                <a:gd name="T4" fmla="*/ 82 w 84"/>
                <a:gd name="T5" fmla="*/ 44 h 44"/>
                <a:gd name="T6" fmla="*/ 84 w 84"/>
                <a:gd name="T7" fmla="*/ 40 h 44"/>
                <a:gd name="T8" fmla="*/ 2 w 8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4">
                  <a:moveTo>
                    <a:pt x="2" y="0"/>
                  </a:moveTo>
                  <a:lnTo>
                    <a:pt x="0" y="4"/>
                  </a:lnTo>
                  <a:lnTo>
                    <a:pt x="82" y="44"/>
                  </a:lnTo>
                  <a:lnTo>
                    <a:pt x="84" y="40"/>
                  </a:lnTo>
                  <a:lnTo>
                    <a:pt x="2"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31"/>
            <p:cNvSpPr>
              <a:spLocks/>
            </p:cNvSpPr>
            <p:nvPr/>
          </p:nvSpPr>
          <p:spPr bwMode="auto">
            <a:xfrm>
              <a:off x="4085" y="2496"/>
              <a:ext cx="90" cy="24"/>
            </a:xfrm>
            <a:custGeom>
              <a:avLst/>
              <a:gdLst>
                <a:gd name="T0" fmla="*/ 0 w 90"/>
                <a:gd name="T1" fmla="*/ 20 h 24"/>
                <a:gd name="T2" fmla="*/ 0 w 90"/>
                <a:gd name="T3" fmla="*/ 20 h 24"/>
                <a:gd name="T4" fmla="*/ 8 w 90"/>
                <a:gd name="T5" fmla="*/ 16 h 24"/>
                <a:gd name="T6" fmla="*/ 16 w 90"/>
                <a:gd name="T7" fmla="*/ 14 h 24"/>
                <a:gd name="T8" fmla="*/ 26 w 90"/>
                <a:gd name="T9" fmla="*/ 12 h 24"/>
                <a:gd name="T10" fmla="*/ 38 w 90"/>
                <a:gd name="T11" fmla="*/ 10 h 24"/>
                <a:gd name="T12" fmla="*/ 54 w 90"/>
                <a:gd name="T13" fmla="*/ 12 h 24"/>
                <a:gd name="T14" fmla="*/ 70 w 90"/>
                <a:gd name="T15" fmla="*/ 16 h 24"/>
                <a:gd name="T16" fmla="*/ 90 w 90"/>
                <a:gd name="T17" fmla="*/ 24 h 24"/>
                <a:gd name="T18" fmla="*/ 90 w 90"/>
                <a:gd name="T19" fmla="*/ 24 h 24"/>
                <a:gd name="T20" fmla="*/ 82 w 90"/>
                <a:gd name="T21" fmla="*/ 18 h 24"/>
                <a:gd name="T22" fmla="*/ 72 w 90"/>
                <a:gd name="T23" fmla="*/ 10 h 24"/>
                <a:gd name="T24" fmla="*/ 60 w 90"/>
                <a:gd name="T25" fmla="*/ 4 h 24"/>
                <a:gd name="T26" fmla="*/ 46 w 90"/>
                <a:gd name="T27" fmla="*/ 0 h 24"/>
                <a:gd name="T28" fmla="*/ 40 w 90"/>
                <a:gd name="T29" fmla="*/ 0 h 24"/>
                <a:gd name="T30" fmla="*/ 32 w 90"/>
                <a:gd name="T31" fmla="*/ 0 h 24"/>
                <a:gd name="T32" fmla="*/ 24 w 90"/>
                <a:gd name="T33" fmla="*/ 4 h 24"/>
                <a:gd name="T34" fmla="*/ 16 w 90"/>
                <a:gd name="T35" fmla="*/ 6 h 24"/>
                <a:gd name="T36" fmla="*/ 8 w 90"/>
                <a:gd name="T37" fmla="*/ 12 h 24"/>
                <a:gd name="T38" fmla="*/ 0 w 90"/>
                <a:gd name="T39" fmla="*/ 20 h 24"/>
                <a:gd name="T40" fmla="*/ 0 w 90"/>
                <a:gd name="T41" fmla="*/ 2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24">
                  <a:moveTo>
                    <a:pt x="0" y="20"/>
                  </a:moveTo>
                  <a:lnTo>
                    <a:pt x="0" y="20"/>
                  </a:lnTo>
                  <a:lnTo>
                    <a:pt x="8" y="16"/>
                  </a:lnTo>
                  <a:lnTo>
                    <a:pt x="16" y="14"/>
                  </a:lnTo>
                  <a:lnTo>
                    <a:pt x="26" y="12"/>
                  </a:lnTo>
                  <a:lnTo>
                    <a:pt x="38" y="10"/>
                  </a:lnTo>
                  <a:lnTo>
                    <a:pt x="54" y="12"/>
                  </a:lnTo>
                  <a:lnTo>
                    <a:pt x="70" y="16"/>
                  </a:lnTo>
                  <a:lnTo>
                    <a:pt x="90" y="24"/>
                  </a:lnTo>
                  <a:lnTo>
                    <a:pt x="82" y="18"/>
                  </a:lnTo>
                  <a:lnTo>
                    <a:pt x="72" y="10"/>
                  </a:lnTo>
                  <a:lnTo>
                    <a:pt x="60" y="4"/>
                  </a:lnTo>
                  <a:lnTo>
                    <a:pt x="46" y="0"/>
                  </a:lnTo>
                  <a:lnTo>
                    <a:pt x="40" y="0"/>
                  </a:lnTo>
                  <a:lnTo>
                    <a:pt x="32" y="0"/>
                  </a:lnTo>
                  <a:lnTo>
                    <a:pt x="24" y="4"/>
                  </a:lnTo>
                  <a:lnTo>
                    <a:pt x="16" y="6"/>
                  </a:lnTo>
                  <a:lnTo>
                    <a:pt x="8" y="12"/>
                  </a:lnTo>
                  <a:lnTo>
                    <a:pt x="0" y="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32"/>
            <p:cNvSpPr>
              <a:spLocks/>
            </p:cNvSpPr>
            <p:nvPr/>
          </p:nvSpPr>
          <p:spPr bwMode="auto">
            <a:xfrm>
              <a:off x="4339" y="2590"/>
              <a:ext cx="52" cy="44"/>
            </a:xfrm>
            <a:custGeom>
              <a:avLst/>
              <a:gdLst>
                <a:gd name="T0" fmla="*/ 0 w 52"/>
                <a:gd name="T1" fmla="*/ 0 h 44"/>
                <a:gd name="T2" fmla="*/ 0 w 52"/>
                <a:gd name="T3" fmla="*/ 0 h 44"/>
                <a:gd name="T4" fmla="*/ 8 w 52"/>
                <a:gd name="T5" fmla="*/ 4 h 44"/>
                <a:gd name="T6" fmla="*/ 24 w 52"/>
                <a:gd name="T7" fmla="*/ 14 h 44"/>
                <a:gd name="T8" fmla="*/ 34 w 52"/>
                <a:gd name="T9" fmla="*/ 20 h 44"/>
                <a:gd name="T10" fmla="*/ 42 w 52"/>
                <a:gd name="T11" fmla="*/ 28 h 44"/>
                <a:gd name="T12" fmla="*/ 48 w 52"/>
                <a:gd name="T13" fmla="*/ 36 h 44"/>
                <a:gd name="T14" fmla="*/ 52 w 52"/>
                <a:gd name="T15" fmla="*/ 44 h 44"/>
                <a:gd name="T16" fmla="*/ 52 w 52"/>
                <a:gd name="T17" fmla="*/ 44 h 44"/>
                <a:gd name="T18" fmla="*/ 52 w 52"/>
                <a:gd name="T19" fmla="*/ 36 h 44"/>
                <a:gd name="T20" fmla="*/ 50 w 52"/>
                <a:gd name="T21" fmla="*/ 28 h 44"/>
                <a:gd name="T22" fmla="*/ 46 w 52"/>
                <a:gd name="T23" fmla="*/ 20 h 44"/>
                <a:gd name="T24" fmla="*/ 38 w 52"/>
                <a:gd name="T25" fmla="*/ 12 h 44"/>
                <a:gd name="T26" fmla="*/ 30 w 52"/>
                <a:gd name="T27" fmla="*/ 4 h 44"/>
                <a:gd name="T28" fmla="*/ 24 w 52"/>
                <a:gd name="T29" fmla="*/ 2 h 44"/>
                <a:gd name="T30" fmla="*/ 16 w 52"/>
                <a:gd name="T31" fmla="*/ 0 h 44"/>
                <a:gd name="T32" fmla="*/ 8 w 52"/>
                <a:gd name="T33" fmla="*/ 0 h 44"/>
                <a:gd name="T34" fmla="*/ 0 w 52"/>
                <a:gd name="T35" fmla="*/ 0 h 44"/>
                <a:gd name="T36" fmla="*/ 0 w 52"/>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 h="44">
                  <a:moveTo>
                    <a:pt x="0" y="0"/>
                  </a:moveTo>
                  <a:lnTo>
                    <a:pt x="0" y="0"/>
                  </a:lnTo>
                  <a:lnTo>
                    <a:pt x="8" y="4"/>
                  </a:lnTo>
                  <a:lnTo>
                    <a:pt x="24" y="14"/>
                  </a:lnTo>
                  <a:lnTo>
                    <a:pt x="34" y="20"/>
                  </a:lnTo>
                  <a:lnTo>
                    <a:pt x="42" y="28"/>
                  </a:lnTo>
                  <a:lnTo>
                    <a:pt x="48" y="36"/>
                  </a:lnTo>
                  <a:lnTo>
                    <a:pt x="52" y="44"/>
                  </a:lnTo>
                  <a:lnTo>
                    <a:pt x="52" y="36"/>
                  </a:lnTo>
                  <a:lnTo>
                    <a:pt x="50" y="28"/>
                  </a:lnTo>
                  <a:lnTo>
                    <a:pt x="46" y="20"/>
                  </a:lnTo>
                  <a:lnTo>
                    <a:pt x="38" y="12"/>
                  </a:lnTo>
                  <a:lnTo>
                    <a:pt x="30" y="4"/>
                  </a:lnTo>
                  <a:lnTo>
                    <a:pt x="24" y="2"/>
                  </a:lnTo>
                  <a:lnTo>
                    <a:pt x="16" y="0"/>
                  </a:lnTo>
                  <a:lnTo>
                    <a:pt x="8"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33"/>
            <p:cNvSpPr>
              <a:spLocks/>
            </p:cNvSpPr>
            <p:nvPr/>
          </p:nvSpPr>
          <p:spPr bwMode="auto">
            <a:xfrm>
              <a:off x="4159" y="2644"/>
              <a:ext cx="86" cy="60"/>
            </a:xfrm>
            <a:custGeom>
              <a:avLst/>
              <a:gdLst>
                <a:gd name="T0" fmla="*/ 0 w 86"/>
                <a:gd name="T1" fmla="*/ 0 h 60"/>
                <a:gd name="T2" fmla="*/ 0 w 86"/>
                <a:gd name="T3" fmla="*/ 0 h 60"/>
                <a:gd name="T4" fmla="*/ 6 w 86"/>
                <a:gd name="T5" fmla="*/ 8 h 60"/>
                <a:gd name="T6" fmla="*/ 24 w 86"/>
                <a:gd name="T7" fmla="*/ 26 h 60"/>
                <a:gd name="T8" fmla="*/ 36 w 86"/>
                <a:gd name="T9" fmla="*/ 36 h 60"/>
                <a:gd name="T10" fmla="*/ 52 w 86"/>
                <a:gd name="T11" fmla="*/ 46 h 60"/>
                <a:gd name="T12" fmla="*/ 68 w 86"/>
                <a:gd name="T13" fmla="*/ 54 h 60"/>
                <a:gd name="T14" fmla="*/ 86 w 86"/>
                <a:gd name="T15" fmla="*/ 60 h 60"/>
                <a:gd name="T16" fmla="*/ 86 w 86"/>
                <a:gd name="T17" fmla="*/ 60 h 60"/>
                <a:gd name="T18" fmla="*/ 76 w 86"/>
                <a:gd name="T19" fmla="*/ 60 h 60"/>
                <a:gd name="T20" fmla="*/ 66 w 86"/>
                <a:gd name="T21" fmla="*/ 58 h 60"/>
                <a:gd name="T22" fmla="*/ 52 w 86"/>
                <a:gd name="T23" fmla="*/ 54 h 60"/>
                <a:gd name="T24" fmla="*/ 38 w 86"/>
                <a:gd name="T25" fmla="*/ 46 h 60"/>
                <a:gd name="T26" fmla="*/ 22 w 86"/>
                <a:gd name="T27" fmla="*/ 36 h 60"/>
                <a:gd name="T28" fmla="*/ 16 w 86"/>
                <a:gd name="T29" fmla="*/ 30 h 60"/>
                <a:gd name="T30" fmla="*/ 10 w 86"/>
                <a:gd name="T31" fmla="*/ 22 h 60"/>
                <a:gd name="T32" fmla="*/ 4 w 86"/>
                <a:gd name="T33" fmla="*/ 12 h 60"/>
                <a:gd name="T34" fmla="*/ 0 w 86"/>
                <a:gd name="T35" fmla="*/ 0 h 60"/>
                <a:gd name="T36" fmla="*/ 0 w 86"/>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6" h="60">
                  <a:moveTo>
                    <a:pt x="0" y="0"/>
                  </a:moveTo>
                  <a:lnTo>
                    <a:pt x="0" y="0"/>
                  </a:lnTo>
                  <a:lnTo>
                    <a:pt x="6" y="8"/>
                  </a:lnTo>
                  <a:lnTo>
                    <a:pt x="24" y="26"/>
                  </a:lnTo>
                  <a:lnTo>
                    <a:pt x="36" y="36"/>
                  </a:lnTo>
                  <a:lnTo>
                    <a:pt x="52" y="46"/>
                  </a:lnTo>
                  <a:lnTo>
                    <a:pt x="68" y="54"/>
                  </a:lnTo>
                  <a:lnTo>
                    <a:pt x="86" y="60"/>
                  </a:lnTo>
                  <a:lnTo>
                    <a:pt x="76" y="60"/>
                  </a:lnTo>
                  <a:lnTo>
                    <a:pt x="66" y="58"/>
                  </a:lnTo>
                  <a:lnTo>
                    <a:pt x="52" y="54"/>
                  </a:lnTo>
                  <a:lnTo>
                    <a:pt x="38" y="46"/>
                  </a:lnTo>
                  <a:lnTo>
                    <a:pt x="22" y="36"/>
                  </a:lnTo>
                  <a:lnTo>
                    <a:pt x="16" y="30"/>
                  </a:lnTo>
                  <a:lnTo>
                    <a:pt x="10" y="22"/>
                  </a:lnTo>
                  <a:lnTo>
                    <a:pt x="4" y="12"/>
                  </a:lnTo>
                  <a:lnTo>
                    <a:pt x="0" y="0"/>
                  </a:lnTo>
                  <a:close/>
                </a:path>
              </a:pathLst>
            </a:custGeom>
            <a:solidFill>
              <a:srgbClr val="433E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34"/>
            <p:cNvSpPr>
              <a:spLocks/>
            </p:cNvSpPr>
            <p:nvPr/>
          </p:nvSpPr>
          <p:spPr bwMode="auto">
            <a:xfrm>
              <a:off x="4085" y="2528"/>
              <a:ext cx="82" cy="94"/>
            </a:xfrm>
            <a:custGeom>
              <a:avLst/>
              <a:gdLst>
                <a:gd name="T0" fmla="*/ 0 w 82"/>
                <a:gd name="T1" fmla="*/ 74 h 94"/>
                <a:gd name="T2" fmla="*/ 0 w 82"/>
                <a:gd name="T3" fmla="*/ 74 h 94"/>
                <a:gd name="T4" fmla="*/ 0 w 82"/>
                <a:gd name="T5" fmla="*/ 60 h 94"/>
                <a:gd name="T6" fmla="*/ 2 w 82"/>
                <a:gd name="T7" fmla="*/ 46 h 94"/>
                <a:gd name="T8" fmla="*/ 4 w 82"/>
                <a:gd name="T9" fmla="*/ 32 h 94"/>
                <a:gd name="T10" fmla="*/ 10 w 82"/>
                <a:gd name="T11" fmla="*/ 18 h 94"/>
                <a:gd name="T12" fmla="*/ 14 w 82"/>
                <a:gd name="T13" fmla="*/ 12 h 94"/>
                <a:gd name="T14" fmla="*/ 20 w 82"/>
                <a:gd name="T15" fmla="*/ 6 h 94"/>
                <a:gd name="T16" fmla="*/ 26 w 82"/>
                <a:gd name="T17" fmla="*/ 2 h 94"/>
                <a:gd name="T18" fmla="*/ 34 w 82"/>
                <a:gd name="T19" fmla="*/ 0 h 94"/>
                <a:gd name="T20" fmla="*/ 42 w 82"/>
                <a:gd name="T21" fmla="*/ 0 h 94"/>
                <a:gd name="T22" fmla="*/ 54 w 82"/>
                <a:gd name="T23" fmla="*/ 2 h 94"/>
                <a:gd name="T24" fmla="*/ 54 w 82"/>
                <a:gd name="T25" fmla="*/ 2 h 94"/>
                <a:gd name="T26" fmla="*/ 62 w 82"/>
                <a:gd name="T27" fmla="*/ 6 h 94"/>
                <a:gd name="T28" fmla="*/ 68 w 82"/>
                <a:gd name="T29" fmla="*/ 12 h 94"/>
                <a:gd name="T30" fmla="*/ 76 w 82"/>
                <a:gd name="T31" fmla="*/ 22 h 94"/>
                <a:gd name="T32" fmla="*/ 80 w 82"/>
                <a:gd name="T33" fmla="*/ 34 h 94"/>
                <a:gd name="T34" fmla="*/ 82 w 82"/>
                <a:gd name="T35" fmla="*/ 42 h 94"/>
                <a:gd name="T36" fmla="*/ 82 w 82"/>
                <a:gd name="T37" fmla="*/ 50 h 94"/>
                <a:gd name="T38" fmla="*/ 80 w 82"/>
                <a:gd name="T39" fmla="*/ 60 h 94"/>
                <a:gd name="T40" fmla="*/ 76 w 82"/>
                <a:gd name="T41" fmla="*/ 70 h 94"/>
                <a:gd name="T42" fmla="*/ 72 w 82"/>
                <a:gd name="T43" fmla="*/ 80 h 94"/>
                <a:gd name="T44" fmla="*/ 64 w 82"/>
                <a:gd name="T45" fmla="*/ 94 h 94"/>
                <a:gd name="T46" fmla="*/ 64 w 82"/>
                <a:gd name="T47" fmla="*/ 94 h 94"/>
                <a:gd name="T48" fmla="*/ 60 w 82"/>
                <a:gd name="T49" fmla="*/ 90 h 94"/>
                <a:gd name="T50" fmla="*/ 46 w 82"/>
                <a:gd name="T51" fmla="*/ 84 h 94"/>
                <a:gd name="T52" fmla="*/ 24 w 82"/>
                <a:gd name="T53" fmla="*/ 76 h 94"/>
                <a:gd name="T54" fmla="*/ 14 w 82"/>
                <a:gd name="T55" fmla="*/ 74 h 94"/>
                <a:gd name="T56" fmla="*/ 0 w 82"/>
                <a:gd name="T57" fmla="*/ 74 h 94"/>
                <a:gd name="T58" fmla="*/ 0 w 82"/>
                <a:gd name="T59" fmla="*/ 74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94">
                  <a:moveTo>
                    <a:pt x="0" y="74"/>
                  </a:moveTo>
                  <a:lnTo>
                    <a:pt x="0" y="74"/>
                  </a:lnTo>
                  <a:lnTo>
                    <a:pt x="0" y="60"/>
                  </a:lnTo>
                  <a:lnTo>
                    <a:pt x="2" y="46"/>
                  </a:lnTo>
                  <a:lnTo>
                    <a:pt x="4" y="32"/>
                  </a:lnTo>
                  <a:lnTo>
                    <a:pt x="10" y="18"/>
                  </a:lnTo>
                  <a:lnTo>
                    <a:pt x="14" y="12"/>
                  </a:lnTo>
                  <a:lnTo>
                    <a:pt x="20" y="6"/>
                  </a:lnTo>
                  <a:lnTo>
                    <a:pt x="26" y="2"/>
                  </a:lnTo>
                  <a:lnTo>
                    <a:pt x="34" y="0"/>
                  </a:lnTo>
                  <a:lnTo>
                    <a:pt x="42" y="0"/>
                  </a:lnTo>
                  <a:lnTo>
                    <a:pt x="54" y="2"/>
                  </a:lnTo>
                  <a:lnTo>
                    <a:pt x="62" y="6"/>
                  </a:lnTo>
                  <a:lnTo>
                    <a:pt x="68" y="12"/>
                  </a:lnTo>
                  <a:lnTo>
                    <a:pt x="76" y="22"/>
                  </a:lnTo>
                  <a:lnTo>
                    <a:pt x="80" y="34"/>
                  </a:lnTo>
                  <a:lnTo>
                    <a:pt x="82" y="42"/>
                  </a:lnTo>
                  <a:lnTo>
                    <a:pt x="82" y="50"/>
                  </a:lnTo>
                  <a:lnTo>
                    <a:pt x="80" y="60"/>
                  </a:lnTo>
                  <a:lnTo>
                    <a:pt x="76" y="70"/>
                  </a:lnTo>
                  <a:lnTo>
                    <a:pt x="72" y="80"/>
                  </a:lnTo>
                  <a:lnTo>
                    <a:pt x="64" y="94"/>
                  </a:lnTo>
                  <a:lnTo>
                    <a:pt x="60" y="90"/>
                  </a:lnTo>
                  <a:lnTo>
                    <a:pt x="46" y="84"/>
                  </a:lnTo>
                  <a:lnTo>
                    <a:pt x="24" y="76"/>
                  </a:lnTo>
                  <a:lnTo>
                    <a:pt x="14" y="74"/>
                  </a:lnTo>
                  <a:lnTo>
                    <a:pt x="0" y="7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5"/>
            <p:cNvSpPr>
              <a:spLocks/>
            </p:cNvSpPr>
            <p:nvPr/>
          </p:nvSpPr>
          <p:spPr bwMode="auto">
            <a:xfrm>
              <a:off x="4091" y="2534"/>
              <a:ext cx="72" cy="82"/>
            </a:xfrm>
            <a:custGeom>
              <a:avLst/>
              <a:gdLst>
                <a:gd name="T0" fmla="*/ 0 w 72"/>
                <a:gd name="T1" fmla="*/ 62 h 82"/>
                <a:gd name="T2" fmla="*/ 0 w 72"/>
                <a:gd name="T3" fmla="*/ 62 h 82"/>
                <a:gd name="T4" fmla="*/ 0 w 72"/>
                <a:gd name="T5" fmla="*/ 50 h 82"/>
                <a:gd name="T6" fmla="*/ 0 w 72"/>
                <a:gd name="T7" fmla="*/ 38 h 82"/>
                <a:gd name="T8" fmla="*/ 2 w 72"/>
                <a:gd name="T9" fmla="*/ 26 h 82"/>
                <a:gd name="T10" fmla="*/ 8 w 72"/>
                <a:gd name="T11" fmla="*/ 14 h 82"/>
                <a:gd name="T12" fmla="*/ 10 w 72"/>
                <a:gd name="T13" fmla="*/ 8 h 82"/>
                <a:gd name="T14" fmla="*/ 16 w 72"/>
                <a:gd name="T15" fmla="*/ 4 h 82"/>
                <a:gd name="T16" fmla="*/ 22 w 72"/>
                <a:gd name="T17" fmla="*/ 0 h 82"/>
                <a:gd name="T18" fmla="*/ 28 w 72"/>
                <a:gd name="T19" fmla="*/ 0 h 82"/>
                <a:gd name="T20" fmla="*/ 36 w 72"/>
                <a:gd name="T21" fmla="*/ 0 h 82"/>
                <a:gd name="T22" fmla="*/ 46 w 72"/>
                <a:gd name="T23" fmla="*/ 2 h 82"/>
                <a:gd name="T24" fmla="*/ 46 w 72"/>
                <a:gd name="T25" fmla="*/ 2 h 82"/>
                <a:gd name="T26" fmla="*/ 54 w 72"/>
                <a:gd name="T27" fmla="*/ 6 h 82"/>
                <a:gd name="T28" fmla="*/ 60 w 72"/>
                <a:gd name="T29" fmla="*/ 10 h 82"/>
                <a:gd name="T30" fmla="*/ 66 w 72"/>
                <a:gd name="T31" fmla="*/ 18 h 82"/>
                <a:gd name="T32" fmla="*/ 70 w 72"/>
                <a:gd name="T33" fmla="*/ 30 h 82"/>
                <a:gd name="T34" fmla="*/ 72 w 72"/>
                <a:gd name="T35" fmla="*/ 44 h 82"/>
                <a:gd name="T36" fmla="*/ 70 w 72"/>
                <a:gd name="T37" fmla="*/ 52 h 82"/>
                <a:gd name="T38" fmla="*/ 68 w 72"/>
                <a:gd name="T39" fmla="*/ 60 h 82"/>
                <a:gd name="T40" fmla="*/ 62 w 72"/>
                <a:gd name="T41" fmla="*/ 72 h 82"/>
                <a:gd name="T42" fmla="*/ 56 w 72"/>
                <a:gd name="T43" fmla="*/ 82 h 82"/>
                <a:gd name="T44" fmla="*/ 56 w 72"/>
                <a:gd name="T45" fmla="*/ 82 h 82"/>
                <a:gd name="T46" fmla="*/ 40 w 72"/>
                <a:gd name="T47" fmla="*/ 74 h 82"/>
                <a:gd name="T48" fmla="*/ 22 w 72"/>
                <a:gd name="T49" fmla="*/ 66 h 82"/>
                <a:gd name="T50" fmla="*/ 0 w 72"/>
                <a:gd name="T51" fmla="*/ 62 h 82"/>
                <a:gd name="T52" fmla="*/ 0 w 72"/>
                <a:gd name="T53" fmla="*/ 62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2" h="82">
                  <a:moveTo>
                    <a:pt x="0" y="62"/>
                  </a:moveTo>
                  <a:lnTo>
                    <a:pt x="0" y="62"/>
                  </a:lnTo>
                  <a:lnTo>
                    <a:pt x="0" y="50"/>
                  </a:lnTo>
                  <a:lnTo>
                    <a:pt x="0" y="38"/>
                  </a:lnTo>
                  <a:lnTo>
                    <a:pt x="2" y="26"/>
                  </a:lnTo>
                  <a:lnTo>
                    <a:pt x="8" y="14"/>
                  </a:lnTo>
                  <a:lnTo>
                    <a:pt x="10" y="8"/>
                  </a:lnTo>
                  <a:lnTo>
                    <a:pt x="16" y="4"/>
                  </a:lnTo>
                  <a:lnTo>
                    <a:pt x="22" y="0"/>
                  </a:lnTo>
                  <a:lnTo>
                    <a:pt x="28" y="0"/>
                  </a:lnTo>
                  <a:lnTo>
                    <a:pt x="36" y="0"/>
                  </a:lnTo>
                  <a:lnTo>
                    <a:pt x="46" y="2"/>
                  </a:lnTo>
                  <a:lnTo>
                    <a:pt x="54" y="6"/>
                  </a:lnTo>
                  <a:lnTo>
                    <a:pt x="60" y="10"/>
                  </a:lnTo>
                  <a:lnTo>
                    <a:pt x="66" y="18"/>
                  </a:lnTo>
                  <a:lnTo>
                    <a:pt x="70" y="30"/>
                  </a:lnTo>
                  <a:lnTo>
                    <a:pt x="72" y="44"/>
                  </a:lnTo>
                  <a:lnTo>
                    <a:pt x="70" y="52"/>
                  </a:lnTo>
                  <a:lnTo>
                    <a:pt x="68" y="60"/>
                  </a:lnTo>
                  <a:lnTo>
                    <a:pt x="62" y="72"/>
                  </a:lnTo>
                  <a:lnTo>
                    <a:pt x="56" y="82"/>
                  </a:lnTo>
                  <a:lnTo>
                    <a:pt x="40" y="74"/>
                  </a:lnTo>
                  <a:lnTo>
                    <a:pt x="22" y="66"/>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36"/>
            <p:cNvSpPr>
              <a:spLocks/>
            </p:cNvSpPr>
            <p:nvPr/>
          </p:nvSpPr>
          <p:spPr bwMode="auto">
            <a:xfrm>
              <a:off x="4069" y="2598"/>
              <a:ext cx="32" cy="6"/>
            </a:xfrm>
            <a:custGeom>
              <a:avLst/>
              <a:gdLst>
                <a:gd name="T0" fmla="*/ 32 w 32"/>
                <a:gd name="T1" fmla="*/ 6 h 6"/>
                <a:gd name="T2" fmla="*/ 32 w 32"/>
                <a:gd name="T3" fmla="*/ 6 h 6"/>
                <a:gd name="T4" fmla="*/ 18 w 32"/>
                <a:gd name="T5" fmla="*/ 4 h 6"/>
                <a:gd name="T6" fmla="*/ 8 w 32"/>
                <a:gd name="T7" fmla="*/ 4 h 6"/>
                <a:gd name="T8" fmla="*/ 0 w 32"/>
                <a:gd name="T9" fmla="*/ 6 h 6"/>
                <a:gd name="T10" fmla="*/ 0 w 32"/>
                <a:gd name="T11" fmla="*/ 6 h 6"/>
                <a:gd name="T12" fmla="*/ 2 w 32"/>
                <a:gd name="T13" fmla="*/ 4 h 6"/>
                <a:gd name="T14" fmla="*/ 8 w 32"/>
                <a:gd name="T15" fmla="*/ 2 h 6"/>
                <a:gd name="T16" fmla="*/ 18 w 32"/>
                <a:gd name="T17" fmla="*/ 0 h 6"/>
                <a:gd name="T18" fmla="*/ 30 w 32"/>
                <a:gd name="T19" fmla="*/ 2 h 6"/>
                <a:gd name="T20" fmla="*/ 32 w 3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6">
                  <a:moveTo>
                    <a:pt x="32" y="6"/>
                  </a:moveTo>
                  <a:lnTo>
                    <a:pt x="32" y="6"/>
                  </a:lnTo>
                  <a:lnTo>
                    <a:pt x="18" y="4"/>
                  </a:lnTo>
                  <a:lnTo>
                    <a:pt x="8" y="4"/>
                  </a:lnTo>
                  <a:lnTo>
                    <a:pt x="0" y="6"/>
                  </a:lnTo>
                  <a:lnTo>
                    <a:pt x="2" y="4"/>
                  </a:lnTo>
                  <a:lnTo>
                    <a:pt x="8" y="2"/>
                  </a:lnTo>
                  <a:lnTo>
                    <a:pt x="18" y="0"/>
                  </a:lnTo>
                  <a:lnTo>
                    <a:pt x="30" y="2"/>
                  </a:lnTo>
                  <a:lnTo>
                    <a:pt x="32" y="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37"/>
            <p:cNvSpPr>
              <a:spLocks/>
            </p:cNvSpPr>
            <p:nvPr/>
          </p:nvSpPr>
          <p:spPr bwMode="auto">
            <a:xfrm>
              <a:off x="4089" y="2550"/>
              <a:ext cx="54" cy="58"/>
            </a:xfrm>
            <a:custGeom>
              <a:avLst/>
              <a:gdLst>
                <a:gd name="T0" fmla="*/ 42 w 54"/>
                <a:gd name="T1" fmla="*/ 58 h 58"/>
                <a:gd name="T2" fmla="*/ 42 w 54"/>
                <a:gd name="T3" fmla="*/ 58 h 58"/>
                <a:gd name="T4" fmla="*/ 46 w 54"/>
                <a:gd name="T5" fmla="*/ 52 h 58"/>
                <a:gd name="T6" fmla="*/ 50 w 54"/>
                <a:gd name="T7" fmla="*/ 46 h 58"/>
                <a:gd name="T8" fmla="*/ 52 w 54"/>
                <a:gd name="T9" fmla="*/ 38 h 58"/>
                <a:gd name="T10" fmla="*/ 54 w 54"/>
                <a:gd name="T11" fmla="*/ 30 h 58"/>
                <a:gd name="T12" fmla="*/ 54 w 54"/>
                <a:gd name="T13" fmla="*/ 20 h 58"/>
                <a:gd name="T14" fmla="*/ 48 w 54"/>
                <a:gd name="T15" fmla="*/ 12 h 58"/>
                <a:gd name="T16" fmla="*/ 40 w 54"/>
                <a:gd name="T17" fmla="*/ 4 h 58"/>
                <a:gd name="T18" fmla="*/ 40 w 54"/>
                <a:gd name="T19" fmla="*/ 4 h 58"/>
                <a:gd name="T20" fmla="*/ 32 w 54"/>
                <a:gd name="T21" fmla="*/ 2 h 58"/>
                <a:gd name="T22" fmla="*/ 24 w 54"/>
                <a:gd name="T23" fmla="*/ 0 h 58"/>
                <a:gd name="T24" fmla="*/ 18 w 54"/>
                <a:gd name="T25" fmla="*/ 0 h 58"/>
                <a:gd name="T26" fmla="*/ 14 w 54"/>
                <a:gd name="T27" fmla="*/ 0 h 58"/>
                <a:gd name="T28" fmla="*/ 6 w 54"/>
                <a:gd name="T29" fmla="*/ 4 h 58"/>
                <a:gd name="T30" fmla="*/ 4 w 54"/>
                <a:gd name="T31" fmla="*/ 6 h 58"/>
                <a:gd name="T32" fmla="*/ 4 w 54"/>
                <a:gd name="T33" fmla="*/ 6 h 58"/>
                <a:gd name="T34" fmla="*/ 0 w 54"/>
                <a:gd name="T35" fmla="*/ 22 h 58"/>
                <a:gd name="T36" fmla="*/ 0 w 54"/>
                <a:gd name="T37" fmla="*/ 36 h 58"/>
                <a:gd name="T38" fmla="*/ 0 w 54"/>
                <a:gd name="T39" fmla="*/ 42 h 58"/>
                <a:gd name="T40" fmla="*/ 2 w 54"/>
                <a:gd name="T41" fmla="*/ 48 h 58"/>
                <a:gd name="T42" fmla="*/ 2 w 54"/>
                <a:gd name="T43" fmla="*/ 48 h 58"/>
                <a:gd name="T44" fmla="*/ 12 w 54"/>
                <a:gd name="T45" fmla="*/ 50 h 58"/>
                <a:gd name="T46" fmla="*/ 42 w 54"/>
                <a:gd name="T47" fmla="*/ 58 h 58"/>
                <a:gd name="T48" fmla="*/ 42 w 54"/>
                <a:gd name="T49" fmla="*/ 58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58">
                  <a:moveTo>
                    <a:pt x="42" y="58"/>
                  </a:moveTo>
                  <a:lnTo>
                    <a:pt x="42" y="58"/>
                  </a:lnTo>
                  <a:lnTo>
                    <a:pt x="46" y="52"/>
                  </a:lnTo>
                  <a:lnTo>
                    <a:pt x="50" y="46"/>
                  </a:lnTo>
                  <a:lnTo>
                    <a:pt x="52" y="38"/>
                  </a:lnTo>
                  <a:lnTo>
                    <a:pt x="54" y="30"/>
                  </a:lnTo>
                  <a:lnTo>
                    <a:pt x="54" y="20"/>
                  </a:lnTo>
                  <a:lnTo>
                    <a:pt x="48" y="12"/>
                  </a:lnTo>
                  <a:lnTo>
                    <a:pt x="40" y="4"/>
                  </a:lnTo>
                  <a:lnTo>
                    <a:pt x="32" y="2"/>
                  </a:lnTo>
                  <a:lnTo>
                    <a:pt x="24" y="0"/>
                  </a:lnTo>
                  <a:lnTo>
                    <a:pt x="18" y="0"/>
                  </a:lnTo>
                  <a:lnTo>
                    <a:pt x="14" y="0"/>
                  </a:lnTo>
                  <a:lnTo>
                    <a:pt x="6" y="4"/>
                  </a:lnTo>
                  <a:lnTo>
                    <a:pt x="4" y="6"/>
                  </a:lnTo>
                  <a:lnTo>
                    <a:pt x="0" y="22"/>
                  </a:lnTo>
                  <a:lnTo>
                    <a:pt x="0" y="36"/>
                  </a:lnTo>
                  <a:lnTo>
                    <a:pt x="0" y="42"/>
                  </a:lnTo>
                  <a:lnTo>
                    <a:pt x="2" y="48"/>
                  </a:lnTo>
                  <a:lnTo>
                    <a:pt x="12" y="50"/>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38"/>
            <p:cNvSpPr>
              <a:spLocks/>
            </p:cNvSpPr>
            <p:nvPr/>
          </p:nvSpPr>
          <p:spPr bwMode="auto">
            <a:xfrm>
              <a:off x="4111" y="2558"/>
              <a:ext cx="20" cy="34"/>
            </a:xfrm>
            <a:custGeom>
              <a:avLst/>
              <a:gdLst>
                <a:gd name="T0" fmla="*/ 18 w 20"/>
                <a:gd name="T1" fmla="*/ 34 h 34"/>
                <a:gd name="T2" fmla="*/ 8 w 20"/>
                <a:gd name="T3" fmla="*/ 30 h 34"/>
                <a:gd name="T4" fmla="*/ 8 w 20"/>
                <a:gd name="T5" fmla="*/ 30 h 34"/>
                <a:gd name="T6" fmla="*/ 8 w 20"/>
                <a:gd name="T7" fmla="*/ 24 h 34"/>
                <a:gd name="T8" fmla="*/ 6 w 20"/>
                <a:gd name="T9" fmla="*/ 20 h 34"/>
                <a:gd name="T10" fmla="*/ 0 w 20"/>
                <a:gd name="T11" fmla="*/ 14 h 34"/>
                <a:gd name="T12" fmla="*/ 4 w 20"/>
                <a:gd name="T13" fmla="*/ 0 h 34"/>
                <a:gd name="T14" fmla="*/ 4 w 20"/>
                <a:gd name="T15" fmla="*/ 0 h 34"/>
                <a:gd name="T16" fmla="*/ 8 w 20"/>
                <a:gd name="T17" fmla="*/ 2 h 34"/>
                <a:gd name="T18" fmla="*/ 16 w 20"/>
                <a:gd name="T19" fmla="*/ 8 h 34"/>
                <a:gd name="T20" fmla="*/ 18 w 20"/>
                <a:gd name="T21" fmla="*/ 12 h 34"/>
                <a:gd name="T22" fmla="*/ 20 w 20"/>
                <a:gd name="T23" fmla="*/ 18 h 34"/>
                <a:gd name="T24" fmla="*/ 20 w 20"/>
                <a:gd name="T25" fmla="*/ 24 h 34"/>
                <a:gd name="T26" fmla="*/ 18 w 20"/>
                <a:gd name="T27" fmla="*/ 34 h 34"/>
                <a:gd name="T28" fmla="*/ 18 w 20"/>
                <a:gd name="T29" fmla="*/ 3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34">
                  <a:moveTo>
                    <a:pt x="18" y="34"/>
                  </a:moveTo>
                  <a:lnTo>
                    <a:pt x="8" y="30"/>
                  </a:lnTo>
                  <a:lnTo>
                    <a:pt x="8" y="24"/>
                  </a:lnTo>
                  <a:lnTo>
                    <a:pt x="6" y="20"/>
                  </a:lnTo>
                  <a:lnTo>
                    <a:pt x="0" y="14"/>
                  </a:lnTo>
                  <a:lnTo>
                    <a:pt x="4" y="0"/>
                  </a:lnTo>
                  <a:lnTo>
                    <a:pt x="8" y="2"/>
                  </a:lnTo>
                  <a:lnTo>
                    <a:pt x="16" y="8"/>
                  </a:lnTo>
                  <a:lnTo>
                    <a:pt x="18" y="12"/>
                  </a:lnTo>
                  <a:lnTo>
                    <a:pt x="20" y="18"/>
                  </a:lnTo>
                  <a:lnTo>
                    <a:pt x="20" y="24"/>
                  </a:lnTo>
                  <a:lnTo>
                    <a:pt x="18" y="34"/>
                  </a:lnTo>
                  <a:close/>
                </a:path>
              </a:pathLst>
            </a:custGeom>
            <a:solidFill>
              <a:srgbClr val="0E4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39"/>
            <p:cNvSpPr>
              <a:spLocks/>
            </p:cNvSpPr>
            <p:nvPr/>
          </p:nvSpPr>
          <p:spPr bwMode="auto">
            <a:xfrm>
              <a:off x="4125" y="2558"/>
              <a:ext cx="18" cy="16"/>
            </a:xfrm>
            <a:custGeom>
              <a:avLst/>
              <a:gdLst>
                <a:gd name="T0" fmla="*/ 0 w 18"/>
                <a:gd name="T1" fmla="*/ 4 h 16"/>
                <a:gd name="T2" fmla="*/ 0 w 18"/>
                <a:gd name="T3" fmla="*/ 4 h 16"/>
                <a:gd name="T4" fmla="*/ 0 w 18"/>
                <a:gd name="T5" fmla="*/ 8 h 16"/>
                <a:gd name="T6" fmla="*/ 0 w 18"/>
                <a:gd name="T7" fmla="*/ 10 h 16"/>
                <a:gd name="T8" fmla="*/ 2 w 18"/>
                <a:gd name="T9" fmla="*/ 14 h 16"/>
                <a:gd name="T10" fmla="*/ 6 w 18"/>
                <a:gd name="T11" fmla="*/ 16 h 16"/>
                <a:gd name="T12" fmla="*/ 6 w 18"/>
                <a:gd name="T13" fmla="*/ 16 h 16"/>
                <a:gd name="T14" fmla="*/ 8 w 18"/>
                <a:gd name="T15" fmla="*/ 16 h 16"/>
                <a:gd name="T16" fmla="*/ 12 w 18"/>
                <a:gd name="T17" fmla="*/ 16 h 16"/>
                <a:gd name="T18" fmla="*/ 16 w 18"/>
                <a:gd name="T19" fmla="*/ 16 h 16"/>
                <a:gd name="T20" fmla="*/ 18 w 18"/>
                <a:gd name="T21" fmla="*/ 12 h 16"/>
                <a:gd name="T22" fmla="*/ 18 w 18"/>
                <a:gd name="T23" fmla="*/ 12 h 16"/>
                <a:gd name="T24" fmla="*/ 18 w 18"/>
                <a:gd name="T25" fmla="*/ 8 h 16"/>
                <a:gd name="T26" fmla="*/ 18 w 18"/>
                <a:gd name="T27" fmla="*/ 6 h 16"/>
                <a:gd name="T28" fmla="*/ 16 w 18"/>
                <a:gd name="T29" fmla="*/ 2 h 16"/>
                <a:gd name="T30" fmla="*/ 12 w 18"/>
                <a:gd name="T31" fmla="*/ 0 h 16"/>
                <a:gd name="T32" fmla="*/ 12 w 18"/>
                <a:gd name="T33" fmla="*/ 0 h 16"/>
                <a:gd name="T34" fmla="*/ 10 w 18"/>
                <a:gd name="T35" fmla="*/ 0 h 16"/>
                <a:gd name="T36" fmla="*/ 6 w 18"/>
                <a:gd name="T37" fmla="*/ 0 h 16"/>
                <a:gd name="T38" fmla="*/ 2 w 18"/>
                <a:gd name="T39" fmla="*/ 0 h 16"/>
                <a:gd name="T40" fmla="*/ 0 w 18"/>
                <a:gd name="T41" fmla="*/ 4 h 16"/>
                <a:gd name="T42" fmla="*/ 0 w 18"/>
                <a:gd name="T43" fmla="*/ 4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 h="16">
                  <a:moveTo>
                    <a:pt x="0" y="4"/>
                  </a:moveTo>
                  <a:lnTo>
                    <a:pt x="0" y="4"/>
                  </a:lnTo>
                  <a:lnTo>
                    <a:pt x="0" y="8"/>
                  </a:lnTo>
                  <a:lnTo>
                    <a:pt x="0" y="10"/>
                  </a:lnTo>
                  <a:lnTo>
                    <a:pt x="2" y="14"/>
                  </a:lnTo>
                  <a:lnTo>
                    <a:pt x="6" y="16"/>
                  </a:lnTo>
                  <a:lnTo>
                    <a:pt x="8" y="16"/>
                  </a:lnTo>
                  <a:lnTo>
                    <a:pt x="12" y="16"/>
                  </a:lnTo>
                  <a:lnTo>
                    <a:pt x="16" y="16"/>
                  </a:lnTo>
                  <a:lnTo>
                    <a:pt x="18" y="12"/>
                  </a:lnTo>
                  <a:lnTo>
                    <a:pt x="18" y="8"/>
                  </a:lnTo>
                  <a:lnTo>
                    <a:pt x="18" y="6"/>
                  </a:lnTo>
                  <a:lnTo>
                    <a:pt x="16" y="2"/>
                  </a:lnTo>
                  <a:lnTo>
                    <a:pt x="12" y="0"/>
                  </a:lnTo>
                  <a:lnTo>
                    <a:pt x="10" y="0"/>
                  </a:lnTo>
                  <a:lnTo>
                    <a:pt x="6" y="0"/>
                  </a:lnTo>
                  <a:lnTo>
                    <a:pt x="2"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40"/>
            <p:cNvSpPr>
              <a:spLocks/>
            </p:cNvSpPr>
            <p:nvPr/>
          </p:nvSpPr>
          <p:spPr bwMode="auto">
            <a:xfrm>
              <a:off x="4205" y="2634"/>
              <a:ext cx="40" cy="30"/>
            </a:xfrm>
            <a:custGeom>
              <a:avLst/>
              <a:gdLst>
                <a:gd name="T0" fmla="*/ 0 w 40"/>
                <a:gd name="T1" fmla="*/ 10 h 30"/>
                <a:gd name="T2" fmla="*/ 0 w 40"/>
                <a:gd name="T3" fmla="*/ 10 h 30"/>
                <a:gd name="T4" fmla="*/ 0 w 40"/>
                <a:gd name="T5" fmla="*/ 16 h 30"/>
                <a:gd name="T6" fmla="*/ 4 w 40"/>
                <a:gd name="T7" fmla="*/ 22 h 30"/>
                <a:gd name="T8" fmla="*/ 8 w 40"/>
                <a:gd name="T9" fmla="*/ 26 h 30"/>
                <a:gd name="T10" fmla="*/ 16 w 40"/>
                <a:gd name="T11" fmla="*/ 30 h 30"/>
                <a:gd name="T12" fmla="*/ 16 w 40"/>
                <a:gd name="T13" fmla="*/ 30 h 30"/>
                <a:gd name="T14" fmla="*/ 24 w 40"/>
                <a:gd name="T15" fmla="*/ 30 h 30"/>
                <a:gd name="T16" fmla="*/ 32 w 40"/>
                <a:gd name="T17" fmla="*/ 30 h 30"/>
                <a:gd name="T18" fmla="*/ 36 w 40"/>
                <a:gd name="T19" fmla="*/ 26 h 30"/>
                <a:gd name="T20" fmla="*/ 40 w 40"/>
                <a:gd name="T21" fmla="*/ 20 h 30"/>
                <a:gd name="T22" fmla="*/ 40 w 40"/>
                <a:gd name="T23" fmla="*/ 20 h 30"/>
                <a:gd name="T24" fmla="*/ 40 w 40"/>
                <a:gd name="T25" fmla="*/ 14 h 30"/>
                <a:gd name="T26" fmla="*/ 38 w 40"/>
                <a:gd name="T27" fmla="*/ 8 h 30"/>
                <a:gd name="T28" fmla="*/ 32 w 40"/>
                <a:gd name="T29" fmla="*/ 4 h 30"/>
                <a:gd name="T30" fmla="*/ 24 w 40"/>
                <a:gd name="T31" fmla="*/ 0 h 30"/>
                <a:gd name="T32" fmla="*/ 24 w 40"/>
                <a:gd name="T33" fmla="*/ 0 h 30"/>
                <a:gd name="T34" fmla="*/ 16 w 40"/>
                <a:gd name="T35" fmla="*/ 0 h 30"/>
                <a:gd name="T36" fmla="*/ 10 w 40"/>
                <a:gd name="T37" fmla="*/ 0 h 30"/>
                <a:gd name="T38" fmla="*/ 4 w 40"/>
                <a:gd name="T39" fmla="*/ 4 h 30"/>
                <a:gd name="T40" fmla="*/ 0 w 40"/>
                <a:gd name="T41" fmla="*/ 10 h 30"/>
                <a:gd name="T42" fmla="*/ 0 w 40"/>
                <a:gd name="T43" fmla="*/ 1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30">
                  <a:moveTo>
                    <a:pt x="0" y="10"/>
                  </a:moveTo>
                  <a:lnTo>
                    <a:pt x="0" y="10"/>
                  </a:lnTo>
                  <a:lnTo>
                    <a:pt x="0" y="16"/>
                  </a:lnTo>
                  <a:lnTo>
                    <a:pt x="4" y="22"/>
                  </a:lnTo>
                  <a:lnTo>
                    <a:pt x="8" y="26"/>
                  </a:lnTo>
                  <a:lnTo>
                    <a:pt x="16" y="30"/>
                  </a:lnTo>
                  <a:lnTo>
                    <a:pt x="24" y="30"/>
                  </a:lnTo>
                  <a:lnTo>
                    <a:pt x="32" y="30"/>
                  </a:lnTo>
                  <a:lnTo>
                    <a:pt x="36" y="26"/>
                  </a:lnTo>
                  <a:lnTo>
                    <a:pt x="40" y="20"/>
                  </a:lnTo>
                  <a:lnTo>
                    <a:pt x="40" y="14"/>
                  </a:lnTo>
                  <a:lnTo>
                    <a:pt x="38" y="8"/>
                  </a:lnTo>
                  <a:lnTo>
                    <a:pt x="32" y="4"/>
                  </a:lnTo>
                  <a:lnTo>
                    <a:pt x="24" y="0"/>
                  </a:lnTo>
                  <a:lnTo>
                    <a:pt x="16" y="0"/>
                  </a:lnTo>
                  <a:lnTo>
                    <a:pt x="10" y="0"/>
                  </a:lnTo>
                  <a:lnTo>
                    <a:pt x="4" y="4"/>
                  </a:lnTo>
                  <a:lnTo>
                    <a:pt x="0" y="1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41"/>
            <p:cNvSpPr>
              <a:spLocks/>
            </p:cNvSpPr>
            <p:nvPr/>
          </p:nvSpPr>
          <p:spPr bwMode="auto">
            <a:xfrm>
              <a:off x="4287" y="2610"/>
              <a:ext cx="76" cy="84"/>
            </a:xfrm>
            <a:custGeom>
              <a:avLst/>
              <a:gdLst>
                <a:gd name="T0" fmla="*/ 56 w 76"/>
                <a:gd name="T1" fmla="*/ 84 h 84"/>
                <a:gd name="T2" fmla="*/ 56 w 76"/>
                <a:gd name="T3" fmla="*/ 84 h 84"/>
                <a:gd name="T4" fmla="*/ 64 w 76"/>
                <a:gd name="T5" fmla="*/ 74 h 84"/>
                <a:gd name="T6" fmla="*/ 70 w 76"/>
                <a:gd name="T7" fmla="*/ 64 h 84"/>
                <a:gd name="T8" fmla="*/ 74 w 76"/>
                <a:gd name="T9" fmla="*/ 50 h 84"/>
                <a:gd name="T10" fmla="*/ 76 w 76"/>
                <a:gd name="T11" fmla="*/ 36 h 84"/>
                <a:gd name="T12" fmla="*/ 76 w 76"/>
                <a:gd name="T13" fmla="*/ 30 h 84"/>
                <a:gd name="T14" fmla="*/ 74 w 76"/>
                <a:gd name="T15" fmla="*/ 22 h 84"/>
                <a:gd name="T16" fmla="*/ 72 w 76"/>
                <a:gd name="T17" fmla="*/ 16 h 84"/>
                <a:gd name="T18" fmla="*/ 66 w 76"/>
                <a:gd name="T19" fmla="*/ 10 h 84"/>
                <a:gd name="T20" fmla="*/ 60 w 76"/>
                <a:gd name="T21" fmla="*/ 6 h 84"/>
                <a:gd name="T22" fmla="*/ 50 w 76"/>
                <a:gd name="T23" fmla="*/ 2 h 84"/>
                <a:gd name="T24" fmla="*/ 50 w 76"/>
                <a:gd name="T25" fmla="*/ 2 h 84"/>
                <a:gd name="T26" fmla="*/ 42 w 76"/>
                <a:gd name="T27" fmla="*/ 0 h 84"/>
                <a:gd name="T28" fmla="*/ 34 w 76"/>
                <a:gd name="T29" fmla="*/ 0 h 84"/>
                <a:gd name="T30" fmla="*/ 24 w 76"/>
                <a:gd name="T31" fmla="*/ 4 h 84"/>
                <a:gd name="T32" fmla="*/ 16 w 76"/>
                <a:gd name="T33" fmla="*/ 10 h 84"/>
                <a:gd name="T34" fmla="*/ 10 w 76"/>
                <a:gd name="T35" fmla="*/ 16 h 84"/>
                <a:gd name="T36" fmla="*/ 8 w 76"/>
                <a:gd name="T37" fmla="*/ 22 h 84"/>
                <a:gd name="T38" fmla="*/ 4 w 76"/>
                <a:gd name="T39" fmla="*/ 30 h 84"/>
                <a:gd name="T40" fmla="*/ 2 w 76"/>
                <a:gd name="T41" fmla="*/ 40 h 84"/>
                <a:gd name="T42" fmla="*/ 0 w 76"/>
                <a:gd name="T43" fmla="*/ 50 h 84"/>
                <a:gd name="T44" fmla="*/ 0 w 76"/>
                <a:gd name="T45" fmla="*/ 64 h 84"/>
                <a:gd name="T46" fmla="*/ 0 w 76"/>
                <a:gd name="T47" fmla="*/ 64 h 84"/>
                <a:gd name="T48" fmla="*/ 18 w 76"/>
                <a:gd name="T49" fmla="*/ 68 h 84"/>
                <a:gd name="T50" fmla="*/ 36 w 76"/>
                <a:gd name="T51" fmla="*/ 74 h 84"/>
                <a:gd name="T52" fmla="*/ 56 w 76"/>
                <a:gd name="T53" fmla="*/ 84 h 84"/>
                <a:gd name="T54" fmla="*/ 56 w 76"/>
                <a:gd name="T55" fmla="*/ 84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 h="84">
                  <a:moveTo>
                    <a:pt x="56" y="84"/>
                  </a:moveTo>
                  <a:lnTo>
                    <a:pt x="56" y="84"/>
                  </a:lnTo>
                  <a:lnTo>
                    <a:pt x="64" y="74"/>
                  </a:lnTo>
                  <a:lnTo>
                    <a:pt x="70" y="64"/>
                  </a:lnTo>
                  <a:lnTo>
                    <a:pt x="74" y="50"/>
                  </a:lnTo>
                  <a:lnTo>
                    <a:pt x="76" y="36"/>
                  </a:lnTo>
                  <a:lnTo>
                    <a:pt x="76" y="30"/>
                  </a:lnTo>
                  <a:lnTo>
                    <a:pt x="74" y="22"/>
                  </a:lnTo>
                  <a:lnTo>
                    <a:pt x="72" y="16"/>
                  </a:lnTo>
                  <a:lnTo>
                    <a:pt x="66" y="10"/>
                  </a:lnTo>
                  <a:lnTo>
                    <a:pt x="60" y="6"/>
                  </a:lnTo>
                  <a:lnTo>
                    <a:pt x="50" y="2"/>
                  </a:lnTo>
                  <a:lnTo>
                    <a:pt x="42" y="0"/>
                  </a:lnTo>
                  <a:lnTo>
                    <a:pt x="34" y="0"/>
                  </a:lnTo>
                  <a:lnTo>
                    <a:pt x="24" y="4"/>
                  </a:lnTo>
                  <a:lnTo>
                    <a:pt x="16" y="10"/>
                  </a:lnTo>
                  <a:lnTo>
                    <a:pt x="10" y="16"/>
                  </a:lnTo>
                  <a:lnTo>
                    <a:pt x="8" y="22"/>
                  </a:lnTo>
                  <a:lnTo>
                    <a:pt x="4" y="30"/>
                  </a:lnTo>
                  <a:lnTo>
                    <a:pt x="2" y="40"/>
                  </a:lnTo>
                  <a:lnTo>
                    <a:pt x="0" y="50"/>
                  </a:lnTo>
                  <a:lnTo>
                    <a:pt x="0" y="64"/>
                  </a:lnTo>
                  <a:lnTo>
                    <a:pt x="18" y="68"/>
                  </a:lnTo>
                  <a:lnTo>
                    <a:pt x="36" y="74"/>
                  </a:lnTo>
                  <a:lnTo>
                    <a:pt x="56" y="8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42"/>
            <p:cNvSpPr>
              <a:spLocks/>
            </p:cNvSpPr>
            <p:nvPr/>
          </p:nvSpPr>
          <p:spPr bwMode="auto">
            <a:xfrm>
              <a:off x="4291" y="2614"/>
              <a:ext cx="68" cy="74"/>
            </a:xfrm>
            <a:custGeom>
              <a:avLst/>
              <a:gdLst>
                <a:gd name="T0" fmla="*/ 52 w 68"/>
                <a:gd name="T1" fmla="*/ 74 h 74"/>
                <a:gd name="T2" fmla="*/ 52 w 68"/>
                <a:gd name="T3" fmla="*/ 74 h 74"/>
                <a:gd name="T4" fmla="*/ 58 w 68"/>
                <a:gd name="T5" fmla="*/ 64 h 74"/>
                <a:gd name="T6" fmla="*/ 62 w 68"/>
                <a:gd name="T7" fmla="*/ 56 h 74"/>
                <a:gd name="T8" fmla="*/ 66 w 68"/>
                <a:gd name="T9" fmla="*/ 44 h 74"/>
                <a:gd name="T10" fmla="*/ 68 w 68"/>
                <a:gd name="T11" fmla="*/ 32 h 74"/>
                <a:gd name="T12" fmla="*/ 68 w 68"/>
                <a:gd name="T13" fmla="*/ 26 h 74"/>
                <a:gd name="T14" fmla="*/ 66 w 68"/>
                <a:gd name="T15" fmla="*/ 20 h 74"/>
                <a:gd name="T16" fmla="*/ 64 w 68"/>
                <a:gd name="T17" fmla="*/ 14 h 74"/>
                <a:gd name="T18" fmla="*/ 60 w 68"/>
                <a:gd name="T19" fmla="*/ 10 h 74"/>
                <a:gd name="T20" fmla="*/ 52 w 68"/>
                <a:gd name="T21" fmla="*/ 6 h 74"/>
                <a:gd name="T22" fmla="*/ 44 w 68"/>
                <a:gd name="T23" fmla="*/ 2 h 74"/>
                <a:gd name="T24" fmla="*/ 44 w 68"/>
                <a:gd name="T25" fmla="*/ 2 h 74"/>
                <a:gd name="T26" fmla="*/ 38 w 68"/>
                <a:gd name="T27" fmla="*/ 0 h 74"/>
                <a:gd name="T28" fmla="*/ 30 w 68"/>
                <a:gd name="T29" fmla="*/ 2 h 74"/>
                <a:gd name="T30" fmla="*/ 22 w 68"/>
                <a:gd name="T31" fmla="*/ 4 h 74"/>
                <a:gd name="T32" fmla="*/ 14 w 68"/>
                <a:gd name="T33" fmla="*/ 10 h 74"/>
                <a:gd name="T34" fmla="*/ 6 w 68"/>
                <a:gd name="T35" fmla="*/ 20 h 74"/>
                <a:gd name="T36" fmla="*/ 2 w 68"/>
                <a:gd name="T37" fmla="*/ 36 h 74"/>
                <a:gd name="T38" fmla="*/ 0 w 68"/>
                <a:gd name="T39" fmla="*/ 58 h 74"/>
                <a:gd name="T40" fmla="*/ 0 w 68"/>
                <a:gd name="T41" fmla="*/ 58 h 74"/>
                <a:gd name="T42" fmla="*/ 16 w 68"/>
                <a:gd name="T43" fmla="*/ 60 h 74"/>
                <a:gd name="T44" fmla="*/ 32 w 68"/>
                <a:gd name="T45" fmla="*/ 66 h 74"/>
                <a:gd name="T46" fmla="*/ 52 w 68"/>
                <a:gd name="T47" fmla="*/ 74 h 74"/>
                <a:gd name="T48" fmla="*/ 52 w 68"/>
                <a:gd name="T49" fmla="*/ 7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74">
                  <a:moveTo>
                    <a:pt x="52" y="74"/>
                  </a:moveTo>
                  <a:lnTo>
                    <a:pt x="52" y="74"/>
                  </a:lnTo>
                  <a:lnTo>
                    <a:pt x="58" y="64"/>
                  </a:lnTo>
                  <a:lnTo>
                    <a:pt x="62" y="56"/>
                  </a:lnTo>
                  <a:lnTo>
                    <a:pt x="66" y="44"/>
                  </a:lnTo>
                  <a:lnTo>
                    <a:pt x="68" y="32"/>
                  </a:lnTo>
                  <a:lnTo>
                    <a:pt x="68" y="26"/>
                  </a:lnTo>
                  <a:lnTo>
                    <a:pt x="66" y="20"/>
                  </a:lnTo>
                  <a:lnTo>
                    <a:pt x="64" y="14"/>
                  </a:lnTo>
                  <a:lnTo>
                    <a:pt x="60" y="10"/>
                  </a:lnTo>
                  <a:lnTo>
                    <a:pt x="52" y="6"/>
                  </a:lnTo>
                  <a:lnTo>
                    <a:pt x="44" y="2"/>
                  </a:lnTo>
                  <a:lnTo>
                    <a:pt x="38" y="0"/>
                  </a:lnTo>
                  <a:lnTo>
                    <a:pt x="30" y="2"/>
                  </a:lnTo>
                  <a:lnTo>
                    <a:pt x="22" y="4"/>
                  </a:lnTo>
                  <a:lnTo>
                    <a:pt x="14" y="10"/>
                  </a:lnTo>
                  <a:lnTo>
                    <a:pt x="6" y="20"/>
                  </a:lnTo>
                  <a:lnTo>
                    <a:pt x="2" y="36"/>
                  </a:lnTo>
                  <a:lnTo>
                    <a:pt x="0" y="58"/>
                  </a:lnTo>
                  <a:lnTo>
                    <a:pt x="16" y="60"/>
                  </a:lnTo>
                  <a:lnTo>
                    <a:pt x="32" y="66"/>
                  </a:lnTo>
                  <a:lnTo>
                    <a:pt x="5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43"/>
            <p:cNvSpPr>
              <a:spLocks/>
            </p:cNvSpPr>
            <p:nvPr/>
          </p:nvSpPr>
          <p:spPr bwMode="auto">
            <a:xfrm>
              <a:off x="4289" y="2630"/>
              <a:ext cx="50" cy="52"/>
            </a:xfrm>
            <a:custGeom>
              <a:avLst/>
              <a:gdLst>
                <a:gd name="T0" fmla="*/ 38 w 50"/>
                <a:gd name="T1" fmla="*/ 52 h 52"/>
                <a:gd name="T2" fmla="*/ 38 w 50"/>
                <a:gd name="T3" fmla="*/ 52 h 52"/>
                <a:gd name="T4" fmla="*/ 42 w 50"/>
                <a:gd name="T5" fmla="*/ 48 h 52"/>
                <a:gd name="T6" fmla="*/ 48 w 50"/>
                <a:gd name="T7" fmla="*/ 36 h 52"/>
                <a:gd name="T8" fmla="*/ 50 w 50"/>
                <a:gd name="T9" fmla="*/ 28 h 52"/>
                <a:gd name="T10" fmla="*/ 50 w 50"/>
                <a:gd name="T11" fmla="*/ 20 h 52"/>
                <a:gd name="T12" fmla="*/ 46 w 50"/>
                <a:gd name="T13" fmla="*/ 12 h 52"/>
                <a:gd name="T14" fmla="*/ 38 w 50"/>
                <a:gd name="T15" fmla="*/ 6 h 52"/>
                <a:gd name="T16" fmla="*/ 38 w 50"/>
                <a:gd name="T17" fmla="*/ 6 h 52"/>
                <a:gd name="T18" fmla="*/ 30 w 50"/>
                <a:gd name="T19" fmla="*/ 2 h 52"/>
                <a:gd name="T20" fmla="*/ 24 w 50"/>
                <a:gd name="T21" fmla="*/ 0 h 52"/>
                <a:gd name="T22" fmla="*/ 18 w 50"/>
                <a:gd name="T23" fmla="*/ 0 h 52"/>
                <a:gd name="T24" fmla="*/ 14 w 50"/>
                <a:gd name="T25" fmla="*/ 0 h 52"/>
                <a:gd name="T26" fmla="*/ 8 w 50"/>
                <a:gd name="T27" fmla="*/ 4 h 52"/>
                <a:gd name="T28" fmla="*/ 6 w 50"/>
                <a:gd name="T29" fmla="*/ 6 h 52"/>
                <a:gd name="T30" fmla="*/ 6 w 50"/>
                <a:gd name="T31" fmla="*/ 6 h 52"/>
                <a:gd name="T32" fmla="*/ 2 w 50"/>
                <a:gd name="T33" fmla="*/ 20 h 52"/>
                <a:gd name="T34" fmla="*/ 0 w 50"/>
                <a:gd name="T35" fmla="*/ 32 h 52"/>
                <a:gd name="T36" fmla="*/ 0 w 50"/>
                <a:gd name="T37" fmla="*/ 38 h 52"/>
                <a:gd name="T38" fmla="*/ 2 w 50"/>
                <a:gd name="T39" fmla="*/ 44 h 52"/>
                <a:gd name="T40" fmla="*/ 2 w 50"/>
                <a:gd name="T41" fmla="*/ 44 h 52"/>
                <a:gd name="T42" fmla="*/ 12 w 50"/>
                <a:gd name="T43" fmla="*/ 44 h 52"/>
                <a:gd name="T44" fmla="*/ 24 w 50"/>
                <a:gd name="T45" fmla="*/ 48 h 52"/>
                <a:gd name="T46" fmla="*/ 38 w 50"/>
                <a:gd name="T47" fmla="*/ 52 h 52"/>
                <a:gd name="T48" fmla="*/ 38 w 50"/>
                <a:gd name="T49" fmla="*/ 5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52">
                  <a:moveTo>
                    <a:pt x="38" y="52"/>
                  </a:moveTo>
                  <a:lnTo>
                    <a:pt x="38" y="52"/>
                  </a:lnTo>
                  <a:lnTo>
                    <a:pt x="42" y="48"/>
                  </a:lnTo>
                  <a:lnTo>
                    <a:pt x="48" y="36"/>
                  </a:lnTo>
                  <a:lnTo>
                    <a:pt x="50" y="28"/>
                  </a:lnTo>
                  <a:lnTo>
                    <a:pt x="50" y="20"/>
                  </a:lnTo>
                  <a:lnTo>
                    <a:pt x="46" y="12"/>
                  </a:lnTo>
                  <a:lnTo>
                    <a:pt x="38" y="6"/>
                  </a:lnTo>
                  <a:lnTo>
                    <a:pt x="30" y="2"/>
                  </a:lnTo>
                  <a:lnTo>
                    <a:pt x="24" y="0"/>
                  </a:lnTo>
                  <a:lnTo>
                    <a:pt x="18" y="0"/>
                  </a:lnTo>
                  <a:lnTo>
                    <a:pt x="14" y="0"/>
                  </a:lnTo>
                  <a:lnTo>
                    <a:pt x="8" y="4"/>
                  </a:lnTo>
                  <a:lnTo>
                    <a:pt x="6" y="6"/>
                  </a:lnTo>
                  <a:lnTo>
                    <a:pt x="2" y="20"/>
                  </a:lnTo>
                  <a:lnTo>
                    <a:pt x="0" y="32"/>
                  </a:lnTo>
                  <a:lnTo>
                    <a:pt x="0" y="38"/>
                  </a:lnTo>
                  <a:lnTo>
                    <a:pt x="2" y="44"/>
                  </a:lnTo>
                  <a:lnTo>
                    <a:pt x="12" y="44"/>
                  </a:lnTo>
                  <a:lnTo>
                    <a:pt x="24" y="48"/>
                  </a:lnTo>
                  <a:lnTo>
                    <a:pt x="38"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44"/>
            <p:cNvSpPr>
              <a:spLocks/>
            </p:cNvSpPr>
            <p:nvPr/>
          </p:nvSpPr>
          <p:spPr bwMode="auto">
            <a:xfrm>
              <a:off x="4331" y="2686"/>
              <a:ext cx="24" cy="18"/>
            </a:xfrm>
            <a:custGeom>
              <a:avLst/>
              <a:gdLst>
                <a:gd name="T0" fmla="*/ 0 w 24"/>
                <a:gd name="T1" fmla="*/ 2 h 18"/>
                <a:gd name="T2" fmla="*/ 0 w 24"/>
                <a:gd name="T3" fmla="*/ 2 h 18"/>
                <a:gd name="T4" fmla="*/ 12 w 24"/>
                <a:gd name="T5" fmla="*/ 8 h 18"/>
                <a:gd name="T6" fmla="*/ 20 w 24"/>
                <a:gd name="T7" fmla="*/ 14 h 18"/>
                <a:gd name="T8" fmla="*/ 24 w 24"/>
                <a:gd name="T9" fmla="*/ 18 h 18"/>
                <a:gd name="T10" fmla="*/ 24 w 24"/>
                <a:gd name="T11" fmla="*/ 18 h 18"/>
                <a:gd name="T12" fmla="*/ 20 w 24"/>
                <a:gd name="T13" fmla="*/ 12 h 18"/>
                <a:gd name="T14" fmla="*/ 14 w 24"/>
                <a:gd name="T15" fmla="*/ 6 h 18"/>
                <a:gd name="T16" fmla="*/ 4 w 24"/>
                <a:gd name="T17" fmla="*/ 0 h 18"/>
                <a:gd name="T18" fmla="*/ 0 w 24"/>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8">
                  <a:moveTo>
                    <a:pt x="0" y="2"/>
                  </a:moveTo>
                  <a:lnTo>
                    <a:pt x="0" y="2"/>
                  </a:lnTo>
                  <a:lnTo>
                    <a:pt x="12" y="8"/>
                  </a:lnTo>
                  <a:lnTo>
                    <a:pt x="20" y="14"/>
                  </a:lnTo>
                  <a:lnTo>
                    <a:pt x="24" y="18"/>
                  </a:lnTo>
                  <a:lnTo>
                    <a:pt x="20" y="12"/>
                  </a:lnTo>
                  <a:lnTo>
                    <a:pt x="14" y="6"/>
                  </a:lnTo>
                  <a:lnTo>
                    <a:pt x="4" y="0"/>
                  </a:lnTo>
                  <a:lnTo>
                    <a:pt x="0"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45"/>
            <p:cNvSpPr>
              <a:spLocks/>
            </p:cNvSpPr>
            <p:nvPr/>
          </p:nvSpPr>
          <p:spPr bwMode="auto">
            <a:xfrm>
              <a:off x="4311" y="2636"/>
              <a:ext cx="18" cy="32"/>
            </a:xfrm>
            <a:custGeom>
              <a:avLst/>
              <a:gdLst>
                <a:gd name="T0" fmla="*/ 16 w 18"/>
                <a:gd name="T1" fmla="*/ 32 h 32"/>
                <a:gd name="T2" fmla="*/ 6 w 18"/>
                <a:gd name="T3" fmla="*/ 28 h 32"/>
                <a:gd name="T4" fmla="*/ 6 w 18"/>
                <a:gd name="T5" fmla="*/ 28 h 32"/>
                <a:gd name="T6" fmla="*/ 6 w 18"/>
                <a:gd name="T7" fmla="*/ 24 h 32"/>
                <a:gd name="T8" fmla="*/ 4 w 18"/>
                <a:gd name="T9" fmla="*/ 18 h 32"/>
                <a:gd name="T10" fmla="*/ 0 w 18"/>
                <a:gd name="T11" fmla="*/ 14 h 32"/>
                <a:gd name="T12" fmla="*/ 4 w 18"/>
                <a:gd name="T13" fmla="*/ 0 h 32"/>
                <a:gd name="T14" fmla="*/ 4 w 18"/>
                <a:gd name="T15" fmla="*/ 0 h 32"/>
                <a:gd name="T16" fmla="*/ 6 w 18"/>
                <a:gd name="T17" fmla="*/ 2 h 32"/>
                <a:gd name="T18" fmla="*/ 14 w 18"/>
                <a:gd name="T19" fmla="*/ 8 h 32"/>
                <a:gd name="T20" fmla="*/ 16 w 18"/>
                <a:gd name="T21" fmla="*/ 12 h 32"/>
                <a:gd name="T22" fmla="*/ 18 w 18"/>
                <a:gd name="T23" fmla="*/ 18 h 32"/>
                <a:gd name="T24" fmla="*/ 18 w 18"/>
                <a:gd name="T25" fmla="*/ 24 h 32"/>
                <a:gd name="T26" fmla="*/ 16 w 18"/>
                <a:gd name="T27" fmla="*/ 32 h 32"/>
                <a:gd name="T28" fmla="*/ 16 w 18"/>
                <a:gd name="T29" fmla="*/ 3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32">
                  <a:moveTo>
                    <a:pt x="16" y="32"/>
                  </a:moveTo>
                  <a:lnTo>
                    <a:pt x="6" y="28"/>
                  </a:lnTo>
                  <a:lnTo>
                    <a:pt x="6" y="24"/>
                  </a:lnTo>
                  <a:lnTo>
                    <a:pt x="4" y="18"/>
                  </a:lnTo>
                  <a:lnTo>
                    <a:pt x="0" y="14"/>
                  </a:lnTo>
                  <a:lnTo>
                    <a:pt x="4" y="0"/>
                  </a:lnTo>
                  <a:lnTo>
                    <a:pt x="6" y="2"/>
                  </a:lnTo>
                  <a:lnTo>
                    <a:pt x="14" y="8"/>
                  </a:lnTo>
                  <a:lnTo>
                    <a:pt x="16" y="12"/>
                  </a:lnTo>
                  <a:lnTo>
                    <a:pt x="18" y="18"/>
                  </a:lnTo>
                  <a:lnTo>
                    <a:pt x="18" y="24"/>
                  </a:lnTo>
                  <a:lnTo>
                    <a:pt x="16" y="32"/>
                  </a:lnTo>
                  <a:close/>
                </a:path>
              </a:pathLst>
            </a:custGeom>
            <a:solidFill>
              <a:srgbClr val="0E4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46"/>
            <p:cNvSpPr>
              <a:spLocks/>
            </p:cNvSpPr>
            <p:nvPr/>
          </p:nvSpPr>
          <p:spPr bwMode="auto">
            <a:xfrm>
              <a:off x="4325" y="2642"/>
              <a:ext cx="16" cy="16"/>
            </a:xfrm>
            <a:custGeom>
              <a:avLst/>
              <a:gdLst>
                <a:gd name="T0" fmla="*/ 2 w 16"/>
                <a:gd name="T1" fmla="*/ 4 h 16"/>
                <a:gd name="T2" fmla="*/ 2 w 16"/>
                <a:gd name="T3" fmla="*/ 4 h 16"/>
                <a:gd name="T4" fmla="*/ 0 w 16"/>
                <a:gd name="T5" fmla="*/ 8 h 16"/>
                <a:gd name="T6" fmla="*/ 0 w 16"/>
                <a:gd name="T7" fmla="*/ 10 h 16"/>
                <a:gd name="T8" fmla="*/ 2 w 16"/>
                <a:gd name="T9" fmla="*/ 14 h 16"/>
                <a:gd name="T10" fmla="*/ 4 w 16"/>
                <a:gd name="T11" fmla="*/ 14 h 16"/>
                <a:gd name="T12" fmla="*/ 4 w 16"/>
                <a:gd name="T13" fmla="*/ 14 h 16"/>
                <a:gd name="T14" fmla="*/ 10 w 16"/>
                <a:gd name="T15" fmla="*/ 16 h 16"/>
                <a:gd name="T16" fmla="*/ 12 w 16"/>
                <a:gd name="T17" fmla="*/ 14 h 16"/>
                <a:gd name="T18" fmla="*/ 14 w 16"/>
                <a:gd name="T19" fmla="*/ 12 h 16"/>
                <a:gd name="T20" fmla="*/ 14 w 16"/>
                <a:gd name="T21" fmla="*/ 12 h 16"/>
                <a:gd name="T22" fmla="*/ 16 w 16"/>
                <a:gd name="T23" fmla="*/ 10 h 16"/>
                <a:gd name="T24" fmla="*/ 16 w 16"/>
                <a:gd name="T25" fmla="*/ 6 h 16"/>
                <a:gd name="T26" fmla="*/ 14 w 16"/>
                <a:gd name="T27" fmla="*/ 4 h 16"/>
                <a:gd name="T28" fmla="*/ 12 w 16"/>
                <a:gd name="T29" fmla="*/ 2 h 16"/>
                <a:gd name="T30" fmla="*/ 12 w 16"/>
                <a:gd name="T31" fmla="*/ 2 h 16"/>
                <a:gd name="T32" fmla="*/ 8 w 16"/>
                <a:gd name="T33" fmla="*/ 0 h 16"/>
                <a:gd name="T34" fmla="*/ 6 w 16"/>
                <a:gd name="T35" fmla="*/ 0 h 16"/>
                <a:gd name="T36" fmla="*/ 2 w 16"/>
                <a:gd name="T37" fmla="*/ 2 h 16"/>
                <a:gd name="T38" fmla="*/ 2 w 16"/>
                <a:gd name="T39" fmla="*/ 4 h 16"/>
                <a:gd name="T40" fmla="*/ 2 w 16"/>
                <a:gd name="T41" fmla="*/ 4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6">
                  <a:moveTo>
                    <a:pt x="2" y="4"/>
                  </a:moveTo>
                  <a:lnTo>
                    <a:pt x="2" y="4"/>
                  </a:lnTo>
                  <a:lnTo>
                    <a:pt x="0" y="8"/>
                  </a:lnTo>
                  <a:lnTo>
                    <a:pt x="0" y="10"/>
                  </a:lnTo>
                  <a:lnTo>
                    <a:pt x="2" y="14"/>
                  </a:lnTo>
                  <a:lnTo>
                    <a:pt x="4" y="14"/>
                  </a:lnTo>
                  <a:lnTo>
                    <a:pt x="10" y="16"/>
                  </a:lnTo>
                  <a:lnTo>
                    <a:pt x="12" y="14"/>
                  </a:lnTo>
                  <a:lnTo>
                    <a:pt x="14" y="12"/>
                  </a:lnTo>
                  <a:lnTo>
                    <a:pt x="16" y="10"/>
                  </a:lnTo>
                  <a:lnTo>
                    <a:pt x="16" y="6"/>
                  </a:lnTo>
                  <a:lnTo>
                    <a:pt x="14" y="4"/>
                  </a:lnTo>
                  <a:lnTo>
                    <a:pt x="12" y="2"/>
                  </a:lnTo>
                  <a:lnTo>
                    <a:pt x="8" y="0"/>
                  </a:lnTo>
                  <a:lnTo>
                    <a:pt x="6" y="0"/>
                  </a:lnTo>
                  <a:lnTo>
                    <a:pt x="2" y="2"/>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47"/>
            <p:cNvSpPr>
              <a:spLocks/>
            </p:cNvSpPr>
            <p:nvPr/>
          </p:nvSpPr>
          <p:spPr bwMode="auto">
            <a:xfrm>
              <a:off x="4153" y="2686"/>
              <a:ext cx="38" cy="30"/>
            </a:xfrm>
            <a:custGeom>
              <a:avLst/>
              <a:gdLst>
                <a:gd name="T0" fmla="*/ 12 w 38"/>
                <a:gd name="T1" fmla="*/ 2 h 30"/>
                <a:gd name="T2" fmla="*/ 12 w 38"/>
                <a:gd name="T3" fmla="*/ 2 h 30"/>
                <a:gd name="T4" fmla="*/ 20 w 38"/>
                <a:gd name="T5" fmla="*/ 10 h 30"/>
                <a:gd name="T6" fmla="*/ 28 w 38"/>
                <a:gd name="T7" fmla="*/ 16 h 30"/>
                <a:gd name="T8" fmla="*/ 34 w 38"/>
                <a:gd name="T9" fmla="*/ 20 h 30"/>
                <a:gd name="T10" fmla="*/ 34 w 38"/>
                <a:gd name="T11" fmla="*/ 20 h 30"/>
                <a:gd name="T12" fmla="*/ 38 w 38"/>
                <a:gd name="T13" fmla="*/ 24 h 30"/>
                <a:gd name="T14" fmla="*/ 38 w 38"/>
                <a:gd name="T15" fmla="*/ 28 h 30"/>
                <a:gd name="T16" fmla="*/ 34 w 38"/>
                <a:gd name="T17" fmla="*/ 30 h 30"/>
                <a:gd name="T18" fmla="*/ 30 w 38"/>
                <a:gd name="T19" fmla="*/ 30 h 30"/>
                <a:gd name="T20" fmla="*/ 30 w 38"/>
                <a:gd name="T21" fmla="*/ 30 h 30"/>
                <a:gd name="T22" fmla="*/ 16 w 38"/>
                <a:gd name="T23" fmla="*/ 24 h 30"/>
                <a:gd name="T24" fmla="*/ 10 w 38"/>
                <a:gd name="T25" fmla="*/ 20 h 30"/>
                <a:gd name="T26" fmla="*/ 4 w 38"/>
                <a:gd name="T27" fmla="*/ 14 h 30"/>
                <a:gd name="T28" fmla="*/ 4 w 38"/>
                <a:gd name="T29" fmla="*/ 14 h 30"/>
                <a:gd name="T30" fmla="*/ 2 w 38"/>
                <a:gd name="T31" fmla="*/ 8 h 30"/>
                <a:gd name="T32" fmla="*/ 0 w 38"/>
                <a:gd name="T33" fmla="*/ 4 h 30"/>
                <a:gd name="T34" fmla="*/ 4 w 38"/>
                <a:gd name="T35" fmla="*/ 0 h 30"/>
                <a:gd name="T36" fmla="*/ 12 w 38"/>
                <a:gd name="T37" fmla="*/ 2 h 30"/>
                <a:gd name="T38" fmla="*/ 12 w 38"/>
                <a:gd name="T39" fmla="*/ 2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 h="30">
                  <a:moveTo>
                    <a:pt x="12" y="2"/>
                  </a:moveTo>
                  <a:lnTo>
                    <a:pt x="12" y="2"/>
                  </a:lnTo>
                  <a:lnTo>
                    <a:pt x="20" y="10"/>
                  </a:lnTo>
                  <a:lnTo>
                    <a:pt x="28" y="16"/>
                  </a:lnTo>
                  <a:lnTo>
                    <a:pt x="34" y="20"/>
                  </a:lnTo>
                  <a:lnTo>
                    <a:pt x="38" y="24"/>
                  </a:lnTo>
                  <a:lnTo>
                    <a:pt x="38" y="28"/>
                  </a:lnTo>
                  <a:lnTo>
                    <a:pt x="34" y="30"/>
                  </a:lnTo>
                  <a:lnTo>
                    <a:pt x="30" y="30"/>
                  </a:lnTo>
                  <a:lnTo>
                    <a:pt x="16" y="24"/>
                  </a:lnTo>
                  <a:lnTo>
                    <a:pt x="10" y="20"/>
                  </a:lnTo>
                  <a:lnTo>
                    <a:pt x="4" y="14"/>
                  </a:lnTo>
                  <a:lnTo>
                    <a:pt x="2" y="8"/>
                  </a:lnTo>
                  <a:lnTo>
                    <a:pt x="0" y="4"/>
                  </a:lnTo>
                  <a:lnTo>
                    <a:pt x="4" y="0"/>
                  </a:lnTo>
                  <a:lnTo>
                    <a:pt x="12"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44" name="Picture 43"/>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2113042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76200"/>
            <a:ext cx="8763000" cy="1412875"/>
          </a:xfrm>
        </p:spPr>
        <p:txBody>
          <a:bodyPr>
            <a:noAutofit/>
          </a:bodyPr>
          <a:lstStyle/>
          <a:p>
            <a:pPr eaLnBrk="1" hangingPunct="1"/>
            <a:r>
              <a:rPr lang="en-US" sz="4400" dirty="0" smtClean="0"/>
              <a:t>Benefits of the P-card Program</a:t>
            </a:r>
          </a:p>
        </p:txBody>
      </p:sp>
      <p:sp>
        <p:nvSpPr>
          <p:cNvPr id="7171" name="Rectangle 3"/>
          <p:cNvSpPr>
            <a:spLocks noGrp="1" noChangeArrowheads="1"/>
          </p:cNvSpPr>
          <p:nvPr>
            <p:ph type="body" sz="half" idx="1"/>
          </p:nvPr>
        </p:nvSpPr>
        <p:spPr>
          <a:xfrm>
            <a:off x="1066800" y="1143000"/>
            <a:ext cx="4800600" cy="5334000"/>
          </a:xfrm>
        </p:spPr>
        <p:txBody>
          <a:bodyPr>
            <a:normAutofit fontScale="92500"/>
          </a:bodyPr>
          <a:lstStyle/>
          <a:p>
            <a:pPr marL="342900" indent="-342900"/>
            <a:r>
              <a:rPr lang="en-US" altLang="en-US" sz="2200" dirty="0" smtClean="0">
                <a:latin typeface="Times New Roman" panose="02020603050405020304" pitchFamily="18" charset="0"/>
              </a:rPr>
              <a:t>Replaces </a:t>
            </a:r>
            <a:r>
              <a:rPr lang="en-US" altLang="en-US" sz="2200" dirty="0">
                <a:latin typeface="Times New Roman" panose="02020603050405020304" pitchFamily="18" charset="0"/>
              </a:rPr>
              <a:t>the traditional purchasing method of requisition, purchase order, delivery, invoicing, check disbursement and storage. </a:t>
            </a:r>
            <a:endParaRPr lang="en-US" sz="2200" dirty="0" smtClean="0">
              <a:latin typeface="Times New Roman" panose="02020603050405020304" pitchFamily="18" charset="0"/>
              <a:cs typeface="Times New Roman" panose="02020603050405020304" pitchFamily="18" charset="0"/>
            </a:endParaRPr>
          </a:p>
          <a:p>
            <a:pPr marL="342900" indent="-342900"/>
            <a:r>
              <a:rPr lang="en-US" sz="2200" dirty="0" smtClean="0">
                <a:latin typeface="Times New Roman" panose="02020603050405020304" pitchFamily="18" charset="0"/>
                <a:cs typeface="Times New Roman" panose="02020603050405020304" pitchFamily="18" charset="0"/>
              </a:rPr>
              <a:t>Reduction in issuing small dollar PO’s</a:t>
            </a:r>
          </a:p>
          <a:p>
            <a:pPr marL="342900" indent="-342900"/>
            <a:r>
              <a:rPr lang="en-US" sz="2200" dirty="0" smtClean="0">
                <a:latin typeface="Times New Roman" panose="02020603050405020304" pitchFamily="18" charset="0"/>
                <a:cs typeface="Times New Roman" panose="02020603050405020304" pitchFamily="18" charset="0"/>
              </a:rPr>
              <a:t>Reduces process time spent processing large number of requisitions</a:t>
            </a:r>
          </a:p>
          <a:p>
            <a:pPr marL="342900" indent="-342900" eaLnBrk="1" hangingPunct="1"/>
            <a:r>
              <a:rPr lang="en-US" sz="2200" dirty="0" smtClean="0">
                <a:latin typeface="Times New Roman" panose="02020603050405020304" pitchFamily="18" charset="0"/>
                <a:cs typeface="Times New Roman" panose="02020603050405020304" pitchFamily="18" charset="0"/>
              </a:rPr>
              <a:t>Increase in processing efficiency</a:t>
            </a:r>
          </a:p>
          <a:p>
            <a:pPr marL="342900" indent="-342900" eaLnBrk="1" hangingPunct="1"/>
            <a:r>
              <a:rPr lang="en-US" sz="2200" dirty="0" smtClean="0">
                <a:latin typeface="Times New Roman" panose="02020603050405020304" pitchFamily="18" charset="0"/>
                <a:cs typeface="Times New Roman" panose="02020603050405020304" pitchFamily="18" charset="0"/>
              </a:rPr>
              <a:t>Increase in purchasing flexibility</a:t>
            </a:r>
          </a:p>
          <a:p>
            <a:pPr marL="342900" indent="-342900" eaLnBrk="1" hangingPunct="1"/>
            <a:r>
              <a:rPr lang="en-US" sz="2200" dirty="0" smtClean="0">
                <a:latin typeface="Times New Roman" panose="02020603050405020304" pitchFamily="18" charset="0"/>
                <a:cs typeface="Times New Roman" panose="02020603050405020304" pitchFamily="18" charset="0"/>
              </a:rPr>
              <a:t>The procurement card program provides an easy purchase method which can improve customer service</a:t>
            </a:r>
          </a:p>
          <a:p>
            <a:pPr marL="342900" indent="-342900" eaLnBrk="1" hangingPunct="1"/>
            <a:r>
              <a:rPr lang="en-US" sz="2200" dirty="0" smtClean="0">
                <a:latin typeface="Times New Roman" panose="02020603050405020304" pitchFamily="18" charset="0"/>
                <a:cs typeface="Times New Roman" panose="02020603050405020304" pitchFamily="18" charset="0"/>
              </a:rPr>
              <a:t>Suppliers benefit from prompt payment</a:t>
            </a:r>
          </a:p>
          <a:p>
            <a:pPr marL="342900" indent="-342900" eaLnBrk="1" hangingPunct="1"/>
            <a:r>
              <a:rPr lang="en-US" sz="2200" dirty="0" smtClean="0">
                <a:latin typeface="Times New Roman" panose="02020603050405020304" pitchFamily="18" charset="0"/>
                <a:cs typeface="Times New Roman" panose="02020603050405020304" pitchFamily="18" charset="0"/>
              </a:rPr>
              <a:t>Fewer duplicated invoices</a:t>
            </a:r>
            <a:endParaRPr lang="en-US" sz="1900" dirty="0" smtClean="0"/>
          </a:p>
          <a:p>
            <a:pPr marL="342900" indent="-342900" eaLnBrk="1" hangingPunct="1"/>
            <a:endParaRPr lang="en-US" sz="1600" dirty="0" smtClean="0"/>
          </a:p>
        </p:txBody>
      </p:sp>
      <p:pic>
        <p:nvPicPr>
          <p:cNvPr id="7172" name="Picture 4" descr="BS02064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5867400" y="2667000"/>
            <a:ext cx="2031549" cy="2020200"/>
          </a:xfrm>
        </p:spPr>
      </p:pic>
      <p:pic>
        <p:nvPicPr>
          <p:cNvPr id="5" name="Picture 4"/>
          <p:cNvPicPr>
            <a:picLocks noChangeAspect="1"/>
          </p:cNvPicPr>
          <p:nvPr/>
        </p:nvPicPr>
        <p:blipFill>
          <a:blip r:embed="rId4"/>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21106127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r>
              <a:rPr lang="en-US" sz="2200" dirty="0" smtClean="0">
                <a:latin typeface="Times New Roman" panose="02020603050405020304" pitchFamily="18" charset="0"/>
                <a:cs typeface="Times New Roman" panose="02020603050405020304" pitchFamily="18" charset="0"/>
              </a:rPr>
              <a:t>Serve as a source of information about the State of Mississippi Small Purchase Card Program</a:t>
            </a:r>
          </a:p>
          <a:p>
            <a:r>
              <a:rPr lang="en-US" sz="2200" dirty="0" smtClean="0">
                <a:latin typeface="Times New Roman" panose="02020603050405020304" pitchFamily="18" charset="0"/>
                <a:cs typeface="Times New Roman" panose="02020603050405020304" pitchFamily="18" charset="0"/>
              </a:rPr>
              <a:t>Include information such as:</a:t>
            </a:r>
          </a:p>
          <a:p>
            <a:pPr lvl="1"/>
            <a:r>
              <a:rPr lang="en-US" sz="2200" dirty="0" smtClean="0">
                <a:latin typeface="Times New Roman" panose="02020603050405020304" pitchFamily="18" charset="0"/>
                <a:cs typeface="Times New Roman" panose="02020603050405020304" pitchFamily="18" charset="0"/>
              </a:rPr>
              <a:t>Useful Contact Information</a:t>
            </a:r>
          </a:p>
          <a:p>
            <a:pPr lvl="1"/>
            <a:r>
              <a:rPr lang="en-US" sz="2200" dirty="0" smtClean="0">
                <a:latin typeface="Times New Roman" panose="02020603050405020304" pitchFamily="18" charset="0"/>
                <a:cs typeface="Times New Roman" panose="02020603050405020304" pitchFamily="18" charset="0"/>
              </a:rPr>
              <a:t>Prohibited Purchases</a:t>
            </a:r>
          </a:p>
          <a:p>
            <a:pPr lvl="1"/>
            <a:r>
              <a:rPr lang="en-US" sz="2200" dirty="0" smtClean="0">
                <a:latin typeface="Times New Roman" panose="02020603050405020304" pitchFamily="18" charset="0"/>
                <a:cs typeface="Times New Roman" panose="02020603050405020304" pitchFamily="18" charset="0"/>
              </a:rPr>
              <a:t>Maximum Threshold Amount for p-card usage</a:t>
            </a:r>
          </a:p>
          <a:p>
            <a:pPr lvl="1"/>
            <a:r>
              <a:rPr lang="en-US" sz="2200" dirty="0" smtClean="0">
                <a:latin typeface="Times New Roman" panose="02020603050405020304" pitchFamily="18" charset="0"/>
                <a:cs typeface="Times New Roman" panose="02020603050405020304" pitchFamily="18" charset="0"/>
              </a:rPr>
              <a:t>Forms for agency p-card program maintenance</a:t>
            </a:r>
          </a:p>
          <a:p>
            <a:pPr lvl="1"/>
            <a:r>
              <a:rPr lang="en-US" sz="2200" dirty="0" smtClean="0">
                <a:latin typeface="Times New Roman" panose="02020603050405020304" pitchFamily="18" charset="0"/>
                <a:cs typeface="Times New Roman" panose="02020603050405020304" pitchFamily="18" charset="0"/>
              </a:rPr>
              <a:t>Directions on how to become a part of the p-card program</a:t>
            </a:r>
            <a:endParaRPr lang="en-US"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Can Be found on OPTFM website at:</a:t>
            </a:r>
          </a:p>
          <a:p>
            <a:pPr marL="109728" indent="0">
              <a:buNone/>
            </a:pPr>
            <a:r>
              <a:rPr lang="en-US" sz="2000" dirty="0">
                <a:latin typeface="Times New Roman" panose="02020603050405020304" pitchFamily="18" charset="0"/>
                <a:cs typeface="Times New Roman" panose="02020603050405020304" pitchFamily="18" charset="0"/>
                <a:hlinkClick r:id="rId3"/>
              </a:rPr>
              <a:t>http://</a:t>
            </a:r>
            <a:r>
              <a:rPr lang="en-US" sz="2000" dirty="0" smtClean="0">
                <a:latin typeface="Times New Roman" panose="02020603050405020304" pitchFamily="18" charset="0"/>
                <a:cs typeface="Times New Roman" panose="02020603050405020304" pitchFamily="18" charset="0"/>
                <a:hlinkClick r:id="rId3"/>
              </a:rPr>
              <a:t>www.dfa.ms.gov/media/7135/procurementcardguidelinesrevised10-30-2013.pdf</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P-Card Guidelines</a:t>
            </a:r>
            <a:endParaRPr lang="en-US" dirty="0"/>
          </a:p>
        </p:txBody>
      </p:sp>
      <p:pic>
        <p:nvPicPr>
          <p:cNvPr id="4" name="Picture 3"/>
          <p:cNvPicPr>
            <a:picLocks noChangeAspect="1"/>
          </p:cNvPicPr>
          <p:nvPr/>
        </p:nvPicPr>
        <p:blipFill>
          <a:blip r:embed="rId4"/>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195356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04800"/>
            <a:ext cx="7785100" cy="1066800"/>
          </a:xfrm>
        </p:spPr>
        <p:txBody>
          <a:bodyPr>
            <a:normAutofit fontScale="90000"/>
          </a:bodyPr>
          <a:lstStyle/>
          <a:p>
            <a:pPr eaLnBrk="1" hangingPunct="1"/>
            <a:r>
              <a:rPr lang="en-US" sz="4400" dirty="0" smtClean="0"/>
              <a:t>Minimum Requirements </a:t>
            </a:r>
            <a:r>
              <a:rPr lang="en-US" sz="2800" dirty="0" smtClean="0"/>
              <a:t/>
            </a:r>
            <a:br>
              <a:rPr lang="en-US" sz="2800" dirty="0" smtClean="0"/>
            </a:br>
            <a:endParaRPr lang="en-US" sz="2800" dirty="0" smtClean="0"/>
          </a:p>
        </p:txBody>
      </p:sp>
      <p:sp>
        <p:nvSpPr>
          <p:cNvPr id="2" name="Content Placeholder 1"/>
          <p:cNvSpPr>
            <a:spLocks noGrp="1"/>
          </p:cNvSpPr>
          <p:nvPr>
            <p:ph idx="1"/>
          </p:nvPr>
        </p:nvSpPr>
        <p:spPr>
          <a:xfrm>
            <a:off x="1066800" y="1066800"/>
            <a:ext cx="7772400" cy="5105400"/>
          </a:xfrm>
        </p:spPr>
        <p:txBody>
          <a:bodyPr>
            <a:normAutofit fontScale="85000" lnSpcReduction="20000"/>
          </a:bodyPr>
          <a:lstStyle/>
          <a:p>
            <a:pPr>
              <a:lnSpc>
                <a:spcPct val="80000"/>
              </a:lnSpc>
            </a:pPr>
            <a:r>
              <a:rPr lang="en-US" sz="2800" dirty="0" smtClean="0">
                <a:latin typeface="Times New Roman" panose="02020603050405020304" pitchFamily="18" charset="0"/>
                <a:cs typeface="Times New Roman" panose="02020603050405020304" pitchFamily="18" charset="0"/>
              </a:rPr>
              <a:t>While using a p-card, the cardholder/program coordinator must be mindful of the following:</a:t>
            </a:r>
          </a:p>
          <a:p>
            <a:pPr marL="109728" indent="0">
              <a:lnSpc>
                <a:spcPct val="80000"/>
              </a:lnSpc>
              <a:buNone/>
            </a:pPr>
            <a:endParaRPr lang="en-US" sz="2800" dirty="0">
              <a:latin typeface="Times New Roman" panose="02020603050405020304" pitchFamily="18" charset="0"/>
              <a:cs typeface="Times New Roman" panose="02020603050405020304" pitchFamily="18" charset="0"/>
            </a:endParaRPr>
          </a:p>
          <a:p>
            <a:pPr lvl="1">
              <a:lnSpc>
                <a:spcPct val="120000"/>
              </a:lnSpc>
            </a:pPr>
            <a:r>
              <a:rPr lang="en-US" sz="2400" dirty="0" smtClean="0">
                <a:latin typeface="Times New Roman" panose="02020603050405020304" pitchFamily="18" charset="0"/>
                <a:cs typeface="Times New Roman" panose="02020603050405020304" pitchFamily="18" charset="0"/>
              </a:rPr>
              <a:t>The prices of products or services </a:t>
            </a:r>
            <a:r>
              <a:rPr lang="en-US" sz="2400" dirty="0">
                <a:latin typeface="Times New Roman" panose="02020603050405020304" pitchFamily="18" charset="0"/>
                <a:cs typeface="Times New Roman" panose="02020603050405020304" pitchFamily="18" charset="0"/>
              </a:rPr>
              <a:t>are fair and reasonable</a:t>
            </a:r>
          </a:p>
          <a:p>
            <a:pPr lvl="1">
              <a:lnSpc>
                <a:spcPct val="120000"/>
              </a:lnSpc>
            </a:pPr>
            <a:r>
              <a:rPr lang="en-US" sz="2400" dirty="0">
                <a:latin typeface="Times New Roman" panose="02020603050405020304" pitchFamily="18" charset="0"/>
                <a:cs typeface="Times New Roman" panose="02020603050405020304" pitchFamily="18" charset="0"/>
              </a:rPr>
              <a:t>Available budget authority </a:t>
            </a:r>
            <a:r>
              <a:rPr lang="en-US" sz="2400" dirty="0" smtClean="0">
                <a:latin typeface="Times New Roman" panose="02020603050405020304" pitchFamily="18" charset="0"/>
                <a:cs typeface="Times New Roman" panose="02020603050405020304" pitchFamily="18" charset="0"/>
              </a:rPr>
              <a:t>exists </a:t>
            </a:r>
            <a:r>
              <a:rPr lang="en-US" sz="2400" dirty="0">
                <a:latin typeface="Times New Roman" panose="02020603050405020304" pitchFamily="18" charset="0"/>
                <a:cs typeface="Times New Roman" panose="02020603050405020304" pitchFamily="18" charset="0"/>
              </a:rPr>
              <a:t>to cover expenditures</a:t>
            </a:r>
          </a:p>
          <a:p>
            <a:pPr lvl="1">
              <a:lnSpc>
                <a:spcPct val="120000"/>
              </a:lnSpc>
            </a:pPr>
            <a:r>
              <a:rPr lang="en-US" sz="2400" dirty="0">
                <a:latin typeface="Times New Roman" panose="02020603050405020304" pitchFamily="18" charset="0"/>
                <a:cs typeface="Times New Roman" panose="02020603050405020304" pitchFamily="18" charset="0"/>
              </a:rPr>
              <a:t>No capitol </a:t>
            </a:r>
            <a:r>
              <a:rPr lang="en-US" sz="2400" dirty="0" smtClean="0">
                <a:latin typeface="Times New Roman" panose="02020603050405020304" pitchFamily="18" charset="0"/>
                <a:cs typeface="Times New Roman" panose="02020603050405020304" pitchFamily="18" charset="0"/>
              </a:rPr>
              <a:t>equipment – asset items</a:t>
            </a:r>
            <a:endParaRPr lang="en-US" sz="2400" dirty="0">
              <a:latin typeface="Times New Roman" panose="02020603050405020304" pitchFamily="18" charset="0"/>
              <a:cs typeface="Times New Roman" panose="02020603050405020304" pitchFamily="18" charset="0"/>
            </a:endParaRPr>
          </a:p>
          <a:p>
            <a:pPr lvl="1">
              <a:lnSpc>
                <a:spcPct val="120000"/>
              </a:lnSpc>
            </a:pPr>
            <a:r>
              <a:rPr lang="en-US" sz="2400" dirty="0">
                <a:latin typeface="Times New Roman" panose="02020603050405020304" pitchFamily="18" charset="0"/>
                <a:cs typeface="Times New Roman" panose="02020603050405020304" pitchFamily="18" charset="0"/>
              </a:rPr>
              <a:t>Purchases </a:t>
            </a:r>
            <a:r>
              <a:rPr lang="en-US" sz="2400" dirty="0" smtClean="0">
                <a:latin typeface="Times New Roman" panose="02020603050405020304" pitchFamily="18" charset="0"/>
                <a:cs typeface="Times New Roman" panose="02020603050405020304" pitchFamily="18" charset="0"/>
              </a:rPr>
              <a:t>comply </a:t>
            </a:r>
            <a:r>
              <a:rPr lang="en-US" sz="2400" dirty="0">
                <a:latin typeface="Times New Roman" panose="02020603050405020304" pitchFamily="18" charset="0"/>
                <a:cs typeface="Times New Roman" panose="02020603050405020304" pitchFamily="18" charset="0"/>
              </a:rPr>
              <a:t>with purchasing </a:t>
            </a:r>
            <a:r>
              <a:rPr lang="en-US" sz="2400" dirty="0" smtClean="0">
                <a:latin typeface="Times New Roman" panose="02020603050405020304" pitchFamily="18" charset="0"/>
                <a:cs typeface="Times New Roman" panose="02020603050405020304" pitchFamily="18" charset="0"/>
              </a:rPr>
              <a:t>laws</a:t>
            </a:r>
          </a:p>
          <a:p>
            <a:pPr lvl="1">
              <a:lnSpc>
                <a:spcPct val="120000"/>
              </a:lnSpc>
            </a:pPr>
            <a:r>
              <a:rPr lang="en-US" sz="2400" dirty="0" smtClean="0">
                <a:latin typeface="Times New Roman" panose="02020603050405020304" pitchFamily="18" charset="0"/>
                <a:cs typeface="Times New Roman" panose="02020603050405020304" pitchFamily="18" charset="0"/>
              </a:rPr>
              <a:t>Items are not on the prohibited list</a:t>
            </a:r>
          </a:p>
          <a:p>
            <a:pPr lvl="1">
              <a:lnSpc>
                <a:spcPct val="120000"/>
              </a:lnSpc>
            </a:pPr>
            <a:r>
              <a:rPr lang="en-US" sz="2400" dirty="0" smtClean="0">
                <a:latin typeface="Times New Roman" panose="02020603050405020304" pitchFamily="18" charset="0"/>
                <a:cs typeface="Times New Roman" panose="02020603050405020304" pitchFamily="18" charset="0"/>
              </a:rPr>
              <a:t>State contract items can be purchased with the p-card</a:t>
            </a:r>
            <a:endParaRPr lang="en-US" sz="2400" dirty="0">
              <a:latin typeface="Times New Roman" panose="02020603050405020304" pitchFamily="18" charset="0"/>
              <a:cs typeface="Times New Roman" panose="02020603050405020304" pitchFamily="18" charset="0"/>
            </a:endParaRPr>
          </a:p>
          <a:p>
            <a:pPr lvl="1">
              <a:lnSpc>
                <a:spcPct val="120000"/>
              </a:lnSpc>
            </a:pPr>
            <a:r>
              <a:rPr lang="en-US" sz="2400" dirty="0" smtClean="0">
                <a:latin typeface="Times New Roman" panose="02020603050405020304" pitchFamily="18" charset="0"/>
                <a:cs typeface="Times New Roman" panose="02020603050405020304" pitchFamily="18" charset="0"/>
              </a:rPr>
              <a:t>Reconciliation process should be conducted by cardholder and program coordinator</a:t>
            </a:r>
          </a:p>
          <a:p>
            <a:pPr lvl="1">
              <a:lnSpc>
                <a:spcPct val="120000"/>
              </a:lnSpc>
            </a:pPr>
            <a:r>
              <a:rPr lang="en-US" sz="2400" dirty="0" smtClean="0">
                <a:latin typeface="Times New Roman" panose="02020603050405020304" pitchFamily="18" charset="0"/>
                <a:cs typeface="Times New Roman" panose="02020603050405020304" pitchFamily="18" charset="0"/>
              </a:rPr>
              <a:t>Any updates/request to the card or card information must be submitted to the program administrator on the appropriate </a:t>
            </a:r>
            <a:r>
              <a:rPr lang="en-US" sz="2400" dirty="0">
                <a:latin typeface="Times New Roman" panose="02020603050405020304" pitchFamily="18" charset="0"/>
                <a:cs typeface="Times New Roman" panose="02020603050405020304" pitchFamily="18" charset="0"/>
              </a:rPr>
              <a:t>forms found at: </a:t>
            </a:r>
            <a:r>
              <a:rPr lang="en-US" sz="2400" dirty="0">
                <a:latin typeface="Times New Roman" panose="02020603050405020304" pitchFamily="18" charset="0"/>
                <a:cs typeface="Times New Roman" panose="02020603050405020304" pitchFamily="18" charset="0"/>
                <a:hlinkClick r:id="rId3"/>
              </a:rPr>
              <a:t>http://www.dfa.ms.gov/dfa-offices/purchasing-travel-and-fleet-management/marketing-and-audit/procurement-card-services/procurement-card-forms</a:t>
            </a:r>
            <a:r>
              <a:rPr lang="en-US" sz="2400" dirty="0" smtClean="0">
                <a:latin typeface="Times New Roman" panose="02020603050405020304" pitchFamily="18" charset="0"/>
                <a:cs typeface="Times New Roman" panose="02020603050405020304" pitchFamily="18" charset="0"/>
                <a:hlinkClick r:id="rId3"/>
              </a:rPr>
              <a:t>/</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109728" indent="0">
              <a:buNone/>
            </a:pPr>
            <a:endParaRPr lang="en-US" dirty="0"/>
          </a:p>
        </p:txBody>
      </p:sp>
      <p:pic>
        <p:nvPicPr>
          <p:cNvPr id="4" name="Picture 3"/>
          <p:cNvPicPr>
            <a:picLocks noChangeAspect="1"/>
          </p:cNvPicPr>
          <p:nvPr/>
        </p:nvPicPr>
        <p:blipFill>
          <a:blip r:embed="rId4"/>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239590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3584</TotalTime>
  <Words>1952</Words>
  <Application>Microsoft Office PowerPoint</Application>
  <PresentationFormat>On-screen Show (4:3)</PresentationFormat>
  <Paragraphs>252</Paragraphs>
  <Slides>25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Lucida Sans Unicode</vt:lpstr>
      <vt:lpstr>Times New Roman</vt:lpstr>
      <vt:lpstr>Verdana</vt:lpstr>
      <vt:lpstr>Wingdings</vt:lpstr>
      <vt:lpstr>Wingdings 2</vt:lpstr>
      <vt:lpstr>Wingdings 3</vt:lpstr>
      <vt:lpstr>Concourse</vt:lpstr>
      <vt:lpstr>MBUG 2018 </vt:lpstr>
      <vt:lpstr>Session Rules of Etiquette</vt:lpstr>
      <vt:lpstr>Procurement Card Staff</vt:lpstr>
      <vt:lpstr>Laws and Policy</vt:lpstr>
      <vt:lpstr>Key Terms</vt:lpstr>
      <vt:lpstr>Procurement Card Program Purpose</vt:lpstr>
      <vt:lpstr>Benefits of the P-card Program</vt:lpstr>
      <vt:lpstr>P-Card Guidelines</vt:lpstr>
      <vt:lpstr>Minimum Requirements  </vt:lpstr>
      <vt:lpstr>Prohibited Purchases Examples</vt:lpstr>
      <vt:lpstr>Food Purchases on P-Card</vt:lpstr>
      <vt:lpstr>Miscellaneous Purchases </vt:lpstr>
      <vt:lpstr>Hotel Charges</vt:lpstr>
      <vt:lpstr>SALES TAX</vt:lpstr>
      <vt:lpstr>Surcharges</vt:lpstr>
      <vt:lpstr> Itemized  Receipts/Invoices</vt:lpstr>
      <vt:lpstr>PowerPoint Presentation</vt:lpstr>
      <vt:lpstr>Reasons For A Card To Be Declined</vt:lpstr>
      <vt:lpstr>Security Issues                              </vt:lpstr>
      <vt:lpstr>Balances on Accounts</vt:lpstr>
      <vt:lpstr>Liability</vt:lpstr>
      <vt:lpstr>Rebate</vt:lpstr>
      <vt:lpstr>Upgrades to Our Program</vt:lpstr>
      <vt:lpstr>Join Our Program Today!!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Symone Bounds</cp:lastModifiedBy>
  <cp:revision>21</cp:revision>
  <dcterms:created xsi:type="dcterms:W3CDTF">2013-01-30T03:13:35Z</dcterms:created>
  <dcterms:modified xsi:type="dcterms:W3CDTF">2018-09-10T10:40:25Z</dcterms:modified>
</cp:coreProperties>
</file>