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78" r:id="rId5"/>
    <p:sldId id="273" r:id="rId6"/>
    <p:sldId id="277" r:id="rId7"/>
    <p:sldId id="272" r:id="rId8"/>
    <p:sldId id="279" r:id="rId9"/>
    <p:sldId id="280" r:id="rId10"/>
    <p:sldId id="281" r:id="rId11"/>
    <p:sldId id="282" r:id="rId12"/>
    <p:sldId id="274" r:id="rId13"/>
    <p:sldId id="275" r:id="rId14"/>
    <p:sldId id="276" r:id="rId15"/>
    <p:sldId id="283" r:id="rId16"/>
    <p:sldId id="264" r:id="rId17"/>
    <p:sldId id="258" r:id="rId18"/>
    <p:sldId id="260" r:id="rId19"/>
    <p:sldId id="261" r:id="rId20"/>
    <p:sldId id="269"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02"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2A4143-1CEE-4AE4-AD9B-5AADEAE137B7}" type="datetimeFigureOut">
              <a:rPr lang="en-US" smtClean="0"/>
              <a:t>9/8/2018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F0F3-6D14-4A29-A603-CBE4880F153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2A4143-1CEE-4AE4-AD9B-5AADEAE137B7}" type="datetimeFigureOut">
              <a:rPr lang="en-US" smtClean="0"/>
              <a:t>9/8/2018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A2A4143-1CEE-4AE4-AD9B-5AADEAE137B7}" type="datetimeFigureOut">
              <a:rPr lang="en-US" smtClean="0"/>
              <a:t>9/8/2018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0F0F3-6D14-4A29-A603-CBE4880F153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4143-1CEE-4AE4-AD9B-5AADEAE137B7}" type="datetimeFigureOut">
              <a:rPr lang="en-US" smtClean="0"/>
              <a:t>9/8/2018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0F0F3-6D14-4A29-A603-CBE4880F15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F0F3-6D14-4A29-A603-CBE4880F153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ibrary.educause.edu/resources/2016/4/an-introduction-to-nist-special-publication-800-171-for-higher-education-institu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ibrary.educause.edu/resources/2016/9/nist-sp-800-171-compliance-templa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ifap.ed.gov/eannouncements/083118ActivePhishingCampaignTargetStudentEmailAccount.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hyperlink" Target="http/infosecurity.msstate.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r.educause.edu/blogs/2018/5/cui-requirements-in-federal-contracts-arent-far-awa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fap.ed.gov/dpcletters/GEN1612.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2018</a:t>
            </a:r>
            <a:br>
              <a:rPr lang="en-US" dirty="0" smtClean="0"/>
            </a:br>
            <a:endParaRPr lang="en-US" dirty="0"/>
          </a:p>
        </p:txBody>
      </p:sp>
      <p:sp>
        <p:nvSpPr>
          <p:cNvPr id="5" name="Subtitle 4"/>
          <p:cNvSpPr>
            <a:spLocks noGrp="1"/>
          </p:cNvSpPr>
          <p:nvPr>
            <p:ph type="subTitle" idx="1"/>
          </p:nvPr>
        </p:nvSpPr>
        <p:spPr>
          <a:xfrm>
            <a:off x="685800" y="1905000"/>
            <a:ext cx="7772400" cy="1600200"/>
          </a:xfrm>
        </p:spPr>
        <p:txBody>
          <a:bodyPr>
            <a:normAutofit/>
          </a:bodyPr>
          <a:lstStyle/>
          <a:p>
            <a:pPr algn="l"/>
            <a:r>
              <a:rPr lang="en-US" sz="2000" dirty="0" smtClean="0"/>
              <a:t>Session Title: </a:t>
            </a:r>
            <a:r>
              <a:rPr lang="en-US" sz="2000" dirty="0" smtClean="0"/>
              <a:t>NIST 800-171 in Higher Education</a:t>
            </a:r>
            <a:endParaRPr lang="en-US" sz="2000" dirty="0" smtClean="0"/>
          </a:p>
          <a:p>
            <a:pPr algn="l"/>
            <a:r>
              <a:rPr lang="en-US" sz="2000" dirty="0" smtClean="0"/>
              <a:t>Presented By:  Thomas Ritter – Security &amp; Compliance Officer</a:t>
            </a:r>
          </a:p>
          <a:p>
            <a:pPr algn="l"/>
            <a:r>
              <a:rPr lang="en-US" sz="2000" dirty="0" smtClean="0"/>
              <a:t>Institution: Mississippi State University</a:t>
            </a:r>
          </a:p>
          <a:p>
            <a:pPr algn="l"/>
            <a:r>
              <a:rPr lang="en-US" sz="2000" dirty="0" smtClean="0"/>
              <a:t>September 3rd, 2018</a:t>
            </a:r>
            <a:endParaRPr lang="en-US" sz="2000" dirty="0"/>
          </a:p>
        </p:txBody>
      </p:sp>
      <p:pic>
        <p:nvPicPr>
          <p:cNvPr id="8" name="Picture 7"/>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1651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298298" cy="4407091"/>
          </a:xfrm>
        </p:spPr>
        <p:txBody>
          <a:bodyPr>
            <a:normAutofit/>
          </a:bodyPr>
          <a:lstStyle/>
          <a:p>
            <a:r>
              <a:rPr lang="en-US" dirty="0" smtClean="0"/>
              <a:t>Title Says it all…</a:t>
            </a:r>
          </a:p>
          <a:p>
            <a:pPr lvl="1"/>
            <a:r>
              <a:rPr lang="en-US" dirty="0"/>
              <a:t>“Until Education </a:t>
            </a:r>
            <a:r>
              <a:rPr lang="en-US" dirty="0" smtClean="0"/>
              <a:t>ensures that </a:t>
            </a:r>
            <a:r>
              <a:rPr lang="en-US" dirty="0"/>
              <a:t>information </a:t>
            </a:r>
            <a:r>
              <a:rPr lang="en-US" dirty="0" smtClean="0"/>
              <a:t>security requirements are considered </a:t>
            </a:r>
            <a:r>
              <a:rPr lang="en-US" dirty="0"/>
              <a:t>in </a:t>
            </a:r>
            <a:r>
              <a:rPr lang="en-US" dirty="0" smtClean="0"/>
              <a:t>program reviews </a:t>
            </a:r>
            <a:r>
              <a:rPr lang="en-US" dirty="0"/>
              <a:t>of schools, FSA </a:t>
            </a:r>
            <a:r>
              <a:rPr lang="en-US" dirty="0" smtClean="0"/>
              <a:t>will lack </a:t>
            </a:r>
            <a:r>
              <a:rPr lang="en-US" dirty="0"/>
              <a:t>assurance that </a:t>
            </a:r>
            <a:r>
              <a:rPr lang="en-US" dirty="0" smtClean="0"/>
              <a:t>schools have </a:t>
            </a:r>
            <a:r>
              <a:rPr lang="en-US" dirty="0"/>
              <a:t>effective </a:t>
            </a:r>
            <a:r>
              <a:rPr lang="en-US" dirty="0" smtClean="0"/>
              <a:t>information security </a:t>
            </a:r>
            <a:r>
              <a:rPr lang="en-US" dirty="0"/>
              <a:t>programs.”</a:t>
            </a:r>
            <a:endParaRPr lang="en-US" dirty="0" smtClean="0"/>
          </a:p>
          <a:p>
            <a:endParaRPr lang="en-US" dirty="0"/>
          </a:p>
        </p:txBody>
      </p:sp>
      <p:sp>
        <p:nvSpPr>
          <p:cNvPr id="3" name="Title 2"/>
          <p:cNvSpPr>
            <a:spLocks noGrp="1"/>
          </p:cNvSpPr>
          <p:nvPr>
            <p:ph type="title"/>
          </p:nvPr>
        </p:nvSpPr>
        <p:spPr/>
        <p:txBody>
          <a:bodyPr/>
          <a:lstStyle/>
          <a:p>
            <a:r>
              <a:rPr lang="en-US" dirty="0" smtClean="0"/>
              <a:t>GAO – Report Dec 2017</a:t>
            </a:r>
            <a:endParaRPr lang="en-US" dirty="0"/>
          </a:p>
        </p:txBody>
      </p:sp>
      <p:pic>
        <p:nvPicPr>
          <p:cNvPr id="5" name="Picture 4"/>
          <p:cNvPicPr>
            <a:picLocks noChangeAspect="1"/>
          </p:cNvPicPr>
          <p:nvPr/>
        </p:nvPicPr>
        <p:blipFill>
          <a:blip r:embed="rId2"/>
          <a:stretch>
            <a:fillRect/>
          </a:stretch>
        </p:blipFill>
        <p:spPr>
          <a:xfrm>
            <a:off x="4755498" y="1676401"/>
            <a:ext cx="3530864" cy="4570628"/>
          </a:xfrm>
          <a:prstGeom prst="rect">
            <a:avLst/>
          </a:prstGeom>
        </p:spPr>
      </p:pic>
    </p:spTree>
    <p:extLst>
      <p:ext uri="{BB962C8B-B14F-4D97-AF65-F5344CB8AC3E}">
        <p14:creationId xmlns:p14="http://schemas.microsoft.com/office/powerpoint/2010/main" val="139263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hlinkClick r:id="rId2"/>
              </a:rPr>
              <a:t>https://</a:t>
            </a:r>
            <a:r>
              <a:rPr lang="en-US" dirty="0" smtClean="0">
                <a:hlinkClick r:id="rId2"/>
              </a:rPr>
              <a:t>library.educause.edu/resources/2016/4/an-introduction-to-nist-special-publication-800-171-for-higher-education-institutions</a:t>
            </a:r>
            <a:r>
              <a:rPr lang="en-US" dirty="0" smtClean="0"/>
              <a:t> </a:t>
            </a:r>
          </a:p>
          <a:p>
            <a:pPr marL="393192" lvl="1" indent="0">
              <a:buNone/>
            </a:pPr>
            <a:endParaRPr lang="en-US" dirty="0" smtClean="0"/>
          </a:p>
          <a:p>
            <a:pPr lvl="1"/>
            <a:r>
              <a:rPr lang="en-US" i="1" dirty="0" smtClean="0"/>
              <a:t>“A </a:t>
            </a:r>
            <a:r>
              <a:rPr lang="en-US" i="1" dirty="0"/>
              <a:t>higher education institution must review its contracts with federal agencies carefully. There must be a document (contract) referencing both (1) the data the federal agency is sharing that it has specifically identified as CUI, and (2) that the institution must follow the terms of NIST 800-171</a:t>
            </a:r>
            <a:r>
              <a:rPr lang="en-US" i="1" dirty="0" smtClean="0"/>
              <a:t>.”</a:t>
            </a:r>
            <a:endParaRPr lang="en-US" i="1" dirty="0"/>
          </a:p>
        </p:txBody>
      </p:sp>
      <p:sp>
        <p:nvSpPr>
          <p:cNvPr id="3" name="Title 2"/>
          <p:cNvSpPr>
            <a:spLocks noGrp="1"/>
          </p:cNvSpPr>
          <p:nvPr>
            <p:ph type="title"/>
          </p:nvPr>
        </p:nvSpPr>
        <p:spPr/>
        <p:txBody>
          <a:bodyPr>
            <a:normAutofit/>
          </a:bodyPr>
          <a:lstStyle/>
          <a:p>
            <a:r>
              <a:rPr lang="en-US" dirty="0" smtClean="0"/>
              <a:t>Are you already required?</a:t>
            </a:r>
            <a:endParaRPr lang="en-US" dirty="0"/>
          </a:p>
        </p:txBody>
      </p:sp>
    </p:spTree>
    <p:extLst>
      <p:ext uri="{BB962C8B-B14F-4D97-AF65-F5344CB8AC3E}">
        <p14:creationId xmlns:p14="http://schemas.microsoft.com/office/powerpoint/2010/main" val="282772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NIST 800-171  Control Families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63732715"/>
              </p:ext>
            </p:extLst>
          </p:nvPr>
        </p:nvGraphicFramePr>
        <p:xfrm>
          <a:off x="152400" y="1143000"/>
          <a:ext cx="8763000" cy="453652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540626123"/>
                    </a:ext>
                  </a:extLst>
                </a:gridCol>
                <a:gridCol w="4381500">
                  <a:extLst>
                    <a:ext uri="{9D8B030D-6E8A-4147-A177-3AD203B41FA5}">
                      <a16:colId xmlns:a16="http://schemas.microsoft.com/office/drawing/2014/main" val="1630216528"/>
                    </a:ext>
                  </a:extLst>
                </a:gridCol>
              </a:tblGrid>
              <a:tr h="574120">
                <a:tc>
                  <a:txBody>
                    <a:bodyPr/>
                    <a:lstStyle/>
                    <a:p>
                      <a:pPr algn="ctr"/>
                      <a:r>
                        <a:rPr lang="en-US" dirty="0" smtClean="0"/>
                        <a:t>Family</a:t>
                      </a:r>
                      <a:endParaRPr lang="en-US" dirty="0"/>
                    </a:p>
                  </a:txBody>
                  <a:tcPr/>
                </a:tc>
                <a:tc>
                  <a:txBody>
                    <a:bodyPr/>
                    <a:lstStyle/>
                    <a:p>
                      <a:pPr algn="ctr"/>
                      <a:r>
                        <a:rPr lang="en-US" dirty="0" smtClean="0"/>
                        <a:t>Family</a:t>
                      </a:r>
                      <a:endParaRPr lang="en-US" dirty="0"/>
                    </a:p>
                  </a:txBody>
                  <a:tcPr/>
                </a:tc>
                <a:extLst>
                  <a:ext uri="{0D108BD9-81ED-4DB2-BD59-A6C34878D82A}">
                    <a16:rowId xmlns:a16="http://schemas.microsoft.com/office/drawing/2014/main" val="3989223625"/>
                  </a:ext>
                </a:extLst>
              </a:tr>
              <a:tr h="574120">
                <a:tc>
                  <a:txBody>
                    <a:bodyPr/>
                    <a:lstStyle/>
                    <a:p>
                      <a:r>
                        <a:rPr lang="en-US" dirty="0" smtClean="0"/>
                        <a:t>Access Control</a:t>
                      </a:r>
                      <a:endParaRPr lang="en-US" dirty="0"/>
                    </a:p>
                  </a:txBody>
                  <a:tcPr/>
                </a:tc>
                <a:tc>
                  <a:txBody>
                    <a:bodyPr/>
                    <a:lstStyle/>
                    <a:p>
                      <a:r>
                        <a:rPr lang="en-US" dirty="0" smtClean="0"/>
                        <a:t>Media Protection </a:t>
                      </a:r>
                      <a:endParaRPr lang="en-US" dirty="0"/>
                    </a:p>
                  </a:txBody>
                  <a:tcPr/>
                </a:tc>
                <a:extLst>
                  <a:ext uri="{0D108BD9-81ED-4DB2-BD59-A6C34878D82A}">
                    <a16:rowId xmlns:a16="http://schemas.microsoft.com/office/drawing/2014/main" val="2593018697"/>
                  </a:ext>
                </a:extLst>
              </a:tr>
              <a:tr h="574120">
                <a:tc>
                  <a:txBody>
                    <a:bodyPr/>
                    <a:lstStyle/>
                    <a:p>
                      <a:r>
                        <a:rPr lang="en-US" dirty="0" smtClean="0"/>
                        <a:t>Awareness and Training</a:t>
                      </a:r>
                      <a:endParaRPr lang="en-US" dirty="0"/>
                    </a:p>
                  </a:txBody>
                  <a:tcPr/>
                </a:tc>
                <a:tc>
                  <a:txBody>
                    <a:bodyPr/>
                    <a:lstStyle/>
                    <a:p>
                      <a:r>
                        <a:rPr lang="en-US" dirty="0" smtClean="0"/>
                        <a:t>Personnel Security</a:t>
                      </a:r>
                      <a:endParaRPr lang="en-US" dirty="0"/>
                    </a:p>
                  </a:txBody>
                  <a:tcPr/>
                </a:tc>
                <a:extLst>
                  <a:ext uri="{0D108BD9-81ED-4DB2-BD59-A6C34878D82A}">
                    <a16:rowId xmlns:a16="http://schemas.microsoft.com/office/drawing/2014/main" val="2305820928"/>
                  </a:ext>
                </a:extLst>
              </a:tr>
              <a:tr h="574120">
                <a:tc>
                  <a:txBody>
                    <a:bodyPr/>
                    <a:lstStyle/>
                    <a:p>
                      <a:r>
                        <a:rPr lang="en-US" dirty="0" smtClean="0"/>
                        <a:t>Audit and Accountability</a:t>
                      </a:r>
                      <a:endParaRPr lang="en-US" dirty="0"/>
                    </a:p>
                  </a:txBody>
                  <a:tcPr/>
                </a:tc>
                <a:tc>
                  <a:txBody>
                    <a:bodyPr/>
                    <a:lstStyle/>
                    <a:p>
                      <a:r>
                        <a:rPr lang="en-US" dirty="0" smtClean="0"/>
                        <a:t>Physical Protection</a:t>
                      </a:r>
                      <a:endParaRPr lang="en-US" dirty="0"/>
                    </a:p>
                  </a:txBody>
                  <a:tcPr/>
                </a:tc>
                <a:extLst>
                  <a:ext uri="{0D108BD9-81ED-4DB2-BD59-A6C34878D82A}">
                    <a16:rowId xmlns:a16="http://schemas.microsoft.com/office/drawing/2014/main" val="1285956197"/>
                  </a:ext>
                </a:extLst>
              </a:tr>
              <a:tr h="574120">
                <a:tc>
                  <a:txBody>
                    <a:bodyPr/>
                    <a:lstStyle/>
                    <a:p>
                      <a:r>
                        <a:rPr lang="en-US" dirty="0" smtClean="0"/>
                        <a:t>Configuration Management</a:t>
                      </a:r>
                      <a:endParaRPr lang="en-US" dirty="0"/>
                    </a:p>
                  </a:txBody>
                  <a:tcPr/>
                </a:tc>
                <a:tc>
                  <a:txBody>
                    <a:bodyPr/>
                    <a:lstStyle/>
                    <a:p>
                      <a:r>
                        <a:rPr lang="en-US" dirty="0" smtClean="0"/>
                        <a:t>Risk Assessment</a:t>
                      </a:r>
                      <a:endParaRPr lang="en-US" dirty="0"/>
                    </a:p>
                  </a:txBody>
                  <a:tcPr/>
                </a:tc>
                <a:extLst>
                  <a:ext uri="{0D108BD9-81ED-4DB2-BD59-A6C34878D82A}">
                    <a16:rowId xmlns:a16="http://schemas.microsoft.com/office/drawing/2014/main" val="818918781"/>
                  </a:ext>
                </a:extLst>
              </a:tr>
              <a:tr h="574120">
                <a:tc>
                  <a:txBody>
                    <a:bodyPr/>
                    <a:lstStyle/>
                    <a:p>
                      <a:r>
                        <a:rPr lang="en-US" dirty="0" smtClean="0"/>
                        <a:t>Identification and Authentication</a:t>
                      </a:r>
                      <a:endParaRPr lang="en-US" dirty="0"/>
                    </a:p>
                  </a:txBody>
                  <a:tcPr/>
                </a:tc>
                <a:tc>
                  <a:txBody>
                    <a:bodyPr/>
                    <a:lstStyle/>
                    <a:p>
                      <a:r>
                        <a:rPr lang="en-US" dirty="0" smtClean="0"/>
                        <a:t>Security Assessment</a:t>
                      </a:r>
                    </a:p>
                  </a:txBody>
                  <a:tcPr/>
                </a:tc>
                <a:extLst>
                  <a:ext uri="{0D108BD9-81ED-4DB2-BD59-A6C34878D82A}">
                    <a16:rowId xmlns:a16="http://schemas.microsoft.com/office/drawing/2014/main" val="2920932196"/>
                  </a:ext>
                </a:extLst>
              </a:tr>
              <a:tr h="517680">
                <a:tc>
                  <a:txBody>
                    <a:bodyPr/>
                    <a:lstStyle/>
                    <a:p>
                      <a:r>
                        <a:rPr lang="en-US" dirty="0" smtClean="0"/>
                        <a:t>Incident Response</a:t>
                      </a:r>
                    </a:p>
                  </a:txBody>
                  <a:tcPr/>
                </a:tc>
                <a:tc>
                  <a:txBody>
                    <a:bodyPr/>
                    <a:lstStyle/>
                    <a:p>
                      <a:r>
                        <a:rPr lang="en-US" dirty="0" smtClean="0"/>
                        <a:t>System</a:t>
                      </a:r>
                      <a:r>
                        <a:rPr lang="en-US" baseline="0" dirty="0" smtClean="0"/>
                        <a:t> </a:t>
                      </a:r>
                      <a:r>
                        <a:rPr lang="en-US" dirty="0" smtClean="0"/>
                        <a:t>&amp; Communications</a:t>
                      </a:r>
                      <a:r>
                        <a:rPr lang="en-US" baseline="0" dirty="0" smtClean="0"/>
                        <a:t> </a:t>
                      </a:r>
                      <a:r>
                        <a:rPr lang="en-US" dirty="0" smtClean="0"/>
                        <a:t>Protection</a:t>
                      </a:r>
                    </a:p>
                  </a:txBody>
                  <a:tcPr/>
                </a:tc>
                <a:extLst>
                  <a:ext uri="{0D108BD9-81ED-4DB2-BD59-A6C34878D82A}">
                    <a16:rowId xmlns:a16="http://schemas.microsoft.com/office/drawing/2014/main" val="1301747502"/>
                  </a:ext>
                </a:extLst>
              </a:tr>
              <a:tr h="574120">
                <a:tc>
                  <a:txBody>
                    <a:bodyPr/>
                    <a:lstStyle/>
                    <a:p>
                      <a:r>
                        <a:rPr lang="en-US" dirty="0" smtClean="0"/>
                        <a:t>Maintenance</a:t>
                      </a:r>
                      <a:endParaRPr lang="en-US" dirty="0"/>
                    </a:p>
                  </a:txBody>
                  <a:tcPr/>
                </a:tc>
                <a:tc>
                  <a:txBody>
                    <a:bodyPr/>
                    <a:lstStyle/>
                    <a:p>
                      <a:r>
                        <a:rPr lang="en-US" dirty="0" smtClean="0"/>
                        <a:t>System and Information Integrity</a:t>
                      </a:r>
                      <a:endParaRPr lang="en-US" dirty="0"/>
                    </a:p>
                  </a:txBody>
                  <a:tcPr/>
                </a:tc>
                <a:extLst>
                  <a:ext uri="{0D108BD9-81ED-4DB2-BD59-A6C34878D82A}">
                    <a16:rowId xmlns:a16="http://schemas.microsoft.com/office/drawing/2014/main" val="1538712446"/>
                  </a:ext>
                </a:extLst>
              </a:tr>
            </a:tbl>
          </a:graphicData>
        </a:graphic>
      </p:graphicFrame>
    </p:spTree>
    <p:extLst>
      <p:ext uri="{BB962C8B-B14F-4D97-AF65-F5344CB8AC3E}">
        <p14:creationId xmlns:p14="http://schemas.microsoft.com/office/powerpoint/2010/main" val="223097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Basic Security </a:t>
            </a:r>
            <a:r>
              <a:rPr lang="en-US" dirty="0" smtClean="0"/>
              <a:t>Requirements:  </a:t>
            </a:r>
            <a:r>
              <a:rPr lang="en-US" i="1" dirty="0" smtClean="0"/>
              <a:t>(Configuration)</a:t>
            </a:r>
          </a:p>
          <a:p>
            <a:pPr lvl="1"/>
            <a:endParaRPr lang="en-US" dirty="0" smtClean="0"/>
          </a:p>
          <a:p>
            <a:pPr lvl="1"/>
            <a:r>
              <a:rPr lang="en-US" dirty="0" smtClean="0"/>
              <a:t>Establish </a:t>
            </a:r>
            <a:r>
              <a:rPr lang="en-US" dirty="0"/>
              <a:t>and maintain baseline configurations and inventories of organizational information </a:t>
            </a:r>
            <a:r>
              <a:rPr lang="en-US" dirty="0" smtClean="0"/>
              <a:t>systems (including </a:t>
            </a:r>
            <a:r>
              <a:rPr lang="en-US" dirty="0"/>
              <a:t>hardware, software, firmware, and documentation) throughout the respective </a:t>
            </a:r>
            <a:r>
              <a:rPr lang="en-US" dirty="0" smtClean="0"/>
              <a:t>system development </a:t>
            </a:r>
            <a:r>
              <a:rPr lang="en-US" dirty="0"/>
              <a:t>life cycles</a:t>
            </a:r>
            <a:r>
              <a:rPr lang="en-US" dirty="0" smtClean="0"/>
              <a:t>.</a:t>
            </a:r>
          </a:p>
          <a:p>
            <a:pPr marL="393192" lvl="1" indent="0">
              <a:buNone/>
            </a:pPr>
            <a:endParaRPr lang="en-US" dirty="0"/>
          </a:p>
          <a:p>
            <a:pPr lvl="1"/>
            <a:r>
              <a:rPr lang="en-US" dirty="0" smtClean="0"/>
              <a:t>Establish </a:t>
            </a:r>
            <a:r>
              <a:rPr lang="en-US" dirty="0"/>
              <a:t>and enforce security configuration settings for information technology products employed </a:t>
            </a:r>
            <a:r>
              <a:rPr lang="en-US" dirty="0" smtClean="0"/>
              <a:t>in organizational </a:t>
            </a:r>
            <a:r>
              <a:rPr lang="en-US" dirty="0"/>
              <a:t>information systems.</a:t>
            </a:r>
          </a:p>
        </p:txBody>
      </p:sp>
      <p:sp>
        <p:nvSpPr>
          <p:cNvPr id="3" name="Title 2"/>
          <p:cNvSpPr>
            <a:spLocks noGrp="1"/>
          </p:cNvSpPr>
          <p:nvPr>
            <p:ph type="title"/>
          </p:nvPr>
        </p:nvSpPr>
        <p:spPr/>
        <p:txBody>
          <a:bodyPr/>
          <a:lstStyle/>
          <a:p>
            <a:r>
              <a:rPr lang="en-US" dirty="0" smtClean="0"/>
              <a:t>Security Requirement Structure</a:t>
            </a:r>
            <a:endParaRPr lang="en-US" dirty="0"/>
          </a:p>
        </p:txBody>
      </p:sp>
    </p:spTree>
    <p:extLst>
      <p:ext uri="{BB962C8B-B14F-4D97-AF65-F5344CB8AC3E}">
        <p14:creationId xmlns:p14="http://schemas.microsoft.com/office/powerpoint/2010/main" val="142634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Derived Security Requirements:</a:t>
            </a:r>
          </a:p>
          <a:p>
            <a:pPr lvl="1"/>
            <a:endParaRPr lang="en-US" dirty="0" smtClean="0"/>
          </a:p>
          <a:p>
            <a:pPr lvl="1"/>
            <a:r>
              <a:rPr lang="en-US" dirty="0" smtClean="0"/>
              <a:t>Track</a:t>
            </a:r>
            <a:r>
              <a:rPr lang="en-US" dirty="0"/>
              <a:t>, review, approve/disapprove, and audit changes to information </a:t>
            </a:r>
            <a:r>
              <a:rPr lang="en-US" dirty="0" smtClean="0"/>
              <a:t>systems</a:t>
            </a:r>
          </a:p>
          <a:p>
            <a:pPr marL="109728" indent="0">
              <a:buNone/>
            </a:pPr>
            <a:endParaRPr lang="en-US" dirty="0"/>
          </a:p>
          <a:p>
            <a:pPr lvl="1"/>
            <a:r>
              <a:rPr lang="en-US" dirty="0" smtClean="0"/>
              <a:t>Analyze </a:t>
            </a:r>
            <a:r>
              <a:rPr lang="en-US" dirty="0"/>
              <a:t>the security impact of changes prior to implementation.</a:t>
            </a:r>
          </a:p>
          <a:p>
            <a:endParaRPr lang="en-US" dirty="0"/>
          </a:p>
        </p:txBody>
      </p:sp>
      <p:sp>
        <p:nvSpPr>
          <p:cNvPr id="3" name="Title 2"/>
          <p:cNvSpPr>
            <a:spLocks noGrp="1"/>
          </p:cNvSpPr>
          <p:nvPr>
            <p:ph type="title"/>
          </p:nvPr>
        </p:nvSpPr>
        <p:spPr/>
        <p:txBody>
          <a:bodyPr/>
          <a:lstStyle/>
          <a:p>
            <a:r>
              <a:rPr lang="en-US" dirty="0" smtClean="0"/>
              <a:t>Security Requirement Structure</a:t>
            </a:r>
            <a:endParaRPr lang="en-US" dirty="0"/>
          </a:p>
        </p:txBody>
      </p:sp>
    </p:spTree>
    <p:extLst>
      <p:ext uri="{BB962C8B-B14F-4D97-AF65-F5344CB8AC3E}">
        <p14:creationId xmlns:p14="http://schemas.microsoft.com/office/powerpoint/2010/main" val="3560397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library.educause.edu/resources/2016/9/nist-sp-800-171-compliance-template</a:t>
            </a:r>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dirty="0" smtClean="0"/>
              <a:t>NIST 800-171 Compliance Template</a:t>
            </a:r>
            <a:endParaRPr lang="en-US" dirty="0"/>
          </a:p>
        </p:txBody>
      </p:sp>
      <p:pic>
        <p:nvPicPr>
          <p:cNvPr id="4" name="Picture 3"/>
          <p:cNvPicPr>
            <a:picLocks noChangeAspect="1"/>
          </p:cNvPicPr>
          <p:nvPr/>
        </p:nvPicPr>
        <p:blipFill>
          <a:blip r:embed="rId3"/>
          <a:stretch>
            <a:fillRect/>
          </a:stretch>
        </p:blipFill>
        <p:spPr>
          <a:xfrm>
            <a:off x="843043" y="2438400"/>
            <a:ext cx="7457914" cy="3907276"/>
          </a:xfrm>
          <a:prstGeom prst="rect">
            <a:avLst/>
          </a:prstGeom>
        </p:spPr>
      </p:pic>
    </p:spTree>
    <p:extLst>
      <p:ext uri="{BB962C8B-B14F-4D97-AF65-F5344CB8AC3E}">
        <p14:creationId xmlns:p14="http://schemas.microsoft.com/office/powerpoint/2010/main" val="366621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DCBD4B-FD6B-4356-8ACA-32998154C672}" type="slidenum">
              <a:rPr lang="en-US" smtClean="0"/>
              <a:t>16</a:t>
            </a:fld>
            <a:endParaRPr lang="en-US" dirty="0"/>
          </a:p>
        </p:txBody>
      </p:sp>
      <p:sp>
        <p:nvSpPr>
          <p:cNvPr id="3" name="TextBox 2"/>
          <p:cNvSpPr txBox="1"/>
          <p:nvPr/>
        </p:nvSpPr>
        <p:spPr>
          <a:xfrm>
            <a:off x="685800" y="533400"/>
            <a:ext cx="7467600" cy="707886"/>
          </a:xfrm>
          <a:prstGeom prst="rect">
            <a:avLst/>
          </a:prstGeom>
          <a:noFill/>
        </p:spPr>
        <p:txBody>
          <a:bodyPr wrap="square" rtlCol="0">
            <a:spAutoFit/>
          </a:bodyPr>
          <a:lstStyle/>
          <a:p>
            <a:pPr algn="ctr"/>
            <a:r>
              <a:rPr lang="en-US" sz="4000" dirty="0" smtClean="0">
                <a:latin typeface="Aharoni" panose="02010803020104030203" pitchFamily="2" charset="-79"/>
                <a:cs typeface="Aharoni" panose="02010803020104030203" pitchFamily="2" charset="-79"/>
              </a:rPr>
              <a:t>NIST 800-171</a:t>
            </a:r>
          </a:p>
        </p:txBody>
      </p:sp>
      <p:sp>
        <p:nvSpPr>
          <p:cNvPr id="4" name="Subtitle 2"/>
          <p:cNvSpPr txBox="1">
            <a:spLocks/>
          </p:cNvSpPr>
          <p:nvPr/>
        </p:nvSpPr>
        <p:spPr>
          <a:xfrm>
            <a:off x="685800" y="1600200"/>
            <a:ext cx="7315200" cy="4343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Aft>
                <a:spcPts val="0"/>
              </a:spcAft>
            </a:pPr>
            <a:r>
              <a:rPr lang="en-US" dirty="0" smtClean="0">
                <a:latin typeface="Arial Black" panose="020B0A04020102020204" pitchFamily="34" charset="0"/>
              </a:rPr>
              <a:t>Dell </a:t>
            </a:r>
            <a:r>
              <a:rPr lang="en-US" dirty="0" err="1" smtClean="0">
                <a:latin typeface="Arial Black" panose="020B0A04020102020204" pitchFamily="34" charset="0"/>
              </a:rPr>
              <a:t>SecureWorks</a:t>
            </a:r>
            <a:r>
              <a:rPr lang="en-US" dirty="0" smtClean="0">
                <a:latin typeface="Arial Black" panose="020B0A04020102020204" pitchFamily="34" charset="0"/>
              </a:rPr>
              <a:t> – NIST 800-171 Security Controls Assessment – July 2018</a:t>
            </a:r>
          </a:p>
          <a:p>
            <a:pPr lvl="1" fontAlgn="auto">
              <a:lnSpc>
                <a:spcPct val="100000"/>
              </a:lnSpc>
              <a:spcAft>
                <a:spcPts val="0"/>
              </a:spcAft>
            </a:pPr>
            <a:r>
              <a:rPr lang="en-US" dirty="0" smtClean="0">
                <a:latin typeface="Arial Black" panose="020B0A04020102020204" pitchFamily="34" charset="0"/>
              </a:rPr>
              <a:t>Units Financial Aid/Registrar </a:t>
            </a:r>
            <a:r>
              <a:rPr lang="en-US" dirty="0" smtClean="0">
                <a:latin typeface="Arial Black" panose="020B0A04020102020204" pitchFamily="34" charset="0"/>
              </a:rPr>
              <a:t>and a research unit</a:t>
            </a:r>
            <a:endParaRPr lang="en-US" dirty="0" smtClean="0">
              <a:latin typeface="Arial Black" panose="020B0A04020102020204" pitchFamily="34" charset="0"/>
            </a:endParaRPr>
          </a:p>
          <a:p>
            <a:pPr marL="457200" lvl="1" indent="0" fontAlgn="auto">
              <a:lnSpc>
                <a:spcPct val="100000"/>
              </a:lnSpc>
              <a:spcAft>
                <a:spcPts val="0"/>
              </a:spcAft>
              <a:buNone/>
            </a:pPr>
            <a:endParaRPr lang="en-US" dirty="0" smtClean="0">
              <a:latin typeface="Arial Black" panose="020B0A04020102020204" pitchFamily="34" charset="0"/>
            </a:endParaRPr>
          </a:p>
          <a:p>
            <a:pPr marL="457200" lvl="1" indent="0" fontAlgn="auto">
              <a:lnSpc>
                <a:spcPct val="100000"/>
              </a:lnSpc>
              <a:spcAft>
                <a:spcPts val="0"/>
              </a:spcAft>
              <a:buNone/>
            </a:pPr>
            <a:r>
              <a:rPr lang="en-US" sz="1600" dirty="0" smtClean="0">
                <a:latin typeface="Arial Black" panose="020B0A04020102020204" pitchFamily="34" charset="0"/>
              </a:rPr>
              <a:t>*major cultural change</a:t>
            </a:r>
          </a:p>
          <a:p>
            <a:pPr marL="457200" lvl="1" indent="0" fontAlgn="auto">
              <a:lnSpc>
                <a:spcPct val="100000"/>
              </a:lnSpc>
              <a:spcAft>
                <a:spcPts val="0"/>
              </a:spcAft>
              <a:buNone/>
            </a:pPr>
            <a:r>
              <a:rPr lang="en-US" sz="1600" dirty="0" smtClean="0">
                <a:latin typeface="Arial Black" panose="020B0A04020102020204" pitchFamily="34" charset="0"/>
              </a:rPr>
              <a:t>*significant long-term effort</a:t>
            </a:r>
          </a:p>
          <a:p>
            <a:pPr marL="457200" lvl="1" indent="0" fontAlgn="auto">
              <a:lnSpc>
                <a:spcPct val="100000"/>
              </a:lnSpc>
              <a:spcAft>
                <a:spcPts val="0"/>
              </a:spcAft>
              <a:buNone/>
            </a:pPr>
            <a:r>
              <a:rPr lang="en-US" sz="1600" dirty="0" smtClean="0">
                <a:latin typeface="Arial Black" panose="020B0A04020102020204" pitchFamily="34" charset="0"/>
              </a:rPr>
              <a:t>*scoping critical</a:t>
            </a:r>
          </a:p>
          <a:p>
            <a:pPr lvl="1" fontAlgn="auto">
              <a:lnSpc>
                <a:spcPct val="100000"/>
              </a:lnSpc>
              <a:spcAft>
                <a:spcPts val="0"/>
              </a:spcAft>
            </a:pPr>
            <a:endParaRPr lang="en-US" dirty="0">
              <a:latin typeface="Arial Black" panose="020B0A04020102020204" pitchFamily="34" charset="0"/>
            </a:endParaRPr>
          </a:p>
          <a:p>
            <a:pPr lvl="1" fontAlgn="auto">
              <a:lnSpc>
                <a:spcPct val="100000"/>
              </a:lnSpc>
              <a:spcAft>
                <a:spcPts val="0"/>
              </a:spcAft>
            </a:pPr>
            <a:endParaRPr lang="en-US" dirty="0" smtClean="0">
              <a:latin typeface="Arial Black" panose="020B0A04020102020204" pitchFamily="34" charset="0"/>
            </a:endParaRPr>
          </a:p>
          <a:p>
            <a:pPr marL="457200" lvl="1" indent="0" fontAlgn="auto">
              <a:spcAft>
                <a:spcPts val="0"/>
              </a:spcAft>
              <a:buNone/>
            </a:pPr>
            <a:endParaRPr lang="en-US" dirty="0" smtClean="0">
              <a:solidFill>
                <a:srgbClr val="712D3E"/>
              </a:solidFill>
              <a:latin typeface="Arial Black" panose="020B0A04020102020204" pitchFamily="34" charset="0"/>
            </a:endParaRPr>
          </a:p>
          <a:p>
            <a:pPr marL="457200" lvl="1" indent="0" fontAlgn="auto">
              <a:spcAft>
                <a:spcPts val="0"/>
              </a:spcAft>
              <a:buNone/>
            </a:pPr>
            <a:endParaRPr lang="en-US" dirty="0" smtClean="0">
              <a:solidFill>
                <a:srgbClr val="712D3E"/>
              </a:solidFill>
              <a:latin typeface="Arial Black" panose="020B0A04020102020204" pitchFamily="34" charset="0"/>
            </a:endParaRPr>
          </a:p>
          <a:p>
            <a:pPr marL="457200" lvl="1" indent="0" fontAlgn="auto">
              <a:spcAft>
                <a:spcPts val="0"/>
              </a:spcAft>
              <a:buNone/>
            </a:pPr>
            <a:endParaRPr lang="en-US" dirty="0">
              <a:solidFill>
                <a:srgbClr val="712D3E"/>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4430510" y="3276600"/>
            <a:ext cx="4207721" cy="2889954"/>
          </a:xfrm>
          <a:prstGeom prst="rect">
            <a:avLst/>
          </a:prstGeom>
        </p:spPr>
      </p:pic>
    </p:spTree>
    <p:extLst>
      <p:ext uri="{BB962C8B-B14F-4D97-AF65-F5344CB8AC3E}">
        <p14:creationId xmlns:p14="http://schemas.microsoft.com/office/powerpoint/2010/main" val="3776814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763510" y="1481138"/>
            <a:ext cx="5616979" cy="4525962"/>
          </a:xfrm>
          <a:prstGeom prst="rect">
            <a:avLst/>
          </a:prstGeom>
        </p:spPr>
      </p:pic>
      <p:sp>
        <p:nvSpPr>
          <p:cNvPr id="3" name="Title 2"/>
          <p:cNvSpPr>
            <a:spLocks noGrp="1"/>
          </p:cNvSpPr>
          <p:nvPr>
            <p:ph type="title"/>
          </p:nvPr>
        </p:nvSpPr>
        <p:spPr/>
        <p:txBody>
          <a:bodyPr/>
          <a:lstStyle/>
          <a:p>
            <a:r>
              <a:rPr lang="en-US" dirty="0" smtClean="0">
                <a:hlinkClick r:id="rId3"/>
              </a:rPr>
              <a:t>Two – Factor Authentication</a:t>
            </a:r>
            <a:endParaRPr lang="en-US" dirty="0"/>
          </a:p>
        </p:txBody>
      </p:sp>
    </p:spTree>
    <p:extLst>
      <p:ext uri="{BB962C8B-B14F-4D97-AF65-F5344CB8AC3E}">
        <p14:creationId xmlns:p14="http://schemas.microsoft.com/office/powerpoint/2010/main" val="152990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1524000"/>
            <a:ext cx="7162800" cy="4522277"/>
          </a:xfrm>
          <a:prstGeom prst="rect">
            <a:avLst/>
          </a:prstGeom>
        </p:spPr>
      </p:pic>
      <p:sp>
        <p:nvSpPr>
          <p:cNvPr id="2" name="Title 1"/>
          <p:cNvSpPr>
            <a:spLocks noGrp="1"/>
          </p:cNvSpPr>
          <p:nvPr>
            <p:ph type="title"/>
          </p:nvPr>
        </p:nvSpPr>
        <p:spPr>
          <a:xfrm>
            <a:off x="990600" y="533400"/>
            <a:ext cx="7086600" cy="895350"/>
          </a:xfrm>
        </p:spPr>
        <p:txBody>
          <a:bodyPr>
            <a:normAutofit fontScale="90000"/>
          </a:bodyPr>
          <a:lstStyle/>
          <a:p>
            <a:r>
              <a:rPr lang="en-US" dirty="0" smtClean="0"/>
              <a:t>Two – Factor Authentication</a:t>
            </a:r>
            <a:endParaRPr lang="en-US" dirty="0"/>
          </a:p>
        </p:txBody>
      </p:sp>
      <p:pic>
        <p:nvPicPr>
          <p:cNvPr id="3" name="Picture 2"/>
          <p:cNvPicPr>
            <a:picLocks noChangeAspect="1"/>
          </p:cNvPicPr>
          <p:nvPr/>
        </p:nvPicPr>
        <p:blipFill>
          <a:blip r:embed="rId3"/>
          <a:stretch>
            <a:fillRect/>
          </a:stretch>
        </p:blipFill>
        <p:spPr>
          <a:xfrm>
            <a:off x="5943600" y="2052686"/>
            <a:ext cx="1594572" cy="967493"/>
          </a:xfrm>
          <a:prstGeom prst="rect">
            <a:avLst/>
          </a:prstGeom>
        </p:spPr>
      </p:pic>
      <p:pic>
        <p:nvPicPr>
          <p:cNvPr id="5" name="Picture 4"/>
          <p:cNvPicPr>
            <a:picLocks noChangeAspect="1"/>
          </p:cNvPicPr>
          <p:nvPr/>
        </p:nvPicPr>
        <p:blipFill>
          <a:blip r:embed="rId4"/>
          <a:stretch>
            <a:fillRect/>
          </a:stretch>
        </p:blipFill>
        <p:spPr>
          <a:xfrm>
            <a:off x="5188463" y="4495800"/>
            <a:ext cx="1510274" cy="722596"/>
          </a:xfrm>
          <a:prstGeom prst="rect">
            <a:avLst/>
          </a:prstGeom>
        </p:spPr>
      </p:pic>
    </p:spTree>
    <p:extLst>
      <p:ext uri="{BB962C8B-B14F-4D97-AF65-F5344CB8AC3E}">
        <p14:creationId xmlns:p14="http://schemas.microsoft.com/office/powerpoint/2010/main" val="196906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To access university information </a:t>
            </a:r>
            <a:r>
              <a:rPr lang="en-US" dirty="0" smtClean="0"/>
              <a:t>staff </a:t>
            </a:r>
            <a:r>
              <a:rPr lang="en-US" dirty="0" smtClean="0"/>
              <a:t>are required to use two factor authentication (2FA) per the Information Security Program </a:t>
            </a:r>
            <a:r>
              <a:rPr lang="en-US" dirty="0" smtClean="0">
                <a:hlinkClick r:id="rId2" action="ppaction://hlinkfile"/>
              </a:rPr>
              <a:t>infosecurity.msstate.edu</a:t>
            </a:r>
            <a:endParaRPr lang="en-US" dirty="0" smtClean="0"/>
          </a:p>
          <a:p>
            <a:pPr marL="109728" indent="0">
              <a:buNone/>
            </a:pPr>
            <a:endParaRPr lang="en-US" dirty="0" smtClean="0"/>
          </a:p>
          <a:p>
            <a:r>
              <a:rPr lang="en-US" dirty="0" smtClean="0"/>
              <a:t>Student requirement has been approved and will be implemented in Spring 2019 </a:t>
            </a:r>
          </a:p>
          <a:p>
            <a:endParaRPr lang="en-US" dirty="0"/>
          </a:p>
          <a:p>
            <a:r>
              <a:rPr lang="en-US" dirty="0" smtClean="0"/>
              <a:t>To folks that complain, </a:t>
            </a:r>
            <a:r>
              <a:rPr lang="en-US" dirty="0"/>
              <a:t>s</a:t>
            </a:r>
            <a:r>
              <a:rPr lang="en-US" dirty="0" smtClean="0"/>
              <a:t>tudents have lost financial aid funds and staff have lost paychecks…</a:t>
            </a:r>
          </a:p>
          <a:p>
            <a:endParaRPr lang="en-US" dirty="0" smtClean="0"/>
          </a:p>
        </p:txBody>
      </p:sp>
      <p:sp>
        <p:nvSpPr>
          <p:cNvPr id="3" name="Title 2"/>
          <p:cNvSpPr>
            <a:spLocks noGrp="1"/>
          </p:cNvSpPr>
          <p:nvPr>
            <p:ph type="title"/>
          </p:nvPr>
        </p:nvSpPr>
        <p:spPr/>
        <p:txBody>
          <a:bodyPr/>
          <a:lstStyle/>
          <a:p>
            <a:pPr algn="ctr"/>
            <a:r>
              <a:rPr lang="en-US" dirty="0" smtClean="0"/>
              <a:t>DUO is REQUIRED@MSSTATE</a:t>
            </a:r>
            <a:endParaRPr lang="en-US" dirty="0"/>
          </a:p>
        </p:txBody>
      </p:sp>
    </p:spTree>
    <p:extLst>
      <p:ext uri="{BB962C8B-B14F-4D97-AF65-F5344CB8AC3E}">
        <p14:creationId xmlns:p14="http://schemas.microsoft.com/office/powerpoint/2010/main" val="307425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31063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1447800"/>
            <a:ext cx="6516018" cy="4661590"/>
          </a:xfrm>
          <a:prstGeom prst="rect">
            <a:avLst/>
          </a:prstGeom>
        </p:spPr>
      </p:pic>
      <p:sp>
        <p:nvSpPr>
          <p:cNvPr id="3" name="Title 2"/>
          <p:cNvSpPr>
            <a:spLocks noGrp="1"/>
          </p:cNvSpPr>
          <p:nvPr>
            <p:ph type="title"/>
          </p:nvPr>
        </p:nvSpPr>
        <p:spPr/>
        <p:txBody>
          <a:bodyPr/>
          <a:lstStyle/>
          <a:p>
            <a:pPr algn="ctr"/>
            <a:r>
              <a:rPr lang="en-US" dirty="0" smtClean="0"/>
              <a:t>Keystroke Logger</a:t>
            </a:r>
            <a:endParaRPr lang="en-US" dirty="0"/>
          </a:p>
        </p:txBody>
      </p:sp>
    </p:spTree>
    <p:extLst>
      <p:ext uri="{BB962C8B-B14F-4D97-AF65-F5344CB8AC3E}">
        <p14:creationId xmlns:p14="http://schemas.microsoft.com/office/powerpoint/2010/main" val="119087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Don’t have exact timelines but it is clear that NIST 800-171 is coming and will be required.</a:t>
            </a:r>
          </a:p>
          <a:p>
            <a:endParaRPr lang="en-US" dirty="0" smtClean="0"/>
          </a:p>
          <a:p>
            <a:r>
              <a:rPr lang="en-US" dirty="0" smtClean="0"/>
              <a:t>Institution Security Programs need to be reviewed and it should start now.</a:t>
            </a:r>
          </a:p>
          <a:p>
            <a:endParaRPr lang="en-US" dirty="0"/>
          </a:p>
          <a:p>
            <a:r>
              <a:rPr lang="en-US" dirty="0" smtClean="0"/>
              <a:t>Questions?</a:t>
            </a:r>
            <a:endParaRPr lang="en-US" dirty="0"/>
          </a:p>
        </p:txBody>
      </p:sp>
      <p:sp>
        <p:nvSpPr>
          <p:cNvPr id="3" name="Title 2"/>
          <p:cNvSpPr>
            <a:spLocks noGrp="1"/>
          </p:cNvSpPr>
          <p:nvPr>
            <p:ph type="title"/>
          </p:nvPr>
        </p:nvSpPr>
        <p:spPr/>
        <p:txBody>
          <a:bodyPr/>
          <a:lstStyle/>
          <a:p>
            <a:pPr algn="ctr"/>
            <a:r>
              <a:rPr lang="en-US" dirty="0" smtClean="0"/>
              <a:t>Conclusions</a:t>
            </a:r>
            <a:endParaRPr lang="en-US" dirty="0"/>
          </a:p>
        </p:txBody>
      </p:sp>
    </p:spTree>
    <p:extLst>
      <p:ext uri="{BB962C8B-B14F-4D97-AF65-F5344CB8AC3E}">
        <p14:creationId xmlns:p14="http://schemas.microsoft.com/office/powerpoint/2010/main" val="59369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27692" y="14405"/>
            <a:ext cx="8329951" cy="5852996"/>
          </a:xfrm>
          <a:prstGeom prst="rect">
            <a:avLst/>
          </a:prstGeom>
        </p:spPr>
      </p:pic>
    </p:spTree>
    <p:extLst>
      <p:ext uri="{BB962C8B-B14F-4D97-AF65-F5344CB8AC3E}">
        <p14:creationId xmlns:p14="http://schemas.microsoft.com/office/powerpoint/2010/main" val="416956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Latest Center for Strategic and International Studies (CSIS</a:t>
            </a:r>
            <a:r>
              <a:rPr lang="en-US" dirty="0" smtClean="0"/>
              <a:t>) report says $600 Billion – Feb. 2018</a:t>
            </a:r>
          </a:p>
          <a:p>
            <a:pPr marL="109728" indent="0">
              <a:buNone/>
            </a:pPr>
            <a:endParaRPr lang="en-US" dirty="0" smtClean="0"/>
          </a:p>
          <a:p>
            <a:r>
              <a:rPr lang="en-US" dirty="0"/>
              <a:t>Title is: </a:t>
            </a:r>
            <a:r>
              <a:rPr lang="en-US" i="1" dirty="0"/>
              <a:t>Economic Impact of Cybercrime – No Slowing </a:t>
            </a:r>
            <a:r>
              <a:rPr lang="en-US" i="1" dirty="0" smtClean="0"/>
              <a:t>Down</a:t>
            </a:r>
          </a:p>
          <a:p>
            <a:endParaRPr lang="en-US" i="1" dirty="0"/>
          </a:p>
          <a:p>
            <a:r>
              <a:rPr lang="en-US" dirty="0" smtClean="0"/>
              <a:t>Helped by black markets, digital currencies and new technology</a:t>
            </a:r>
            <a:endParaRPr lang="en-US" dirty="0"/>
          </a:p>
        </p:txBody>
      </p:sp>
      <p:sp>
        <p:nvSpPr>
          <p:cNvPr id="3" name="Title 2"/>
          <p:cNvSpPr>
            <a:spLocks noGrp="1"/>
          </p:cNvSpPr>
          <p:nvPr>
            <p:ph type="title"/>
          </p:nvPr>
        </p:nvSpPr>
        <p:spPr/>
        <p:txBody>
          <a:bodyPr/>
          <a:lstStyle/>
          <a:p>
            <a:r>
              <a:rPr lang="en-US" dirty="0" smtClean="0"/>
              <a:t>Economic Impact of Cybercrime</a:t>
            </a:r>
            <a:endParaRPr lang="en-US" dirty="0"/>
          </a:p>
        </p:txBody>
      </p:sp>
    </p:spTree>
    <p:extLst>
      <p:ext uri="{BB962C8B-B14F-4D97-AF65-F5344CB8AC3E}">
        <p14:creationId xmlns:p14="http://schemas.microsoft.com/office/powerpoint/2010/main" val="279068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458200" cy="4559491"/>
          </a:xfrm>
        </p:spPr>
        <p:txBody>
          <a:bodyPr/>
          <a:lstStyle/>
          <a:p>
            <a:r>
              <a:rPr lang="en-US" dirty="0" smtClean="0"/>
              <a:t>Hackers want faculty, staff, student and institutional DATA!!!  </a:t>
            </a:r>
          </a:p>
          <a:p>
            <a:endParaRPr lang="en-US" dirty="0" smtClean="0"/>
          </a:p>
          <a:p>
            <a:r>
              <a:rPr lang="en-US" dirty="0" smtClean="0"/>
              <a:t>Passwords </a:t>
            </a:r>
          </a:p>
          <a:p>
            <a:r>
              <a:rPr lang="en-US" dirty="0" smtClean="0"/>
              <a:t>Financial Aid Information</a:t>
            </a:r>
          </a:p>
          <a:p>
            <a:r>
              <a:rPr lang="en-US" dirty="0" smtClean="0"/>
              <a:t>Health Information</a:t>
            </a:r>
          </a:p>
          <a:p>
            <a:r>
              <a:rPr lang="en-US" dirty="0" smtClean="0"/>
              <a:t>Intellectual Property of all kinds</a:t>
            </a:r>
          </a:p>
          <a:p>
            <a:pPr lvl="1"/>
            <a:r>
              <a:rPr lang="en-US" dirty="0" smtClean="0"/>
              <a:t>Library journals and periodicals</a:t>
            </a:r>
            <a:endParaRPr lang="en-US" dirty="0"/>
          </a:p>
          <a:p>
            <a:pPr lvl="1"/>
            <a:r>
              <a:rPr lang="en-US" dirty="0" smtClean="0"/>
              <a:t>Research Data</a:t>
            </a:r>
          </a:p>
        </p:txBody>
      </p:sp>
      <p:sp>
        <p:nvSpPr>
          <p:cNvPr id="3" name="Title 2"/>
          <p:cNvSpPr>
            <a:spLocks noGrp="1"/>
          </p:cNvSpPr>
          <p:nvPr>
            <p:ph type="title"/>
          </p:nvPr>
        </p:nvSpPr>
        <p:spPr/>
        <p:txBody>
          <a:bodyPr>
            <a:normAutofit fontScale="90000"/>
          </a:bodyPr>
          <a:lstStyle/>
          <a:p>
            <a:pPr algn="ctr"/>
            <a:r>
              <a:rPr lang="en-US" dirty="0" smtClean="0"/>
              <a:t>Higher Education Particularly Attractive	</a:t>
            </a:r>
            <a:endParaRPr lang="en-US" dirty="0"/>
          </a:p>
        </p:txBody>
      </p:sp>
    </p:spTree>
    <p:extLst>
      <p:ext uri="{BB962C8B-B14F-4D97-AF65-F5344CB8AC3E}">
        <p14:creationId xmlns:p14="http://schemas.microsoft.com/office/powerpoint/2010/main" val="295318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NIST recommends security controls for federal information systems.</a:t>
            </a:r>
          </a:p>
          <a:p>
            <a:r>
              <a:rPr lang="en-US" dirty="0" smtClean="0"/>
              <a:t>800 Series documents describe the US federal government computer security policies, procedures and guidelines</a:t>
            </a:r>
          </a:p>
          <a:p>
            <a:r>
              <a:rPr lang="en-US" dirty="0" smtClean="0"/>
              <a:t>NIST is a part of the Dept. of Commerce</a:t>
            </a:r>
          </a:p>
          <a:p>
            <a:r>
              <a:rPr lang="en-US" dirty="0" smtClean="0"/>
              <a:t>NIST 800-53 is the standard used by Federal Information Security Management Act (FISMA)</a:t>
            </a:r>
          </a:p>
          <a:p>
            <a:endParaRPr lang="en-US" dirty="0"/>
          </a:p>
        </p:txBody>
      </p:sp>
      <p:sp>
        <p:nvSpPr>
          <p:cNvPr id="3" name="Title 2"/>
          <p:cNvSpPr>
            <a:spLocks noGrp="1"/>
          </p:cNvSpPr>
          <p:nvPr>
            <p:ph type="title"/>
          </p:nvPr>
        </p:nvSpPr>
        <p:spPr/>
        <p:txBody>
          <a:bodyPr>
            <a:normAutofit fontScale="90000"/>
          </a:bodyPr>
          <a:lstStyle/>
          <a:p>
            <a:pPr algn="ctr"/>
            <a:r>
              <a:rPr lang="en-US" dirty="0"/>
              <a:t>National Institute of Standards and Technology</a:t>
            </a:r>
          </a:p>
        </p:txBody>
      </p:sp>
      <p:pic>
        <p:nvPicPr>
          <p:cNvPr id="5" name="Picture 4"/>
          <p:cNvPicPr>
            <a:picLocks noChangeAspect="1"/>
          </p:cNvPicPr>
          <p:nvPr/>
        </p:nvPicPr>
        <p:blipFill>
          <a:blip r:embed="rId2"/>
          <a:stretch>
            <a:fillRect/>
          </a:stretch>
        </p:blipFill>
        <p:spPr>
          <a:xfrm>
            <a:off x="5867400" y="5181600"/>
            <a:ext cx="2009775" cy="523875"/>
          </a:xfrm>
          <a:prstGeom prst="rect">
            <a:avLst/>
          </a:prstGeom>
        </p:spPr>
      </p:pic>
    </p:spTree>
    <p:extLst>
      <p:ext uri="{BB962C8B-B14F-4D97-AF65-F5344CB8AC3E}">
        <p14:creationId xmlns:p14="http://schemas.microsoft.com/office/powerpoint/2010/main" val="293955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458200" cy="4559491"/>
          </a:xfrm>
        </p:spPr>
        <p:txBody>
          <a:bodyPr/>
          <a:lstStyle/>
          <a:p>
            <a:r>
              <a:rPr lang="en-US" dirty="0"/>
              <a:t>Protection standards for Controlled Unclassified Information (CUI</a:t>
            </a:r>
            <a:r>
              <a:rPr lang="en-US" dirty="0" smtClean="0"/>
              <a:t>) in non-federal information systems</a:t>
            </a:r>
          </a:p>
          <a:p>
            <a:r>
              <a:rPr lang="en-US" dirty="0" smtClean="0"/>
              <a:t>CUI is essentially anything that must be protected that is not “classified”</a:t>
            </a:r>
          </a:p>
          <a:p>
            <a:r>
              <a:rPr lang="en-US" dirty="0" smtClean="0"/>
              <a:t>Higher Education:  research data, export controlled research data, personally identifiable information (PII) and student financial </a:t>
            </a:r>
            <a:r>
              <a:rPr lang="en-US" dirty="0"/>
              <a:t>aid </a:t>
            </a:r>
            <a:r>
              <a:rPr lang="en-US" dirty="0" smtClean="0"/>
              <a:t>information</a:t>
            </a:r>
          </a:p>
          <a:p>
            <a:r>
              <a:rPr lang="en-US" dirty="0" smtClean="0"/>
              <a:t>14 </a:t>
            </a:r>
            <a:r>
              <a:rPr lang="en-US" dirty="0"/>
              <a:t>families of security requirements</a:t>
            </a:r>
          </a:p>
          <a:p>
            <a:endParaRPr lang="en-US" dirty="0" smtClean="0"/>
          </a:p>
          <a:p>
            <a:endParaRPr lang="en-US" dirty="0" smtClean="0"/>
          </a:p>
        </p:txBody>
      </p:sp>
      <p:sp>
        <p:nvSpPr>
          <p:cNvPr id="3" name="Title 2"/>
          <p:cNvSpPr>
            <a:spLocks noGrp="1"/>
          </p:cNvSpPr>
          <p:nvPr>
            <p:ph type="title"/>
          </p:nvPr>
        </p:nvSpPr>
        <p:spPr/>
        <p:txBody>
          <a:bodyPr>
            <a:normAutofit/>
          </a:bodyPr>
          <a:lstStyle/>
          <a:p>
            <a:r>
              <a:rPr lang="en-US" dirty="0" smtClean="0"/>
              <a:t>NIST 800-171	</a:t>
            </a:r>
            <a:endParaRPr lang="en-US" dirty="0"/>
          </a:p>
        </p:txBody>
      </p:sp>
    </p:spTree>
    <p:extLst>
      <p:ext uri="{BB962C8B-B14F-4D97-AF65-F5344CB8AC3E}">
        <p14:creationId xmlns:p14="http://schemas.microsoft.com/office/powerpoint/2010/main" val="24885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Defense Contracts</a:t>
            </a:r>
          </a:p>
          <a:p>
            <a:pPr lvl="1"/>
            <a:r>
              <a:rPr lang="en-US" dirty="0" smtClean="0"/>
              <a:t>Defense </a:t>
            </a:r>
            <a:r>
              <a:rPr lang="en-US" dirty="0"/>
              <a:t>Federal </a:t>
            </a:r>
            <a:r>
              <a:rPr lang="en-US" dirty="0" smtClean="0"/>
              <a:t>Acquisition Regulation </a:t>
            </a:r>
            <a:r>
              <a:rPr lang="en-US" dirty="0"/>
              <a:t>Supplement (DFARS</a:t>
            </a:r>
            <a:r>
              <a:rPr lang="en-US" dirty="0" smtClean="0"/>
              <a:t>)</a:t>
            </a:r>
          </a:p>
          <a:p>
            <a:pPr lvl="1"/>
            <a:r>
              <a:rPr lang="en-US" dirty="0"/>
              <a:t> Federal Acquisition Regulation (FAR</a:t>
            </a:r>
            <a:r>
              <a:rPr lang="en-US" dirty="0" smtClean="0"/>
              <a:t>) – </a:t>
            </a:r>
            <a:r>
              <a:rPr lang="en-US" i="1" dirty="0" smtClean="0"/>
              <a:t>expected December</a:t>
            </a:r>
          </a:p>
          <a:p>
            <a:r>
              <a:rPr lang="en-US" i="1" dirty="0">
                <a:hlinkClick r:id="rId2"/>
              </a:rPr>
              <a:t>https://</a:t>
            </a:r>
            <a:r>
              <a:rPr lang="en-US" i="1" dirty="0" smtClean="0">
                <a:hlinkClick r:id="rId2"/>
              </a:rPr>
              <a:t>er.educause.edu/blogs/2018/5/cui-requirements-in-federal-contracts-arent-far-away</a:t>
            </a:r>
            <a:endParaRPr lang="en-US" i="1" dirty="0" smtClean="0"/>
          </a:p>
          <a:p>
            <a:pPr lvl="1"/>
            <a:r>
              <a:rPr lang="en-US" i="1" dirty="0" smtClean="0"/>
              <a:t>“Since </a:t>
            </a:r>
            <a:r>
              <a:rPr lang="en-US" i="1" dirty="0"/>
              <a:t>all higher education institutions must sign a PPA in order to participate in federal student aid programs, as well as have an SAIG agreement in place to exchange data with FSA systems, integration of CUI Rule requirements based on 800-171 into those agreements would have far-reaching implications for EDUCAUSE members</a:t>
            </a:r>
            <a:r>
              <a:rPr lang="en-US" i="1" dirty="0" smtClean="0"/>
              <a:t>.”</a:t>
            </a:r>
            <a:endParaRPr lang="en-US" i="1" dirty="0"/>
          </a:p>
        </p:txBody>
      </p:sp>
      <p:sp>
        <p:nvSpPr>
          <p:cNvPr id="3" name="Title 2"/>
          <p:cNvSpPr>
            <a:spLocks noGrp="1"/>
          </p:cNvSpPr>
          <p:nvPr>
            <p:ph type="title"/>
          </p:nvPr>
        </p:nvSpPr>
        <p:spPr/>
        <p:txBody>
          <a:bodyPr>
            <a:normAutofit fontScale="90000"/>
          </a:bodyPr>
          <a:lstStyle/>
          <a:p>
            <a:r>
              <a:rPr lang="en-US" dirty="0" smtClean="0"/>
              <a:t>Why do Higher Education care?	</a:t>
            </a:r>
            <a:endParaRPr lang="en-US" dirty="0"/>
          </a:p>
        </p:txBody>
      </p:sp>
    </p:spTree>
    <p:extLst>
      <p:ext uri="{BB962C8B-B14F-4D97-AF65-F5344CB8AC3E}">
        <p14:creationId xmlns:p14="http://schemas.microsoft.com/office/powerpoint/2010/main" val="165637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Reminded institutions that student financial aid information is subject to the security requirements of Gramm-Leach-Bliley Act (GLBA)</a:t>
            </a:r>
          </a:p>
          <a:p>
            <a:r>
              <a:rPr lang="en-US" dirty="0" smtClean="0"/>
              <a:t>“Strongly encourages” institutions to review and understand NIST 800-171</a:t>
            </a:r>
          </a:p>
          <a:p>
            <a:r>
              <a:rPr lang="en-US" dirty="0" smtClean="0"/>
              <a:t>Audits will begin to incorporate GLBA requirements into its annual audit guide</a:t>
            </a:r>
            <a:endParaRPr lang="en-US" dirty="0"/>
          </a:p>
        </p:txBody>
      </p:sp>
      <p:sp>
        <p:nvSpPr>
          <p:cNvPr id="3" name="Title 2"/>
          <p:cNvSpPr>
            <a:spLocks noGrp="1"/>
          </p:cNvSpPr>
          <p:nvPr>
            <p:ph type="title"/>
          </p:nvPr>
        </p:nvSpPr>
        <p:spPr/>
        <p:txBody>
          <a:bodyPr>
            <a:normAutofit fontScale="90000"/>
          </a:bodyPr>
          <a:lstStyle/>
          <a:p>
            <a:r>
              <a:rPr lang="en-US" dirty="0" smtClean="0">
                <a:hlinkClick r:id="rId2"/>
              </a:rPr>
              <a:t>Dear Colleague Letter </a:t>
            </a:r>
            <a:r>
              <a:rPr lang="en-US" dirty="0" smtClean="0"/>
              <a:t>– July 2016</a:t>
            </a:r>
            <a:endParaRPr lang="en-US" dirty="0"/>
          </a:p>
        </p:txBody>
      </p:sp>
    </p:spTree>
    <p:extLst>
      <p:ext uri="{BB962C8B-B14F-4D97-AF65-F5344CB8AC3E}">
        <p14:creationId xmlns:p14="http://schemas.microsoft.com/office/powerpoint/2010/main" val="403400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188</TotalTime>
  <Words>741</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Arial</vt:lpstr>
      <vt:lpstr>Arial Black</vt:lpstr>
      <vt:lpstr>Lucida Sans Unicode</vt:lpstr>
      <vt:lpstr>Verdana</vt:lpstr>
      <vt:lpstr>Wingdings</vt:lpstr>
      <vt:lpstr>Wingdings 2</vt:lpstr>
      <vt:lpstr>Wingdings 3</vt:lpstr>
      <vt:lpstr>Concourse</vt:lpstr>
      <vt:lpstr>MBUG 2018 </vt:lpstr>
      <vt:lpstr>Session Rules of Etiquette</vt:lpstr>
      <vt:lpstr>PowerPoint Presentation</vt:lpstr>
      <vt:lpstr>Economic Impact of Cybercrime</vt:lpstr>
      <vt:lpstr>Higher Education Particularly Attractive </vt:lpstr>
      <vt:lpstr>National Institute of Standards and Technology</vt:lpstr>
      <vt:lpstr>NIST 800-171 </vt:lpstr>
      <vt:lpstr>Why do Higher Education care? </vt:lpstr>
      <vt:lpstr>Dear Colleague Letter – July 2016</vt:lpstr>
      <vt:lpstr>GAO – Report Dec 2017</vt:lpstr>
      <vt:lpstr>Are you already required?</vt:lpstr>
      <vt:lpstr>NIST 800-171  Control Families  </vt:lpstr>
      <vt:lpstr>Security Requirement Structure</vt:lpstr>
      <vt:lpstr>Security Requirement Structure</vt:lpstr>
      <vt:lpstr>NIST 800-171 Compliance Template</vt:lpstr>
      <vt:lpstr>PowerPoint Presentation</vt:lpstr>
      <vt:lpstr>Two – Factor Authentication</vt:lpstr>
      <vt:lpstr>Two – Factor Authentication</vt:lpstr>
      <vt:lpstr>DUO is REQUIRED@MSSTATE</vt:lpstr>
      <vt:lpstr>Keystroke Logger</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Ritter, Thomas</cp:lastModifiedBy>
  <cp:revision>35</cp:revision>
  <dcterms:created xsi:type="dcterms:W3CDTF">2013-01-30T03:13:35Z</dcterms:created>
  <dcterms:modified xsi:type="dcterms:W3CDTF">2018-09-09T00:06:31Z</dcterms:modified>
</cp:coreProperties>
</file>