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3"/>
  </p:notesMasterIdLst>
  <p:sldIdLst>
    <p:sldId id="336" r:id="rId3"/>
    <p:sldId id="269" r:id="rId4"/>
    <p:sldId id="306" r:id="rId5"/>
    <p:sldId id="337" r:id="rId6"/>
    <p:sldId id="285" r:id="rId7"/>
    <p:sldId id="338" r:id="rId8"/>
    <p:sldId id="347" r:id="rId9"/>
    <p:sldId id="348" r:id="rId10"/>
    <p:sldId id="349" r:id="rId11"/>
    <p:sldId id="350" r:id="rId12"/>
    <p:sldId id="351" r:id="rId13"/>
    <p:sldId id="352" r:id="rId14"/>
    <p:sldId id="339" r:id="rId15"/>
    <p:sldId id="354" r:id="rId16"/>
    <p:sldId id="353" r:id="rId17"/>
    <p:sldId id="356" r:id="rId18"/>
    <p:sldId id="355" r:id="rId19"/>
    <p:sldId id="346" r:id="rId20"/>
    <p:sldId id="271" r:id="rId21"/>
    <p:sldId id="365" r:id="rId22"/>
    <p:sldId id="345" r:id="rId23"/>
    <p:sldId id="334" r:id="rId24"/>
    <p:sldId id="263" r:id="rId25"/>
    <p:sldId id="265" r:id="rId26"/>
    <p:sldId id="335" r:id="rId27"/>
    <p:sldId id="360" r:id="rId28"/>
    <p:sldId id="344" r:id="rId29"/>
    <p:sldId id="301" r:id="rId30"/>
    <p:sldId id="358" r:id="rId31"/>
    <p:sldId id="359" r:id="rId32"/>
    <p:sldId id="343" r:id="rId33"/>
    <p:sldId id="357" r:id="rId34"/>
    <p:sldId id="361" r:id="rId35"/>
    <p:sldId id="362" r:id="rId36"/>
    <p:sldId id="342" r:id="rId37"/>
    <p:sldId id="321" r:id="rId38"/>
    <p:sldId id="327" r:id="rId39"/>
    <p:sldId id="331" r:id="rId40"/>
    <p:sldId id="363" r:id="rId41"/>
    <p:sldId id="268" r:id="rId4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D6D"/>
    <a:srgbClr val="E9EDF4"/>
    <a:srgbClr val="9BCBCF"/>
    <a:srgbClr val="B7D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88279" autoAdjust="0"/>
  </p:normalViewPr>
  <p:slideViewPr>
    <p:cSldViewPr>
      <p:cViewPr varScale="1">
        <p:scale>
          <a:sx n="108" d="100"/>
          <a:sy n="108" d="100"/>
        </p:scale>
        <p:origin x="10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DE320389-DCA7-4639-9454-404DBF93DC06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21189"/>
            <a:ext cx="5619750" cy="4189412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976AD44E-9B1B-4249-BA76-9BFD6E9CE1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43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03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887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458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91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07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0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734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682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733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HERE ARE A FEW RESULTS FROM OUR SECOND REPORT FROM THIS SPRING….</a:t>
            </a:r>
          </a:p>
          <a:p>
            <a:endParaRPr lang="en-US" sz="1400" dirty="0"/>
          </a:p>
          <a:p>
            <a:r>
              <a:rPr lang="en-US" sz="1400" dirty="0"/>
              <a:t>YOU CAN PROBABLY BEGIN TO FORMULATE SOME POLICY QUESTIONS JUST FROM THESE NUMBERS…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025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20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126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21189"/>
            <a:ext cx="5619750" cy="4189412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21189"/>
            <a:ext cx="5619750" cy="418941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98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787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701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586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12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165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617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176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740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68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991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764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365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715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3114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10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23193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10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33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145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8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0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61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7305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8678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71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9750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65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62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4714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06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0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BCF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1F98C-E7F4-4DDC-B049-CD880C48ED7F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1DBB4-13A1-4C09-B123-6AD1D105E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4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MBUG 2018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" y="1905000"/>
            <a:ext cx="2362200" cy="1600200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Session Title:</a:t>
            </a:r>
          </a:p>
          <a:p>
            <a:pPr algn="l"/>
            <a:r>
              <a:rPr lang="en-US" sz="2400" dirty="0"/>
              <a:t>Presented By:</a:t>
            </a:r>
          </a:p>
          <a:p>
            <a:pPr algn="l"/>
            <a:r>
              <a:rPr lang="en-US" sz="2400" dirty="0"/>
              <a:t>Institution:</a:t>
            </a:r>
          </a:p>
          <a:p>
            <a:pPr algn="l"/>
            <a:r>
              <a:rPr lang="en-US" sz="2400" dirty="0"/>
              <a:t>Date: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69F47128-639D-4CBF-A146-D8216CFD19B2}"/>
              </a:ext>
            </a:extLst>
          </p:cNvPr>
          <p:cNvSpPr txBox="1">
            <a:spLocks/>
          </p:cNvSpPr>
          <p:nvPr/>
        </p:nvSpPr>
        <p:spPr>
          <a:xfrm>
            <a:off x="2857500" y="1905000"/>
            <a:ext cx="6210300" cy="1600200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IHL Update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Jim Hood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MS Institutions of Higher Learning (IHL) 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September 10, 2018</a:t>
            </a:r>
          </a:p>
        </p:txBody>
      </p:sp>
    </p:spTree>
    <p:extLst>
      <p:ext uri="{BB962C8B-B14F-4D97-AF65-F5344CB8AC3E}">
        <p14:creationId xmlns:p14="http://schemas.microsoft.com/office/powerpoint/2010/main" val="227116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300" dirty="0"/>
              <a:t>What is the best way to handle data suppression – in a way that produces useful reports </a:t>
            </a:r>
            <a:r>
              <a:rPr lang="en-US" sz="3300" u="sng" dirty="0"/>
              <a:t>and</a:t>
            </a:r>
            <a:r>
              <a:rPr lang="en-US" sz="3300" dirty="0"/>
              <a:t> protects the personal identification of individuals?</a:t>
            </a:r>
          </a:p>
          <a:p>
            <a:r>
              <a:rPr lang="en-US" sz="3300" dirty="0"/>
              <a:t>In reporting, what should be protected, and what can be released as directory-level information?</a:t>
            </a:r>
          </a:p>
          <a:p>
            <a:r>
              <a:rPr lang="en-US" sz="3300" dirty="0"/>
              <a:t>There doesn’t seem to be a clear answer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Data Suppression</a:t>
            </a:r>
          </a:p>
        </p:txBody>
      </p:sp>
    </p:spTree>
    <p:extLst>
      <p:ext uri="{BB962C8B-B14F-4D97-AF65-F5344CB8AC3E}">
        <p14:creationId xmlns:p14="http://schemas.microsoft.com/office/powerpoint/2010/main" val="428991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300" dirty="0"/>
              <a:t>IHL is currently working on a data suppression practice (not policy) that will hopefully maintain the usefulness of reports while protecting the sensitive personal information of individuals.</a:t>
            </a:r>
          </a:p>
          <a:p>
            <a:r>
              <a:rPr lang="en-US" sz="3300" dirty="0"/>
              <a:t>This practice is relatively new and still under review.</a:t>
            </a:r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Data Suppression</a:t>
            </a:r>
          </a:p>
        </p:txBody>
      </p:sp>
    </p:spTree>
    <p:extLst>
      <p:ext uri="{BB962C8B-B14F-4D97-AF65-F5344CB8AC3E}">
        <p14:creationId xmlns:p14="http://schemas.microsoft.com/office/powerpoint/2010/main" val="2600685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dirty="0"/>
              <a:t>Data on </a:t>
            </a:r>
            <a:r>
              <a:rPr lang="en-US" u="sng" dirty="0"/>
              <a:t>student performance</a:t>
            </a:r>
            <a:r>
              <a:rPr lang="en-US" dirty="0"/>
              <a:t> (graduation rates, retention rates, ACT, etc.) and </a:t>
            </a:r>
            <a:r>
              <a:rPr lang="en-US" u="sng" dirty="0"/>
              <a:t>student wealth</a:t>
            </a:r>
            <a:r>
              <a:rPr lang="en-US" dirty="0"/>
              <a:t> (Pell, etc.) will be redacted when reported by any combination of ethnicity, gender, or residency.</a:t>
            </a:r>
          </a:p>
          <a:p>
            <a:r>
              <a:rPr lang="en-US" dirty="0"/>
              <a:t>The redaction will occur when any grouping reaches 10 or fewer students.</a:t>
            </a:r>
          </a:p>
          <a:p>
            <a:r>
              <a:rPr lang="en-US" dirty="0"/>
              <a:t>All other aggregate data (enrollment, degree, etc.) will not be redacted.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Data Suppression</a:t>
            </a:r>
          </a:p>
        </p:txBody>
      </p:sp>
    </p:spTree>
    <p:extLst>
      <p:ext uri="{BB962C8B-B14F-4D97-AF65-F5344CB8AC3E}">
        <p14:creationId xmlns:p14="http://schemas.microsoft.com/office/powerpoint/2010/main" val="150761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Data Suppression</a:t>
            </a:r>
          </a:p>
          <a:p>
            <a:r>
              <a:rPr lang="en-US" sz="3600" dirty="0">
                <a:solidFill>
                  <a:srgbClr val="C00000"/>
                </a:solidFill>
              </a:rPr>
              <a:t>MSGRADJOBS.COM Initiative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Cybersecurity Insurance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5091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300" dirty="0"/>
              <a:t>Website dedicated to helping current and former university students find MS jobs</a:t>
            </a:r>
          </a:p>
          <a:p>
            <a:r>
              <a:rPr lang="en-US" sz="3300" dirty="0"/>
              <a:t>Developed for the MS Department of Employment Security (MDES) by NSPARC at MSU </a:t>
            </a:r>
          </a:p>
          <a:p>
            <a:r>
              <a:rPr lang="en-US" sz="3300" dirty="0"/>
              <a:t>Students are encouraged to visit the website and develop online profiles to facilitate job matching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MSGRADJOBS.COM</a:t>
            </a:r>
          </a:p>
        </p:txBody>
      </p:sp>
    </p:spTree>
    <p:extLst>
      <p:ext uri="{BB962C8B-B14F-4D97-AF65-F5344CB8AC3E}">
        <p14:creationId xmlns:p14="http://schemas.microsoft.com/office/powerpoint/2010/main" val="4157442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MSGRADJOBS.COM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0A6CFC-4FBB-41BC-B6F0-47AAFA812F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621656"/>
            <a:ext cx="8686800" cy="404172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A7015D2D-11D3-48E1-8401-5822580BBD34}"/>
              </a:ext>
            </a:extLst>
          </p:cNvPr>
          <p:cNvSpPr/>
          <p:nvPr/>
        </p:nvSpPr>
        <p:spPr>
          <a:xfrm>
            <a:off x="76200" y="1319320"/>
            <a:ext cx="2209800" cy="13476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4B620AC-64EF-4B7D-9B0C-F2A2A6E8F80B}"/>
              </a:ext>
            </a:extLst>
          </p:cNvPr>
          <p:cNvCxnSpPr/>
          <p:nvPr/>
        </p:nvCxnSpPr>
        <p:spPr>
          <a:xfrm>
            <a:off x="1447800" y="2743200"/>
            <a:ext cx="740664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5EDD14-2676-4157-91FD-F9126E6588DB}"/>
              </a:ext>
            </a:extLst>
          </p:cNvPr>
          <p:cNvCxnSpPr>
            <a:cxnSpLocks/>
          </p:cNvCxnSpPr>
          <p:nvPr/>
        </p:nvCxnSpPr>
        <p:spPr>
          <a:xfrm>
            <a:off x="4191000" y="2133600"/>
            <a:ext cx="220980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65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153400" cy="5150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/>
              <a:t>Issues:</a:t>
            </a:r>
          </a:p>
          <a:p>
            <a:pPr marL="742950" indent="-742950">
              <a:buAutoNum type="arabicParenBoth"/>
            </a:pPr>
            <a:r>
              <a:rPr lang="en-US" sz="3300" dirty="0"/>
              <a:t>Website listed jobs not applicable to      university graduates (cooks, drivers, technicians, etc.)</a:t>
            </a:r>
          </a:p>
          <a:p>
            <a:pPr marL="742950" indent="-742950">
              <a:buAutoNum type="arabicParenBoth"/>
            </a:pPr>
            <a:r>
              <a:rPr lang="en-US" sz="3300" dirty="0"/>
              <a:t>The website was not being effectively communicated to university students – very few students were enrolling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MSGRADJOBS.COM</a:t>
            </a:r>
          </a:p>
        </p:txBody>
      </p:sp>
    </p:spTree>
    <p:extLst>
      <p:ext uri="{BB962C8B-B14F-4D97-AF65-F5344CB8AC3E}">
        <p14:creationId xmlns:p14="http://schemas.microsoft.com/office/powerpoint/2010/main" val="3062112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/>
              <a:t>Solutions:</a:t>
            </a:r>
          </a:p>
          <a:p>
            <a:pPr marL="742950" indent="-742950">
              <a:buAutoNum type="arabicParenBoth"/>
            </a:pPr>
            <a:r>
              <a:rPr lang="en-US" sz="3300" dirty="0"/>
              <a:t>Website being updated to reflect jobs appropriate for university graduates</a:t>
            </a:r>
          </a:p>
          <a:p>
            <a:pPr marL="742950" indent="-742950">
              <a:buAutoNum type="arabicParenBoth"/>
            </a:pPr>
            <a:r>
              <a:rPr lang="en-US" sz="3300" dirty="0"/>
              <a:t>IHL working with universities to notify students of the website and its services     (2 approaches based on FERPA)</a:t>
            </a:r>
          </a:p>
          <a:p>
            <a:pPr marL="742950" indent="-742950">
              <a:buAutoNum type="arabicParenBoth"/>
            </a:pPr>
            <a:r>
              <a:rPr lang="en-US" sz="3300" dirty="0"/>
              <a:t>MDES is taking a similar approach with the community colleges</a:t>
            </a:r>
          </a:p>
          <a:p>
            <a:pPr marL="742950" indent="-742950">
              <a:buAutoNum type="arabicParenBoth"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MSGRADJOBS.COM</a:t>
            </a:r>
          </a:p>
        </p:txBody>
      </p:sp>
    </p:spTree>
    <p:extLst>
      <p:ext uri="{BB962C8B-B14F-4D97-AF65-F5344CB8AC3E}">
        <p14:creationId xmlns:p14="http://schemas.microsoft.com/office/powerpoint/2010/main" val="207845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Data Suppression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MSGRADJOBS.COM Initiative</a:t>
            </a:r>
          </a:p>
          <a:p>
            <a:r>
              <a:rPr lang="en-US" sz="3600" dirty="0" err="1">
                <a:solidFill>
                  <a:srgbClr val="C00000"/>
                </a:solidFill>
              </a:rPr>
              <a:t>Lifetracks</a:t>
            </a:r>
            <a:r>
              <a:rPr lang="en-US" sz="3600" dirty="0">
                <a:solidFill>
                  <a:srgbClr val="C00000"/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Cybersecurity Insurance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6597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199" y="1447800"/>
            <a:ext cx="8417860" cy="1676400"/>
          </a:xfrm>
        </p:spPr>
        <p:txBody>
          <a:bodyPr>
            <a:noAutofit/>
          </a:bodyPr>
          <a:lstStyle/>
          <a:p>
            <a:r>
              <a:rPr lang="en-US" sz="3000" dirty="0"/>
              <a:t>Report on Workforce Outcomes for IHL Graduates</a:t>
            </a:r>
          </a:p>
          <a:p>
            <a:r>
              <a:rPr lang="en-US" dirty="0"/>
              <a:t>Standing Annual Report from </a:t>
            </a:r>
          </a:p>
          <a:p>
            <a:r>
              <a:rPr lang="en-US" dirty="0"/>
              <a:t>Third year of report</a:t>
            </a:r>
          </a:p>
          <a:p>
            <a:r>
              <a:rPr lang="en-US" dirty="0"/>
              <a:t>Workforce Outcomes by</a:t>
            </a:r>
          </a:p>
          <a:p>
            <a:pPr>
              <a:buNone/>
            </a:pPr>
            <a:r>
              <a:rPr lang="en-US" dirty="0"/>
              <a:t>	-Residency		-Ethnicity</a:t>
            </a:r>
          </a:p>
          <a:p>
            <a:pPr>
              <a:buNone/>
            </a:pPr>
            <a:r>
              <a:rPr lang="en-US" dirty="0"/>
              <a:t>	-Gender			-Degree Level</a:t>
            </a:r>
          </a:p>
          <a:p>
            <a:pPr>
              <a:buNone/>
            </a:pPr>
            <a:r>
              <a:rPr lang="en-US" dirty="0"/>
              <a:t>	-Program of Study: Baccalaureate</a:t>
            </a:r>
          </a:p>
          <a:p>
            <a:pPr>
              <a:buNone/>
            </a:pPr>
            <a:r>
              <a:rPr lang="en-US" dirty="0"/>
              <a:t>	-Program of Study: Graduate &amp; Professional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Lifetracks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Workforce Report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Ne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3600" y="2057400"/>
            <a:ext cx="2971800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981200"/>
            <a:ext cx="7848600" cy="147002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6700" dirty="0"/>
              <a:t>IHL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2743200"/>
          </a:xfrm>
        </p:spPr>
        <p:txBody>
          <a:bodyPr>
            <a:normAutofit fontScale="92500"/>
          </a:bodyPr>
          <a:lstStyle/>
          <a:p>
            <a:r>
              <a:rPr lang="en-US" sz="3000" b="1" dirty="0">
                <a:solidFill>
                  <a:srgbClr val="6D6D6D"/>
                </a:solidFill>
              </a:rPr>
              <a:t>Jim Hood, Ph.D.</a:t>
            </a:r>
          </a:p>
          <a:p>
            <a:r>
              <a:rPr lang="en-US" sz="3000" b="1" dirty="0">
                <a:solidFill>
                  <a:srgbClr val="6D6D6D"/>
                </a:solidFill>
              </a:rPr>
              <a:t>Assistant Commissioner for Strategic Research</a:t>
            </a:r>
          </a:p>
          <a:p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MBUG 2018 Conference – September 10, 2018</a:t>
            </a:r>
          </a:p>
          <a:p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>
                <a:solidFill>
                  <a:srgbClr val="6D6D6D"/>
                </a:solidFill>
              </a:rPr>
              <a:t>@MSPublicUniv            www.mississippi.edu           #AdvancingMS</a:t>
            </a:r>
          </a:p>
        </p:txBody>
      </p:sp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81000"/>
            <a:ext cx="3201860" cy="145732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28800"/>
          </a:xfrm>
        </p:spPr>
        <p:txBody>
          <a:bodyPr>
            <a:noAutofit/>
          </a:bodyPr>
          <a:lstStyle/>
          <a:p>
            <a:r>
              <a:rPr lang="en-US" dirty="0"/>
              <a:t>61% of resident baccalaureate graduates remain in state 5 years after graduation ($37K)</a:t>
            </a:r>
          </a:p>
          <a:p>
            <a:r>
              <a:rPr lang="en-US" dirty="0"/>
              <a:t>8% of nonresidents remain after 5 </a:t>
            </a:r>
            <a:r>
              <a:rPr lang="en-US" dirty="0" err="1"/>
              <a:t>yrs</a:t>
            </a:r>
            <a:r>
              <a:rPr lang="en-US" dirty="0"/>
              <a:t> ($37K)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Lifetracks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Workforce Report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EF4297-04E7-49F8-AC5F-25AAAE5C1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159309"/>
              </p:ext>
            </p:extLst>
          </p:nvPr>
        </p:nvGraphicFramePr>
        <p:xfrm>
          <a:off x="289560" y="3086258"/>
          <a:ext cx="8549640" cy="3627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82240">
                  <a:extLst>
                    <a:ext uri="{9D8B030D-6E8A-4147-A177-3AD203B41FA5}">
                      <a16:colId xmlns:a16="http://schemas.microsoft.com/office/drawing/2014/main" val="241295428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26087938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893603257"/>
                    </a:ext>
                  </a:extLst>
                </a:gridCol>
              </a:tblGrid>
              <a:tr h="444447">
                <a:tc>
                  <a:txBody>
                    <a:bodyPr/>
                    <a:lstStyle/>
                    <a:p>
                      <a:r>
                        <a:rPr lang="en-US" sz="2800" dirty="0"/>
                        <a:t>Discipline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 Year Retention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Median Annual $$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3652"/>
                  </a:ext>
                </a:extLst>
              </a:tr>
              <a:tr h="444447">
                <a:tc>
                  <a:txBody>
                    <a:bodyPr/>
                    <a:lstStyle/>
                    <a:p>
                      <a:r>
                        <a:rPr lang="en-US" sz="2800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46.4%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$39.5K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775684"/>
                  </a:ext>
                </a:extLst>
              </a:tr>
              <a:tr h="444447">
                <a:tc>
                  <a:txBody>
                    <a:bodyPr/>
                    <a:lstStyle/>
                    <a:p>
                      <a:r>
                        <a:rPr lang="en-US" sz="2800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72.8%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$36.3k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31072"/>
                  </a:ext>
                </a:extLst>
              </a:tr>
              <a:tr h="444447">
                <a:tc>
                  <a:txBody>
                    <a:bodyPr/>
                    <a:lstStyle/>
                    <a:p>
                      <a:r>
                        <a:rPr lang="en-US" sz="2800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$69.9K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88192"/>
                  </a:ext>
                </a:extLst>
              </a:tr>
              <a:tr h="444447">
                <a:tc>
                  <a:txBody>
                    <a:bodyPr/>
                    <a:lstStyle/>
                    <a:p>
                      <a:r>
                        <a:rPr lang="en-US" sz="2800" dirty="0"/>
                        <a:t>Liberal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54.0%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$29.5K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60383"/>
                  </a:ext>
                </a:extLst>
              </a:tr>
              <a:tr h="444447">
                <a:tc>
                  <a:txBody>
                    <a:bodyPr/>
                    <a:lstStyle/>
                    <a:p>
                      <a:r>
                        <a:rPr lang="en-US" sz="2800" dirty="0"/>
                        <a:t>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70.1%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$56.8K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692846"/>
                  </a:ext>
                </a:extLst>
              </a:tr>
              <a:tr h="444447">
                <a:tc>
                  <a:txBody>
                    <a:bodyPr/>
                    <a:lstStyle/>
                    <a:p>
                      <a:r>
                        <a:rPr lang="en-US" sz="2800" dirty="0"/>
                        <a:t>Social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73.5%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$29.6K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953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250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Data Suppression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MSGRADJOBS.COM Initiative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rgbClr val="C00000"/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Cybersecurity Insurance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1913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10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/>
          </a:p>
          <a:p>
            <a:r>
              <a:rPr lang="en-US" dirty="0"/>
              <a:t>Statewide initiative to reclaim former students who never earned their degree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800" dirty="0"/>
              <a:t>http://www.msc2c.org/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Complete2Compete (C2C)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4C04CA-ACF6-4BC3-86AD-6EFBAC6CDE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846458"/>
            <a:ext cx="4175812" cy="243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6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45259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MS adults (21+) with some college and no degree</a:t>
            </a:r>
          </a:p>
          <a:p>
            <a:pPr>
              <a:buNone/>
            </a:pPr>
            <a:r>
              <a:rPr lang="en-US" dirty="0"/>
              <a:t>	- Improve college attainment goals</a:t>
            </a:r>
          </a:p>
          <a:p>
            <a:pPr>
              <a:buNone/>
            </a:pPr>
            <a:r>
              <a:rPr lang="en-US" dirty="0"/>
              <a:t>	- Strengthen state workforce</a:t>
            </a:r>
          </a:p>
          <a:p>
            <a:pPr>
              <a:buNone/>
            </a:pPr>
            <a:r>
              <a:rPr lang="en-US" dirty="0"/>
              <a:t>	- Improve personal incomes and state tax base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Data for the initiative went back 15 years</a:t>
            </a:r>
          </a:p>
          <a:p>
            <a:r>
              <a:rPr lang="en-US" dirty="0"/>
              <a:t>Collaborative effort between IHL and MCCB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Complete2Compete (C2C)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84094"/>
            <a:ext cx="8382000" cy="4449762"/>
          </a:xfrm>
        </p:spPr>
        <p:txBody>
          <a:bodyPr>
            <a:noAutofit/>
          </a:bodyPr>
          <a:lstStyle/>
          <a:p>
            <a:r>
              <a:rPr lang="en-US" dirty="0"/>
              <a:t>Defined Target Groups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/>
              <a:t>	- Removed Degree Holders (</a:t>
            </a:r>
            <a:r>
              <a:rPr lang="en-US" dirty="0" err="1"/>
              <a:t>NSClearinghouse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	- Addressed Barriers (Financial, Academic)</a:t>
            </a:r>
          </a:p>
          <a:p>
            <a:pPr>
              <a:buNone/>
            </a:pPr>
            <a:r>
              <a:rPr lang="en-US" dirty="0"/>
              <a:t>	- Provided grants to eligible students</a:t>
            </a:r>
          </a:p>
          <a:p>
            <a:r>
              <a:rPr lang="en-US" dirty="0"/>
              <a:t>Updated Campus Adult Services (ALFI Toolkit)</a:t>
            </a:r>
          </a:p>
          <a:p>
            <a:r>
              <a:rPr lang="en-US" dirty="0"/>
              <a:t>Re-engaged former adult students with direct marketing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Complete2Compete (C2C)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495800"/>
          </a:xfrm>
        </p:spPr>
        <p:txBody>
          <a:bodyPr>
            <a:noAutofit/>
          </a:bodyPr>
          <a:lstStyle/>
          <a:p>
            <a:r>
              <a:rPr lang="en-US" dirty="0"/>
              <a:t>Universities enrolled 116 C2C students in AY2018 (87.9% in Spring)</a:t>
            </a:r>
          </a:p>
          <a:p>
            <a:r>
              <a:rPr lang="en-US" dirty="0"/>
              <a:t>Regional institutions accounted for 19%; research institutions accounted for 81%; JSU accounted for 37% of the total</a:t>
            </a:r>
          </a:p>
          <a:p>
            <a:r>
              <a:rPr lang="en-US" dirty="0"/>
              <a:t>56.5% female; 60% were of Black ethnicity</a:t>
            </a:r>
          </a:p>
          <a:p>
            <a:r>
              <a:rPr lang="en-US" dirty="0"/>
              <a:t>83% returned to their original institution</a:t>
            </a:r>
          </a:p>
          <a:p>
            <a:r>
              <a:rPr lang="en-US" dirty="0"/>
              <a:t>40% below age of 35; 10% over age 55</a:t>
            </a:r>
          </a:p>
          <a:p>
            <a:pPr marL="0" indent="0">
              <a:buNone/>
            </a:pPr>
            <a:endParaRPr lang="en-US" sz="34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C2C - Students</a:t>
            </a:r>
          </a:p>
        </p:txBody>
      </p:sp>
    </p:spTree>
    <p:extLst>
      <p:ext uri="{BB962C8B-B14F-4D97-AF65-F5344CB8AC3E}">
        <p14:creationId xmlns:p14="http://schemas.microsoft.com/office/powerpoint/2010/main" val="381130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648200"/>
          </a:xfrm>
        </p:spPr>
        <p:txBody>
          <a:bodyPr>
            <a:noAutofit/>
          </a:bodyPr>
          <a:lstStyle/>
          <a:p>
            <a:r>
              <a:rPr lang="en-US" dirty="0"/>
              <a:t>Universities awarded 145 C2C degrees during AY2018 (77.9% awarded with no additional coursework)</a:t>
            </a:r>
          </a:p>
          <a:p>
            <a:r>
              <a:rPr lang="en-US" dirty="0"/>
              <a:t>Regional institutions accounted for 32%; research institutions accounted for 68%; MSU accounted for 50.3% of the total</a:t>
            </a:r>
          </a:p>
          <a:p>
            <a:r>
              <a:rPr lang="en-US" dirty="0"/>
              <a:t>46.2% female; 60% were of Black ethnicity</a:t>
            </a:r>
          </a:p>
          <a:p>
            <a:r>
              <a:rPr lang="en-US" dirty="0"/>
              <a:t>13 degrees went to students in other states</a:t>
            </a:r>
          </a:p>
          <a:p>
            <a:r>
              <a:rPr lang="en-US" dirty="0"/>
              <a:t>39% below age of 35; 15% over age 55</a:t>
            </a:r>
          </a:p>
          <a:p>
            <a:pPr marL="0" indent="0">
              <a:buNone/>
            </a:pPr>
            <a:endParaRPr lang="en-US" sz="34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C2C - Degrees</a:t>
            </a:r>
          </a:p>
        </p:txBody>
      </p:sp>
    </p:spTree>
    <p:extLst>
      <p:ext uri="{BB962C8B-B14F-4D97-AF65-F5344CB8AC3E}">
        <p14:creationId xmlns:p14="http://schemas.microsoft.com/office/powerpoint/2010/main" val="3941779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Data Suppression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MSGRADJOBS.COM Initiative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rgbClr val="C00000"/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Cybersecurity Insurance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4330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500" dirty="0"/>
          </a:p>
          <a:p>
            <a:r>
              <a:rPr lang="en-US" dirty="0"/>
              <a:t>HB649 – Initial Meeting in July 2017</a:t>
            </a:r>
          </a:p>
          <a:p>
            <a:r>
              <a:rPr lang="en-US" dirty="0"/>
              <a:t>9 members (ITS, DFA, PEER, LBO, MDH, IHL)</a:t>
            </a:r>
          </a:p>
          <a:p>
            <a:r>
              <a:rPr lang="en-US" dirty="0"/>
              <a:t>Identify all structured and unstructured data</a:t>
            </a:r>
          </a:p>
          <a:p>
            <a:r>
              <a:rPr lang="en-US" dirty="0"/>
              <a:t>Degree of accessibility and volume</a:t>
            </a:r>
          </a:p>
          <a:p>
            <a:r>
              <a:rPr lang="en-US" dirty="0"/>
              <a:t>Legal requirements that impact access (FERPA)</a:t>
            </a:r>
          </a:p>
          <a:p>
            <a:r>
              <a:rPr lang="en-US" dirty="0"/>
              <a:t>All files and records shall become work files of PEER Committee</a:t>
            </a:r>
          </a:p>
          <a:p>
            <a:r>
              <a:rPr lang="en-US" dirty="0"/>
              <a:t>Final report to Legislature by Dec 2018          with policy recommendations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MS Data Management Working Group</a:t>
            </a:r>
          </a:p>
        </p:txBody>
      </p:sp>
    </p:spTree>
    <p:extLst>
      <p:ext uri="{BB962C8B-B14F-4D97-AF65-F5344CB8AC3E}">
        <p14:creationId xmlns:p14="http://schemas.microsoft.com/office/powerpoint/2010/main" val="3603614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900" dirty="0"/>
          </a:p>
          <a:p>
            <a:r>
              <a:rPr lang="en-US" dirty="0"/>
              <a:t>Administered online survey to over 120 state agencies (including universities &amp; IHL office)</a:t>
            </a:r>
          </a:p>
          <a:p>
            <a:r>
              <a:rPr lang="en-US" dirty="0"/>
              <a:t>Survey collected a variety of information (data dictionaries, audit procedures, frequency of updates, maintenance costs, security efforts)</a:t>
            </a:r>
          </a:p>
          <a:p>
            <a:r>
              <a:rPr lang="en-US" dirty="0"/>
              <a:t>Distributed on May 4</a:t>
            </a:r>
            <a:r>
              <a:rPr lang="en-US" baseline="30000" dirty="0"/>
              <a:t>th</a:t>
            </a:r>
            <a:r>
              <a:rPr lang="en-US" dirty="0"/>
              <a:t> and was due on June 21</a:t>
            </a:r>
            <a:r>
              <a:rPr lang="en-US" baseline="30000" dirty="0"/>
              <a:t>st</a:t>
            </a:r>
            <a:r>
              <a:rPr lang="en-US" dirty="0"/>
              <a:t>    (100% response rate) </a:t>
            </a:r>
          </a:p>
          <a:p>
            <a:r>
              <a:rPr lang="en-US" dirty="0"/>
              <a:t>On track to have initial draft developed by late October (due 12/18)</a:t>
            </a:r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MS Data Management Working Group</a:t>
            </a:r>
          </a:p>
        </p:txBody>
      </p:sp>
    </p:spTree>
    <p:extLst>
      <p:ext uri="{BB962C8B-B14F-4D97-AF65-F5344CB8AC3E}">
        <p14:creationId xmlns:p14="http://schemas.microsoft.com/office/powerpoint/2010/main" val="3839714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534400" cy="5150752"/>
          </a:xfrm>
        </p:spPr>
        <p:txBody>
          <a:bodyPr>
            <a:normAutofit/>
          </a:bodyPr>
          <a:lstStyle/>
          <a:p>
            <a:r>
              <a:rPr lang="en-US" dirty="0"/>
              <a:t>Fall2017 Students – 81,378 (82,654*</a:t>
            </a:r>
            <a:r>
              <a:rPr lang="en-US" baseline="30000" dirty="0"/>
              <a:t>2016</a:t>
            </a:r>
            <a:r>
              <a:rPr lang="en-US" dirty="0"/>
              <a:t>)</a:t>
            </a:r>
          </a:p>
          <a:p>
            <a:r>
              <a:rPr lang="en-US" dirty="0"/>
              <a:t>AY2018 Students – 94,137 (95,857*</a:t>
            </a:r>
            <a:r>
              <a:rPr lang="en-US" baseline="30000" dirty="0"/>
              <a:t>2017</a:t>
            </a:r>
            <a:r>
              <a:rPr lang="en-US" dirty="0"/>
              <a:t>)</a:t>
            </a:r>
          </a:p>
          <a:p>
            <a:r>
              <a:rPr lang="en-US" dirty="0"/>
              <a:t>AY2018 Degrees – 18,248*</a:t>
            </a:r>
          </a:p>
          <a:p>
            <a:r>
              <a:rPr lang="en-US" dirty="0"/>
              <a:t>AY2019 Avg Annual In-State Tuition - $7,729*</a:t>
            </a:r>
          </a:p>
          <a:p>
            <a:r>
              <a:rPr lang="en-US" dirty="0"/>
              <a:t>FY2017 Research Dollars – $421M ($586M*</a:t>
            </a:r>
            <a:r>
              <a:rPr lang="en-US" baseline="30000" dirty="0"/>
              <a:t>2010</a:t>
            </a:r>
            <a:r>
              <a:rPr lang="en-US" dirty="0"/>
              <a:t>)</a:t>
            </a:r>
          </a:p>
          <a:p>
            <a:r>
              <a:rPr lang="en-US" dirty="0"/>
              <a:t>Fall 2016 Employees – 27,976 (28,616*</a:t>
            </a:r>
            <a:r>
              <a:rPr lang="en-US" baseline="30000" dirty="0"/>
              <a:t>2016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sz="3000" dirty="0"/>
              <a:t>Part-Time, UMMC (35%), MSU-Ag &amp; Extension</a:t>
            </a:r>
          </a:p>
          <a:p>
            <a:pPr lvl="1">
              <a:buNone/>
            </a:pPr>
            <a:endParaRPr lang="en-US" sz="1000" dirty="0"/>
          </a:p>
          <a:p>
            <a:pPr lvl="1">
              <a:buNone/>
            </a:pPr>
            <a:r>
              <a:rPr lang="en-US" dirty="0"/>
              <a:t>*System Records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Activity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37618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MS Data Management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41B03-995C-491B-9535-7A697F91E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ABD66A-13CF-4821-96EC-CF8E896E90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37210"/>
            <a:ext cx="8839200" cy="560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233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Data Suppression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MSGRADJOBS.COM Initiative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rgbClr val="C00000"/>
                </a:solidFill>
              </a:rPr>
              <a:t>Cybersecurity Insurance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80313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/>
          </a:p>
          <a:p>
            <a:r>
              <a:rPr lang="en-US" sz="3300" dirty="0"/>
              <a:t>Did you know the universities have </a:t>
            </a:r>
            <a:r>
              <a:rPr lang="en-US" sz="3300" dirty="0" err="1"/>
              <a:t>cyberinsurance</a:t>
            </a:r>
            <a:r>
              <a:rPr lang="en-US" sz="3300" dirty="0"/>
              <a:t> that helps protect them in the event of a cyber breach incident?</a:t>
            </a:r>
          </a:p>
          <a:p>
            <a:pPr marL="0" indent="0">
              <a:buNone/>
            </a:pPr>
            <a:endParaRPr lang="en-US" sz="3300" dirty="0"/>
          </a:p>
          <a:p>
            <a:r>
              <a:rPr lang="en-US" sz="3300" dirty="0"/>
              <a:t>Services include forensic response, fines and expenses, breach response, remedial breach response expenses</a:t>
            </a:r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Cybersecurity Insurance</a:t>
            </a:r>
          </a:p>
        </p:txBody>
      </p:sp>
    </p:spTree>
    <p:extLst>
      <p:ext uri="{BB962C8B-B14F-4D97-AF65-F5344CB8AC3E}">
        <p14:creationId xmlns:p14="http://schemas.microsoft.com/office/powerpoint/2010/main" val="19496019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/>
          </a:p>
          <a:p>
            <a:r>
              <a:rPr lang="en-US" dirty="0"/>
              <a:t>This year--there have been multiple fraud attempts that involve payroll redirects in BANNER, meaning an unauthorized third party has provided false bank information</a:t>
            </a:r>
          </a:p>
          <a:p>
            <a:r>
              <a:rPr lang="en-US" dirty="0"/>
              <a:t>Typically related to poor employee credentials or improper handling of phishing email</a:t>
            </a:r>
          </a:p>
          <a:p>
            <a:r>
              <a:rPr lang="en-US" dirty="0"/>
              <a:t>Other incidents have involved the release of sensitive employee information through phishing attacks and ransomware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Cybersecurity Insurance</a:t>
            </a:r>
          </a:p>
        </p:txBody>
      </p:sp>
    </p:spTree>
    <p:extLst>
      <p:ext uri="{BB962C8B-B14F-4D97-AF65-F5344CB8AC3E}">
        <p14:creationId xmlns:p14="http://schemas.microsoft.com/office/powerpoint/2010/main" val="31267322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000" dirty="0"/>
          </a:p>
          <a:p>
            <a:r>
              <a:rPr lang="en-US" dirty="0"/>
              <a:t>Responses include a coordinated effort among internal offices (risk management, technology, legal, media, etc.) AND external offices (attorney general, forensics contractor, insurer, etc.)</a:t>
            </a:r>
          </a:p>
          <a:p>
            <a:r>
              <a:rPr lang="en-US" dirty="0"/>
              <a:t>Always a good idea to be proactive with cybersecurity rather than reactive – ask questions on campus about patches, third party assessments, employee training, etc.</a:t>
            </a:r>
          </a:p>
          <a:p>
            <a:r>
              <a:rPr lang="en-US" dirty="0"/>
              <a:t>Never trust email (or phone calls) dealing with sensitive information</a:t>
            </a:r>
          </a:p>
          <a:p>
            <a:endParaRPr lang="en-US" sz="33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Cybersecurity Insurance</a:t>
            </a:r>
          </a:p>
        </p:txBody>
      </p:sp>
    </p:spTree>
    <p:extLst>
      <p:ext uri="{BB962C8B-B14F-4D97-AF65-F5344CB8AC3E}">
        <p14:creationId xmlns:p14="http://schemas.microsoft.com/office/powerpoint/2010/main" val="38225859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Data Suppression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MSGRADJOBS.COM Initiative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Cybersecurity Insurance</a:t>
            </a:r>
          </a:p>
          <a:p>
            <a:r>
              <a:rPr lang="en-US" sz="3600" dirty="0">
                <a:solidFill>
                  <a:srgbClr val="C00000"/>
                </a:solidFill>
              </a:rPr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1192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217715" y="1270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IHLMIS Data Files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B089E27-4992-4E27-95A2-8B7188E1C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929446"/>
              </p:ext>
            </p:extLst>
          </p:nvPr>
        </p:nvGraphicFramePr>
        <p:xfrm>
          <a:off x="332014" y="1066800"/>
          <a:ext cx="8305801" cy="56565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41295428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4562273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609745199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1893603257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Beginning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Records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3652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5.32M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775684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Academic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443K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31072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Scholarship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Fiscal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5.78M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04738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1.32M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88192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995K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60383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600" dirty="0"/>
                        <a:t>Intermediate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85.8K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52899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Sum, Fall, </a:t>
                      </a:r>
                      <a:r>
                        <a:rPr lang="en-US" sz="2800" dirty="0" err="1"/>
                        <a:t>Spr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6.59M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692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22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Recent IHLMIS Data Changes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9A0F34-221C-4473-8262-49C76D4B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sz="3300" dirty="0"/>
              <a:t>Data Dictionary</a:t>
            </a:r>
          </a:p>
          <a:p>
            <a:pPr lvl="1"/>
            <a:r>
              <a:rPr lang="en-US" sz="3300" dirty="0"/>
              <a:t>Adopted semi-annual update schedule     (Jul &amp; Jan)</a:t>
            </a:r>
          </a:p>
          <a:p>
            <a:pPr lvl="1"/>
            <a:r>
              <a:rPr lang="en-US" sz="3300" dirty="0"/>
              <a:t>Added supplemental student file to capture </a:t>
            </a:r>
            <a:r>
              <a:rPr lang="en-US" sz="3200" dirty="0"/>
              <a:t>C2C enrollment </a:t>
            </a:r>
            <a:r>
              <a:rPr lang="en-US" sz="3000" dirty="0"/>
              <a:t>(C2C data mentioned today was from supplemental file)</a:t>
            </a:r>
          </a:p>
          <a:p>
            <a:pPr lvl="1"/>
            <a:r>
              <a:rPr lang="en-US" sz="3300" dirty="0"/>
              <a:t>Reviewing differences between Double 	Majors and Double Degrees (this Fall)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US" sz="3400" dirty="0"/>
          </a:p>
        </p:txBody>
      </p:sp>
      <p:pic>
        <p:nvPicPr>
          <p:cNvPr id="12" name="Picture 11" descr="header-logo.png">
            <a:extLst>
              <a:ext uri="{FF2B5EF4-FFF2-40B4-BE49-F238E27FC236}">
                <a16:creationId xmlns:a16="http://schemas.microsoft.com/office/drawing/2014/main" id="{6DEF2FEA-4FB9-459C-B0B7-1C00375B54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86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Recent IHLMIS Data Changes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9A0F34-221C-4473-8262-49C76D4B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0590"/>
          </a:xfrm>
        </p:spPr>
        <p:txBody>
          <a:bodyPr>
            <a:normAutofit/>
          </a:bodyPr>
          <a:lstStyle/>
          <a:p>
            <a:r>
              <a:rPr lang="en-US" sz="3400" dirty="0"/>
              <a:t>Student File</a:t>
            </a:r>
          </a:p>
          <a:p>
            <a:pPr lvl="1">
              <a:buFontTx/>
              <a:buChar char="-"/>
            </a:pPr>
            <a:r>
              <a:rPr lang="en-US" sz="3400" dirty="0"/>
              <a:t>Updated latest ACT-SAT concordance table and process</a:t>
            </a:r>
          </a:p>
          <a:p>
            <a:r>
              <a:rPr lang="en-US" sz="3400" dirty="0"/>
              <a:t>Intermediate</a:t>
            </a:r>
          </a:p>
          <a:p>
            <a:pPr lvl="1">
              <a:buFontTx/>
              <a:buChar char="-"/>
            </a:pPr>
            <a:r>
              <a:rPr lang="en-US" sz="3400" dirty="0"/>
              <a:t>Reviewing coding for intermediate and co-requisite courses (ongoing work)</a:t>
            </a:r>
          </a:p>
          <a:p>
            <a:endParaRPr lang="en-US" sz="3400" dirty="0"/>
          </a:p>
          <a:p>
            <a:pPr marL="0" indent="0">
              <a:buNone/>
            </a:pPr>
            <a:endParaRPr lang="en-US" sz="3400" dirty="0"/>
          </a:p>
        </p:txBody>
      </p:sp>
      <p:pic>
        <p:nvPicPr>
          <p:cNvPr id="12" name="Picture 11" descr="header-logo.png">
            <a:extLst>
              <a:ext uri="{FF2B5EF4-FFF2-40B4-BE49-F238E27FC236}">
                <a16:creationId xmlns:a16="http://schemas.microsoft.com/office/drawing/2014/main" id="{6DEF2FEA-4FB9-459C-B0B7-1C00375B54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701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400" dirty="0"/>
              <a:t>Other IHL Activities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9A0F34-221C-4473-8262-49C76D4B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0590"/>
          </a:xfrm>
        </p:spPr>
        <p:txBody>
          <a:bodyPr>
            <a:normAutofit lnSpcReduction="10000"/>
          </a:bodyPr>
          <a:lstStyle/>
          <a:p>
            <a:r>
              <a:rPr lang="en-US" sz="3400" dirty="0"/>
              <a:t>Studying IHL website and making revisions</a:t>
            </a:r>
          </a:p>
          <a:p>
            <a:r>
              <a:rPr lang="en-US" sz="3400" dirty="0"/>
              <a:t>Analyzing enrollment census dates and how they impact various data metrics</a:t>
            </a:r>
          </a:p>
          <a:p>
            <a:r>
              <a:rPr lang="en-US" sz="3400" dirty="0"/>
              <a:t>Commissioner Rankins in process of making listening tours at each university</a:t>
            </a:r>
          </a:p>
          <a:p>
            <a:r>
              <a:rPr lang="en-US" sz="3400" dirty="0"/>
              <a:t>Two presidential searches pending (ASU and MUW)</a:t>
            </a:r>
          </a:p>
          <a:p>
            <a:r>
              <a:rPr lang="en-US" sz="3400" dirty="0"/>
              <a:t>Connecting all universities to the state’s </a:t>
            </a:r>
            <a:r>
              <a:rPr lang="en-US" sz="3400" dirty="0" err="1"/>
              <a:t>MissiON</a:t>
            </a:r>
            <a:r>
              <a:rPr lang="en-US" sz="3400" dirty="0"/>
              <a:t> optical network.</a:t>
            </a:r>
          </a:p>
          <a:p>
            <a:endParaRPr lang="en-US" sz="3400" dirty="0"/>
          </a:p>
          <a:p>
            <a:pPr marL="0" indent="0">
              <a:buNone/>
            </a:pPr>
            <a:endParaRPr lang="en-US" sz="3400" dirty="0"/>
          </a:p>
        </p:txBody>
      </p:sp>
      <p:pic>
        <p:nvPicPr>
          <p:cNvPr id="12" name="Picture 11" descr="header-logo.png">
            <a:extLst>
              <a:ext uri="{FF2B5EF4-FFF2-40B4-BE49-F238E27FC236}">
                <a16:creationId xmlns:a16="http://schemas.microsoft.com/office/drawing/2014/main" id="{6DEF2FEA-4FB9-459C-B0B7-1C00375B54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5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534400" cy="5150752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1 of 5 MS HS graduates meet ACT benchmarks in Math and Science</a:t>
            </a:r>
          </a:p>
          <a:p>
            <a:r>
              <a:rPr lang="en-US" sz="3000" dirty="0"/>
              <a:t>Nearly 1 of 3 entering freshmen need remediation</a:t>
            </a:r>
          </a:p>
          <a:p>
            <a:r>
              <a:rPr lang="en-US" sz="3000" dirty="0"/>
              <a:t>40 percent of entering freshmen are on Pell</a:t>
            </a:r>
          </a:p>
          <a:p>
            <a:r>
              <a:rPr lang="en-US" sz="3000" dirty="0"/>
              <a:t>Almost 1 of 2 entering freshmen are nonresident</a:t>
            </a:r>
          </a:p>
          <a:p>
            <a:r>
              <a:rPr lang="en-US" sz="3000" dirty="0"/>
              <a:t>In 5 years:  Education enrollment decreased 37%; STEM enrollment increased by 28% </a:t>
            </a:r>
          </a:p>
          <a:p>
            <a:r>
              <a:rPr lang="en-US" sz="3000" dirty="0"/>
              <a:t>On average 1 of 2 graduates were at-risk students   (Pell and/or ACT&lt;19)</a:t>
            </a:r>
          </a:p>
          <a:p>
            <a:r>
              <a:rPr lang="en-US" sz="3000" dirty="0"/>
              <a:t>46.1% of all baccalaureate graduates leave the state in five years</a:t>
            </a:r>
          </a:p>
          <a:p>
            <a:endParaRPr lang="en-US" sz="10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Metrics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13637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981200"/>
            <a:ext cx="8001000" cy="147002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6000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2743200"/>
          </a:xfrm>
        </p:spPr>
        <p:txBody>
          <a:bodyPr>
            <a:normAutofit fontScale="92500"/>
          </a:bodyPr>
          <a:lstStyle/>
          <a:p>
            <a:r>
              <a:rPr lang="en-US" sz="3000" b="1" dirty="0">
                <a:solidFill>
                  <a:srgbClr val="6D6D6D"/>
                </a:solidFill>
              </a:rPr>
              <a:t>Jim Hood, Ph.D.</a:t>
            </a:r>
          </a:p>
          <a:p>
            <a:r>
              <a:rPr lang="en-US" sz="3000" b="1" dirty="0">
                <a:solidFill>
                  <a:srgbClr val="6D6D6D"/>
                </a:solidFill>
              </a:rPr>
              <a:t>Assistant Commissioner for Strategic Research</a:t>
            </a:r>
          </a:p>
          <a:p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jhood@mississippi.edu – 601.432.7011</a:t>
            </a:r>
          </a:p>
          <a:p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>
                <a:solidFill>
                  <a:srgbClr val="6D6D6D"/>
                </a:solidFill>
              </a:rPr>
              <a:t>@MSPublicUniv            www.mississippi.edu           #AdvancingMS</a:t>
            </a:r>
          </a:p>
        </p:txBody>
      </p:sp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81000"/>
            <a:ext cx="3201860" cy="14573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/>
              <a:t>Data Suppression</a:t>
            </a:r>
          </a:p>
          <a:p>
            <a:r>
              <a:rPr lang="en-US" sz="3600" dirty="0"/>
              <a:t>MSGRADJOBS.COM Initiative</a:t>
            </a:r>
          </a:p>
          <a:p>
            <a:r>
              <a:rPr lang="en-US" sz="3600" dirty="0" err="1"/>
              <a:t>Lifetracks</a:t>
            </a:r>
            <a:r>
              <a:rPr lang="en-US" sz="3600" dirty="0"/>
              <a:t> Workforce Report</a:t>
            </a:r>
          </a:p>
          <a:p>
            <a:r>
              <a:rPr lang="en-US" sz="3600" dirty="0"/>
              <a:t>Complete to Compete Initiative</a:t>
            </a:r>
          </a:p>
          <a:p>
            <a:r>
              <a:rPr lang="en-US" sz="3600" dirty="0"/>
              <a:t>MS Data Management Working Group</a:t>
            </a:r>
          </a:p>
          <a:p>
            <a:r>
              <a:rPr lang="en-US" sz="3600" dirty="0"/>
              <a:t>Cybersecurity Insurance</a:t>
            </a:r>
          </a:p>
          <a:p>
            <a:r>
              <a:rPr lang="en-US" sz="3600" dirty="0"/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Data Suppression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MSGRADJOBS.COM Initiative</a:t>
            </a:r>
          </a:p>
          <a:p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Lifetracks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 Workforce Report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Complete to Compete Initiative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MS Data Management Working Group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Cybersecurity Insurance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Recent IHLMIS Data Changes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IHL Update &amp; Discussion of Issues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9257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is data suppression?</a:t>
            </a:r>
          </a:p>
          <a:p>
            <a:pPr marL="0" indent="0">
              <a:buNone/>
            </a:pPr>
            <a:r>
              <a:rPr lang="en-US" sz="3600" dirty="0"/>
              <a:t>In education, data suppression is the process of withholding or removing selected information -- usually in public reports and datasets -- to protect the identities and personal information of individuals.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Suppression</a:t>
            </a:r>
          </a:p>
        </p:txBody>
      </p:sp>
    </p:spTree>
    <p:extLst>
      <p:ext uri="{BB962C8B-B14F-4D97-AF65-F5344CB8AC3E}">
        <p14:creationId xmlns:p14="http://schemas.microsoft.com/office/powerpoint/2010/main" val="399556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No formal standards or guidelines for handling data suppression</a:t>
            </a:r>
          </a:p>
          <a:p>
            <a:r>
              <a:rPr lang="en-US" sz="3600" dirty="0"/>
              <a:t>IPEDS and SREB do not suppress data in their reporting</a:t>
            </a:r>
          </a:p>
          <a:p>
            <a:r>
              <a:rPr lang="en-US" sz="3600" dirty="0"/>
              <a:t>Reporting typically varies from no suppression at all – to limits of 5 or 10 students (most common) – </a:t>
            </a:r>
            <a:r>
              <a:rPr lang="en-US" sz="3600" dirty="0" err="1"/>
              <a:t>Lifetracks</a:t>
            </a:r>
            <a:r>
              <a:rPr lang="en-US" sz="3600" dirty="0"/>
              <a:t> and Complete College America (CCA) use 10 students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Data Suppression</a:t>
            </a:r>
          </a:p>
        </p:txBody>
      </p:sp>
    </p:spTree>
    <p:extLst>
      <p:ext uri="{BB962C8B-B14F-4D97-AF65-F5344CB8AC3E}">
        <p14:creationId xmlns:p14="http://schemas.microsoft.com/office/powerpoint/2010/main" val="36350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70038"/>
            <a:ext cx="8382000" cy="5150752"/>
          </a:xfrm>
        </p:spPr>
        <p:txBody>
          <a:bodyPr>
            <a:normAutofit/>
          </a:bodyPr>
          <a:lstStyle/>
          <a:p>
            <a:r>
              <a:rPr lang="en-US" sz="3600" dirty="0"/>
              <a:t>Some entities produce two reports:</a:t>
            </a:r>
          </a:p>
          <a:p>
            <a:pPr marL="0" indent="0">
              <a:buNone/>
            </a:pPr>
            <a:r>
              <a:rPr lang="en-US" sz="3600" dirty="0"/>
              <a:t>   (1) suppressed report for public use</a:t>
            </a:r>
          </a:p>
          <a:p>
            <a:pPr marL="0" indent="0">
              <a:buNone/>
            </a:pPr>
            <a:r>
              <a:rPr lang="en-US" sz="3600" dirty="0"/>
              <a:t>   (2) unsuppressed report for internal use</a:t>
            </a:r>
          </a:p>
          <a:p>
            <a:r>
              <a:rPr lang="en-US" sz="3600" dirty="0"/>
              <a:t>This approach seems to be inefficient (duplicative) and problematic (potential for inconsistencies).</a:t>
            </a:r>
          </a:p>
          <a:p>
            <a:pPr marL="0" indent="0">
              <a:buNone/>
            </a:pPr>
            <a:endParaRPr lang="en-US" sz="1100" dirty="0"/>
          </a:p>
          <a:p>
            <a:endParaRPr lang="en-US" sz="3600" dirty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4270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Data Suppression</a:t>
            </a:r>
          </a:p>
        </p:txBody>
      </p:sp>
    </p:spTree>
    <p:extLst>
      <p:ext uri="{BB962C8B-B14F-4D97-AF65-F5344CB8AC3E}">
        <p14:creationId xmlns:p14="http://schemas.microsoft.com/office/powerpoint/2010/main" val="339813927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</TotalTime>
  <Words>1716</Words>
  <Application>Microsoft Office PowerPoint</Application>
  <PresentationFormat>On-screen Show (4:3)</PresentationFormat>
  <Paragraphs>336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Lucida Sans Unicode</vt:lpstr>
      <vt:lpstr>Verdana</vt:lpstr>
      <vt:lpstr>Wingdings 2</vt:lpstr>
      <vt:lpstr>Wingdings 3</vt:lpstr>
      <vt:lpstr>Office Theme</vt:lpstr>
      <vt:lpstr>Concourse</vt:lpstr>
      <vt:lpstr>MBUG 2018 </vt:lpstr>
      <vt:lpstr> IHL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IHL Update</dc:title>
  <dc:creator>Jim Hood</dc:creator>
  <cp:lastModifiedBy>Jim Hood</cp:lastModifiedBy>
  <cp:revision>305</cp:revision>
  <cp:lastPrinted>2018-09-07T20:52:11Z</cp:lastPrinted>
  <dcterms:created xsi:type="dcterms:W3CDTF">2016-03-29T15:20:18Z</dcterms:created>
  <dcterms:modified xsi:type="dcterms:W3CDTF">2018-09-12T14:29:03Z</dcterms:modified>
</cp:coreProperties>
</file>