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36" r:id="rId2"/>
    <p:sldId id="376" r:id="rId3"/>
    <p:sldId id="387" r:id="rId4"/>
    <p:sldId id="368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8" r:id="rId13"/>
    <p:sldId id="377" r:id="rId14"/>
    <p:sldId id="378" r:id="rId15"/>
    <p:sldId id="379" r:id="rId16"/>
    <p:sldId id="369" r:id="rId17"/>
    <p:sldId id="371" r:id="rId18"/>
    <p:sldId id="372" r:id="rId19"/>
    <p:sldId id="373" r:id="rId20"/>
    <p:sldId id="389" r:id="rId21"/>
    <p:sldId id="367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D6D"/>
    <a:srgbClr val="E9EDF4"/>
    <a:srgbClr val="9BCBCF"/>
    <a:srgbClr val="B7D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88279" autoAdjust="0"/>
  </p:normalViewPr>
  <p:slideViewPr>
    <p:cSldViewPr>
      <p:cViewPr>
        <p:scale>
          <a:sx n="33" d="100"/>
          <a:sy n="33" d="100"/>
        </p:scale>
        <p:origin x="2774" y="9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238" cy="465138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6" y="1"/>
            <a:ext cx="3043238" cy="465138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DE320389-DCA7-4639-9454-404DBF93DC06}" type="datetimeFigureOut">
              <a:rPr lang="en-US" smtClean="0"/>
              <a:pPr/>
              <a:t>9/9/2018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21190"/>
            <a:ext cx="5619750" cy="4189412"/>
          </a:xfrm>
          <a:prstGeom prst="rect">
            <a:avLst/>
          </a:prstGeom>
        </p:spPr>
        <p:txBody>
          <a:bodyPr vert="horz" lIns="91425" tIns="45714" rIns="91425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43238" cy="465138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6" y="8842375"/>
            <a:ext cx="3043238" cy="465138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976AD44E-9B1B-4249-BA76-9BFD6E9CE1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01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50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76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84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21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48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4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66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88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4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5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388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24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43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82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52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280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35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36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19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4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0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0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61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7305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8678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71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9750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62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4714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4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MBUG 2018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" y="1905000"/>
            <a:ext cx="2362200" cy="1600200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Session Title:</a:t>
            </a:r>
          </a:p>
          <a:p>
            <a:pPr algn="l"/>
            <a:endParaRPr lang="en-US" sz="1100" dirty="0"/>
          </a:p>
          <a:p>
            <a:pPr algn="l"/>
            <a:endParaRPr lang="en-US" sz="1100" dirty="0"/>
          </a:p>
          <a:p>
            <a:pPr algn="l"/>
            <a:r>
              <a:rPr lang="en-US" sz="2400" dirty="0"/>
              <a:t>Presented By:</a:t>
            </a:r>
          </a:p>
          <a:p>
            <a:pPr algn="l"/>
            <a:r>
              <a:rPr lang="en-US" sz="2400" dirty="0"/>
              <a:t>Institution:</a:t>
            </a:r>
          </a:p>
          <a:p>
            <a:pPr algn="l"/>
            <a:r>
              <a:rPr lang="en-US" sz="2400" dirty="0"/>
              <a:t>Date: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69F47128-639D-4CBF-A146-D8216CFD19B2}"/>
              </a:ext>
            </a:extLst>
          </p:cNvPr>
          <p:cNvSpPr txBox="1">
            <a:spLocks/>
          </p:cNvSpPr>
          <p:nvPr/>
        </p:nvSpPr>
        <p:spPr>
          <a:xfrm>
            <a:off x="2857500" y="1905000"/>
            <a:ext cx="6210300" cy="1600200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General Data Protection Regulation (GDPR)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0" lang="en-US" sz="15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Jim Hood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MS Institutions of Higher Learning (IHL) 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September 10, 2018</a:t>
            </a:r>
          </a:p>
        </p:txBody>
      </p:sp>
    </p:spTree>
    <p:extLst>
      <p:ext uri="{BB962C8B-B14F-4D97-AF65-F5344CB8AC3E}">
        <p14:creationId xmlns:p14="http://schemas.microsoft.com/office/powerpoint/2010/main" val="227116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More detailed data inventories.  </a:t>
            </a:r>
          </a:p>
          <a:p>
            <a:r>
              <a:rPr lang="en-US" sz="2800" dirty="0"/>
              <a:t>Organizations will need to demonstrate they know what data they hold, where it is stored, and who has access to it.</a:t>
            </a:r>
          </a:p>
          <a:p>
            <a:pPr marL="109728" indent="0">
              <a:buNone/>
            </a:pPr>
            <a:r>
              <a:rPr lang="en-US" sz="3000" b="1" dirty="0"/>
              <a:t>Rights related to data portability.  </a:t>
            </a:r>
          </a:p>
          <a:p>
            <a:r>
              <a:rPr lang="en-US" sz="2800" dirty="0"/>
              <a:t>“Data portability” means individuals can request copies of their data in a readable electronic format.  Interpretations of this will      </a:t>
            </a:r>
          </a:p>
          <a:p>
            <a:pPr marL="109728" indent="0">
              <a:buNone/>
            </a:pPr>
            <a:r>
              <a:rPr lang="en-US" sz="2800" dirty="0"/>
              <a:t>	  likely vary and be debatable.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00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Right to be forgotten.  </a:t>
            </a:r>
          </a:p>
          <a:p>
            <a:r>
              <a:rPr lang="en-US" sz="2800" dirty="0"/>
              <a:t>Individuals have a right to request the deletion of their data, including archived data. (like they never existed)</a:t>
            </a:r>
          </a:p>
          <a:p>
            <a:r>
              <a:rPr lang="en-US" sz="2800" dirty="0"/>
              <a:t>Organizations may need to perform wholesale reviews of processes and system architecture.  This will also likely undergo a vetting process.  (academic transcripts?)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93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Provides new definitions of data.  </a:t>
            </a:r>
          </a:p>
          <a:p>
            <a:r>
              <a:rPr lang="en-US" sz="2800" dirty="0"/>
              <a:t>Expands definition of personal data and recognizes pseudo-anonymous data.</a:t>
            </a:r>
          </a:p>
          <a:p>
            <a:r>
              <a:rPr lang="en-US" sz="2800" dirty="0"/>
              <a:t>Imposes strict new rules on working with personally identifiable information (PII).  </a:t>
            </a:r>
            <a:r>
              <a:rPr lang="en-US" sz="2800" dirty="0">
                <a:solidFill>
                  <a:srgbClr val="C00000"/>
                </a:solidFill>
              </a:rPr>
              <a:t>PII under GDPR is anything that can identify you individually…</a:t>
            </a:r>
            <a:r>
              <a:rPr lang="en-US" sz="2800" dirty="0"/>
              <a:t>different from FERPA.</a:t>
            </a:r>
          </a:p>
          <a:p>
            <a:r>
              <a:rPr lang="en-US" sz="2800" dirty="0"/>
              <a:t>Three categories of PII under GDPR.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2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458200" cy="1981200"/>
          </a:xfrm>
        </p:spPr>
        <p:txBody>
          <a:bodyPr/>
          <a:lstStyle/>
          <a:p>
            <a:r>
              <a:rPr lang="en-US" dirty="0"/>
              <a:t>Linked Data* – Data linking directly to an individual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93E6909-197C-4BD3-A28D-95EAD06FC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699135"/>
              </p:ext>
            </p:extLst>
          </p:nvPr>
        </p:nvGraphicFramePr>
        <p:xfrm>
          <a:off x="857250" y="2286001"/>
          <a:ext cx="73723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550">
                  <a:extLst>
                    <a:ext uri="{9D8B030D-6E8A-4147-A177-3AD203B41FA5}">
                      <a16:colId xmlns:a16="http://schemas.microsoft.com/office/drawing/2014/main" val="163034076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870609314"/>
                    </a:ext>
                  </a:extLst>
                </a:gridCol>
              </a:tblGrid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FULL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BANKING/CARD NUMBERS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842053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SSN/DL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PASSPORT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212216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ANY ID NUMBER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 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794273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TELEPHONE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RESIDENTIAL 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859611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6516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2426D3B-DD05-44C2-B57F-C1B5FC38857F}"/>
              </a:ext>
            </a:extLst>
          </p:cNvPr>
          <p:cNvSpPr txBox="1"/>
          <p:nvPr/>
        </p:nvSpPr>
        <p:spPr>
          <a:xfrm>
            <a:off x="857250" y="4191000"/>
            <a:ext cx="401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Not a comprehensive list</a:t>
            </a:r>
          </a:p>
        </p:txBody>
      </p:sp>
    </p:spTree>
    <p:extLst>
      <p:ext uri="{BB962C8B-B14F-4D97-AF65-F5344CB8AC3E}">
        <p14:creationId xmlns:p14="http://schemas.microsoft.com/office/powerpoint/2010/main" val="4081131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458200" cy="1981200"/>
          </a:xfrm>
        </p:spPr>
        <p:txBody>
          <a:bodyPr/>
          <a:lstStyle/>
          <a:p>
            <a:r>
              <a:rPr lang="en-US" dirty="0"/>
              <a:t>Linkable Data* – Data that must be combined with other data to identify an individual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93E6909-197C-4BD3-A28D-95EAD06FC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740132"/>
              </p:ext>
            </p:extLst>
          </p:nvPr>
        </p:nvGraphicFramePr>
        <p:xfrm>
          <a:off x="857250" y="2286001"/>
          <a:ext cx="73723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550">
                  <a:extLst>
                    <a:ext uri="{9D8B030D-6E8A-4147-A177-3AD203B41FA5}">
                      <a16:colId xmlns:a16="http://schemas.microsoft.com/office/drawing/2014/main" val="163034076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870609314"/>
                    </a:ext>
                  </a:extLst>
                </a:gridCol>
              </a:tblGrid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FIRST NAME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DEVICE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842053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LAST NAME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PLACE OF EMPLOYMENT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212216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 OF BIRTH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IP 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794273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PORTION OF 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859611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6516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00CEBCE-E166-4653-A00A-D95358572F0F}"/>
              </a:ext>
            </a:extLst>
          </p:cNvPr>
          <p:cNvSpPr txBox="1"/>
          <p:nvPr/>
        </p:nvSpPr>
        <p:spPr>
          <a:xfrm>
            <a:off x="857250" y="4191000"/>
            <a:ext cx="401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Not a comprehensive list</a:t>
            </a:r>
          </a:p>
        </p:txBody>
      </p:sp>
    </p:spTree>
    <p:extLst>
      <p:ext uri="{BB962C8B-B14F-4D97-AF65-F5344CB8AC3E}">
        <p14:creationId xmlns:p14="http://schemas.microsoft.com/office/powerpoint/2010/main" val="2379865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458200" cy="1981200"/>
          </a:xfrm>
        </p:spPr>
        <p:txBody>
          <a:bodyPr/>
          <a:lstStyle/>
          <a:p>
            <a:r>
              <a:rPr lang="en-US" dirty="0"/>
              <a:t>Sensitive Data* – Data deemed sensitive requiring extra protection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93E6909-197C-4BD3-A28D-95EAD06FC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767518"/>
              </p:ext>
            </p:extLst>
          </p:nvPr>
        </p:nvGraphicFramePr>
        <p:xfrm>
          <a:off x="857250" y="2286001"/>
          <a:ext cx="73723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550">
                  <a:extLst>
                    <a:ext uri="{9D8B030D-6E8A-4147-A177-3AD203B41FA5}">
                      <a16:colId xmlns:a16="http://schemas.microsoft.com/office/drawing/2014/main" val="163034076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870609314"/>
                    </a:ext>
                  </a:extLst>
                </a:gridCol>
              </a:tblGrid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BIOMETRIC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TRADE UNION 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842053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RACE &amp; ETHNICITY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GENETIC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212216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HEALTH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GENDER IDENTIFICATION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794273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POLITICAL OPINIONS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SEXUAL PREFERENCE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859611"/>
                  </a:ext>
                </a:extLst>
              </a:tr>
              <a:tr h="2939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RELIGIOUS PREFERENCE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6516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BBB5FDC-7EBF-448A-88D6-3181AE05B763}"/>
              </a:ext>
            </a:extLst>
          </p:cNvPr>
          <p:cNvSpPr txBox="1"/>
          <p:nvPr/>
        </p:nvSpPr>
        <p:spPr>
          <a:xfrm>
            <a:off x="857250" y="4191000"/>
            <a:ext cx="401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Not a comprehensive list</a:t>
            </a:r>
          </a:p>
        </p:txBody>
      </p:sp>
    </p:spTree>
    <p:extLst>
      <p:ext uri="{BB962C8B-B14F-4D97-AF65-F5344CB8AC3E}">
        <p14:creationId xmlns:p14="http://schemas.microsoft.com/office/powerpoint/2010/main" val="2588995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51A30C4-A71A-4962-98AD-66FAFB2DB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846646"/>
              </p:ext>
            </p:extLst>
          </p:nvPr>
        </p:nvGraphicFramePr>
        <p:xfrm>
          <a:off x="342900" y="1416158"/>
          <a:ext cx="8458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76441443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8162679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94142419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98081124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EU Member States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650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Austria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Estonia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Italy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Romania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24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Belgium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Finland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Latvia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Slovakia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98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Bulgaria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Lithuania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Slovenia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9251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Croatia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Luxembourg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Spain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22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Republic of Cyprus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Greece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Malta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Sweden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182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Czech Republic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Hungary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Netherlands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United Kingdom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75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Denmark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Ireland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Poland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Portugal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22533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EU countries?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07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 we have any EU students?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20DED54-91FB-4D9D-A8EF-D3C157E10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294845"/>
              </p:ext>
            </p:extLst>
          </p:nvPr>
        </p:nvGraphicFramePr>
        <p:xfrm>
          <a:off x="457200" y="1481138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86175040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8444214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436193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5797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MS CJC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FALL 2017*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MS CJC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FALL 2017*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287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COAHOMA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MERIDIAN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105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CO-LIN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83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EAST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GULF COAST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52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NORTHEAST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793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HINDS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NORTHWEST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29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HOLMES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PEARL 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29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ITAWAMBA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SOUTHWEST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9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JONES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CJC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07744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95804DD-CB07-4759-A531-DA5A8FD9BEFD}"/>
              </a:ext>
            </a:extLst>
          </p:cNvPr>
          <p:cNvSpPr txBox="1"/>
          <p:nvPr/>
        </p:nvSpPr>
        <p:spPr>
          <a:xfrm>
            <a:off x="1905000" y="50292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*Figures reflect Out-of-Country (International) enrollment</a:t>
            </a:r>
          </a:p>
          <a:p>
            <a:r>
              <a:rPr lang="en-US" dirty="0"/>
              <a:t>  and may or may not include students from EU countries.</a:t>
            </a:r>
          </a:p>
          <a:p>
            <a:endParaRPr lang="en-US" dirty="0"/>
          </a:p>
          <a:p>
            <a:r>
              <a:rPr lang="en-US" dirty="0"/>
              <a:t>  Source:  MCCB, 2018.</a:t>
            </a:r>
          </a:p>
        </p:txBody>
      </p:sp>
    </p:spTree>
    <p:extLst>
      <p:ext uri="{BB962C8B-B14F-4D97-AF65-F5344CB8AC3E}">
        <p14:creationId xmlns:p14="http://schemas.microsoft.com/office/powerpoint/2010/main" val="3957619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 we have any EU students?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20DED54-91FB-4D9D-A8EF-D3C157E10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517123"/>
              </p:ext>
            </p:extLst>
          </p:nvPr>
        </p:nvGraphicFramePr>
        <p:xfrm>
          <a:off x="457200" y="1481138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86175040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8444214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436193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5797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MS IHL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FALL 2017*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MS IHL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FALL 2017*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287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ALCORN 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MS VALLEY 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105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DELTA 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 (9)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UNIV MISSISSIPPI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 (17)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83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JACKSON 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UNIV MS MED 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52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MISSISSIPPI 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SOUTHERN 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 (11)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793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MS UNIV 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IHL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238 (25)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29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29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9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07744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95804DD-CB07-4759-A531-DA5A8FD9BEFD}"/>
              </a:ext>
            </a:extLst>
          </p:cNvPr>
          <p:cNvSpPr txBox="1"/>
          <p:nvPr/>
        </p:nvSpPr>
        <p:spPr>
          <a:xfrm>
            <a:off x="1905000" y="50292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*Figures reflect enrollment from EU countries.  Figures in </a:t>
            </a:r>
          </a:p>
          <a:p>
            <a:r>
              <a:rPr lang="en-US" dirty="0"/>
              <a:t>  parentheses reflect number of countries.  Represents </a:t>
            </a:r>
          </a:p>
          <a:p>
            <a:r>
              <a:rPr lang="en-US" dirty="0"/>
              <a:t>  every country in the EA except Cyprus and Malta.</a:t>
            </a:r>
          </a:p>
          <a:p>
            <a:r>
              <a:rPr lang="en-US" dirty="0"/>
              <a:t>  Source:  IHL, 2018.</a:t>
            </a:r>
          </a:p>
        </p:txBody>
      </p:sp>
    </p:spTree>
    <p:extLst>
      <p:ext uri="{BB962C8B-B14F-4D97-AF65-F5344CB8AC3E}">
        <p14:creationId xmlns:p14="http://schemas.microsoft.com/office/powerpoint/2010/main" val="1718467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711891"/>
          </a:xfrm>
        </p:spPr>
        <p:txBody>
          <a:bodyPr>
            <a:normAutofit/>
          </a:bodyPr>
          <a:lstStyle/>
          <a:p>
            <a:r>
              <a:rPr lang="en-US" dirty="0"/>
              <a:t>Whether you had EU students enrolled in Fall 2017 or not, you should assume GDPR will apply to your institution at some point.</a:t>
            </a:r>
          </a:p>
          <a:p>
            <a:r>
              <a:rPr lang="en-US" dirty="0"/>
              <a:t>If you haven’t already done so, begin conversations about how GDPR could impact your campus.  Conversations should include technical, legal, registrar, institutional research, and others involved with student data.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What is next?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24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/>
          <a:lstStyle/>
          <a:p>
            <a:r>
              <a:rPr lang="en-US" dirty="0"/>
              <a:t>The General Data Protection Regulation (GDPR) standardizes data protection law across all 28 European Union (EU) countries.   (EU’s FERPA)</a:t>
            </a:r>
          </a:p>
          <a:p>
            <a:r>
              <a:rPr lang="en-US" dirty="0"/>
              <a:t>Developed in reaction to smart phones and social media sites collecting massive amounts of personal information (Google &amp; Facebook).</a:t>
            </a:r>
          </a:p>
          <a:p>
            <a:r>
              <a:rPr lang="en-US" dirty="0"/>
              <a:t>Effective </a:t>
            </a:r>
            <a:r>
              <a:rPr lang="en-US" dirty="0">
                <a:solidFill>
                  <a:srgbClr val="C00000"/>
                </a:solidFill>
              </a:rPr>
              <a:t>May 25, 2018</a:t>
            </a:r>
            <a:r>
              <a:rPr lang="en-US" dirty="0"/>
              <a:t>…108 days ago.</a:t>
            </a:r>
          </a:p>
          <a:p>
            <a:r>
              <a:rPr lang="en-US" dirty="0"/>
              <a:t>Link to GDPR:   https://gdpr-info.eu/</a:t>
            </a:r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GDPR…What is it?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28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711891"/>
          </a:xfrm>
        </p:spPr>
        <p:txBody>
          <a:bodyPr>
            <a:normAutofit/>
          </a:bodyPr>
          <a:lstStyle/>
          <a:p>
            <a:r>
              <a:rPr lang="en-US" dirty="0"/>
              <a:t>At this point there are more questions than answers on how GDPR will impact our universities.  GDPR regulations are still new and untested in the U.S.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Until the impact of GDPR becomes more clear, it may be a good idea to be continue creating a culture of data awareness while being mindful of the GDPR regulations.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What is next?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200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4F7E34-B210-4061-9B8B-30A7E134E4B4}"/>
              </a:ext>
            </a:extLst>
          </p:cNvPr>
          <p:cNvSpPr txBox="1">
            <a:spLocks/>
          </p:cNvSpPr>
          <p:nvPr/>
        </p:nvSpPr>
        <p:spPr>
          <a:xfrm>
            <a:off x="457200" y="1663085"/>
            <a:ext cx="8229600" cy="3531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6D6D6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6D6D6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Thank You!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300" b="1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6D6D6D"/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Jim Hood, Ph.D.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6D6D6D"/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Assistant Commissioner for Strategic Research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jhood@mississippi.edu – 601.432.7011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5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@</a:t>
            </a:r>
            <a:r>
              <a:rPr kumimoji="0" lang="en-US" sz="1750" b="1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MSPublicUniv</a:t>
            </a:r>
            <a:r>
              <a:rPr kumimoji="0" lang="en-US" sz="175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          www.mississippi.edu/research         #</a:t>
            </a:r>
            <a:r>
              <a:rPr kumimoji="0" lang="en-US" sz="1750" b="1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Lucida Sans Unicode" panose="020B0602030504020204" pitchFamily="34" charset="0"/>
                <a:cs typeface="Lucida Sans Unicode" panose="020B0602030504020204" pitchFamily="34" charset="0"/>
              </a:rPr>
              <a:t>AdvancingMS</a:t>
            </a:r>
            <a:endParaRPr kumimoji="0" lang="en-US" sz="175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8" name="Picture 7" descr="header-logo.png">
            <a:extLst>
              <a:ext uri="{FF2B5EF4-FFF2-40B4-BE49-F238E27FC236}">
                <a16:creationId xmlns:a16="http://schemas.microsoft.com/office/drawing/2014/main" id="{48CB3396-9A0F-494A-BAC1-8BAD4AE24DA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5600" y="205759"/>
            <a:ext cx="320186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6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51A30C4-A71A-4962-98AD-66FAFB2DB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721305"/>
              </p:ext>
            </p:extLst>
          </p:nvPr>
        </p:nvGraphicFramePr>
        <p:xfrm>
          <a:off x="342900" y="1416158"/>
          <a:ext cx="8458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76441443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8162679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94142419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98081124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EU Member States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650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Austria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Estonia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Italy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Romania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24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Belgium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Finland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Latvia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Slovakia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298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Bulgaria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France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Lithuania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Slovenia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9251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Croatia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Luxembourg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Spain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22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Republic of Cyprus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Greece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Malta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Sweden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182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Czech Republic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Hungary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Netherlands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United Kingdom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75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Denmark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Ireland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Poland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Portugal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22533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EU countries?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2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711891"/>
          </a:xfrm>
        </p:spPr>
        <p:txBody>
          <a:bodyPr>
            <a:normAutofit/>
          </a:bodyPr>
          <a:lstStyle/>
          <a:p>
            <a:r>
              <a:rPr lang="en-US" dirty="0"/>
              <a:t>Regulations apply to all organizations holding and processing EU residents’ personal data, regardless of geographic location</a:t>
            </a:r>
          </a:p>
          <a:p>
            <a:r>
              <a:rPr lang="en-US" dirty="0"/>
              <a:t>Entities offering goods or services to EU residents must meet GDPR compliance – including universities</a:t>
            </a:r>
          </a:p>
          <a:p>
            <a:r>
              <a:rPr lang="en-US" dirty="0"/>
              <a:t>GDPR is not bound by geographic location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GDPR…What is it?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66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Increase limits on fines.  </a:t>
            </a:r>
          </a:p>
          <a:p>
            <a:r>
              <a:rPr lang="en-US" sz="2800" dirty="0"/>
              <a:t>Regulations include larger fines and enforcement action will extend to countries outside of the EU -- but this has not been tested. </a:t>
            </a:r>
          </a:p>
          <a:p>
            <a:r>
              <a:rPr lang="en-US" sz="2800" dirty="0"/>
              <a:t>Will U.S. organizations (including universities) take heed of EU data protection regulations?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3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Establish data protection officers.  </a:t>
            </a:r>
          </a:p>
          <a:p>
            <a:r>
              <a:rPr lang="en-US" sz="2800" dirty="0"/>
              <a:t>Organizations are required to have data protection officers.</a:t>
            </a:r>
          </a:p>
          <a:p>
            <a:r>
              <a:rPr lang="en-US" sz="2800" dirty="0"/>
              <a:t>These positions should have an independent reporting line in the organizational structure (similar to auditors reporting directly to the president).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5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Shift in accountability.  </a:t>
            </a:r>
          </a:p>
          <a:p>
            <a:r>
              <a:rPr lang="en-US" sz="2800" dirty="0"/>
              <a:t>Burden of proof lies with the organization-and not the individual. </a:t>
            </a:r>
            <a:r>
              <a:rPr lang="en-US" sz="2400" dirty="0"/>
              <a:t>(FERPA requires students to opt-in privacy status; GDPR requires students to opt-out of privacy status)</a:t>
            </a:r>
          </a:p>
          <a:p>
            <a:r>
              <a:rPr lang="en-US" sz="2800" dirty="0"/>
              <a:t>Adds new requirements around maintenance of audit trails and data processes.</a:t>
            </a:r>
          </a:p>
          <a:p>
            <a:r>
              <a:rPr lang="en-US" sz="2800" dirty="0"/>
              <a:t>Forces organizations to have a more proactive, comprehensive view of data.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8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Timely breach reporting.  </a:t>
            </a:r>
          </a:p>
          <a:p>
            <a:r>
              <a:rPr lang="en-US" sz="2800" dirty="0"/>
              <a:t>Significant data breaches will need to be reported within 72 hours of detection.</a:t>
            </a:r>
          </a:p>
          <a:p>
            <a:r>
              <a:rPr lang="en-US" sz="2800" dirty="0"/>
              <a:t>This will likely conflict with legal efforts.</a:t>
            </a:r>
          </a:p>
          <a:p>
            <a:pPr marL="109728" indent="0">
              <a:buNone/>
            </a:pPr>
            <a:r>
              <a:rPr lang="en-US" sz="3000" b="1" dirty="0"/>
              <a:t>Data encryption may not be enough.  </a:t>
            </a:r>
          </a:p>
          <a:p>
            <a:r>
              <a:rPr lang="en-US" sz="2800" dirty="0"/>
              <a:t>GDPR exempts notification of data breaches when data are encrypted—but that may not apply when weak encryption has been used.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49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dirty="0"/>
              <a:t>Rights related to profiling.  </a:t>
            </a:r>
          </a:p>
          <a:p>
            <a:r>
              <a:rPr lang="en-US" sz="2800" dirty="0"/>
              <a:t>Individuals have new rights to opt-out of, and object to, online profiling and tracking.</a:t>
            </a:r>
          </a:p>
          <a:p>
            <a:r>
              <a:rPr lang="en-US" sz="2800" dirty="0"/>
              <a:t>This applies to websites, phones, mobile apps, wearable devices, and emerging technologies.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GDPR…Key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714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4447</TotalTime>
  <Words>1194</Words>
  <Application>Microsoft Office PowerPoint</Application>
  <PresentationFormat>On-screen Show (4:3)</PresentationFormat>
  <Paragraphs>259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MBUG 2018 </vt:lpstr>
      <vt:lpstr>GDPR…What is it?</vt:lpstr>
      <vt:lpstr>What are the EU countries?</vt:lpstr>
      <vt:lpstr>GDPR…What is it?</vt:lpstr>
      <vt:lpstr>GDPR…Key Points</vt:lpstr>
      <vt:lpstr>GDPR…Key Points</vt:lpstr>
      <vt:lpstr>GDPR…Key Points</vt:lpstr>
      <vt:lpstr>GDPR…Key Points</vt:lpstr>
      <vt:lpstr>GDPR…Key Points</vt:lpstr>
      <vt:lpstr>GDPR…Key Points</vt:lpstr>
      <vt:lpstr>GDPR…Key Points</vt:lpstr>
      <vt:lpstr>GDPR…Key Points</vt:lpstr>
      <vt:lpstr>GDPR…Key Points</vt:lpstr>
      <vt:lpstr>GDPR…Key Points</vt:lpstr>
      <vt:lpstr>GDPR…Key Points</vt:lpstr>
      <vt:lpstr>What are the EU countries?</vt:lpstr>
      <vt:lpstr>Do we have any EU students?</vt:lpstr>
      <vt:lpstr>Do we have any EU students?</vt:lpstr>
      <vt:lpstr>What is next? </vt:lpstr>
      <vt:lpstr>What is next?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IHL Update</dc:title>
  <dc:creator>Jim Hood</dc:creator>
  <cp:lastModifiedBy>Jim Hood</cp:lastModifiedBy>
  <cp:revision>344</cp:revision>
  <cp:lastPrinted>2018-09-07T21:58:57Z</cp:lastPrinted>
  <dcterms:created xsi:type="dcterms:W3CDTF">2016-03-29T15:20:18Z</dcterms:created>
  <dcterms:modified xsi:type="dcterms:W3CDTF">2018-09-10T02:14:09Z</dcterms:modified>
</cp:coreProperties>
</file>