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6" r:id="rId2"/>
    <p:sldId id="257" r:id="rId3"/>
    <p:sldId id="290" r:id="rId4"/>
    <p:sldId id="302" r:id="rId5"/>
    <p:sldId id="288" r:id="rId6"/>
    <p:sldId id="289" r:id="rId7"/>
    <p:sldId id="292" r:id="rId8"/>
    <p:sldId id="294" r:id="rId9"/>
    <p:sldId id="293" r:id="rId10"/>
    <p:sldId id="306" r:id="rId11"/>
    <p:sldId id="280" r:id="rId12"/>
    <p:sldId id="308" r:id="rId13"/>
    <p:sldId id="276" r:id="rId14"/>
    <p:sldId id="301" r:id="rId15"/>
    <p:sldId id="307" r:id="rId16"/>
    <p:sldId id="305" r:id="rId17"/>
    <p:sldId id="277"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194" autoAdjust="0"/>
    <p:restoredTop sz="96395" autoAdjust="0"/>
  </p:normalViewPr>
  <p:slideViewPr>
    <p:cSldViewPr>
      <p:cViewPr varScale="1">
        <p:scale>
          <a:sx n="115" d="100"/>
          <a:sy n="115" d="100"/>
        </p:scale>
        <p:origin x="264" y="108"/>
      </p:cViewPr>
      <p:guideLst>
        <p:guide orient="horz" pos="2160"/>
        <p:guide pos="2880"/>
      </p:guideLst>
    </p:cSldViewPr>
  </p:slideViewPr>
  <p:notesTextViewPr>
    <p:cViewPr>
      <p:scale>
        <a:sx n="1" d="1"/>
        <a:sy n="1" d="1"/>
      </p:scale>
      <p:origin x="0" y="0"/>
    </p:cViewPr>
  </p:notesTextViewPr>
  <p:notesViewPr>
    <p:cSldViewPr>
      <p:cViewPr>
        <p:scale>
          <a:sx n="110" d="100"/>
          <a:sy n="110" d="100"/>
        </p:scale>
        <p:origin x="-2268" y="696"/>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CEB9472-58FB-4E13-9D4A-70DEAC3C5A10}" type="datetimeFigureOut">
              <a:rPr lang="en-US" smtClean="0"/>
              <a:t>9/6/2018</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85D47B5-94C3-427C-9C3A-3090D21E057B}" type="slidenum">
              <a:rPr lang="en-US" smtClean="0"/>
              <a:t>‹#›</a:t>
            </a:fld>
            <a:endParaRPr lang="en-US" dirty="0"/>
          </a:p>
        </p:txBody>
      </p:sp>
    </p:spTree>
    <p:extLst>
      <p:ext uri="{BB962C8B-B14F-4D97-AF65-F5344CB8AC3E}">
        <p14:creationId xmlns:p14="http://schemas.microsoft.com/office/powerpoint/2010/main" val="3778223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283DF457-C20F-4ABA-911B-E834DF1B67BB}" type="datetimeFigureOut">
              <a:rPr lang="en-US" smtClean="0"/>
              <a:t>9/6/2018</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7841928A-825E-4ED2-BB72-35A8B78EB8BC}" type="slidenum">
              <a:rPr lang="en-US" smtClean="0"/>
              <a:t>‹#›</a:t>
            </a:fld>
            <a:endParaRPr lang="en-US" dirty="0"/>
          </a:p>
        </p:txBody>
      </p:sp>
    </p:spTree>
    <p:extLst>
      <p:ext uri="{BB962C8B-B14F-4D97-AF65-F5344CB8AC3E}">
        <p14:creationId xmlns:p14="http://schemas.microsoft.com/office/powerpoint/2010/main" val="2898702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41928A-825E-4ED2-BB72-35A8B78EB8BC}" type="slidenum">
              <a:rPr lang="en-US" smtClean="0"/>
              <a:t>1</a:t>
            </a:fld>
            <a:endParaRPr lang="en-US" dirty="0"/>
          </a:p>
        </p:txBody>
      </p:sp>
    </p:spTree>
    <p:extLst>
      <p:ext uri="{BB962C8B-B14F-4D97-AF65-F5344CB8AC3E}">
        <p14:creationId xmlns:p14="http://schemas.microsoft.com/office/powerpoint/2010/main" val="2764845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41928A-825E-4ED2-BB72-35A8B78EB8BC}" type="slidenum">
              <a:rPr lang="en-US" smtClean="0"/>
              <a:t>11</a:t>
            </a:fld>
            <a:endParaRPr lang="en-US" dirty="0"/>
          </a:p>
        </p:txBody>
      </p:sp>
    </p:spTree>
    <p:extLst>
      <p:ext uri="{BB962C8B-B14F-4D97-AF65-F5344CB8AC3E}">
        <p14:creationId xmlns:p14="http://schemas.microsoft.com/office/powerpoint/2010/main" val="3954855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41928A-825E-4ED2-BB72-35A8B78EB8BC}" type="slidenum">
              <a:rPr lang="en-US" smtClean="0"/>
              <a:t>13</a:t>
            </a:fld>
            <a:endParaRPr lang="en-US" dirty="0"/>
          </a:p>
        </p:txBody>
      </p:sp>
    </p:spTree>
    <p:extLst>
      <p:ext uri="{BB962C8B-B14F-4D97-AF65-F5344CB8AC3E}">
        <p14:creationId xmlns:p14="http://schemas.microsoft.com/office/powerpoint/2010/main" val="2216187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41928A-825E-4ED2-BB72-35A8B78EB8BC}" type="slidenum">
              <a:rPr lang="en-US" smtClean="0"/>
              <a:t>14</a:t>
            </a:fld>
            <a:endParaRPr lang="en-US" dirty="0"/>
          </a:p>
        </p:txBody>
      </p:sp>
    </p:spTree>
    <p:extLst>
      <p:ext uri="{BB962C8B-B14F-4D97-AF65-F5344CB8AC3E}">
        <p14:creationId xmlns:p14="http://schemas.microsoft.com/office/powerpoint/2010/main" val="2865812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41928A-825E-4ED2-BB72-35A8B78EB8BC}" type="slidenum">
              <a:rPr lang="en-US" smtClean="0"/>
              <a:t>17</a:t>
            </a:fld>
            <a:endParaRPr lang="en-US" dirty="0"/>
          </a:p>
        </p:txBody>
      </p:sp>
    </p:spTree>
    <p:extLst>
      <p:ext uri="{BB962C8B-B14F-4D97-AF65-F5344CB8AC3E}">
        <p14:creationId xmlns:p14="http://schemas.microsoft.com/office/powerpoint/2010/main" val="1911655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41928A-825E-4ED2-BB72-35A8B78EB8BC}" type="slidenum">
              <a:rPr lang="en-US" smtClean="0"/>
              <a:t>2</a:t>
            </a:fld>
            <a:endParaRPr lang="en-US" dirty="0"/>
          </a:p>
        </p:txBody>
      </p:sp>
    </p:spTree>
    <p:extLst>
      <p:ext uri="{BB962C8B-B14F-4D97-AF65-F5344CB8AC3E}">
        <p14:creationId xmlns:p14="http://schemas.microsoft.com/office/powerpoint/2010/main" val="2749823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841928A-825E-4ED2-BB72-35A8B78EB8BC}" type="slidenum">
              <a:rPr lang="en-US" smtClean="0"/>
              <a:t>3</a:t>
            </a:fld>
            <a:endParaRPr lang="en-US" dirty="0"/>
          </a:p>
        </p:txBody>
      </p:sp>
    </p:spTree>
    <p:extLst>
      <p:ext uri="{BB962C8B-B14F-4D97-AF65-F5344CB8AC3E}">
        <p14:creationId xmlns:p14="http://schemas.microsoft.com/office/powerpoint/2010/main" val="1450112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841928A-825E-4ED2-BB72-35A8B78EB8BC}" type="slidenum">
              <a:rPr lang="en-US" smtClean="0"/>
              <a:t>4</a:t>
            </a:fld>
            <a:endParaRPr lang="en-US" dirty="0"/>
          </a:p>
        </p:txBody>
      </p:sp>
    </p:spTree>
    <p:extLst>
      <p:ext uri="{BB962C8B-B14F-4D97-AF65-F5344CB8AC3E}">
        <p14:creationId xmlns:p14="http://schemas.microsoft.com/office/powerpoint/2010/main" val="2546326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41928A-825E-4ED2-BB72-35A8B78EB8BC}" type="slidenum">
              <a:rPr lang="en-US" smtClean="0"/>
              <a:t>5</a:t>
            </a:fld>
            <a:endParaRPr lang="en-US" dirty="0"/>
          </a:p>
        </p:txBody>
      </p:sp>
    </p:spTree>
    <p:extLst>
      <p:ext uri="{BB962C8B-B14F-4D97-AF65-F5344CB8AC3E}">
        <p14:creationId xmlns:p14="http://schemas.microsoft.com/office/powerpoint/2010/main" val="2091766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841928A-825E-4ED2-BB72-35A8B78EB8BC}" type="slidenum">
              <a:rPr lang="en-US" smtClean="0"/>
              <a:t>6</a:t>
            </a:fld>
            <a:endParaRPr lang="en-US" dirty="0"/>
          </a:p>
        </p:txBody>
      </p:sp>
    </p:spTree>
    <p:extLst>
      <p:ext uri="{BB962C8B-B14F-4D97-AF65-F5344CB8AC3E}">
        <p14:creationId xmlns:p14="http://schemas.microsoft.com/office/powerpoint/2010/main" val="3867559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841928A-825E-4ED2-BB72-35A8B78EB8BC}" type="slidenum">
              <a:rPr lang="en-US" smtClean="0"/>
              <a:t>7</a:t>
            </a:fld>
            <a:endParaRPr lang="en-US" dirty="0"/>
          </a:p>
        </p:txBody>
      </p:sp>
    </p:spTree>
    <p:extLst>
      <p:ext uri="{BB962C8B-B14F-4D97-AF65-F5344CB8AC3E}">
        <p14:creationId xmlns:p14="http://schemas.microsoft.com/office/powerpoint/2010/main" val="4171180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41928A-825E-4ED2-BB72-35A8B78EB8BC}" type="slidenum">
              <a:rPr lang="en-US" smtClean="0"/>
              <a:t>8</a:t>
            </a:fld>
            <a:endParaRPr lang="en-US" dirty="0"/>
          </a:p>
        </p:txBody>
      </p:sp>
    </p:spTree>
    <p:extLst>
      <p:ext uri="{BB962C8B-B14F-4D97-AF65-F5344CB8AC3E}">
        <p14:creationId xmlns:p14="http://schemas.microsoft.com/office/powerpoint/2010/main" val="1083235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41928A-825E-4ED2-BB72-35A8B78EB8BC}" type="slidenum">
              <a:rPr lang="en-US" smtClean="0"/>
              <a:t>9</a:t>
            </a:fld>
            <a:endParaRPr lang="en-US" dirty="0"/>
          </a:p>
        </p:txBody>
      </p:sp>
    </p:spTree>
    <p:extLst>
      <p:ext uri="{BB962C8B-B14F-4D97-AF65-F5344CB8AC3E}">
        <p14:creationId xmlns:p14="http://schemas.microsoft.com/office/powerpoint/2010/main" val="30221698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A2A4143-1CEE-4AE4-AD9B-5AADEAE137B7}" type="datetimeFigureOut">
              <a:rPr lang="en-US" smtClean="0"/>
              <a:t>9/6/2018</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5D0F0F3-6D14-4A29-A603-CBE4880F153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A2A4143-1CEE-4AE4-AD9B-5AADEAE137B7}" type="datetimeFigureOut">
              <a:rPr lang="en-US" smtClean="0"/>
              <a:t>9/6/2018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D0F0F3-6D14-4A29-A603-CBE4880F153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A2A4143-1CEE-4AE4-AD9B-5AADEAE137B7}" type="datetimeFigureOut">
              <a:rPr lang="en-US" smtClean="0"/>
              <a:t>9/6/2018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D0F0F3-6D14-4A29-A603-CBE4880F153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A2A4143-1CEE-4AE4-AD9B-5AADEAE137B7}" type="datetimeFigureOut">
              <a:rPr lang="en-US" smtClean="0"/>
              <a:t>9/6/2018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D0F0F3-6D14-4A29-A603-CBE4880F153C}" type="slidenum">
              <a:rPr lang="en-US" smtClean="0"/>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A2A4143-1CEE-4AE4-AD9B-5AADEAE137B7}" type="datetimeFigureOut">
              <a:rPr lang="en-US" smtClean="0"/>
              <a:t>9/6/2018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D0F0F3-6D14-4A29-A603-CBE4880F153C}"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A2A4143-1CEE-4AE4-AD9B-5AADEAE137B7}" type="datetimeFigureOut">
              <a:rPr lang="en-US" smtClean="0"/>
              <a:t>9/6/2018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D0F0F3-6D14-4A29-A603-CBE4880F153C}" type="slidenum">
              <a:rPr lang="en-US" smtClean="0"/>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A2A4143-1CEE-4AE4-AD9B-5AADEAE137B7}" type="datetimeFigureOut">
              <a:rPr lang="en-US" smtClean="0"/>
              <a:t>9/6/2018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5D0F0F3-6D14-4A29-A603-CBE4880F153C}"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A2A4143-1CEE-4AE4-AD9B-5AADEAE137B7}" type="datetimeFigureOut">
              <a:rPr lang="en-US" smtClean="0"/>
              <a:t>9/6/2018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5D0F0F3-6D14-4A29-A603-CBE4880F153C}" type="slidenum">
              <a:rPr lang="en-US" smtClean="0"/>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2A4143-1CEE-4AE4-AD9B-5AADEAE137B7}" type="datetimeFigureOut">
              <a:rPr lang="en-US" smtClean="0"/>
              <a:t>9/6/2018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5D0F0F3-6D14-4A29-A603-CBE4880F153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AA2A4143-1CEE-4AE4-AD9B-5AADEAE137B7}" type="datetimeFigureOut">
              <a:rPr lang="en-US" smtClean="0"/>
              <a:t>9/6/2018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D0F0F3-6D14-4A29-A603-CBE4880F153C}"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AA2A4143-1CEE-4AE4-AD9B-5AADEAE137B7}" type="datetimeFigureOut">
              <a:rPr lang="en-US" smtClean="0"/>
              <a:t>9/6/2018</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5D0F0F3-6D14-4A29-A603-CBE4880F153C}"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A2A4143-1CEE-4AE4-AD9B-5AADEAE137B7}" type="datetimeFigureOut">
              <a:rPr lang="en-US" smtClean="0"/>
              <a:t>9/6/2018</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5D0F0F3-6D14-4A29-A603-CBE4880F153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81000"/>
            <a:ext cx="7772400" cy="1600199"/>
          </a:xfrm>
        </p:spPr>
        <p:txBody>
          <a:bodyPr>
            <a:noAutofit/>
          </a:bodyPr>
          <a:lstStyle/>
          <a:p>
            <a:pPr algn="ctr"/>
            <a:r>
              <a:rPr lang="en-US" sz="5400" dirty="0">
                <a:solidFill>
                  <a:schemeClr val="tx1"/>
                </a:solidFill>
                <a:effectLst/>
                <a:latin typeface="Calibri" panose="020F0502020204030204" pitchFamily="34" charset="0"/>
                <a:cs typeface="Calibri" panose="020F0502020204030204" pitchFamily="34" charset="0"/>
              </a:rPr>
              <a:t>MBUG 2018</a:t>
            </a:r>
            <a:br>
              <a:rPr lang="en-US" sz="5400" dirty="0">
                <a:solidFill>
                  <a:schemeClr val="tx1"/>
                </a:solidFill>
                <a:effectLst/>
                <a:latin typeface="Calibri" panose="020F0502020204030204" pitchFamily="34" charset="0"/>
                <a:cs typeface="Calibri" panose="020F0502020204030204" pitchFamily="34" charset="0"/>
              </a:rPr>
            </a:br>
            <a:endParaRPr lang="en-US" sz="5400" dirty="0">
              <a:solidFill>
                <a:schemeClr val="tx1"/>
              </a:solidFill>
              <a:effectLst/>
              <a:latin typeface="Calibri" panose="020F0502020204030204" pitchFamily="34" charset="0"/>
              <a:cs typeface="Calibri" panose="020F0502020204030204" pitchFamily="34" charset="0"/>
            </a:endParaRPr>
          </a:p>
        </p:txBody>
      </p:sp>
      <p:sp>
        <p:nvSpPr>
          <p:cNvPr id="5" name="Subtitle 4"/>
          <p:cNvSpPr>
            <a:spLocks noGrp="1"/>
          </p:cNvSpPr>
          <p:nvPr>
            <p:ph type="subTitle" idx="1"/>
          </p:nvPr>
        </p:nvSpPr>
        <p:spPr>
          <a:xfrm>
            <a:off x="457200" y="1371600"/>
            <a:ext cx="7848600" cy="3429000"/>
          </a:xfrm>
        </p:spPr>
        <p:txBody>
          <a:bodyPr>
            <a:normAutofit/>
          </a:bodyPr>
          <a:lstStyle/>
          <a:p>
            <a:pPr indent="-457200" algn="ctr"/>
            <a:r>
              <a:rPr lang="en-US" sz="3200" b="1" dirty="0" smtClean="0">
                <a:solidFill>
                  <a:schemeClr val="tx1"/>
                </a:solidFill>
                <a:latin typeface="Calibri" panose="020F0502020204030204" pitchFamily="34" charset="0"/>
                <a:cs typeface="Calibri" panose="020F0502020204030204" pitchFamily="34" charset="0"/>
              </a:rPr>
              <a:t>Degree </a:t>
            </a:r>
            <a:r>
              <a:rPr lang="en-US" sz="3200" b="1" dirty="0">
                <a:solidFill>
                  <a:schemeClr val="tx1"/>
                </a:solidFill>
                <a:latin typeface="Calibri" panose="020F0502020204030204" pitchFamily="34" charset="0"/>
                <a:cs typeface="Calibri" panose="020F0502020204030204" pitchFamily="34" charset="0"/>
              </a:rPr>
              <a:t>Works Implementation </a:t>
            </a:r>
          </a:p>
          <a:p>
            <a:pPr indent="-457200" algn="ctr"/>
            <a:r>
              <a:rPr lang="en-US" sz="3200" b="1" dirty="0" smtClean="0">
                <a:solidFill>
                  <a:schemeClr val="tx1"/>
                </a:solidFill>
                <a:latin typeface="Calibri" panose="020F0502020204030204" pitchFamily="34" charset="0"/>
                <a:cs typeface="Calibri" panose="020F0502020204030204" pitchFamily="34" charset="0"/>
              </a:rPr>
              <a:t>Where Do We Begin?</a:t>
            </a:r>
            <a:endParaRPr lang="en-US" sz="3200" b="1" dirty="0">
              <a:solidFill>
                <a:schemeClr val="tx1"/>
              </a:solidFill>
              <a:latin typeface="Calibri" panose="020F0502020204030204" pitchFamily="34" charset="0"/>
              <a:cs typeface="Calibri" panose="020F0502020204030204" pitchFamily="34" charset="0"/>
            </a:endParaRPr>
          </a:p>
          <a:p>
            <a:pPr indent="-457200" algn="l"/>
            <a:endParaRPr lang="en-US" sz="2000" dirty="0" smtClean="0">
              <a:solidFill>
                <a:schemeClr val="tx1"/>
              </a:solidFill>
              <a:latin typeface="Calibri" panose="020F0502020204030204" pitchFamily="34" charset="0"/>
              <a:cs typeface="Calibri" panose="020F0502020204030204" pitchFamily="34" charset="0"/>
            </a:endParaRPr>
          </a:p>
          <a:p>
            <a:pPr indent="-457200" algn="l"/>
            <a:r>
              <a:rPr lang="en-US" sz="2000" dirty="0" smtClean="0">
                <a:solidFill>
                  <a:schemeClr val="tx1"/>
                </a:solidFill>
                <a:latin typeface="Calibri" panose="020F0502020204030204" pitchFamily="34" charset="0"/>
                <a:cs typeface="Calibri" panose="020F0502020204030204" pitchFamily="34" charset="0"/>
              </a:rPr>
              <a:t>	</a:t>
            </a:r>
            <a:r>
              <a:rPr lang="en-US" sz="2000" b="1" dirty="0" smtClean="0">
                <a:solidFill>
                  <a:schemeClr val="tx1"/>
                </a:solidFill>
                <a:latin typeface="Calibri" panose="020F0502020204030204" pitchFamily="34" charset="0"/>
                <a:cs typeface="Calibri" panose="020F0502020204030204" pitchFamily="34" charset="0"/>
              </a:rPr>
              <a:t>Presented </a:t>
            </a:r>
            <a:r>
              <a:rPr lang="en-US" sz="2000" b="1" dirty="0">
                <a:solidFill>
                  <a:schemeClr val="tx1"/>
                </a:solidFill>
                <a:latin typeface="Calibri" panose="020F0502020204030204" pitchFamily="34" charset="0"/>
                <a:cs typeface="Calibri" panose="020F0502020204030204" pitchFamily="34" charset="0"/>
              </a:rPr>
              <a:t>By: </a:t>
            </a:r>
            <a:r>
              <a:rPr lang="en-US" sz="2000" b="1" dirty="0" smtClean="0">
                <a:solidFill>
                  <a:schemeClr val="tx1"/>
                </a:solidFill>
                <a:latin typeface="Calibri" panose="020F0502020204030204" pitchFamily="34" charset="0"/>
                <a:cs typeface="Calibri" panose="020F0502020204030204" pitchFamily="34" charset="0"/>
              </a:rPr>
              <a:t>	Cindy Hampton and Elizabeth Milner</a:t>
            </a:r>
            <a:endParaRPr lang="en-US" sz="2000" b="1" dirty="0">
              <a:solidFill>
                <a:schemeClr val="tx1"/>
              </a:solidFill>
              <a:latin typeface="Calibri" panose="020F0502020204030204" pitchFamily="34" charset="0"/>
              <a:cs typeface="Calibri" panose="020F0502020204030204" pitchFamily="34" charset="0"/>
            </a:endParaRPr>
          </a:p>
          <a:p>
            <a:pPr indent="-457200" algn="l"/>
            <a:r>
              <a:rPr lang="en-US" sz="2000" b="1" dirty="0" smtClean="0">
                <a:solidFill>
                  <a:schemeClr val="tx1"/>
                </a:solidFill>
                <a:latin typeface="Calibri" panose="020F0502020204030204" pitchFamily="34" charset="0"/>
                <a:cs typeface="Calibri" panose="020F0502020204030204" pitchFamily="34" charset="0"/>
              </a:rPr>
              <a:t>	Institution</a:t>
            </a:r>
            <a:r>
              <a:rPr lang="en-US" sz="2000" b="1" dirty="0">
                <a:solidFill>
                  <a:schemeClr val="tx1"/>
                </a:solidFill>
                <a:latin typeface="Calibri" panose="020F0502020204030204" pitchFamily="34" charset="0"/>
                <a:cs typeface="Calibri" panose="020F0502020204030204" pitchFamily="34" charset="0"/>
              </a:rPr>
              <a:t>: </a:t>
            </a:r>
            <a:r>
              <a:rPr lang="en-US" sz="2000" dirty="0" smtClean="0">
                <a:solidFill>
                  <a:schemeClr val="tx1"/>
                </a:solidFill>
                <a:latin typeface="Calibri" panose="020F0502020204030204" pitchFamily="34" charset="0"/>
                <a:cs typeface="Calibri" panose="020F0502020204030204" pitchFamily="34" charset="0"/>
              </a:rPr>
              <a:t>	   </a:t>
            </a:r>
            <a:r>
              <a:rPr lang="en-US" sz="2000" b="1" dirty="0" smtClean="0">
                <a:solidFill>
                  <a:schemeClr val="tx1"/>
                </a:solidFill>
                <a:latin typeface="Calibri" panose="020F0502020204030204" pitchFamily="34" charset="0"/>
                <a:cs typeface="Calibri" panose="020F0502020204030204" pitchFamily="34" charset="0"/>
              </a:rPr>
              <a:t>Mississippi College, Clinton, MS </a:t>
            </a:r>
            <a:endParaRPr lang="en-US" sz="2000" b="1" dirty="0">
              <a:solidFill>
                <a:schemeClr val="tx1"/>
              </a:solidFill>
              <a:latin typeface="Calibri" panose="020F0502020204030204" pitchFamily="34" charset="0"/>
              <a:cs typeface="Calibri" panose="020F0502020204030204" pitchFamily="34" charset="0"/>
            </a:endParaRPr>
          </a:p>
          <a:p>
            <a:pPr indent="-457200" algn="l"/>
            <a:r>
              <a:rPr lang="en-US" sz="2000" b="1" dirty="0" smtClean="0">
                <a:solidFill>
                  <a:schemeClr val="tx1"/>
                </a:solidFill>
                <a:latin typeface="Calibri" panose="020F0502020204030204" pitchFamily="34" charset="0"/>
                <a:cs typeface="Calibri" panose="020F0502020204030204" pitchFamily="34" charset="0"/>
              </a:rPr>
              <a:t>			</a:t>
            </a:r>
            <a:r>
              <a:rPr lang="en-US" sz="2000" b="1" dirty="0">
                <a:solidFill>
                  <a:schemeClr val="tx1"/>
                </a:solidFill>
                <a:latin typeface="Calibri" panose="020F0502020204030204" pitchFamily="34" charset="0"/>
                <a:cs typeface="Calibri" panose="020F0502020204030204" pitchFamily="34" charset="0"/>
              </a:rPr>
              <a:t> </a:t>
            </a:r>
            <a:r>
              <a:rPr lang="en-US" sz="2000" b="1" dirty="0" smtClean="0">
                <a:solidFill>
                  <a:schemeClr val="tx1"/>
                </a:solidFill>
                <a:latin typeface="Calibri" panose="020F0502020204030204" pitchFamily="34" charset="0"/>
                <a:cs typeface="Calibri" panose="020F0502020204030204" pitchFamily="34" charset="0"/>
              </a:rPr>
              <a:t>           September 10, 2018</a:t>
            </a:r>
            <a:endParaRPr lang="en-US" sz="2000" b="1" dirty="0">
              <a:solidFill>
                <a:schemeClr val="tx1"/>
              </a:solidFill>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3"/>
          <a:stretch>
            <a:fillRect/>
          </a:stretch>
        </p:blipFill>
        <p:spPr>
          <a:xfrm>
            <a:off x="266700" y="5166509"/>
            <a:ext cx="1181100" cy="1316594"/>
          </a:xfrm>
          <a:prstGeom prst="rect">
            <a:avLst/>
          </a:prstGeom>
        </p:spPr>
      </p:pic>
    </p:spTree>
    <p:extLst>
      <p:ext uri="{BB962C8B-B14F-4D97-AF65-F5344CB8AC3E}">
        <p14:creationId xmlns:p14="http://schemas.microsoft.com/office/powerpoint/2010/main" val="4216513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4157472"/>
          </a:xfrm>
        </p:spPr>
        <p:txBody>
          <a:bodyPr>
            <a:normAutofit lnSpcReduction="10000"/>
          </a:bodyPr>
          <a:lstStyle/>
          <a:p>
            <a:r>
              <a:rPr lang="en-US" sz="2400" dirty="0" smtClean="0">
                <a:latin typeface="Calibri" panose="020F0502020204030204" pitchFamily="34" charset="0"/>
                <a:cs typeface="Calibri" panose="020F0502020204030204" pitchFamily="34" charset="0"/>
              </a:rPr>
              <a:t>When advisors login to Degree Works, all of their advisees are automatically loaded for them.</a:t>
            </a:r>
          </a:p>
          <a:p>
            <a:endParaRPr lang="en-US" sz="2400" dirty="0" smtClean="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No looking up IDs or names, unless necessary for a student that is not their advisee.</a:t>
            </a:r>
          </a:p>
          <a:p>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Advisors can add notes to the audit that will appear at the bottom of the audit. This is beneficial to the student and the advisor.  You can save the audit as a PDF and email that to the student which is helpful as well.</a:t>
            </a:r>
            <a:endParaRPr lang="en-US" sz="2400" dirty="0">
              <a:latin typeface="Calibri" panose="020F0502020204030204" pitchFamily="34" charset="0"/>
              <a:cs typeface="Calibri" panose="020F0502020204030204" pitchFamily="34" charset="0"/>
            </a:endParaRPr>
          </a:p>
          <a:p>
            <a:pPr marL="109728" indent="0">
              <a:buNone/>
            </a:pPr>
            <a:r>
              <a:rPr lang="en-US" dirty="0" smtClean="0"/>
              <a:t> </a:t>
            </a:r>
            <a:endParaRPr lang="en-US" dirty="0"/>
          </a:p>
        </p:txBody>
      </p:sp>
      <p:sp>
        <p:nvSpPr>
          <p:cNvPr id="3" name="Title 2"/>
          <p:cNvSpPr>
            <a:spLocks noGrp="1"/>
          </p:cNvSpPr>
          <p:nvPr>
            <p:ph type="title"/>
          </p:nvPr>
        </p:nvSpPr>
        <p:spPr/>
        <p:txBody>
          <a:bodyPr>
            <a:normAutofit/>
          </a:bodyPr>
          <a:lstStyle/>
          <a:p>
            <a:pPr algn="ctr"/>
            <a:r>
              <a:rPr lang="en-US" sz="4000" dirty="0" smtClean="0">
                <a:solidFill>
                  <a:schemeClr val="tx1"/>
                </a:solidFill>
                <a:latin typeface="Calibri" panose="020F0502020204030204" pitchFamily="34" charset="0"/>
                <a:cs typeface="Calibri" panose="020F0502020204030204" pitchFamily="34" charset="0"/>
              </a:rPr>
              <a:t>Best Parts IV</a:t>
            </a:r>
            <a:r>
              <a:rPr lang="en-US" sz="4000" dirty="0" smtClean="0">
                <a:latin typeface="Calibri" panose="020F0502020204030204" pitchFamily="34" charset="0"/>
                <a:cs typeface="Calibri" panose="020F0502020204030204" pitchFamily="34" charset="0"/>
              </a:rPr>
              <a:t>		</a:t>
            </a:r>
            <a:endParaRPr lang="en-US" sz="4000"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2"/>
          <a:stretch>
            <a:fillRect/>
          </a:stretch>
        </p:blipFill>
        <p:spPr>
          <a:xfrm>
            <a:off x="228600" y="5702492"/>
            <a:ext cx="990600" cy="1104240"/>
          </a:xfrm>
          <a:prstGeom prst="rect">
            <a:avLst/>
          </a:prstGeom>
        </p:spPr>
      </p:pic>
    </p:spTree>
    <p:extLst>
      <p:ext uri="{BB962C8B-B14F-4D97-AF65-F5344CB8AC3E}">
        <p14:creationId xmlns:p14="http://schemas.microsoft.com/office/powerpoint/2010/main" val="3693767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 y="5632050"/>
            <a:ext cx="914400" cy="1019299"/>
          </a:xfrm>
          <a:prstGeom prst="rect">
            <a:avLst/>
          </a:prstGeom>
        </p:spPr>
      </p:pic>
      <p:sp>
        <p:nvSpPr>
          <p:cNvPr id="6" name="Content Placeholder 1"/>
          <p:cNvSpPr>
            <a:spLocks noGrp="1"/>
          </p:cNvSpPr>
          <p:nvPr>
            <p:ph idx="1"/>
          </p:nvPr>
        </p:nvSpPr>
        <p:spPr>
          <a:xfrm>
            <a:off x="457200" y="381000"/>
            <a:ext cx="8229600" cy="4952999"/>
          </a:xfrm>
        </p:spPr>
        <p:txBody>
          <a:bodyPr/>
          <a:lstStyle/>
          <a:p>
            <a:pPr marL="109728" indent="0">
              <a:spcBef>
                <a:spcPct val="0"/>
              </a:spcBef>
              <a:buNone/>
              <a:defRPr/>
            </a:pPr>
            <a:endParaRPr lang="en-US" altLang="en-US" dirty="0">
              <a:ea typeface="ＭＳ Ｐゴシック" panose="020B0600070205080204" pitchFamily="34" charset="-128"/>
            </a:endParaRPr>
          </a:p>
          <a:p>
            <a:pPr marL="109728" indent="0">
              <a:spcBef>
                <a:spcPct val="0"/>
              </a:spcBef>
              <a:buNone/>
              <a:defRPr/>
            </a:pPr>
            <a:endParaRPr lang="en-US" altLang="en-US" dirty="0">
              <a:ea typeface="ＭＳ Ｐゴシック" panose="020B0600070205080204" pitchFamily="34" charset="-128"/>
            </a:endParaRPr>
          </a:p>
          <a:p>
            <a:pPr marL="393192" lvl="1" indent="0">
              <a:spcBef>
                <a:spcPct val="0"/>
              </a:spcBef>
              <a:buNone/>
              <a:defRPr/>
            </a:pPr>
            <a:endParaRPr lang="en-US" altLang="en-US" dirty="0">
              <a:ea typeface="ＭＳ Ｐゴシック" panose="020B0600070205080204" pitchFamily="34" charset="-128"/>
            </a:endParaRPr>
          </a:p>
          <a:p>
            <a:pPr>
              <a:spcBef>
                <a:spcPct val="0"/>
              </a:spcBef>
              <a:defRPr/>
            </a:pPr>
            <a:endParaRPr lang="en-US" altLang="en-US" dirty="0">
              <a:ea typeface="ＭＳ Ｐゴシック" panose="020B0600070205080204" pitchFamily="34" charset="-128"/>
            </a:endParaRPr>
          </a:p>
          <a:p>
            <a:pPr marL="109728" indent="0">
              <a:spcBef>
                <a:spcPct val="0"/>
              </a:spcBef>
              <a:buNone/>
              <a:defRPr/>
            </a:pPr>
            <a:endParaRPr lang="en-US" altLang="en-US" dirty="0">
              <a:ea typeface="ＭＳ Ｐゴシック" panose="020B0600070205080204" pitchFamily="34" charset="-128"/>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848" y="1791696"/>
            <a:ext cx="8380304" cy="3733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23900" y="353291"/>
            <a:ext cx="7696200" cy="1200329"/>
          </a:xfrm>
          <a:prstGeom prst="rect">
            <a:avLst/>
          </a:prstGeom>
          <a:noFill/>
        </p:spPr>
        <p:txBody>
          <a:bodyPr wrap="square" rtlCol="0">
            <a:spAutoFit/>
          </a:bodyPr>
          <a:lstStyle/>
          <a:p>
            <a:pPr algn="ctr"/>
            <a:r>
              <a:rPr lang="en-US" sz="4000" b="1" dirty="0" smtClean="0">
                <a:latin typeface="Calibri" panose="020F0502020204030204" pitchFamily="34" charset="0"/>
                <a:cs typeface="Calibri" panose="020F0502020204030204" pitchFamily="34" charset="0"/>
              </a:rPr>
              <a:t>BEST OF ALL</a:t>
            </a:r>
          </a:p>
          <a:p>
            <a:pPr algn="ctr"/>
            <a:r>
              <a:rPr lang="en-US" sz="3200" b="1" dirty="0" smtClean="0">
                <a:latin typeface="Calibri" panose="020F0502020204030204" pitchFamily="34" charset="0"/>
                <a:cs typeface="Calibri" panose="020F0502020204030204" pitchFamily="34" charset="0"/>
              </a:rPr>
              <a:t>We Wanted </a:t>
            </a:r>
            <a:r>
              <a:rPr lang="en-US" sz="3200" b="1" dirty="0">
                <a:latin typeface="Calibri" panose="020F0502020204030204" pitchFamily="34" charset="0"/>
                <a:cs typeface="Calibri" panose="020F0502020204030204" pitchFamily="34" charset="0"/>
              </a:rPr>
              <a:t>to </a:t>
            </a:r>
            <a:r>
              <a:rPr lang="en-US" sz="3200" b="1" dirty="0" smtClean="0">
                <a:latin typeface="Calibri" panose="020F0502020204030204" pitchFamily="34" charset="0"/>
                <a:cs typeface="Calibri" panose="020F0502020204030204" pitchFamily="34" charset="0"/>
              </a:rPr>
              <a:t>Modify  the Audit Header</a:t>
            </a:r>
            <a:endParaRPr lang="en-US" sz="3200" b="1" dirty="0">
              <a:latin typeface="Calibri" panose="020F0502020204030204" pitchFamily="34" charset="0"/>
              <a:cs typeface="Calibri" panose="020F0502020204030204" pitchFamily="34" charset="0"/>
            </a:endParaRPr>
          </a:p>
        </p:txBody>
      </p:sp>
      <p:cxnSp>
        <p:nvCxnSpPr>
          <p:cNvPr id="5" name="Straight Connector 4"/>
          <p:cNvCxnSpPr/>
          <p:nvPr/>
        </p:nvCxnSpPr>
        <p:spPr>
          <a:xfrm>
            <a:off x="1219200" y="2590800"/>
            <a:ext cx="685800" cy="0"/>
          </a:xfrm>
          <a:prstGeom prst="line">
            <a:avLst/>
          </a:prstGeom>
          <a:ln w="85725"/>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1905000" y="3124200"/>
            <a:ext cx="1097280" cy="0"/>
          </a:xfrm>
          <a:prstGeom prst="line">
            <a:avLst/>
          </a:prstGeom>
          <a:ln w="22542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32474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229600" cy="3721291"/>
          </a:xfrm>
        </p:spPr>
        <p:txBody>
          <a:bodyPr/>
          <a:lstStyle/>
          <a:p>
            <a:pPr>
              <a:spcBef>
                <a:spcPct val="0"/>
              </a:spcBef>
              <a:defRPr/>
            </a:pPr>
            <a:r>
              <a:rPr lang="en-US" altLang="en-US" sz="2400" dirty="0">
                <a:latin typeface="Calibri" panose="020F0502020204030204" pitchFamily="34" charset="0"/>
                <a:ea typeface="ＭＳ Ｐゴシック" panose="020B0600070205080204" pitchFamily="34" charset="-128"/>
                <a:cs typeface="Calibri" panose="020F0502020204030204" pitchFamily="34" charset="0"/>
              </a:rPr>
              <a:t>To make modifications of any kind to DW, you need a technical person who has a good knowledge of CSS and </a:t>
            </a:r>
            <a:r>
              <a:rPr lang="en-US" altLang="en-US" sz="2400" dirty="0" smtClean="0">
                <a:latin typeface="Calibri" panose="020F0502020204030204" pitchFamily="34" charset="0"/>
                <a:ea typeface="ＭＳ Ｐゴシック" panose="020B0600070205080204" pitchFamily="34" charset="-128"/>
                <a:cs typeface="Calibri" panose="020F0502020204030204" pitchFamily="34" charset="0"/>
              </a:rPr>
              <a:t>XSL or can learn it.  </a:t>
            </a:r>
            <a:endParaRPr lang="en-US" altLang="en-US" sz="2400" dirty="0">
              <a:latin typeface="Calibri" panose="020F0502020204030204" pitchFamily="34" charset="0"/>
              <a:ea typeface="ＭＳ Ｐゴシック" panose="020B0600070205080204" pitchFamily="34" charset="-128"/>
              <a:cs typeface="Calibri" panose="020F0502020204030204" pitchFamily="34" charset="0"/>
            </a:endParaRPr>
          </a:p>
          <a:p>
            <a:pPr marL="109728" indent="0">
              <a:spcBef>
                <a:spcPct val="0"/>
              </a:spcBef>
              <a:buNone/>
              <a:defRPr/>
            </a:pPr>
            <a:endParaRPr lang="en-US" altLang="en-US" sz="2400" dirty="0">
              <a:latin typeface="Calibri" panose="020F0502020204030204" pitchFamily="34" charset="0"/>
              <a:ea typeface="ＭＳ Ｐゴシック" panose="020B0600070205080204" pitchFamily="34" charset="-128"/>
              <a:cs typeface="Calibri" panose="020F0502020204030204" pitchFamily="34" charset="0"/>
            </a:endParaRPr>
          </a:p>
          <a:p>
            <a:pPr>
              <a:spcBef>
                <a:spcPct val="0"/>
              </a:spcBef>
              <a:defRPr/>
            </a:pPr>
            <a:r>
              <a:rPr lang="en-US" altLang="en-US" sz="2400" dirty="0">
                <a:latin typeface="Calibri" panose="020F0502020204030204" pitchFamily="34" charset="0"/>
                <a:ea typeface="ＭＳ Ｐゴシック" panose="020B0600070205080204" pitchFamily="34" charset="-128"/>
                <a:cs typeface="Calibri" panose="020F0502020204030204" pitchFamily="34" charset="0"/>
              </a:rPr>
              <a:t>Modifications have to be done in multiple places and can present challenges.</a:t>
            </a:r>
          </a:p>
          <a:p>
            <a:endParaRPr lang="en-US" dirty="0"/>
          </a:p>
        </p:txBody>
      </p:sp>
      <p:sp>
        <p:nvSpPr>
          <p:cNvPr id="3" name="Title 2"/>
          <p:cNvSpPr>
            <a:spLocks noGrp="1"/>
          </p:cNvSpPr>
          <p:nvPr>
            <p:ph type="title"/>
          </p:nvPr>
        </p:nvSpPr>
        <p:spPr>
          <a:xfrm>
            <a:off x="457200" y="601791"/>
            <a:ext cx="8229600" cy="1143000"/>
          </a:xfrm>
        </p:spPr>
        <p:txBody>
          <a:bodyPr>
            <a:normAutofit fontScale="90000"/>
          </a:bodyPr>
          <a:lstStyle/>
          <a:p>
            <a:pPr marL="109728" algn="ctr">
              <a:defRPr/>
            </a:pPr>
            <a:r>
              <a:rPr lang="en-US" altLang="en-US" sz="4400" dirty="0" smtClean="0">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Important </a:t>
            </a:r>
            <a:r>
              <a:rPr lang="en-US" altLang="en-US" sz="4400" dirty="0" smtClean="0">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Tip </a:t>
            </a:r>
            <a:r>
              <a:rPr lang="en-US" altLang="en-US" sz="4400" dirty="0">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
            </a:r>
            <a:br>
              <a:rPr lang="en-US" altLang="en-US" sz="4400" dirty="0">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br>
            <a:r>
              <a:rPr lang="en-US" altLang="en-US" sz="4400" dirty="0" smtClean="0">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Regarding Modifications</a:t>
            </a:r>
            <a:r>
              <a:rPr lang="en-US" altLang="en-US" sz="4400" dirty="0" smtClean="0">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 </a:t>
            </a:r>
            <a:endParaRPr lang="en-US" altLang="en-US" sz="4400" dirty="0">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4" name="Picture 3"/>
          <p:cNvPicPr>
            <a:picLocks noChangeAspect="1"/>
          </p:cNvPicPr>
          <p:nvPr/>
        </p:nvPicPr>
        <p:blipFill>
          <a:blip r:embed="rId2"/>
          <a:stretch>
            <a:fillRect/>
          </a:stretch>
        </p:blipFill>
        <p:spPr>
          <a:xfrm rot="2095801">
            <a:off x="4762458" y="4077456"/>
            <a:ext cx="2045872" cy="1841285"/>
          </a:xfrm>
          <a:prstGeom prst="rect">
            <a:avLst/>
          </a:prstGeom>
        </p:spPr>
      </p:pic>
      <p:pic>
        <p:nvPicPr>
          <p:cNvPr id="5" name="Picture 4"/>
          <p:cNvPicPr>
            <a:picLocks noChangeAspect="1"/>
          </p:cNvPicPr>
          <p:nvPr/>
        </p:nvPicPr>
        <p:blipFill>
          <a:blip r:embed="rId3"/>
          <a:stretch>
            <a:fillRect/>
          </a:stretch>
        </p:blipFill>
        <p:spPr>
          <a:xfrm>
            <a:off x="228600" y="5553858"/>
            <a:ext cx="990600" cy="1104241"/>
          </a:xfrm>
          <a:prstGeom prst="rect">
            <a:avLst/>
          </a:prstGeom>
        </p:spPr>
      </p:pic>
    </p:spTree>
    <p:extLst>
      <p:ext uri="{BB962C8B-B14F-4D97-AF65-F5344CB8AC3E}">
        <p14:creationId xmlns:p14="http://schemas.microsoft.com/office/powerpoint/2010/main" val="29374830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1143000"/>
          </a:xfrm>
        </p:spPr>
        <p:txBody>
          <a:bodyPr>
            <a:normAutofit/>
          </a:bodyPr>
          <a:lstStyle/>
          <a:p>
            <a:pPr algn="ctr"/>
            <a:r>
              <a:rPr lang="en-US" sz="4000" dirty="0" smtClean="0">
                <a:solidFill>
                  <a:schemeClr val="tx1"/>
                </a:solidFill>
                <a:effectLst/>
                <a:latin typeface="Calibri" panose="020F0502020204030204" pitchFamily="34" charset="0"/>
                <a:cs typeface="Calibri" panose="020F0502020204030204" pitchFamily="34" charset="0"/>
              </a:rPr>
              <a:t>We Ended up with A </a:t>
            </a:r>
            <a:r>
              <a:rPr lang="en-US" sz="4000" dirty="0">
                <a:solidFill>
                  <a:schemeClr val="tx1"/>
                </a:solidFill>
                <a:effectLst/>
                <a:latin typeface="Calibri" panose="020F0502020204030204" pitchFamily="34" charset="0"/>
                <a:cs typeface="Calibri" panose="020F0502020204030204" pitchFamily="34" charset="0"/>
              </a:rPr>
              <a:t>B</a:t>
            </a:r>
            <a:r>
              <a:rPr lang="en-US" sz="4000" dirty="0" smtClean="0">
                <a:solidFill>
                  <a:schemeClr val="tx1"/>
                </a:solidFill>
                <a:effectLst/>
                <a:latin typeface="Calibri" panose="020F0502020204030204" pitchFamily="34" charset="0"/>
                <a:cs typeface="Calibri" panose="020F0502020204030204" pitchFamily="34" charset="0"/>
              </a:rPr>
              <a:t>etter View </a:t>
            </a:r>
            <a:r>
              <a:rPr lang="en-US" sz="3200" dirty="0" smtClean="0">
                <a:solidFill>
                  <a:schemeClr val="tx1"/>
                </a:solidFill>
                <a:effectLst/>
              </a:rPr>
              <a:t> </a:t>
            </a:r>
            <a:endParaRPr lang="en-US" sz="3200" dirty="0">
              <a:solidFill>
                <a:schemeClr val="tx1"/>
              </a:solidFill>
              <a:effectLst/>
            </a:endParaRPr>
          </a:p>
        </p:txBody>
      </p:sp>
      <p:pic>
        <p:nvPicPr>
          <p:cNvPr id="4" name="Picture 3"/>
          <p:cNvPicPr>
            <a:picLocks noChangeAspect="1"/>
          </p:cNvPicPr>
          <p:nvPr/>
        </p:nvPicPr>
        <p:blipFill>
          <a:blip r:embed="rId3"/>
          <a:stretch>
            <a:fillRect/>
          </a:stretch>
        </p:blipFill>
        <p:spPr>
          <a:xfrm>
            <a:off x="151290" y="5655661"/>
            <a:ext cx="915510" cy="1020536"/>
          </a:xfrm>
          <a:prstGeom prst="rect">
            <a:avLst/>
          </a:prstGeom>
        </p:spPr>
      </p:pic>
      <p:pic>
        <p:nvPicPr>
          <p:cNvPr id="5" name="Content Placeholder 4"/>
          <p:cNvPicPr>
            <a:picLocks noGrp="1" noChangeAspect="1"/>
          </p:cNvPicPr>
          <p:nvPr>
            <p:ph idx="1"/>
          </p:nvPr>
        </p:nvPicPr>
        <p:blipFill>
          <a:blip r:embed="rId4"/>
          <a:stretch>
            <a:fillRect/>
          </a:stretch>
        </p:blipFill>
        <p:spPr>
          <a:xfrm>
            <a:off x="457200" y="3144378"/>
            <a:ext cx="8382000" cy="1919726"/>
          </a:xfrm>
          <a:prstGeom prst="rect">
            <a:avLst/>
          </a:prstGeom>
        </p:spPr>
      </p:pic>
      <p:sp>
        <p:nvSpPr>
          <p:cNvPr id="6" name="Smiley Face 5"/>
          <p:cNvSpPr>
            <a:spLocks noChangeAspect="1"/>
          </p:cNvSpPr>
          <p:nvPr/>
        </p:nvSpPr>
        <p:spPr>
          <a:xfrm>
            <a:off x="457200" y="3352800"/>
            <a:ext cx="762000" cy="13716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2209800" y="3505200"/>
            <a:ext cx="1097280" cy="0"/>
          </a:xfrm>
          <a:prstGeom prst="line">
            <a:avLst/>
          </a:prstGeom>
          <a:ln w="133350"/>
        </p:spPr>
        <p:style>
          <a:lnRef idx="1">
            <a:schemeClr val="dk1"/>
          </a:lnRef>
          <a:fillRef idx="0">
            <a:schemeClr val="dk1"/>
          </a:fillRef>
          <a:effectRef idx="0">
            <a:schemeClr val="dk1"/>
          </a:effectRef>
          <a:fontRef idx="minor">
            <a:schemeClr val="tx1"/>
          </a:fontRef>
        </p:style>
      </p:cxnSp>
      <p:pic>
        <p:nvPicPr>
          <p:cNvPr id="11" name="Picture 10"/>
          <p:cNvPicPr>
            <a:picLocks noChangeAspect="1"/>
          </p:cNvPicPr>
          <p:nvPr/>
        </p:nvPicPr>
        <p:blipFill>
          <a:blip r:embed="rId5"/>
          <a:stretch>
            <a:fillRect/>
          </a:stretch>
        </p:blipFill>
        <p:spPr>
          <a:xfrm>
            <a:off x="457200" y="1516952"/>
            <a:ext cx="8305800" cy="1602321"/>
          </a:xfrm>
          <a:prstGeom prst="rect">
            <a:avLst/>
          </a:prstGeom>
        </p:spPr>
      </p:pic>
      <p:cxnSp>
        <p:nvCxnSpPr>
          <p:cNvPr id="13" name="Straight Connector 12"/>
          <p:cNvCxnSpPr/>
          <p:nvPr/>
        </p:nvCxnSpPr>
        <p:spPr>
          <a:xfrm>
            <a:off x="685800" y="2133600"/>
            <a:ext cx="1371600" cy="0"/>
          </a:xfrm>
          <a:prstGeom prst="line">
            <a:avLst/>
          </a:prstGeom>
          <a:ln w="79375"/>
        </p:spPr>
        <p:style>
          <a:lnRef idx="1">
            <a:schemeClr val="dk1"/>
          </a:lnRef>
          <a:fillRef idx="0">
            <a:schemeClr val="dk1"/>
          </a:fillRef>
          <a:effectRef idx="0">
            <a:schemeClr val="dk1"/>
          </a:effectRef>
          <a:fontRef idx="minor">
            <a:schemeClr val="tx1"/>
          </a:fontRef>
        </p:style>
      </p:cxnSp>
      <p:pic>
        <p:nvPicPr>
          <p:cNvPr id="12" name="Picture 11"/>
          <p:cNvPicPr>
            <a:picLocks noChangeAspect="1"/>
          </p:cNvPicPr>
          <p:nvPr/>
        </p:nvPicPr>
        <p:blipFill>
          <a:blip r:embed="rId6"/>
          <a:stretch>
            <a:fillRect/>
          </a:stretch>
        </p:blipFill>
        <p:spPr>
          <a:xfrm>
            <a:off x="7543800" y="74079"/>
            <a:ext cx="1066800" cy="866437"/>
          </a:xfrm>
          <a:prstGeom prst="rect">
            <a:avLst/>
          </a:prstGeom>
        </p:spPr>
      </p:pic>
      <p:cxnSp>
        <p:nvCxnSpPr>
          <p:cNvPr id="7" name="Straight Connector 6"/>
          <p:cNvCxnSpPr/>
          <p:nvPr/>
        </p:nvCxnSpPr>
        <p:spPr>
          <a:xfrm>
            <a:off x="2209800" y="3810000"/>
            <a:ext cx="914400" cy="0"/>
          </a:xfrm>
          <a:prstGeom prst="line">
            <a:avLst/>
          </a:prstGeom>
          <a:ln w="12382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391358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325562"/>
          </a:xfrm>
        </p:spPr>
        <p:txBody>
          <a:bodyPr>
            <a:normAutofit/>
          </a:bodyPr>
          <a:lstStyle/>
          <a:p>
            <a:pPr algn="ctr"/>
            <a:r>
              <a:rPr lang="en-US" sz="4000" dirty="0" smtClean="0">
                <a:solidFill>
                  <a:schemeClr val="tx1"/>
                </a:solidFill>
                <a:effectLst/>
                <a:latin typeface="Calibri" panose="020F0502020204030204" pitchFamily="34" charset="0"/>
                <a:cs typeface="Calibri" panose="020F0502020204030204" pitchFamily="34" charset="0"/>
              </a:rPr>
              <a:t>Other Modifications</a:t>
            </a:r>
            <a:r>
              <a:rPr lang="en-US" sz="3200" dirty="0" smtClean="0">
                <a:solidFill>
                  <a:schemeClr val="tx1"/>
                </a:solidFill>
                <a:effectLst/>
              </a:rPr>
              <a:t/>
            </a:r>
            <a:br>
              <a:rPr lang="en-US" sz="3200" dirty="0" smtClean="0">
                <a:solidFill>
                  <a:schemeClr val="tx1"/>
                </a:solidFill>
                <a:effectLst/>
              </a:rPr>
            </a:br>
            <a:r>
              <a:rPr lang="en-US" sz="1800" dirty="0" smtClean="0">
                <a:solidFill>
                  <a:schemeClr val="tx1"/>
                </a:solidFill>
                <a:effectLst/>
              </a:rPr>
              <a:t>You have to “brand” all of Degree Works for your institution</a:t>
            </a:r>
            <a:endParaRPr lang="en-US" sz="1600" dirty="0">
              <a:solidFill>
                <a:schemeClr val="tx1"/>
              </a:solidFill>
              <a:effectLst/>
            </a:endParaRPr>
          </a:p>
        </p:txBody>
      </p:sp>
      <p:pic>
        <p:nvPicPr>
          <p:cNvPr id="4" name="Picture 3"/>
          <p:cNvPicPr>
            <a:picLocks noChangeAspect="1"/>
          </p:cNvPicPr>
          <p:nvPr/>
        </p:nvPicPr>
        <p:blipFill>
          <a:blip r:embed="rId3"/>
          <a:stretch>
            <a:fillRect/>
          </a:stretch>
        </p:blipFill>
        <p:spPr>
          <a:xfrm>
            <a:off x="228600" y="5776190"/>
            <a:ext cx="914400" cy="1019299"/>
          </a:xfrm>
          <a:prstGeom prst="rect">
            <a:avLst/>
          </a:prstGeom>
        </p:spPr>
      </p:pic>
      <p:pic>
        <p:nvPicPr>
          <p:cNvPr id="6" name="Content Placeholder 5"/>
          <p:cNvPicPr>
            <a:picLocks noGrp="1" noChangeAspect="1"/>
          </p:cNvPicPr>
          <p:nvPr>
            <p:ph idx="1"/>
          </p:nvPr>
        </p:nvPicPr>
        <p:blipFill>
          <a:blip r:embed="rId4"/>
          <a:stretch>
            <a:fillRect/>
          </a:stretch>
        </p:blipFill>
        <p:spPr>
          <a:xfrm>
            <a:off x="840971" y="1447800"/>
            <a:ext cx="7198822" cy="3266132"/>
          </a:xfrm>
          <a:prstGeom prst="rect">
            <a:avLst/>
          </a:prstGeom>
        </p:spPr>
      </p:pic>
      <p:cxnSp>
        <p:nvCxnSpPr>
          <p:cNvPr id="7" name="Straight Arrow Connector 6"/>
          <p:cNvCxnSpPr/>
          <p:nvPr/>
        </p:nvCxnSpPr>
        <p:spPr>
          <a:xfrm>
            <a:off x="716280" y="3352800"/>
            <a:ext cx="874222"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12371" y="868988"/>
            <a:ext cx="457200" cy="6858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543800" y="4419600"/>
            <a:ext cx="0" cy="7620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5"/>
          <a:stretch>
            <a:fillRect/>
          </a:stretch>
        </p:blipFill>
        <p:spPr>
          <a:xfrm>
            <a:off x="840971" y="5071247"/>
            <a:ext cx="7541029" cy="440183"/>
          </a:xfrm>
          <a:prstGeom prst="rect">
            <a:avLst/>
          </a:prstGeom>
        </p:spPr>
      </p:pic>
      <p:cxnSp>
        <p:nvCxnSpPr>
          <p:cNvPr id="8" name="Straight Arrow Connector 7"/>
          <p:cNvCxnSpPr/>
          <p:nvPr/>
        </p:nvCxnSpPr>
        <p:spPr>
          <a:xfrm>
            <a:off x="840971" y="4648200"/>
            <a:ext cx="749531" cy="42304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92996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314161"/>
          </a:xfrm>
        </p:spPr>
        <p:txBody>
          <a:bodyPr/>
          <a:lstStyle/>
          <a:p>
            <a:r>
              <a:rPr lang="en-US" dirty="0" smtClean="0"/>
              <a:t>Our faculty and students access Degree Works through our single sign on portal. </a:t>
            </a:r>
            <a:endParaRPr lang="en-US" dirty="0"/>
          </a:p>
        </p:txBody>
      </p:sp>
      <p:sp>
        <p:nvSpPr>
          <p:cNvPr id="3" name="Title 2"/>
          <p:cNvSpPr>
            <a:spLocks noGrp="1"/>
          </p:cNvSpPr>
          <p:nvPr>
            <p:ph type="title"/>
          </p:nvPr>
        </p:nvSpPr>
        <p:spPr/>
        <p:txBody>
          <a:bodyPr>
            <a:normAutofit/>
          </a:bodyPr>
          <a:lstStyle/>
          <a:p>
            <a:pPr algn="ctr"/>
            <a:r>
              <a:rPr lang="en-US" sz="4000" dirty="0" smtClean="0">
                <a:solidFill>
                  <a:schemeClr val="tx1"/>
                </a:solidFill>
                <a:effectLst/>
                <a:latin typeface="Calibri" panose="020F0502020204030204" pitchFamily="34" charset="0"/>
                <a:cs typeface="Calibri" panose="020F0502020204030204" pitchFamily="34" charset="0"/>
              </a:rPr>
              <a:t>Accessing Degree Works</a:t>
            </a:r>
            <a:endParaRPr lang="en-US" sz="4000" dirty="0">
              <a:solidFill>
                <a:schemeClr val="tx1"/>
              </a:solidFill>
              <a:effectLst/>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5380584" y="2362199"/>
            <a:ext cx="3734321" cy="4496979"/>
          </a:xfrm>
          <a:prstGeom prst="rect">
            <a:avLst/>
          </a:prstGeom>
        </p:spPr>
      </p:pic>
      <p:sp>
        <p:nvSpPr>
          <p:cNvPr id="5" name="Rounded Rectangle 4"/>
          <p:cNvSpPr/>
          <p:nvPr/>
        </p:nvSpPr>
        <p:spPr>
          <a:xfrm>
            <a:off x="5411585" y="3528808"/>
            <a:ext cx="3505200" cy="609600"/>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stretch>
            <a:fillRect/>
          </a:stretch>
        </p:blipFill>
        <p:spPr>
          <a:xfrm>
            <a:off x="228600" y="5776190"/>
            <a:ext cx="914400" cy="1019299"/>
          </a:xfrm>
          <a:prstGeom prst="rect">
            <a:avLst/>
          </a:prstGeom>
        </p:spPr>
      </p:pic>
      <p:pic>
        <p:nvPicPr>
          <p:cNvPr id="7" name="Picture 6"/>
          <p:cNvPicPr>
            <a:picLocks noChangeAspect="1"/>
          </p:cNvPicPr>
          <p:nvPr/>
        </p:nvPicPr>
        <p:blipFill>
          <a:blip r:embed="rId4"/>
          <a:stretch>
            <a:fillRect/>
          </a:stretch>
        </p:blipFill>
        <p:spPr>
          <a:xfrm>
            <a:off x="1247021" y="2362199"/>
            <a:ext cx="3343742" cy="3839663"/>
          </a:xfrm>
          <a:prstGeom prst="rect">
            <a:avLst/>
          </a:prstGeom>
        </p:spPr>
      </p:pic>
      <p:sp>
        <p:nvSpPr>
          <p:cNvPr id="8" name="Rounded Rectangle 7"/>
          <p:cNvSpPr/>
          <p:nvPr/>
        </p:nvSpPr>
        <p:spPr>
          <a:xfrm>
            <a:off x="1422601" y="4251460"/>
            <a:ext cx="2971800" cy="328340"/>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653916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solidFill>
                  <a:schemeClr val="tx1"/>
                </a:solidFill>
                <a:effectLst/>
                <a:latin typeface="Calibri" panose="020F0502020204030204" pitchFamily="34" charset="0"/>
                <a:cs typeface="Calibri" panose="020F0502020204030204" pitchFamily="34" charset="0"/>
              </a:rPr>
              <a:t>What is Next?</a:t>
            </a:r>
            <a:endParaRPr lang="en-US" sz="4000" dirty="0">
              <a:solidFill>
                <a:schemeClr val="tx1"/>
              </a:solidFill>
              <a:effectLst/>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57200" y="1417638"/>
            <a:ext cx="8229600" cy="2392362"/>
          </a:xfrm>
        </p:spPr>
        <p:txBody>
          <a:bodyPr>
            <a:normAutofit fontScale="25000" lnSpcReduction="20000"/>
          </a:bodyPr>
          <a:lstStyle/>
          <a:p>
            <a:r>
              <a:rPr lang="en-US" sz="9600" dirty="0" smtClean="0">
                <a:latin typeface="Calibri" panose="020F0502020204030204" pitchFamily="34" charset="0"/>
                <a:cs typeface="Calibri" panose="020F0502020204030204" pitchFamily="34" charset="0"/>
              </a:rPr>
              <a:t>We will begin implementing the Student Educational Planner this fall.</a:t>
            </a:r>
          </a:p>
          <a:p>
            <a:endParaRPr lang="en-US" sz="9600" dirty="0" smtClean="0">
              <a:latin typeface="Calibri" panose="020F0502020204030204" pitchFamily="34" charset="0"/>
              <a:cs typeface="Calibri" panose="020F0502020204030204" pitchFamily="34" charset="0"/>
            </a:endParaRPr>
          </a:p>
          <a:p>
            <a:endParaRPr lang="en-US" sz="9600" dirty="0" smtClean="0">
              <a:latin typeface="Calibri" panose="020F0502020204030204" pitchFamily="34" charset="0"/>
              <a:cs typeface="Calibri" panose="020F0502020204030204" pitchFamily="34" charset="0"/>
            </a:endParaRPr>
          </a:p>
          <a:p>
            <a:endParaRPr lang="en-US" sz="9600" dirty="0">
              <a:latin typeface="Calibri" panose="020F0502020204030204" pitchFamily="34" charset="0"/>
              <a:cs typeface="Calibri" panose="020F0502020204030204" pitchFamily="34" charset="0"/>
            </a:endParaRPr>
          </a:p>
          <a:p>
            <a:endParaRPr lang="en-US" sz="9600" dirty="0" smtClean="0">
              <a:latin typeface="Calibri" panose="020F0502020204030204" pitchFamily="34" charset="0"/>
              <a:cs typeface="Calibri" panose="020F0502020204030204" pitchFamily="34" charset="0"/>
            </a:endParaRPr>
          </a:p>
          <a:p>
            <a:endParaRPr lang="en-US" sz="9600" dirty="0">
              <a:latin typeface="Calibri" panose="020F0502020204030204" pitchFamily="34" charset="0"/>
              <a:cs typeface="Calibri" panose="020F0502020204030204" pitchFamily="34" charset="0"/>
            </a:endParaRPr>
          </a:p>
          <a:p>
            <a:endParaRPr lang="en-US" sz="9600" dirty="0" smtClean="0">
              <a:latin typeface="Calibri" panose="020F0502020204030204" pitchFamily="34" charset="0"/>
              <a:cs typeface="Calibri" panose="020F0502020204030204" pitchFamily="34" charset="0"/>
            </a:endParaRPr>
          </a:p>
          <a:p>
            <a:endParaRPr lang="en-US" sz="9600" dirty="0">
              <a:latin typeface="Calibri" panose="020F0502020204030204" pitchFamily="34" charset="0"/>
              <a:cs typeface="Calibri" panose="020F0502020204030204" pitchFamily="34" charset="0"/>
            </a:endParaRPr>
          </a:p>
          <a:p>
            <a:r>
              <a:rPr lang="en-US" sz="9600" dirty="0" smtClean="0">
                <a:latin typeface="Calibri" panose="020F0502020204030204" pitchFamily="34" charset="0"/>
                <a:cs typeface="Calibri" panose="020F0502020204030204" pitchFamily="34" charset="0"/>
              </a:rPr>
              <a:t>We are going live with Banner 9 in October.</a:t>
            </a:r>
          </a:p>
          <a:p>
            <a:pPr marL="109728" indent="0">
              <a:buNone/>
            </a:pPr>
            <a:endParaRPr lang="en-US" dirty="0"/>
          </a:p>
        </p:txBody>
      </p:sp>
      <p:pic>
        <p:nvPicPr>
          <p:cNvPr id="4" name="Picture 3"/>
          <p:cNvPicPr>
            <a:picLocks noChangeAspect="1"/>
          </p:cNvPicPr>
          <p:nvPr/>
        </p:nvPicPr>
        <p:blipFill>
          <a:blip r:embed="rId2"/>
          <a:stretch>
            <a:fillRect/>
          </a:stretch>
        </p:blipFill>
        <p:spPr>
          <a:xfrm>
            <a:off x="228600" y="5776190"/>
            <a:ext cx="914400" cy="1019299"/>
          </a:xfrm>
          <a:prstGeom prst="rect">
            <a:avLst/>
          </a:prstGeom>
        </p:spPr>
      </p:pic>
      <p:pic>
        <p:nvPicPr>
          <p:cNvPr id="5" name="Picture 4"/>
          <p:cNvPicPr>
            <a:picLocks noChangeAspect="1"/>
          </p:cNvPicPr>
          <p:nvPr/>
        </p:nvPicPr>
        <p:blipFill>
          <a:blip r:embed="rId3"/>
          <a:stretch>
            <a:fillRect/>
          </a:stretch>
        </p:blipFill>
        <p:spPr>
          <a:xfrm>
            <a:off x="3276600" y="4724400"/>
            <a:ext cx="2381582" cy="743054"/>
          </a:xfrm>
          <a:prstGeom prst="rect">
            <a:avLst/>
          </a:prstGeom>
        </p:spPr>
      </p:pic>
      <p:pic>
        <p:nvPicPr>
          <p:cNvPr id="6" name="Picture 5"/>
          <p:cNvPicPr>
            <a:picLocks noChangeAspect="1"/>
          </p:cNvPicPr>
          <p:nvPr/>
        </p:nvPicPr>
        <p:blipFill>
          <a:blip r:embed="rId4"/>
          <a:stretch>
            <a:fillRect/>
          </a:stretch>
        </p:blipFill>
        <p:spPr>
          <a:xfrm>
            <a:off x="2209800" y="1981200"/>
            <a:ext cx="3986992" cy="1706172"/>
          </a:xfrm>
          <a:prstGeom prst="rect">
            <a:avLst/>
          </a:prstGeom>
          <a:ln w="50800">
            <a:solidFill>
              <a:srgbClr val="7030A0"/>
            </a:solidFill>
          </a:ln>
        </p:spPr>
      </p:pic>
    </p:spTree>
    <p:extLst>
      <p:ext uri="{BB962C8B-B14F-4D97-AF65-F5344CB8AC3E}">
        <p14:creationId xmlns:p14="http://schemas.microsoft.com/office/powerpoint/2010/main" val="65332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chemeClr val="tx1"/>
                </a:solidFill>
              </a:rPr>
              <a:t>Questions</a:t>
            </a:r>
          </a:p>
        </p:txBody>
      </p:sp>
      <p:pic>
        <p:nvPicPr>
          <p:cNvPr id="4" name="Picture 3"/>
          <p:cNvPicPr>
            <a:picLocks noChangeAspect="1"/>
          </p:cNvPicPr>
          <p:nvPr/>
        </p:nvPicPr>
        <p:blipFill>
          <a:blip r:embed="rId3"/>
          <a:stretch>
            <a:fillRect/>
          </a:stretch>
        </p:blipFill>
        <p:spPr>
          <a:xfrm>
            <a:off x="228600" y="5691248"/>
            <a:ext cx="990600" cy="1104241"/>
          </a:xfrm>
          <a:prstGeom prst="rect">
            <a:avLst/>
          </a:prstGeom>
        </p:spPr>
      </p:pic>
      <p:pic>
        <p:nvPicPr>
          <p:cNvPr id="5" name="Picture 15" descr="Description: Internet-business-questions-answer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524000"/>
            <a:ext cx="3752992" cy="274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95400" y="4191000"/>
            <a:ext cx="6553200" cy="1477328"/>
          </a:xfrm>
          <a:prstGeom prst="rect">
            <a:avLst/>
          </a:prstGeom>
          <a:noFill/>
        </p:spPr>
        <p:txBody>
          <a:bodyPr wrap="square" rtlCol="0">
            <a:spAutoFit/>
          </a:bodyPr>
          <a:lstStyle/>
          <a:p>
            <a:pPr algn="ctr"/>
            <a:r>
              <a:rPr lang="en-US" b="1" dirty="0" smtClean="0"/>
              <a:t>Cindy Hampton Systems Analyst</a:t>
            </a:r>
          </a:p>
          <a:p>
            <a:pPr algn="ctr"/>
            <a:r>
              <a:rPr lang="en-US" b="1" dirty="0" smtClean="0"/>
              <a:t>Hampton@mc.edu</a:t>
            </a:r>
          </a:p>
          <a:p>
            <a:pPr algn="ctr"/>
            <a:endParaRPr lang="en-US" b="1" dirty="0"/>
          </a:p>
          <a:p>
            <a:pPr algn="ctr"/>
            <a:r>
              <a:rPr lang="en-US" b="1" dirty="0" smtClean="0"/>
              <a:t>Elizabeth Milner Assistant Registrar</a:t>
            </a:r>
          </a:p>
          <a:p>
            <a:pPr algn="ctr"/>
            <a:r>
              <a:rPr lang="en-US" b="1" dirty="0" smtClean="0"/>
              <a:t>Milner01@mc.edu</a:t>
            </a:r>
            <a:endParaRPr lang="en-US" b="1" dirty="0"/>
          </a:p>
        </p:txBody>
      </p:sp>
    </p:spTree>
    <p:extLst>
      <p:ext uri="{BB962C8B-B14F-4D97-AF65-F5344CB8AC3E}">
        <p14:creationId xmlns:p14="http://schemas.microsoft.com/office/powerpoint/2010/main" val="3655375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3395472"/>
          </a:xfrm>
        </p:spPr>
        <p:txBody>
          <a:bodyPr/>
          <a:lstStyle/>
          <a:p>
            <a:pPr>
              <a:buFont typeface="Wingdings" pitchFamily="2" charset="2"/>
              <a:buChar char="§"/>
            </a:pPr>
            <a:r>
              <a:rPr lang="en-US" dirty="0" smtClean="0">
                <a:latin typeface="Calibri" panose="020F0502020204030204" pitchFamily="34" charset="0"/>
                <a:cs typeface="Calibri" panose="020F0502020204030204" pitchFamily="34" charset="0"/>
              </a:rPr>
              <a:t>If </a:t>
            </a:r>
            <a:r>
              <a:rPr lang="en-US" dirty="0">
                <a:latin typeface="Calibri" panose="020F0502020204030204" pitchFamily="34" charset="0"/>
                <a:cs typeface="Calibri" panose="020F0502020204030204" pitchFamily="34" charset="0"/>
              </a:rPr>
              <a:t>you must leave the session early, please do so </a:t>
            </a:r>
            <a:r>
              <a:rPr lang="en-US" dirty="0" smtClean="0">
                <a:latin typeface="Calibri" panose="020F0502020204030204" pitchFamily="34" charset="0"/>
                <a:cs typeface="Calibri" panose="020F0502020204030204" pitchFamily="34" charset="0"/>
              </a:rPr>
              <a:t>discreetly.</a:t>
            </a:r>
          </a:p>
          <a:p>
            <a:pPr>
              <a:buFont typeface="Wingdings" pitchFamily="2" charset="2"/>
              <a:buChar char="§"/>
            </a:pPr>
            <a:endParaRPr lang="en-US" dirty="0">
              <a:latin typeface="Calibri" panose="020F0502020204030204" pitchFamily="34" charset="0"/>
              <a:cs typeface="Calibri" panose="020F0502020204030204" pitchFamily="34" charset="0"/>
            </a:endParaRPr>
          </a:p>
          <a:p>
            <a:pPr>
              <a:buFont typeface="Wingdings" pitchFamily="2" charset="2"/>
              <a:buChar char="§"/>
            </a:pPr>
            <a:r>
              <a:rPr lang="en-US" dirty="0">
                <a:latin typeface="Calibri" panose="020F0502020204030204" pitchFamily="34" charset="0"/>
                <a:cs typeface="Calibri" panose="020F0502020204030204" pitchFamily="34" charset="0"/>
              </a:rPr>
              <a:t>Please avoid side conversation during the </a:t>
            </a:r>
            <a:r>
              <a:rPr lang="en-US" dirty="0" smtClean="0">
                <a:latin typeface="Calibri" panose="020F0502020204030204" pitchFamily="34" charset="0"/>
                <a:cs typeface="Calibri" panose="020F0502020204030204" pitchFamily="34" charset="0"/>
              </a:rPr>
              <a:t>session.</a:t>
            </a:r>
          </a:p>
          <a:p>
            <a:pPr marL="109728" indent="0">
              <a:buNone/>
            </a:pPr>
            <a:endParaRPr lang="en-US" dirty="0" smtClean="0">
              <a:latin typeface="Calibri" panose="020F0502020204030204" pitchFamily="34" charset="0"/>
              <a:cs typeface="Calibri" panose="020F0502020204030204" pitchFamily="34" charset="0"/>
            </a:endParaRPr>
          </a:p>
          <a:p>
            <a:pPr>
              <a:buFont typeface="Wingdings" pitchFamily="2" charset="2"/>
              <a:buChar char="§"/>
            </a:pPr>
            <a:r>
              <a:rPr lang="en-US" dirty="0" smtClean="0">
                <a:latin typeface="Calibri" panose="020F0502020204030204" pitchFamily="34" charset="0"/>
                <a:cs typeface="Calibri" panose="020F0502020204030204" pitchFamily="34" charset="0"/>
              </a:rPr>
              <a:t>Please raise your hand if you have a question.</a:t>
            </a:r>
            <a:endParaRPr lang="en-US"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p:txBody>
          <a:bodyPr>
            <a:normAutofit/>
          </a:bodyPr>
          <a:lstStyle/>
          <a:p>
            <a:pPr algn="ctr"/>
            <a:r>
              <a:rPr lang="en-US" sz="3200" dirty="0">
                <a:solidFill>
                  <a:schemeClr val="tx1"/>
                </a:solidFill>
                <a:effectLst/>
                <a:latin typeface="Calibri" panose="020F0502020204030204" pitchFamily="34" charset="0"/>
                <a:cs typeface="Calibri" panose="020F0502020204030204" pitchFamily="34" charset="0"/>
              </a:rPr>
              <a:t>Session Rules of Etiquette</a:t>
            </a:r>
          </a:p>
        </p:txBody>
      </p:sp>
      <p:pic>
        <p:nvPicPr>
          <p:cNvPr id="4" name="Picture 3"/>
          <p:cNvPicPr>
            <a:picLocks noChangeAspect="1"/>
          </p:cNvPicPr>
          <p:nvPr/>
        </p:nvPicPr>
        <p:blipFill>
          <a:blip r:embed="rId3"/>
          <a:stretch>
            <a:fillRect/>
          </a:stretch>
        </p:blipFill>
        <p:spPr>
          <a:xfrm>
            <a:off x="304800" y="5753759"/>
            <a:ext cx="990600" cy="1104241"/>
          </a:xfrm>
          <a:prstGeom prst="rect">
            <a:avLst/>
          </a:prstGeom>
        </p:spPr>
      </p:pic>
    </p:spTree>
    <p:extLst>
      <p:ext uri="{BB962C8B-B14F-4D97-AF65-F5344CB8AC3E}">
        <p14:creationId xmlns:p14="http://schemas.microsoft.com/office/powerpoint/2010/main" val="310633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419600"/>
          </a:xfrm>
        </p:spPr>
        <p:txBody>
          <a:bodyPr>
            <a:normAutofit/>
          </a:bodyPr>
          <a:lstStyle/>
          <a:p>
            <a:r>
              <a:rPr lang="en-US" sz="2400" dirty="0" smtClean="0">
                <a:latin typeface="Calibri" panose="020F0502020204030204" pitchFamily="34" charset="0"/>
                <a:cs typeface="Calibri" panose="020F0502020204030204" pitchFamily="34" charset="0"/>
              </a:rPr>
              <a:t>Make </a:t>
            </a:r>
            <a:r>
              <a:rPr lang="en-US" sz="2400" dirty="0">
                <a:latin typeface="Calibri" panose="020F0502020204030204" pitchFamily="34" charset="0"/>
                <a:cs typeface="Calibri" panose="020F0502020204030204" pitchFamily="34" charset="0"/>
              </a:rPr>
              <a:t>sure you have a top level champion for the </a:t>
            </a:r>
            <a:r>
              <a:rPr lang="en-US" sz="2400" dirty="0" smtClean="0">
                <a:latin typeface="Calibri" panose="020F0502020204030204" pitchFamily="34" charset="0"/>
                <a:cs typeface="Calibri" panose="020F0502020204030204" pitchFamily="34" charset="0"/>
              </a:rPr>
              <a:t>project.</a:t>
            </a:r>
          </a:p>
          <a:p>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Review your catalogs well in advance to identify any curriculum errors or issues that need to be addressed.  </a:t>
            </a:r>
          </a:p>
          <a:p>
            <a:endParaRPr lang="en-US" sz="2400" dirty="0" smtClean="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Include graduation analysts, advisors and departments early </a:t>
            </a:r>
            <a:r>
              <a:rPr lang="en-US" sz="2400" dirty="0" smtClean="0">
                <a:latin typeface="Calibri" panose="020F0502020204030204" pitchFamily="34" charset="0"/>
                <a:cs typeface="Calibri" panose="020F0502020204030204" pitchFamily="34" charset="0"/>
              </a:rPr>
              <a:t>in </a:t>
            </a:r>
            <a:r>
              <a:rPr lang="en-US" sz="2400" dirty="0">
                <a:latin typeface="Calibri" panose="020F0502020204030204" pitchFamily="34" charset="0"/>
                <a:cs typeface="Calibri" panose="020F0502020204030204" pitchFamily="34" charset="0"/>
              </a:rPr>
              <a:t>the vetting </a:t>
            </a:r>
            <a:r>
              <a:rPr lang="en-US" sz="2400" dirty="0" smtClean="0">
                <a:latin typeface="Calibri" panose="020F0502020204030204" pitchFamily="34" charset="0"/>
                <a:cs typeface="Calibri" panose="020F0502020204030204" pitchFamily="34" charset="0"/>
              </a:rPr>
              <a:t>process – you need their input and buy-in. </a:t>
            </a:r>
          </a:p>
          <a:p>
            <a:endParaRPr lang="en-US" sz="2400" dirty="0" smtClean="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Set up excel file with all active program codes, degrees, majors, and minors for each catalog year you are implementing.</a:t>
            </a:r>
          </a:p>
          <a:p>
            <a:endParaRPr lang="en-US" sz="2400" dirty="0" smtClean="0">
              <a:latin typeface="Calibri" panose="020F0502020204030204" pitchFamily="34" charset="0"/>
              <a:cs typeface="Calibri" panose="020F0502020204030204" pitchFamily="34" charset="0"/>
            </a:endParaRPr>
          </a:p>
          <a:p>
            <a:endParaRPr lang="en-US" dirty="0" smtClean="0"/>
          </a:p>
        </p:txBody>
      </p:sp>
      <p:sp>
        <p:nvSpPr>
          <p:cNvPr id="3" name="Title 2"/>
          <p:cNvSpPr>
            <a:spLocks noGrp="1"/>
          </p:cNvSpPr>
          <p:nvPr>
            <p:ph type="title"/>
          </p:nvPr>
        </p:nvSpPr>
        <p:spPr>
          <a:xfrm>
            <a:off x="457200" y="274638"/>
            <a:ext cx="8229600" cy="944562"/>
          </a:xfrm>
        </p:spPr>
        <p:txBody>
          <a:bodyPr/>
          <a:lstStyle/>
          <a:p>
            <a:pPr algn="ctr"/>
            <a:r>
              <a:rPr lang="en-US" sz="4000" dirty="0" smtClean="0">
                <a:solidFill>
                  <a:schemeClr val="tx1"/>
                </a:solidFill>
                <a:effectLst/>
                <a:latin typeface="Calibri" panose="020F0502020204030204" pitchFamily="34" charset="0"/>
                <a:cs typeface="Calibri" panose="020F0502020204030204" pitchFamily="34" charset="0"/>
              </a:rPr>
              <a:t>Lessons Learned</a:t>
            </a:r>
            <a:r>
              <a:rPr lang="en-US" dirty="0" smtClean="0"/>
              <a:t>	</a:t>
            </a:r>
            <a:endParaRPr lang="en-US" dirty="0"/>
          </a:p>
        </p:txBody>
      </p:sp>
      <p:pic>
        <p:nvPicPr>
          <p:cNvPr id="4" name="Picture 3"/>
          <p:cNvPicPr>
            <a:picLocks noChangeAspect="1"/>
          </p:cNvPicPr>
          <p:nvPr/>
        </p:nvPicPr>
        <p:blipFill>
          <a:blip r:embed="rId3"/>
          <a:stretch>
            <a:fillRect/>
          </a:stretch>
        </p:blipFill>
        <p:spPr>
          <a:xfrm>
            <a:off x="228600" y="5623526"/>
            <a:ext cx="990600" cy="1104241"/>
          </a:xfrm>
          <a:prstGeom prst="rect">
            <a:avLst/>
          </a:prstGeom>
        </p:spPr>
      </p:pic>
    </p:spTree>
    <p:extLst>
      <p:ext uri="{BB962C8B-B14F-4D97-AF65-F5344CB8AC3E}">
        <p14:creationId xmlns:p14="http://schemas.microsoft.com/office/powerpoint/2010/main" val="777415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2481071"/>
          </a:xfrm>
        </p:spPr>
        <p:txBody>
          <a:bodyPr>
            <a:normAutofit fontScale="92500" lnSpcReduction="20000"/>
          </a:bodyPr>
          <a:lstStyle/>
          <a:p>
            <a:r>
              <a:rPr lang="en-US" sz="2400" dirty="0" smtClean="0">
                <a:latin typeface="Calibri" panose="020F0502020204030204" pitchFamily="34" charset="0"/>
                <a:cs typeface="Calibri" panose="020F0502020204030204" pitchFamily="34" charset="0"/>
              </a:rPr>
              <a:t>Join eCommunities “Degree Works and Transfer Equivalency” and sign up to receive the daily email. </a:t>
            </a:r>
          </a:p>
          <a:p>
            <a:pPr marL="109728" indent="0">
              <a:buNone/>
            </a:pPr>
            <a:endParaRPr lang="en-US" sz="2400" dirty="0" smtClean="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Search online to see examples of how others set up their degree programs and their help aids.</a:t>
            </a:r>
          </a:p>
          <a:p>
            <a:pPr marL="109728" indent="0">
              <a:buNone/>
            </a:pPr>
            <a:endParaRPr lang="en-US" sz="2400" dirty="0" smtClean="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Attend the Degree Works Forum-this is a very good conference to attend. Network with as many people as possible.</a:t>
            </a:r>
            <a:endParaRPr lang="en-US" sz="2400"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p:txBody>
          <a:bodyPr>
            <a:normAutofit/>
          </a:bodyPr>
          <a:lstStyle/>
          <a:p>
            <a:pPr algn="ctr"/>
            <a:r>
              <a:rPr lang="en-US" sz="4000" dirty="0" smtClean="0">
                <a:solidFill>
                  <a:schemeClr val="tx1"/>
                </a:solidFill>
                <a:latin typeface="Calibri" panose="020F0502020204030204" pitchFamily="34" charset="0"/>
                <a:cs typeface="Calibri" panose="020F0502020204030204" pitchFamily="34" charset="0"/>
              </a:rPr>
              <a:t>Lessons Learned (con’t)</a:t>
            </a:r>
            <a:endParaRPr lang="en-US" sz="4000" dirty="0">
              <a:solidFill>
                <a:schemeClr val="tx1"/>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228600" y="5606308"/>
            <a:ext cx="1066800" cy="1189182"/>
          </a:xfrm>
          <a:prstGeom prst="rect">
            <a:avLst/>
          </a:prstGeom>
        </p:spPr>
      </p:pic>
      <p:sp>
        <p:nvSpPr>
          <p:cNvPr id="5" name="TextBox 4"/>
          <p:cNvSpPr txBox="1"/>
          <p:nvPr/>
        </p:nvSpPr>
        <p:spPr>
          <a:xfrm>
            <a:off x="3733800" y="5181600"/>
            <a:ext cx="3352800" cy="646331"/>
          </a:xfrm>
          <a:prstGeom prst="rect">
            <a:avLst/>
          </a:prstGeom>
          <a:noFill/>
          <a:ln>
            <a:noFill/>
          </a:ln>
        </p:spPr>
        <p:txBody>
          <a:bodyPr wrap="square" rtlCol="0">
            <a:spAutoFit/>
          </a:bodyPr>
          <a:lstStyle/>
          <a:p>
            <a:pPr algn="ctr"/>
            <a:r>
              <a:rPr lang="en-US" dirty="0" smtClean="0"/>
              <a:t>APRIL 7-10, 2019</a:t>
            </a:r>
          </a:p>
          <a:p>
            <a:pPr algn="ctr"/>
            <a:r>
              <a:rPr lang="en-US" dirty="0" smtClean="0"/>
              <a:t>NEW ORLEANS, LA</a:t>
            </a:r>
            <a:endParaRPr lang="en-US" dirty="0"/>
          </a:p>
        </p:txBody>
      </p:sp>
      <p:pic>
        <p:nvPicPr>
          <p:cNvPr id="7" name="Picture 6"/>
          <p:cNvPicPr>
            <a:picLocks noChangeAspect="1"/>
          </p:cNvPicPr>
          <p:nvPr/>
        </p:nvPicPr>
        <p:blipFill>
          <a:blip r:embed="rId4"/>
          <a:stretch>
            <a:fillRect/>
          </a:stretch>
        </p:blipFill>
        <p:spPr>
          <a:xfrm>
            <a:off x="4400409" y="4391439"/>
            <a:ext cx="2019582" cy="752580"/>
          </a:xfrm>
          <a:prstGeom prst="rect">
            <a:avLst/>
          </a:prstGeom>
        </p:spPr>
      </p:pic>
    </p:spTree>
    <p:extLst>
      <p:ext uri="{BB962C8B-B14F-4D97-AF65-F5344CB8AC3E}">
        <p14:creationId xmlns:p14="http://schemas.microsoft.com/office/powerpoint/2010/main" val="1721002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68680"/>
            <a:ext cx="8229600" cy="5074920"/>
          </a:xfrm>
        </p:spPr>
        <p:txBody>
          <a:bodyPr>
            <a:normAutofit fontScale="25000" lnSpcReduction="20000"/>
          </a:bodyPr>
          <a:lstStyle/>
          <a:p>
            <a:pPr>
              <a:lnSpc>
                <a:spcPct val="120000"/>
              </a:lnSpc>
              <a:spcBef>
                <a:spcPts val="0"/>
              </a:spcBef>
            </a:pPr>
            <a:r>
              <a:rPr lang="en-US" sz="8000" dirty="0">
                <a:latin typeface="Calibri" panose="020F0502020204030204" pitchFamily="34" charset="0"/>
                <a:cs typeface="Calibri" panose="020F0502020204030204" pitchFamily="34" charset="0"/>
              </a:rPr>
              <a:t>Began </a:t>
            </a:r>
            <a:r>
              <a:rPr lang="en-US" sz="8000" dirty="0" smtClean="0">
                <a:latin typeface="Calibri" panose="020F0502020204030204" pitchFamily="34" charset="0"/>
                <a:cs typeface="Calibri" panose="020F0502020204030204" pitchFamily="34" charset="0"/>
              </a:rPr>
              <a:t>working with consultants the in summer 2016 and went live in fall 2017 with our undergraduate programs.</a:t>
            </a:r>
          </a:p>
          <a:p>
            <a:pPr marL="109728" indent="0">
              <a:lnSpc>
                <a:spcPct val="120000"/>
              </a:lnSpc>
              <a:spcBef>
                <a:spcPts val="0"/>
              </a:spcBef>
              <a:buNone/>
            </a:pPr>
            <a:endParaRPr lang="en-US" sz="8000" dirty="0" smtClean="0">
              <a:latin typeface="Calibri" panose="020F0502020204030204" pitchFamily="34" charset="0"/>
              <a:cs typeface="Calibri" panose="020F0502020204030204" pitchFamily="34" charset="0"/>
            </a:endParaRPr>
          </a:p>
          <a:p>
            <a:pPr>
              <a:lnSpc>
                <a:spcPct val="120000"/>
              </a:lnSpc>
              <a:spcBef>
                <a:spcPts val="0"/>
              </a:spcBef>
            </a:pPr>
            <a:r>
              <a:rPr lang="en-US" sz="8000" dirty="0" smtClean="0">
                <a:latin typeface="Calibri" panose="020F0502020204030204" pitchFamily="34" charset="0"/>
                <a:cs typeface="Calibri" panose="020F0502020204030204" pitchFamily="34" charset="0"/>
              </a:rPr>
              <a:t>We had one onsite visit with a functional consultant and one onsite visit with a technical consultant.  Worked via email/calls for additional assistance.</a:t>
            </a:r>
          </a:p>
          <a:p>
            <a:pPr>
              <a:lnSpc>
                <a:spcPct val="120000"/>
              </a:lnSpc>
              <a:spcBef>
                <a:spcPts val="0"/>
              </a:spcBef>
            </a:pPr>
            <a:endParaRPr lang="en-US" sz="8000" dirty="0" smtClean="0">
              <a:latin typeface="Calibri" panose="020F0502020204030204" pitchFamily="34" charset="0"/>
              <a:cs typeface="Calibri" panose="020F0502020204030204" pitchFamily="34" charset="0"/>
            </a:endParaRPr>
          </a:p>
          <a:p>
            <a:pPr>
              <a:lnSpc>
                <a:spcPct val="120000"/>
              </a:lnSpc>
              <a:spcBef>
                <a:spcPts val="0"/>
              </a:spcBef>
            </a:pPr>
            <a:r>
              <a:rPr lang="en-US" sz="8000" dirty="0" smtClean="0">
                <a:latin typeface="Calibri" panose="020F0502020204030204" pitchFamily="34" charset="0"/>
                <a:cs typeface="Calibri" panose="020F0502020204030204" pitchFamily="34" charset="0"/>
              </a:rPr>
              <a:t>We scribed two </a:t>
            </a:r>
            <a:r>
              <a:rPr lang="en-US" sz="8000" dirty="0">
                <a:latin typeface="Calibri" panose="020F0502020204030204" pitchFamily="34" charset="0"/>
                <a:cs typeface="Calibri" panose="020F0502020204030204" pitchFamily="34" charset="0"/>
              </a:rPr>
              <a:t>full </a:t>
            </a:r>
            <a:r>
              <a:rPr lang="en-US" sz="8000" dirty="0" smtClean="0">
                <a:latin typeface="Calibri" panose="020F0502020204030204" pitchFamily="34" charset="0"/>
                <a:cs typeface="Calibri" panose="020F0502020204030204" pitchFamily="34" charset="0"/>
              </a:rPr>
              <a:t>catalog years for undergraduates, 16-17, 17-18 and added all the curriculum changes for the 18-19 catalog.  Anyone in a catalog prior to 2016 would still use CAPP for their degree evaluations.</a:t>
            </a:r>
          </a:p>
          <a:p>
            <a:pPr>
              <a:lnSpc>
                <a:spcPct val="120000"/>
              </a:lnSpc>
              <a:spcBef>
                <a:spcPts val="0"/>
              </a:spcBef>
            </a:pPr>
            <a:endParaRPr lang="en-US" sz="8000" dirty="0" smtClean="0">
              <a:latin typeface="Calibri" panose="020F0502020204030204" pitchFamily="34" charset="0"/>
              <a:cs typeface="Calibri" panose="020F0502020204030204" pitchFamily="34" charset="0"/>
            </a:endParaRPr>
          </a:p>
          <a:p>
            <a:pPr>
              <a:lnSpc>
                <a:spcPct val="120000"/>
              </a:lnSpc>
              <a:spcBef>
                <a:spcPts val="0"/>
              </a:spcBef>
            </a:pPr>
            <a:r>
              <a:rPr lang="en-US" sz="8000" dirty="0" smtClean="0">
                <a:latin typeface="Calibri" panose="020F0502020204030204" pitchFamily="34" charset="0"/>
                <a:cs typeface="Calibri" panose="020F0502020204030204" pitchFamily="34" charset="0"/>
              </a:rPr>
              <a:t>Next we scribed our graduate programs for the same catalog years.</a:t>
            </a:r>
          </a:p>
          <a:p>
            <a:pPr>
              <a:lnSpc>
                <a:spcPct val="120000"/>
              </a:lnSpc>
              <a:spcBef>
                <a:spcPts val="0"/>
              </a:spcBef>
            </a:pPr>
            <a:endParaRPr lang="en-US" sz="8000" dirty="0" smtClean="0">
              <a:latin typeface="Calibri" panose="020F0502020204030204" pitchFamily="34" charset="0"/>
              <a:cs typeface="Calibri" panose="020F0502020204030204" pitchFamily="34" charset="0"/>
            </a:endParaRPr>
          </a:p>
          <a:p>
            <a:pPr>
              <a:lnSpc>
                <a:spcPct val="120000"/>
              </a:lnSpc>
              <a:spcBef>
                <a:spcPts val="0"/>
              </a:spcBef>
            </a:pPr>
            <a:r>
              <a:rPr lang="en-US" sz="8000" dirty="0" smtClean="0">
                <a:latin typeface="Calibri" panose="020F0502020204030204" pitchFamily="34" charset="0"/>
                <a:cs typeface="Calibri" panose="020F0502020204030204" pitchFamily="34" charset="0"/>
              </a:rPr>
              <a:t>Our implementation team consisted of our Registrar, Assistant Registrar, and myself.  We did all of the scribing of the programs.</a:t>
            </a:r>
          </a:p>
          <a:p>
            <a:pPr marL="109728" indent="0">
              <a:lnSpc>
                <a:spcPct val="170000"/>
              </a:lnSpc>
              <a:spcBef>
                <a:spcPts val="0"/>
              </a:spcBef>
              <a:buNone/>
            </a:pPr>
            <a:endParaRPr lang="en-US" dirty="0" smtClean="0"/>
          </a:p>
          <a:p>
            <a:pPr marL="109728" indent="0">
              <a:lnSpc>
                <a:spcPct val="170000"/>
              </a:lnSpc>
              <a:spcBef>
                <a:spcPts val="0"/>
              </a:spcBef>
              <a:buNone/>
            </a:pPr>
            <a:endParaRPr lang="en-US" dirty="0"/>
          </a:p>
        </p:txBody>
      </p:sp>
      <p:sp>
        <p:nvSpPr>
          <p:cNvPr id="3" name="Title 2"/>
          <p:cNvSpPr>
            <a:spLocks noGrp="1"/>
          </p:cNvSpPr>
          <p:nvPr>
            <p:ph type="title"/>
          </p:nvPr>
        </p:nvSpPr>
        <p:spPr>
          <a:xfrm>
            <a:off x="457200" y="274638"/>
            <a:ext cx="8229600" cy="563562"/>
          </a:xfrm>
        </p:spPr>
        <p:txBody>
          <a:bodyPr>
            <a:normAutofit fontScale="90000"/>
          </a:bodyPr>
          <a:lstStyle/>
          <a:p>
            <a:pPr algn="ctr"/>
            <a:r>
              <a:rPr lang="en-US" sz="4000" dirty="0" smtClean="0">
                <a:solidFill>
                  <a:schemeClr val="tx1"/>
                </a:solidFill>
                <a:latin typeface="Calibri" panose="020F0502020204030204" pitchFamily="34" charset="0"/>
                <a:cs typeface="Calibri" panose="020F0502020204030204" pitchFamily="34" charset="0"/>
              </a:rPr>
              <a:t>Implementation</a:t>
            </a:r>
            <a:endParaRPr lang="en-US" sz="4000" dirty="0">
              <a:solidFill>
                <a:schemeClr val="tx1"/>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152400" y="5791200"/>
            <a:ext cx="1066800" cy="1189182"/>
          </a:xfrm>
          <a:prstGeom prst="rect">
            <a:avLst/>
          </a:prstGeom>
        </p:spPr>
      </p:pic>
    </p:spTree>
    <p:extLst>
      <p:ext uri="{BB962C8B-B14F-4D97-AF65-F5344CB8AC3E}">
        <p14:creationId xmlns:p14="http://schemas.microsoft.com/office/powerpoint/2010/main" val="828875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3471672"/>
          </a:xfrm>
        </p:spPr>
        <p:txBody>
          <a:bodyPr/>
          <a:lstStyle/>
          <a:p>
            <a:r>
              <a:rPr lang="en-US" sz="2400" dirty="0" smtClean="0">
                <a:latin typeface="Calibri" panose="020F0502020204030204" pitchFamily="34" charset="0"/>
                <a:cs typeface="Calibri" panose="020F0502020204030204" pitchFamily="34" charset="0"/>
              </a:rPr>
              <a:t>Went </a:t>
            </a:r>
            <a:r>
              <a:rPr lang="en-US" sz="2400" dirty="0">
                <a:latin typeface="Calibri" panose="020F0502020204030204" pitchFamily="34" charset="0"/>
                <a:cs typeface="Calibri" panose="020F0502020204030204" pitchFamily="34" charset="0"/>
              </a:rPr>
              <a:t>live </a:t>
            </a:r>
            <a:r>
              <a:rPr lang="en-US" sz="2400" dirty="0" smtClean="0">
                <a:latin typeface="Calibri" panose="020F0502020204030204" pitchFamily="34" charset="0"/>
                <a:cs typeface="Calibri" panose="020F0502020204030204" pitchFamily="34" charset="0"/>
              </a:rPr>
              <a:t>with the </a:t>
            </a:r>
            <a:r>
              <a:rPr lang="en-US" sz="2400" dirty="0">
                <a:latin typeface="Calibri" panose="020F0502020204030204" pitchFamily="34" charset="0"/>
                <a:cs typeface="Calibri" panose="020F0502020204030204" pitchFamily="34" charset="0"/>
              </a:rPr>
              <a:t>D</a:t>
            </a:r>
            <a:r>
              <a:rPr lang="en-US" sz="2400" dirty="0" smtClean="0">
                <a:latin typeface="Calibri" panose="020F0502020204030204" pitchFamily="34" charset="0"/>
                <a:cs typeface="Calibri" panose="020F0502020204030204" pitchFamily="34" charset="0"/>
              </a:rPr>
              <a:t>egree Audits only.</a:t>
            </a:r>
          </a:p>
          <a:p>
            <a:pPr marL="109728" indent="0">
              <a:buNone/>
            </a:pPr>
            <a:endParaRPr lang="en-US" sz="2400" dirty="0" smtClean="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Registrar presented DW to the Academic units and advisors.</a:t>
            </a:r>
          </a:p>
          <a:p>
            <a:pPr marL="109728" indent="0">
              <a:buNone/>
            </a:pPr>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Provided </a:t>
            </a:r>
            <a:r>
              <a:rPr lang="en-US" sz="2400" dirty="0">
                <a:latin typeface="Calibri" panose="020F0502020204030204" pitchFamily="34" charset="0"/>
                <a:cs typeface="Calibri" panose="020F0502020204030204" pitchFamily="34" charset="0"/>
              </a:rPr>
              <a:t>training via help aids </a:t>
            </a:r>
            <a:r>
              <a:rPr lang="en-US" sz="2400" dirty="0" smtClean="0">
                <a:latin typeface="Calibri" panose="020F0502020204030204" pitchFamily="34" charset="0"/>
                <a:cs typeface="Calibri" panose="020F0502020204030204" pitchFamily="34" charset="0"/>
              </a:rPr>
              <a:t>and in our training lab.</a:t>
            </a:r>
          </a:p>
          <a:p>
            <a:pPr marL="109728" indent="0">
              <a:buNone/>
            </a:pPr>
            <a:endParaRPr lang="en-US" sz="2400" dirty="0" smtClean="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Incoming freshmen and new faculty are introduced to DW in Orientation.</a:t>
            </a:r>
            <a:endParaRPr lang="en-US" sz="2400" dirty="0">
              <a:latin typeface="Calibri" panose="020F0502020204030204" pitchFamily="34" charset="0"/>
              <a:cs typeface="Calibri" panose="020F0502020204030204" pitchFamily="34" charset="0"/>
            </a:endParaRPr>
          </a:p>
          <a:p>
            <a:endParaRPr lang="en-US" dirty="0"/>
          </a:p>
        </p:txBody>
      </p:sp>
      <p:sp>
        <p:nvSpPr>
          <p:cNvPr id="3" name="Title 2"/>
          <p:cNvSpPr>
            <a:spLocks noGrp="1"/>
          </p:cNvSpPr>
          <p:nvPr>
            <p:ph type="title"/>
          </p:nvPr>
        </p:nvSpPr>
        <p:spPr/>
        <p:txBody>
          <a:bodyPr>
            <a:normAutofit/>
          </a:bodyPr>
          <a:lstStyle/>
          <a:p>
            <a:pPr algn="ctr"/>
            <a:r>
              <a:rPr lang="en-US" sz="4000" dirty="0" smtClean="0">
                <a:solidFill>
                  <a:schemeClr val="tx1"/>
                </a:solidFill>
                <a:latin typeface="Calibri" panose="020F0502020204030204" pitchFamily="34" charset="0"/>
                <a:cs typeface="Calibri" panose="020F0502020204030204" pitchFamily="34" charset="0"/>
              </a:rPr>
              <a:t>Roll Out</a:t>
            </a:r>
            <a:endParaRPr lang="en-US" sz="4000" dirty="0">
              <a:solidFill>
                <a:schemeClr val="tx1"/>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228600" y="5668818"/>
            <a:ext cx="1066800" cy="1189182"/>
          </a:xfrm>
          <a:prstGeom prst="rect">
            <a:avLst/>
          </a:prstGeom>
        </p:spPr>
      </p:pic>
    </p:spTree>
    <p:extLst>
      <p:ext uri="{BB962C8B-B14F-4D97-AF65-F5344CB8AC3E}">
        <p14:creationId xmlns:p14="http://schemas.microsoft.com/office/powerpoint/2010/main" val="2277694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1"/>
            <a:ext cx="7936660" cy="380999"/>
          </a:xfrm>
        </p:spPr>
        <p:txBody>
          <a:bodyPr>
            <a:normAutofit fontScale="85000" lnSpcReduction="20000"/>
          </a:bodyPr>
          <a:lstStyle/>
          <a:p>
            <a:r>
              <a:rPr lang="en-US" dirty="0" smtClean="0"/>
              <a:t>Course Link-displays class schedule</a:t>
            </a:r>
            <a:endParaRPr lang="en-US" dirty="0"/>
          </a:p>
        </p:txBody>
      </p:sp>
      <p:sp>
        <p:nvSpPr>
          <p:cNvPr id="3" name="Title 2"/>
          <p:cNvSpPr>
            <a:spLocks noGrp="1"/>
          </p:cNvSpPr>
          <p:nvPr>
            <p:ph type="title"/>
          </p:nvPr>
        </p:nvSpPr>
        <p:spPr>
          <a:xfrm>
            <a:off x="457200" y="274638"/>
            <a:ext cx="8229600" cy="820236"/>
          </a:xfrm>
        </p:spPr>
        <p:txBody>
          <a:bodyPr>
            <a:normAutofit/>
          </a:bodyPr>
          <a:lstStyle/>
          <a:p>
            <a:pPr algn="ctr"/>
            <a:r>
              <a:rPr lang="en-US" sz="4000" dirty="0" smtClean="0">
                <a:solidFill>
                  <a:schemeClr val="tx1"/>
                </a:solidFill>
                <a:latin typeface="Calibri" panose="020F0502020204030204" pitchFamily="34" charset="0"/>
                <a:cs typeface="Calibri" panose="020F0502020204030204" pitchFamily="34" charset="0"/>
              </a:rPr>
              <a:t>Best Parts I</a:t>
            </a:r>
            <a:endParaRPr lang="en-US" sz="4000" dirty="0">
              <a:solidFill>
                <a:schemeClr val="tx1"/>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3"/>
          <a:stretch>
            <a:fillRect/>
          </a:stretch>
        </p:blipFill>
        <p:spPr>
          <a:xfrm>
            <a:off x="152400" y="5790001"/>
            <a:ext cx="875190" cy="975591"/>
          </a:xfrm>
          <a:prstGeom prst="rect">
            <a:avLst/>
          </a:prstGeom>
        </p:spPr>
      </p:pic>
      <p:pic>
        <p:nvPicPr>
          <p:cNvPr id="6" name="Picture 5"/>
          <p:cNvPicPr>
            <a:picLocks noChangeAspect="1"/>
          </p:cNvPicPr>
          <p:nvPr/>
        </p:nvPicPr>
        <p:blipFill>
          <a:blip r:embed="rId4"/>
          <a:stretch>
            <a:fillRect/>
          </a:stretch>
        </p:blipFill>
        <p:spPr>
          <a:xfrm>
            <a:off x="304800" y="1810071"/>
            <a:ext cx="8382000" cy="3752529"/>
          </a:xfrm>
          <a:prstGeom prst="rect">
            <a:avLst/>
          </a:prstGeom>
        </p:spPr>
      </p:pic>
      <p:sp>
        <p:nvSpPr>
          <p:cNvPr id="7" name="Rounded Rectangle 6"/>
          <p:cNvSpPr/>
          <p:nvPr/>
        </p:nvSpPr>
        <p:spPr>
          <a:xfrm>
            <a:off x="4608022" y="4800600"/>
            <a:ext cx="1030778" cy="152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8392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7609"/>
            <a:ext cx="8229600" cy="4179682"/>
          </a:xfrm>
        </p:spPr>
        <p:txBody>
          <a:bodyPr/>
          <a:lstStyle/>
          <a:p>
            <a:pPr marL="109728" indent="0">
              <a:buNone/>
            </a:pPr>
            <a:r>
              <a:rPr lang="en-US" sz="2400" dirty="0" smtClean="0">
                <a:latin typeface="Calibri" panose="020F0502020204030204" pitchFamily="34" charset="0"/>
                <a:cs typeface="Calibri" panose="020F0502020204030204" pitchFamily="34" charset="0"/>
              </a:rPr>
              <a:t>Allows students and advisors to see how credits would apply toward a different program, minor, etc. in the current catalog they are assigned or can view requirements in a newer catalog.</a:t>
            </a:r>
          </a:p>
          <a:p>
            <a:pPr marL="109728" indent="0">
              <a:buNone/>
            </a:pPr>
            <a:endParaRPr lang="en-US" dirty="0"/>
          </a:p>
        </p:txBody>
      </p:sp>
      <p:sp>
        <p:nvSpPr>
          <p:cNvPr id="3" name="Title 2"/>
          <p:cNvSpPr>
            <a:spLocks noGrp="1"/>
          </p:cNvSpPr>
          <p:nvPr>
            <p:ph type="title"/>
          </p:nvPr>
        </p:nvSpPr>
        <p:spPr>
          <a:xfrm>
            <a:off x="457200" y="274637"/>
            <a:ext cx="8229600" cy="1212625"/>
          </a:xfrm>
        </p:spPr>
        <p:txBody>
          <a:bodyPr>
            <a:normAutofit fontScale="90000"/>
          </a:bodyPr>
          <a:lstStyle/>
          <a:p>
            <a:pPr algn="ctr"/>
            <a:r>
              <a:rPr lang="en-US" sz="4400" dirty="0" smtClean="0">
                <a:solidFill>
                  <a:schemeClr val="tx1"/>
                </a:solidFill>
                <a:latin typeface="Calibri" panose="020F0502020204030204" pitchFamily="34" charset="0"/>
                <a:cs typeface="Calibri" panose="020F0502020204030204" pitchFamily="34" charset="0"/>
              </a:rPr>
              <a:t>Best Parts II</a:t>
            </a:r>
            <a:br>
              <a:rPr lang="en-US" sz="4400" dirty="0" smtClean="0">
                <a:solidFill>
                  <a:schemeClr val="tx1"/>
                </a:solidFill>
                <a:latin typeface="Calibri" panose="020F0502020204030204" pitchFamily="34" charset="0"/>
                <a:cs typeface="Calibri" panose="020F0502020204030204" pitchFamily="34" charset="0"/>
              </a:rPr>
            </a:br>
            <a:r>
              <a:rPr lang="en-US" dirty="0" smtClean="0"/>
              <a:t>	</a:t>
            </a:r>
            <a:endParaRPr lang="en-US" dirty="0"/>
          </a:p>
        </p:txBody>
      </p:sp>
      <p:sp>
        <p:nvSpPr>
          <p:cNvPr id="4" name="Rectangle 3"/>
          <p:cNvSpPr/>
          <p:nvPr/>
        </p:nvSpPr>
        <p:spPr>
          <a:xfrm>
            <a:off x="982925" y="1017170"/>
            <a:ext cx="2435282" cy="923330"/>
          </a:xfrm>
          <a:prstGeom prst="rect">
            <a:avLst/>
          </a:prstGeom>
          <a:solidFill>
            <a:schemeClr val="bg1"/>
          </a:solidFill>
        </p:spPr>
        <p:txBody>
          <a:bodyPr wrap="none" lIns="91440" tIns="45720" rIns="91440" bIns="45720">
            <a:spAutoFit/>
          </a:bodyPr>
          <a:lstStyle/>
          <a:p>
            <a:pPr algn="ctr"/>
            <a:r>
              <a:rPr lang="en-US" sz="4000" b="1" cap="none" spc="0" dirty="0">
                <a:ln w="12700">
                  <a:solidFill>
                    <a:schemeClr val="accent3">
                      <a:lumMod val="50000"/>
                    </a:schemeClr>
                  </a:solidFill>
                  <a:prstDash val="solid"/>
                </a:ln>
                <a:solidFill>
                  <a:srgbClr val="0070C0"/>
                </a:solidFill>
                <a:effectLst>
                  <a:innerShdw blurRad="177800">
                    <a:srgbClr val="0070C0"/>
                  </a:innerShdw>
                </a:effectLst>
              </a:rPr>
              <a:t>What-if</a:t>
            </a:r>
            <a:r>
              <a:rPr lang="en-US" sz="4000" b="1" cap="none" spc="0" dirty="0">
                <a:ln w="12700">
                  <a:solidFill>
                    <a:schemeClr val="accent3">
                      <a:lumMod val="50000"/>
                    </a:schemeClr>
                  </a:solidFill>
                  <a:prstDash val="solid"/>
                </a:ln>
                <a:solidFill>
                  <a:schemeClr val="accent3">
                    <a:lumMod val="75000"/>
                  </a:schemeClr>
                </a:solidFill>
                <a:effectLst>
                  <a:innerShdw blurRad="177800">
                    <a:schemeClr val="accent3">
                      <a:lumMod val="50000"/>
                    </a:schemeClr>
                  </a:innerShdw>
                </a:effectLst>
              </a:rPr>
              <a:t> </a:t>
            </a:r>
            <a:r>
              <a:rPr lang="en-US" sz="5400" b="1" cap="none" spc="0" dirty="0">
                <a:ln w="12700">
                  <a:solidFill>
                    <a:schemeClr val="accent3">
                      <a:lumMod val="50000"/>
                    </a:schemeClr>
                  </a:solidFill>
                  <a:prstDash val="solid"/>
                </a:ln>
                <a:solidFill>
                  <a:srgbClr val="FFCC00"/>
                </a:solidFill>
                <a:effectLst>
                  <a:innerShdw blurRad="177800">
                    <a:schemeClr val="accent3">
                      <a:lumMod val="50000"/>
                    </a:schemeClr>
                  </a:innerShdw>
                </a:effectLst>
              </a:rPr>
              <a:t> </a:t>
            </a:r>
          </a:p>
        </p:txBody>
      </p:sp>
      <p:pic>
        <p:nvPicPr>
          <p:cNvPr id="5" name="Picture 4"/>
          <p:cNvPicPr>
            <a:picLocks noChangeAspect="1"/>
          </p:cNvPicPr>
          <p:nvPr/>
        </p:nvPicPr>
        <p:blipFill>
          <a:blip r:embed="rId3"/>
          <a:stretch>
            <a:fillRect/>
          </a:stretch>
        </p:blipFill>
        <p:spPr>
          <a:xfrm>
            <a:off x="152400" y="5638800"/>
            <a:ext cx="959232" cy="1069274"/>
          </a:xfrm>
          <a:prstGeom prst="rect">
            <a:avLst/>
          </a:prstGeom>
        </p:spPr>
      </p:pic>
      <p:pic>
        <p:nvPicPr>
          <p:cNvPr id="6" name="Picture 5"/>
          <p:cNvPicPr>
            <a:picLocks noChangeAspect="1"/>
          </p:cNvPicPr>
          <p:nvPr/>
        </p:nvPicPr>
        <p:blipFill>
          <a:blip r:embed="rId4"/>
          <a:stretch>
            <a:fillRect/>
          </a:stretch>
        </p:blipFill>
        <p:spPr>
          <a:xfrm>
            <a:off x="6400800" y="103343"/>
            <a:ext cx="1238423" cy="1724266"/>
          </a:xfrm>
          <a:prstGeom prst="rect">
            <a:avLst/>
          </a:prstGeom>
        </p:spPr>
      </p:pic>
      <p:pic>
        <p:nvPicPr>
          <p:cNvPr id="7" name="Picture 6"/>
          <p:cNvPicPr>
            <a:picLocks noChangeAspect="1"/>
          </p:cNvPicPr>
          <p:nvPr/>
        </p:nvPicPr>
        <p:blipFill>
          <a:blip r:embed="rId5"/>
          <a:stretch>
            <a:fillRect/>
          </a:stretch>
        </p:blipFill>
        <p:spPr>
          <a:xfrm>
            <a:off x="982925" y="3124200"/>
            <a:ext cx="7315200" cy="2718255"/>
          </a:xfrm>
          <a:prstGeom prst="rect">
            <a:avLst/>
          </a:prstGeom>
        </p:spPr>
      </p:pic>
    </p:spTree>
    <p:extLst>
      <p:ext uri="{BB962C8B-B14F-4D97-AF65-F5344CB8AC3E}">
        <p14:creationId xmlns:p14="http://schemas.microsoft.com/office/powerpoint/2010/main" val="3417636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GPA Calculator</a:t>
            </a:r>
          </a:p>
          <a:p>
            <a:pPr lvl="1"/>
            <a:endParaRPr lang="en-US" dirty="0"/>
          </a:p>
        </p:txBody>
      </p:sp>
      <p:sp>
        <p:nvSpPr>
          <p:cNvPr id="3" name="Title 2"/>
          <p:cNvSpPr>
            <a:spLocks noGrp="1"/>
          </p:cNvSpPr>
          <p:nvPr>
            <p:ph type="title"/>
          </p:nvPr>
        </p:nvSpPr>
        <p:spPr/>
        <p:txBody>
          <a:bodyPr>
            <a:normAutofit/>
          </a:bodyPr>
          <a:lstStyle/>
          <a:p>
            <a:r>
              <a:rPr lang="en-US" sz="4000" dirty="0" smtClean="0">
                <a:solidFill>
                  <a:schemeClr val="tx1"/>
                </a:solidFill>
                <a:latin typeface="Calibri" panose="020F0502020204030204" pitchFamily="34" charset="0"/>
                <a:cs typeface="Calibri" panose="020F0502020204030204" pitchFamily="34" charset="0"/>
              </a:rPr>
              <a:t>Best Parts III</a:t>
            </a:r>
            <a:endParaRPr lang="en-US" sz="4000" dirty="0">
              <a:solidFill>
                <a:schemeClr val="tx1"/>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3"/>
          <a:stretch>
            <a:fillRect/>
          </a:stretch>
        </p:blipFill>
        <p:spPr>
          <a:xfrm>
            <a:off x="381000" y="3886200"/>
            <a:ext cx="8206399" cy="1954653"/>
          </a:xfrm>
          <a:prstGeom prst="rect">
            <a:avLst/>
          </a:prstGeom>
        </p:spPr>
      </p:pic>
      <p:pic>
        <p:nvPicPr>
          <p:cNvPr id="6" name="Picture 5"/>
          <p:cNvPicPr>
            <a:picLocks noChangeAspect="1"/>
          </p:cNvPicPr>
          <p:nvPr/>
        </p:nvPicPr>
        <p:blipFill>
          <a:blip r:embed="rId4"/>
          <a:stretch>
            <a:fillRect/>
          </a:stretch>
        </p:blipFill>
        <p:spPr>
          <a:xfrm>
            <a:off x="4038600" y="307295"/>
            <a:ext cx="4907705" cy="4290432"/>
          </a:xfrm>
          <a:prstGeom prst="rect">
            <a:avLst/>
          </a:prstGeom>
          <a:ln>
            <a:solidFill>
              <a:schemeClr val="accent1"/>
            </a:solidFill>
          </a:ln>
        </p:spPr>
      </p:pic>
      <p:pic>
        <p:nvPicPr>
          <p:cNvPr id="7" name="Picture 6"/>
          <p:cNvPicPr>
            <a:picLocks noChangeAspect="1"/>
          </p:cNvPicPr>
          <p:nvPr/>
        </p:nvPicPr>
        <p:blipFill>
          <a:blip r:embed="rId5"/>
          <a:stretch>
            <a:fillRect/>
          </a:stretch>
        </p:blipFill>
        <p:spPr>
          <a:xfrm>
            <a:off x="197694" y="5700679"/>
            <a:ext cx="945305" cy="1053749"/>
          </a:xfrm>
          <a:prstGeom prst="rect">
            <a:avLst/>
          </a:prstGeom>
        </p:spPr>
      </p:pic>
    </p:spTree>
    <p:extLst>
      <p:ext uri="{BB962C8B-B14F-4D97-AF65-F5344CB8AC3E}">
        <p14:creationId xmlns:p14="http://schemas.microsoft.com/office/powerpoint/2010/main" val="4557613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3687</TotalTime>
  <Words>620</Words>
  <Application>Microsoft Office PowerPoint</Application>
  <PresentationFormat>On-screen Show (4:3)</PresentationFormat>
  <Paragraphs>103</Paragraphs>
  <Slides>17</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ＭＳ Ｐゴシック</vt:lpstr>
      <vt:lpstr>Calibri</vt:lpstr>
      <vt:lpstr>Lucida Sans Unicode</vt:lpstr>
      <vt:lpstr>Verdana</vt:lpstr>
      <vt:lpstr>Wingdings</vt:lpstr>
      <vt:lpstr>Wingdings 2</vt:lpstr>
      <vt:lpstr>Wingdings 3</vt:lpstr>
      <vt:lpstr>Concourse</vt:lpstr>
      <vt:lpstr>MBUG 2018 </vt:lpstr>
      <vt:lpstr>Session Rules of Etiquette</vt:lpstr>
      <vt:lpstr>Lessons Learned </vt:lpstr>
      <vt:lpstr>Lessons Learned (con’t)</vt:lpstr>
      <vt:lpstr>Implementation</vt:lpstr>
      <vt:lpstr>Roll Out</vt:lpstr>
      <vt:lpstr>Best Parts I</vt:lpstr>
      <vt:lpstr>Best Parts II  </vt:lpstr>
      <vt:lpstr>Best Parts III</vt:lpstr>
      <vt:lpstr>Best Parts IV  </vt:lpstr>
      <vt:lpstr>PowerPoint Presentation</vt:lpstr>
      <vt:lpstr>Important Tip  Regarding Modifications </vt:lpstr>
      <vt:lpstr>We Ended up with A Better View  </vt:lpstr>
      <vt:lpstr>Other Modifications You have to “brand” all of Degree Works for your institution</vt:lpstr>
      <vt:lpstr>Accessing Degree Works</vt:lpstr>
      <vt:lpstr>What is Next?</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MBUG 2013</dc:title>
  <dc:creator>Edith</dc:creator>
  <cp:lastModifiedBy>Cindy Hampton</cp:lastModifiedBy>
  <cp:revision>296</cp:revision>
  <cp:lastPrinted>2018-08-31T15:58:51Z</cp:lastPrinted>
  <dcterms:created xsi:type="dcterms:W3CDTF">2013-01-30T03:13:35Z</dcterms:created>
  <dcterms:modified xsi:type="dcterms:W3CDTF">2018-09-06T13:12:10Z</dcterms:modified>
</cp:coreProperties>
</file>