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1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2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3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1.xml" ContentType="application/vnd.openxmlformats-officedocument.themeOverride+xml"/>
  <Override PartName="/ppt/charts/chart14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74" r:id="rId3"/>
    <p:sldId id="276" r:id="rId4"/>
    <p:sldId id="277" r:id="rId5"/>
    <p:sldId id="258" r:id="rId6"/>
    <p:sldId id="259" r:id="rId7"/>
    <p:sldId id="261" r:id="rId8"/>
    <p:sldId id="260" r:id="rId9"/>
    <p:sldId id="267" r:id="rId10"/>
    <p:sldId id="265" r:id="rId11"/>
    <p:sldId id="278" r:id="rId12"/>
    <p:sldId id="269" r:id="rId13"/>
    <p:sldId id="270" r:id="rId14"/>
    <p:sldId id="271" r:id="rId15"/>
    <p:sldId id="272" r:id="rId16"/>
    <p:sldId id="268" r:id="rId17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272" userDrawn="1">
          <p15:clr>
            <a:srgbClr val="A4A3A4"/>
          </p15:clr>
        </p15:guide>
        <p15:guide id="3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7D3C4A"/>
    <a:srgbClr val="EAD3D8"/>
    <a:srgbClr val="99FF99"/>
    <a:srgbClr val="D0EBB3"/>
    <a:srgbClr val="BCE292"/>
    <a:srgbClr val="7ABC32"/>
    <a:srgbClr val="51D7D4"/>
    <a:srgbClr val="28B67D"/>
    <a:srgbClr val="9F9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90" y="1062"/>
      </p:cViewPr>
      <p:guideLst>
        <p:guide orient="horz" pos="2160"/>
        <p:guide pos="7272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ATA\Longitudinal\DE-DC%20Headcount%20AY02-18%20Rev3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ATA\AY2016\2FAL2015\DE-DC%20Fall15%20Success%20Tracking%20-%20Rev1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ATA\AY2016\2FAL2015\DE-DC%20Fall15%20Success%20Tracking%20-%20Rev1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ATA\AY2016\2FAL2015\DE-DC%20Fall15%20Success%20Tracking%20-%20Rev1.xls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Microsoft_Excel_Worksheet5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ATA\Longitudinal\DE-DC%20Headcount%20AY02-18%20Rev3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ATA\Longitudinal\Developmental%20by%20Age%20Headcount%20AY02-18%20Revx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ATA\Longitudinal\DE-DC%20Fall15%20Success%20Tracking%20-%20Rev1.xls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mccbw2k8filprt1\Udata\rfletes\My%20Documents\Miscellaneous\DE-DC%20Retention%20Spring%20to%20Fall%20-%20Rev5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+mn-ea"/>
                <a:cs typeface="+mn-cs"/>
              </a:defRPr>
            </a:pPr>
            <a:r>
              <a:rPr lang="en-US" sz="1600" baseline="0" dirty="0">
                <a:latin typeface="Lucida Sans" panose="020B0602030504020204" pitchFamily="34" charset="0"/>
              </a:rPr>
              <a:t>Dual Enrollment Headcount
Unduplicated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Lucida Sans" panose="020B0602030504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081714785651792"/>
          <c:y val="0.15782407407407409"/>
          <c:w val="0.85862729658792647"/>
          <c:h val="0.6745169874599008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7777777777777779E-3"/>
                  <c:y val="-2.90500145815114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5462668816039986E-17"/>
                  <c:y val="1.04166666666665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7777777777777523E-3"/>
                  <c:y val="1.34558180227470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5.0925337632079971E-17"/>
                  <c:y val="4.62598425196841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5.0925337632079971E-17"/>
                  <c:y val="8.56189851268582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3.69459025955080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5.0925337632079971E-17"/>
                  <c:y val="-8.6978710994467512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horzOverflow="clip" vert="horz" wrap="square" lIns="9144" tIns="9144" rIns="9144" bIns="9144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'AY DE Headcount'!$B$8:$R$8</c:f>
              <c:strCache>
                <c:ptCount val="17"/>
                <c:pt idx="0">
                  <c:v>AY02</c:v>
                </c:pt>
                <c:pt idx="1">
                  <c:v>AY03</c:v>
                </c:pt>
                <c:pt idx="2">
                  <c:v>AY04</c:v>
                </c:pt>
                <c:pt idx="3">
                  <c:v>AY05</c:v>
                </c:pt>
                <c:pt idx="4">
                  <c:v>AY06</c:v>
                </c:pt>
                <c:pt idx="5">
                  <c:v>AY07</c:v>
                </c:pt>
                <c:pt idx="6">
                  <c:v>AY08</c:v>
                </c:pt>
                <c:pt idx="7">
                  <c:v>AY09</c:v>
                </c:pt>
                <c:pt idx="8">
                  <c:v>AY10</c:v>
                </c:pt>
                <c:pt idx="9">
                  <c:v>AY11</c:v>
                </c:pt>
                <c:pt idx="10">
                  <c:v>AY12</c:v>
                </c:pt>
                <c:pt idx="11">
                  <c:v>AY13</c:v>
                </c:pt>
                <c:pt idx="12">
                  <c:v>AY14</c:v>
                </c:pt>
                <c:pt idx="13">
                  <c:v>AY15</c:v>
                </c:pt>
                <c:pt idx="14">
                  <c:v>AY16</c:v>
                </c:pt>
                <c:pt idx="15">
                  <c:v>AY17</c:v>
                </c:pt>
                <c:pt idx="16">
                  <c:v>AY18</c:v>
                </c:pt>
              </c:strCache>
            </c:strRef>
          </c:cat>
          <c:val>
            <c:numRef>
              <c:f>'AY DE Headcount'!$B$9:$R$9</c:f>
              <c:numCache>
                <c:formatCode>#,##0</c:formatCode>
                <c:ptCount val="17"/>
                <c:pt idx="0">
                  <c:v>590</c:v>
                </c:pt>
                <c:pt idx="1">
                  <c:v>906</c:v>
                </c:pt>
                <c:pt idx="2">
                  <c:v>1637</c:v>
                </c:pt>
                <c:pt idx="3">
                  <c:v>1757</c:v>
                </c:pt>
                <c:pt idx="4">
                  <c:v>2070</c:v>
                </c:pt>
                <c:pt idx="5">
                  <c:v>2284</c:v>
                </c:pt>
                <c:pt idx="6">
                  <c:v>2615</c:v>
                </c:pt>
                <c:pt idx="7">
                  <c:v>2802</c:v>
                </c:pt>
                <c:pt idx="8">
                  <c:v>3106</c:v>
                </c:pt>
                <c:pt idx="9">
                  <c:v>2880</c:v>
                </c:pt>
                <c:pt idx="10">
                  <c:v>3352</c:v>
                </c:pt>
                <c:pt idx="11">
                  <c:v>4102</c:v>
                </c:pt>
                <c:pt idx="12">
                  <c:v>5986</c:v>
                </c:pt>
                <c:pt idx="13">
                  <c:v>8432</c:v>
                </c:pt>
                <c:pt idx="14">
                  <c:v>9857</c:v>
                </c:pt>
                <c:pt idx="15">
                  <c:v>11353</c:v>
                </c:pt>
                <c:pt idx="16">
                  <c:v>14045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overlap val="-27"/>
        <c:axId val="308509088"/>
        <c:axId val="308507968"/>
      </c:barChart>
      <c:catAx>
        <c:axId val="308509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8507968"/>
        <c:crosses val="autoZero"/>
        <c:auto val="1"/>
        <c:lblAlgn val="ctr"/>
        <c:lblOffset val="100"/>
        <c:noMultiLvlLbl val="0"/>
      </c:catAx>
      <c:valAx>
        <c:axId val="308507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8509088"/>
        <c:crosses val="autoZero"/>
        <c:crossBetween val="between"/>
        <c:majorUnit val="4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C707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28B67D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2.1350177381673392E-2"/>
                  <c:y val="-0.2172210020133909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2193706555911281E-2"/>
                  <c:y val="0.169834918987455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libri" panose="020F050202020403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77289377289379E-2"/>
                      <c:h val="0.10349395825311533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'FTFT by DE DC Status'!$B$17:$C$17</c:f>
              <c:strCache>
                <c:ptCount val="2"/>
                <c:pt idx="0">
                  <c:v>Non DE/DC</c:v>
                </c:pt>
                <c:pt idx="1">
                  <c:v>DE/DC</c:v>
                </c:pt>
              </c:strCache>
            </c:strRef>
          </c:cat>
          <c:val>
            <c:numRef>
              <c:f>'FTFT by DE DC Status'!$B$18:$C$18</c:f>
              <c:numCache>
                <c:formatCode>0%</c:formatCode>
                <c:ptCount val="2"/>
                <c:pt idx="0">
                  <c:v>0.86</c:v>
                </c:pt>
                <c:pt idx="1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28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n-US" sz="2800" dirty="0" smtClean="0">
                <a:latin typeface="Calibri" panose="020F0502020204030204" pitchFamily="34" charset="0"/>
              </a:rPr>
              <a:t>Non </a:t>
            </a:r>
            <a:r>
              <a:rPr lang="en-US" sz="2800" dirty="0">
                <a:latin typeface="Calibri" panose="020F0502020204030204" pitchFamily="34" charset="0"/>
              </a:rPr>
              <a:t>DE/DC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'DE Graduated'!$C$36:$E$36</c:f>
              <c:strCache>
                <c:ptCount val="3"/>
                <c:pt idx="0">
                  <c:v>Not DE/DC</c:v>
                </c:pt>
              </c:strCache>
            </c:strRef>
          </c:tx>
          <c:dPt>
            <c:idx val="0"/>
            <c:bubble3D val="0"/>
            <c:spPr>
              <a:solidFill>
                <a:srgbClr val="FC707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28B67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9FF99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8176453383209798"/>
                  <c:y val="-7.8150022913802436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98052662771991"/>
                      <c:h val="9.5238095238095233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0333571939871153"/>
                  <c:y val="0.1169035120609923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204301075268819"/>
                      <c:h val="0.12169312169312169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12350218722659667"/>
                  <c:y val="-2.2127442403032955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1383294463558624"/>
                  <c:y val="4.7029537974419625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880742913000976"/>
                      <c:h val="8.4656084656084651E-2"/>
                    </c:manualLayout>
                  </c15:layout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'DE Graduated'!$C$37:$E$37</c:f>
              <c:strCache>
                <c:ptCount val="3"/>
                <c:pt idx="0">
                  <c:v>Did Not Graduate</c:v>
                </c:pt>
                <c:pt idx="1">
                  <c:v>Graduated Same CC</c:v>
                </c:pt>
                <c:pt idx="2">
                  <c:v>Graduated Other CC</c:v>
                </c:pt>
              </c:strCache>
            </c:strRef>
          </c:cat>
          <c:val>
            <c:numRef>
              <c:f>'DE Graduated'!$C$38:$F$38</c:f>
              <c:numCache>
                <c:formatCode>0.0%</c:formatCode>
                <c:ptCount val="4"/>
                <c:pt idx="0">
                  <c:v>0.64656319290465636</c:v>
                </c:pt>
                <c:pt idx="1">
                  <c:v>0.32638580931263861</c:v>
                </c:pt>
                <c:pt idx="2">
                  <c:v>2.4168514412416853E-2</c:v>
                </c:pt>
                <c:pt idx="3">
                  <c:v>2.8824833702882483E-3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'DE Graduated'!$G$36:$I$36</c:f>
              <c:strCache>
                <c:ptCount val="3"/>
                <c:pt idx="0">
                  <c:v>DE/DC</c:v>
                </c:pt>
              </c:strCache>
            </c:strRef>
          </c:tx>
          <c:dPt>
            <c:idx val="0"/>
            <c:bubble3D val="0"/>
            <c:spPr>
              <a:solidFill>
                <a:srgbClr val="FC707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28B67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9FF99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3549326165960024"/>
                  <c:y val="8.837520309961255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4969431405208963"/>
                  <c:y val="-0.1275871766029246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4191336058954163E-2"/>
                  <c:y val="-1.1744365287672375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7.3568228851201289E-2"/>
                  <c:y val="-5.4324459442569679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'DE Graduated'!$G$37:$J$37</c:f>
              <c:strCache>
                <c:ptCount val="4"/>
                <c:pt idx="0">
                  <c:v>Did Not Graduate</c:v>
                </c:pt>
                <c:pt idx="1">
                  <c:v>Graduated Same CC</c:v>
                </c:pt>
                <c:pt idx="2">
                  <c:v>Graduated Other CC</c:v>
                </c:pt>
                <c:pt idx="3">
                  <c:v>Graduated University</c:v>
                </c:pt>
              </c:strCache>
            </c:strRef>
          </c:cat>
          <c:val>
            <c:numRef>
              <c:f>'DE Graduated'!$G$38:$J$38</c:f>
              <c:numCache>
                <c:formatCode>0.0%</c:formatCode>
                <c:ptCount val="4"/>
                <c:pt idx="0">
                  <c:v>0.38326585695006748</c:v>
                </c:pt>
                <c:pt idx="1">
                  <c:v>0.58704453441295545</c:v>
                </c:pt>
                <c:pt idx="2">
                  <c:v>2.2941970310391364E-2</c:v>
                </c:pt>
                <c:pt idx="3">
                  <c:v>6.7476383265856954E-3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33262616784301"/>
          <c:y val="0.15297192017664457"/>
          <c:w val="0.34631104402105178"/>
          <c:h val="0.580775736366287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703317475227585"/>
          <c:y val="4.1237113402061855E-2"/>
          <c:w val="0.40351105547878385"/>
          <c:h val="0.8717965596381052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'DE Graduated'!$T$12</c:f>
              <c:strCache>
                <c:ptCount val="1"/>
                <c:pt idx="0">
                  <c:v>Not Found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'DE Graduated'!$R$11:$S$11</c:f>
              <c:strCache>
                <c:ptCount val="2"/>
                <c:pt idx="0">
                  <c:v>NON DE/DC</c:v>
                </c:pt>
                <c:pt idx="1">
                  <c:v>DE/DC</c:v>
                </c:pt>
              </c:strCache>
            </c:strRef>
          </c:cat>
          <c:val>
            <c:numRef>
              <c:f>'DE Graduated'!$R$12:$S$12</c:f>
              <c:numCache>
                <c:formatCode>General</c:formatCode>
                <c:ptCount val="2"/>
                <c:pt idx="0">
                  <c:v>509</c:v>
                </c:pt>
                <c:pt idx="1">
                  <c:v>19</c:v>
                </c:pt>
              </c:numCache>
            </c:numRef>
          </c:val>
        </c:ser>
        <c:ser>
          <c:idx val="1"/>
          <c:order val="1"/>
          <c:tx>
            <c:strRef>
              <c:f>'DE Graduated'!$T$14</c:f>
              <c:strCache>
                <c:ptCount val="1"/>
                <c:pt idx="0">
                  <c:v>Dropped MS Univ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'DE Graduated'!$R$11:$S$11</c:f>
              <c:strCache>
                <c:ptCount val="2"/>
                <c:pt idx="0">
                  <c:v>NON DE/DC</c:v>
                </c:pt>
                <c:pt idx="1">
                  <c:v>DE/DC</c:v>
                </c:pt>
              </c:strCache>
            </c:strRef>
          </c:cat>
          <c:val>
            <c:numRef>
              <c:f>'DE Graduated'!$R$14:$S$14</c:f>
              <c:numCache>
                <c:formatCode>General</c:formatCode>
                <c:ptCount val="2"/>
                <c:pt idx="0">
                  <c:v>34</c:v>
                </c:pt>
                <c:pt idx="1">
                  <c:v>11</c:v>
                </c:pt>
              </c:numCache>
            </c:numRef>
          </c:val>
        </c:ser>
        <c:ser>
          <c:idx val="4"/>
          <c:order val="2"/>
          <c:tx>
            <c:strRef>
              <c:f>'DE Graduated'!$T$13</c:f>
              <c:strCache>
                <c:ptCount val="1"/>
                <c:pt idx="0">
                  <c:v>Dropped CC - Not Grad</c:v>
                </c:pt>
              </c:strCache>
            </c:strRef>
          </c:tx>
          <c:spPr>
            <a:solidFill>
              <a:srgbClr val="F8ACA6"/>
            </a:solidFill>
            <a:ln>
              <a:noFill/>
            </a:ln>
            <a:effectLst/>
          </c:spPr>
          <c:invertIfNegative val="0"/>
          <c:val>
            <c:numRef>
              <c:f>'DE Graduated'!$R$13:$S$13</c:f>
              <c:numCache>
                <c:formatCode>General</c:formatCode>
                <c:ptCount val="2"/>
                <c:pt idx="0">
                  <c:v>1543</c:v>
                </c:pt>
                <c:pt idx="1">
                  <c:v>91</c:v>
                </c:pt>
              </c:numCache>
            </c:numRef>
          </c:val>
        </c:ser>
        <c:ser>
          <c:idx val="2"/>
          <c:order val="3"/>
          <c:tx>
            <c:strRef>
              <c:f>'DE Graduated'!$T$15</c:f>
              <c:strCache>
                <c:ptCount val="1"/>
                <c:pt idx="0">
                  <c:v>Dropped OOS Univ</c:v>
                </c:pt>
              </c:strCache>
            </c:strRef>
          </c:tx>
          <c:spPr>
            <a:solidFill>
              <a:srgbClr val="FF7C80"/>
            </a:solidFill>
            <a:ln>
              <a:noFill/>
            </a:ln>
            <a:effectLst/>
          </c:spPr>
          <c:invertIfNegative val="0"/>
          <c:cat>
            <c:strRef>
              <c:f>'DE Graduated'!$R$11:$S$11</c:f>
              <c:strCache>
                <c:ptCount val="2"/>
                <c:pt idx="0">
                  <c:v>NON DE/DC</c:v>
                </c:pt>
                <c:pt idx="1">
                  <c:v>DE/DC</c:v>
                </c:pt>
              </c:strCache>
            </c:strRef>
          </c:cat>
          <c:val>
            <c:numRef>
              <c:f>'DE Graduated'!$R$15:$S$15</c:f>
              <c:numCache>
                <c:formatCode>General</c:formatCode>
                <c:ptCount val="2"/>
                <c:pt idx="0">
                  <c:v>78</c:v>
                </c:pt>
                <c:pt idx="1">
                  <c:v>3</c:v>
                </c:pt>
              </c:numCache>
            </c:numRef>
          </c:val>
        </c:ser>
        <c:ser>
          <c:idx val="3"/>
          <c:order val="4"/>
          <c:tx>
            <c:strRef>
              <c:f>'DE Graduated'!$T$16</c:f>
              <c:strCache>
                <c:ptCount val="1"/>
                <c:pt idx="0">
                  <c:v>Still Enr CC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'DE Graduated'!$R$11:$S$11</c:f>
              <c:strCache>
                <c:ptCount val="2"/>
                <c:pt idx="0">
                  <c:v>NON DE/DC</c:v>
                </c:pt>
                <c:pt idx="1">
                  <c:v>DE/DC</c:v>
                </c:pt>
              </c:strCache>
            </c:strRef>
          </c:cat>
          <c:val>
            <c:numRef>
              <c:f>'DE Graduated'!$R$16:$S$16</c:f>
              <c:numCache>
                <c:formatCode>General</c:formatCode>
                <c:ptCount val="2"/>
                <c:pt idx="0">
                  <c:v>438</c:v>
                </c:pt>
                <c:pt idx="1">
                  <c:v>63</c:v>
                </c:pt>
              </c:numCache>
            </c:numRef>
          </c:val>
        </c:ser>
        <c:ser>
          <c:idx val="5"/>
          <c:order val="5"/>
          <c:tx>
            <c:strRef>
              <c:f>'DE Graduated'!$T$17</c:f>
              <c:strCache>
                <c:ptCount val="1"/>
                <c:pt idx="0">
                  <c:v>Still Enr OOS Univ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'DE Graduated'!$R$11:$S$11</c:f>
              <c:strCache>
                <c:ptCount val="2"/>
                <c:pt idx="0">
                  <c:v>NON DE/DC</c:v>
                </c:pt>
                <c:pt idx="1">
                  <c:v>DE/DC</c:v>
                </c:pt>
              </c:strCache>
            </c:strRef>
          </c:cat>
          <c:val>
            <c:numRef>
              <c:f>'DE Graduated'!$R$17:$S$17</c:f>
              <c:numCache>
                <c:formatCode>General</c:formatCode>
                <c:ptCount val="2"/>
                <c:pt idx="0">
                  <c:v>106</c:v>
                </c:pt>
                <c:pt idx="1">
                  <c:v>12</c:v>
                </c:pt>
              </c:numCache>
            </c:numRef>
          </c:val>
        </c:ser>
        <c:ser>
          <c:idx val="6"/>
          <c:order val="6"/>
          <c:tx>
            <c:strRef>
              <c:f>'DE Graduated'!$T$18</c:f>
              <c:strCache>
                <c:ptCount val="1"/>
                <c:pt idx="0">
                  <c:v>Still Enr MS Univ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'DE Graduated'!$R$11:$S$11</c:f>
              <c:strCache>
                <c:ptCount val="2"/>
                <c:pt idx="0">
                  <c:v>NON DE/DC</c:v>
                </c:pt>
                <c:pt idx="1">
                  <c:v>DE/DC</c:v>
                </c:pt>
              </c:strCache>
            </c:strRef>
          </c:cat>
          <c:val>
            <c:numRef>
              <c:f>'DE Graduated'!$R$18:$S$18</c:f>
              <c:numCache>
                <c:formatCode>General</c:formatCode>
                <c:ptCount val="2"/>
                <c:pt idx="0">
                  <c:v>179</c:v>
                </c:pt>
                <c:pt idx="1">
                  <c:v>75</c:v>
                </c:pt>
              </c:numCache>
            </c:numRef>
          </c:val>
        </c:ser>
        <c:ser>
          <c:idx val="7"/>
          <c:order val="7"/>
          <c:tx>
            <c:strRef>
              <c:f>'DE Graduated'!$T$19</c:f>
              <c:strCache>
                <c:ptCount val="1"/>
                <c:pt idx="0">
                  <c:v>Grad MS Univ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'DE Graduated'!$R$11:$S$11</c:f>
              <c:strCache>
                <c:ptCount val="2"/>
                <c:pt idx="0">
                  <c:v>NON DE/DC</c:v>
                </c:pt>
                <c:pt idx="1">
                  <c:v>DE/DC</c:v>
                </c:pt>
              </c:strCache>
            </c:strRef>
          </c:cat>
          <c:val>
            <c:numRef>
              <c:f>'DE Graduated'!$R$19:$S$19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val>
        </c:ser>
        <c:ser>
          <c:idx val="8"/>
          <c:order val="8"/>
          <c:tx>
            <c:strRef>
              <c:f>'DE Graduated'!$T$20</c:f>
              <c:strCache>
                <c:ptCount val="1"/>
                <c:pt idx="0">
                  <c:v>Grad MS CC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'DE Graduated'!$R$11:$S$11</c:f>
              <c:strCache>
                <c:ptCount val="2"/>
                <c:pt idx="0">
                  <c:v>NON DE/DC</c:v>
                </c:pt>
                <c:pt idx="1">
                  <c:v>DE/DC</c:v>
                </c:pt>
              </c:strCache>
            </c:strRef>
          </c:cat>
          <c:val>
            <c:numRef>
              <c:f>'DE Graduated'!$R$20:$S$20</c:f>
              <c:numCache>
                <c:formatCode>General</c:formatCode>
                <c:ptCount val="2"/>
                <c:pt idx="0">
                  <c:v>43</c:v>
                </c:pt>
                <c:pt idx="1">
                  <c:v>13</c:v>
                </c:pt>
              </c:numCache>
            </c:numRef>
          </c:val>
        </c:ser>
        <c:ser>
          <c:idx val="9"/>
          <c:order val="9"/>
          <c:tx>
            <c:strRef>
              <c:f>'DE Graduated'!$T$21</c:f>
              <c:strCache>
                <c:ptCount val="1"/>
                <c:pt idx="0">
                  <c:v>Grad OOS CC/Univ</c:v>
                </c:pt>
              </c:strCache>
            </c:strRef>
          </c:tx>
          <c:spPr>
            <a:solidFill>
              <a:srgbClr val="82F672"/>
            </a:solidFill>
            <a:ln>
              <a:noFill/>
            </a:ln>
            <a:effectLst/>
          </c:spPr>
          <c:invertIfNegative val="0"/>
          <c:cat>
            <c:strRef>
              <c:f>'DE Graduated'!$R$11:$S$11</c:f>
              <c:strCache>
                <c:ptCount val="2"/>
                <c:pt idx="0">
                  <c:v>NON DE/DC</c:v>
                </c:pt>
                <c:pt idx="1">
                  <c:v>DE/DC</c:v>
                </c:pt>
              </c:strCache>
            </c:strRef>
          </c:cat>
          <c:val>
            <c:numRef>
              <c:f>'DE Graduated'!$R$21:$S$21</c:f>
              <c:numCache>
                <c:formatCode>General</c:formatCode>
                <c:ptCount val="2"/>
                <c:pt idx="0">
                  <c:v>8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273312032"/>
        <c:axId val="273318752"/>
      </c:barChart>
      <c:catAx>
        <c:axId val="273312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3318752"/>
        <c:crosses val="autoZero"/>
        <c:auto val="1"/>
        <c:lblAlgn val="ctr"/>
        <c:lblOffset val="100"/>
        <c:noMultiLvlLbl val="0"/>
      </c:catAx>
      <c:valAx>
        <c:axId val="273318752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33120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1289057624708312"/>
          <c:y val="4.6088746872901432E-2"/>
          <c:w val="0.46346723450949318"/>
          <c:h val="0.874420444398527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0"/>
        <a:lstStyle/>
        <a:p>
          <a:pPr>
            <a:defRPr sz="2000" b="0" i="0" u="none" strike="noStrike" kern="0" spc="0" baseline="0">
              <a:solidFill>
                <a:schemeClr val="bg1"/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358260086675213"/>
          <c:y val="5.0925925925925923E-2"/>
          <c:w val="0.4156272253758978"/>
          <c:h val="0.8176620283575664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Sheet1!$D$28</c:f>
              <c:strCache>
                <c:ptCount val="1"/>
                <c:pt idx="0">
                  <c:v>Skipped to Univ **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Sheet1!$B$3:$C$3</c:f>
              <c:strCache>
                <c:ptCount val="2"/>
                <c:pt idx="0">
                  <c:v>NON DE/DC</c:v>
                </c:pt>
                <c:pt idx="1">
                  <c:v>DE/DC</c:v>
                </c:pt>
              </c:strCache>
            </c:strRef>
          </c:cat>
          <c:val>
            <c:numRef>
              <c:f>Sheet1!$B$28:$C$28</c:f>
              <c:numCache>
                <c:formatCode>0.0%</c:formatCode>
                <c:ptCount val="2"/>
                <c:pt idx="0">
                  <c:v>0.10022172949002217</c:v>
                </c:pt>
                <c:pt idx="1">
                  <c:v>0.16059379217273953</c:v>
                </c:pt>
              </c:numCache>
            </c:numRef>
          </c:val>
        </c:ser>
        <c:ser>
          <c:idx val="1"/>
          <c:order val="1"/>
          <c:tx>
            <c:strRef>
              <c:f>Sheet1!$D$29</c:f>
              <c:strCache>
                <c:ptCount val="1"/>
                <c:pt idx="0">
                  <c:v>Not Found **</c:v>
                </c:pt>
              </c:strCache>
            </c:strRef>
          </c:tx>
          <c:spPr>
            <a:solidFill>
              <a:sysClr val="windowText" lastClr="000000">
                <a:lumMod val="95000"/>
                <a:lumOff val="5000"/>
              </a:sysClr>
            </a:solidFill>
            <a:ln>
              <a:noFill/>
            </a:ln>
            <a:effectLst/>
          </c:spPr>
          <c:invertIfNegative val="0"/>
          <c:cat>
            <c:strRef>
              <c:f>Sheet1!$B$3:$C$3</c:f>
              <c:strCache>
                <c:ptCount val="2"/>
                <c:pt idx="0">
                  <c:v>NON DE/DC</c:v>
                </c:pt>
                <c:pt idx="1">
                  <c:v>DE/DC</c:v>
                </c:pt>
              </c:strCache>
            </c:strRef>
          </c:cat>
          <c:val>
            <c:numRef>
              <c:f>Sheet1!$B$29:$C$29</c:f>
              <c:numCache>
                <c:formatCode>0.0%</c:formatCode>
                <c:ptCount val="2"/>
                <c:pt idx="0">
                  <c:v>0.11286031042128603</c:v>
                </c:pt>
                <c:pt idx="1">
                  <c:v>2.564102564102564E-2</c:v>
                </c:pt>
              </c:numCache>
            </c:numRef>
          </c:val>
        </c:ser>
        <c:ser>
          <c:idx val="2"/>
          <c:order val="2"/>
          <c:tx>
            <c:strRef>
              <c:f>Sheet1!$D$30</c:f>
              <c:strCache>
                <c:ptCount val="1"/>
                <c:pt idx="0">
                  <c:v>Dropped CC - Not Grad **</c:v>
                </c:pt>
              </c:strCache>
            </c:strRef>
          </c:tx>
          <c:spPr>
            <a:solidFill>
              <a:srgbClr val="F78B79"/>
            </a:solidFill>
            <a:ln>
              <a:noFill/>
            </a:ln>
            <a:effectLst/>
          </c:spPr>
          <c:invertIfNegative val="0"/>
          <c:cat>
            <c:strRef>
              <c:f>Sheet1!$B$3:$C$3</c:f>
              <c:strCache>
                <c:ptCount val="2"/>
                <c:pt idx="0">
                  <c:v>NON DE/DC</c:v>
                </c:pt>
                <c:pt idx="1">
                  <c:v>DE/DC</c:v>
                </c:pt>
              </c:strCache>
            </c:strRef>
          </c:cat>
          <c:val>
            <c:numRef>
              <c:f>Sheet1!$B$30:$C$30</c:f>
              <c:numCache>
                <c:formatCode>0.0%</c:formatCode>
                <c:ptCount val="2"/>
                <c:pt idx="0">
                  <c:v>0.34212860310421284</c:v>
                </c:pt>
                <c:pt idx="1">
                  <c:v>0.12280701754385964</c:v>
                </c:pt>
              </c:numCache>
            </c:numRef>
          </c:val>
        </c:ser>
        <c:ser>
          <c:idx val="3"/>
          <c:order val="3"/>
          <c:tx>
            <c:strRef>
              <c:f>Sheet1!$D$31</c:f>
              <c:strCache>
                <c:ptCount val="1"/>
                <c:pt idx="0">
                  <c:v>Still Enr CC **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Sheet1!$B$3:$C$3</c:f>
              <c:strCache>
                <c:ptCount val="2"/>
                <c:pt idx="0">
                  <c:v>NON DE/DC</c:v>
                </c:pt>
                <c:pt idx="1">
                  <c:v>DE/DC</c:v>
                </c:pt>
              </c:strCache>
            </c:strRef>
          </c:cat>
          <c:val>
            <c:numRef>
              <c:f>Sheet1!$B$31:$C$31</c:f>
              <c:numCache>
                <c:formatCode>0.0%</c:formatCode>
                <c:ptCount val="2"/>
                <c:pt idx="0">
                  <c:v>9.7117516629711756E-2</c:v>
                </c:pt>
                <c:pt idx="1">
                  <c:v>8.5020242914979755E-2</c:v>
                </c:pt>
              </c:numCache>
            </c:numRef>
          </c:val>
        </c:ser>
        <c:ser>
          <c:idx val="4"/>
          <c:order val="4"/>
          <c:tx>
            <c:strRef>
              <c:f>Sheet1!$D$32</c:f>
              <c:strCache>
                <c:ptCount val="1"/>
                <c:pt idx="0">
                  <c:v>Y-Grad Same CC *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Sheet1!$B$3:$C$3</c:f>
              <c:strCache>
                <c:ptCount val="2"/>
                <c:pt idx="0">
                  <c:v>NON DE/DC</c:v>
                </c:pt>
                <c:pt idx="1">
                  <c:v>DE/DC</c:v>
                </c:pt>
              </c:strCache>
            </c:strRef>
          </c:cat>
          <c:val>
            <c:numRef>
              <c:f>Sheet1!$B$32:$C$32</c:f>
              <c:numCache>
                <c:formatCode>0.0%</c:formatCode>
                <c:ptCount val="2"/>
                <c:pt idx="0">
                  <c:v>0.32350332594235032</c:v>
                </c:pt>
                <c:pt idx="1">
                  <c:v>0.582995951417004</c:v>
                </c:pt>
              </c:numCache>
            </c:numRef>
          </c:val>
        </c:ser>
        <c:ser>
          <c:idx val="5"/>
          <c:order val="5"/>
          <c:tx>
            <c:strRef>
              <c:f>Sheet1!$D$33</c:f>
              <c:strCache>
                <c:ptCount val="1"/>
                <c:pt idx="0">
                  <c:v>Y-Grad Other CC *</c:v>
                </c:pt>
              </c:strCache>
            </c:strRef>
          </c:tx>
          <c:spPr>
            <a:solidFill>
              <a:srgbClr val="82F672"/>
            </a:solidFill>
            <a:ln>
              <a:noFill/>
            </a:ln>
            <a:effectLst/>
          </c:spPr>
          <c:invertIfNegative val="0"/>
          <c:cat>
            <c:strRef>
              <c:f>Sheet1!$B$3:$C$3</c:f>
              <c:strCache>
                <c:ptCount val="2"/>
                <c:pt idx="0">
                  <c:v>NON DE/DC</c:v>
                </c:pt>
                <c:pt idx="1">
                  <c:v>DE/DC</c:v>
                </c:pt>
              </c:strCache>
            </c:strRef>
          </c:cat>
          <c:val>
            <c:numRef>
              <c:f>Sheet1!$B$33:$C$33</c:f>
              <c:numCache>
                <c:formatCode>0.0%</c:formatCode>
                <c:ptCount val="2"/>
                <c:pt idx="0">
                  <c:v>2.4168514412416853E-2</c:v>
                </c:pt>
                <c:pt idx="1">
                  <c:v>2.2941970310391364E-2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493772768"/>
        <c:axId val="493769968"/>
      </c:barChart>
      <c:catAx>
        <c:axId val="493772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800">
                <a:solidFill>
                  <a:schemeClr val="bg1"/>
                </a:solidFill>
              </a:defRPr>
            </a:pPr>
            <a:endParaRPr lang="en-US"/>
          </a:p>
        </c:txPr>
        <c:crossAx val="493769968"/>
        <c:crosses val="autoZero"/>
        <c:auto val="1"/>
        <c:lblAlgn val="ctr"/>
        <c:lblOffset val="100"/>
        <c:noMultiLvlLbl val="0"/>
      </c:catAx>
      <c:valAx>
        <c:axId val="493769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3772768"/>
        <c:crossesAt val="1"/>
        <c:crossBetween val="between"/>
        <c:majorUnit val="0.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2320291994750656"/>
          <c:y val="5.266039661708953E-2"/>
          <c:w val="0.46013041338582666"/>
          <c:h val="0.834494021580635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0" baseline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'AY DE vs NonDE Headcount'!$A$18</c:f>
              <c:strCache>
                <c:ptCount val="1"/>
                <c:pt idx="0">
                  <c:v>Non-Dual Enroll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'AY DE vs NonDE Headcount'!$B$17:$R$17</c:f>
              <c:strCache>
                <c:ptCount val="17"/>
                <c:pt idx="0">
                  <c:v>AY02</c:v>
                </c:pt>
                <c:pt idx="1">
                  <c:v>AY03</c:v>
                </c:pt>
                <c:pt idx="2">
                  <c:v>AY04</c:v>
                </c:pt>
                <c:pt idx="3">
                  <c:v>AY05</c:v>
                </c:pt>
                <c:pt idx="4">
                  <c:v>AY06</c:v>
                </c:pt>
                <c:pt idx="5">
                  <c:v>AY07</c:v>
                </c:pt>
                <c:pt idx="6">
                  <c:v>AY08</c:v>
                </c:pt>
                <c:pt idx="7">
                  <c:v>AY09</c:v>
                </c:pt>
                <c:pt idx="8">
                  <c:v>AY10</c:v>
                </c:pt>
                <c:pt idx="9">
                  <c:v>AY11</c:v>
                </c:pt>
                <c:pt idx="10">
                  <c:v>AY12</c:v>
                </c:pt>
                <c:pt idx="11">
                  <c:v>AY13</c:v>
                </c:pt>
                <c:pt idx="12">
                  <c:v>AY14</c:v>
                </c:pt>
                <c:pt idx="13">
                  <c:v>AY15</c:v>
                </c:pt>
                <c:pt idx="14">
                  <c:v>AY16</c:v>
                </c:pt>
                <c:pt idx="15">
                  <c:v>AY17</c:v>
                </c:pt>
                <c:pt idx="16">
                  <c:v>AY18</c:v>
                </c:pt>
              </c:strCache>
            </c:strRef>
          </c:cat>
          <c:val>
            <c:numRef>
              <c:f>'AY DE vs NonDE Headcount'!$B$18:$R$18</c:f>
              <c:numCache>
                <c:formatCode>0.0%</c:formatCode>
                <c:ptCount val="17"/>
                <c:pt idx="0">
                  <c:v>0.99340000000000006</c:v>
                </c:pt>
                <c:pt idx="1">
                  <c:v>0.9899</c:v>
                </c:pt>
                <c:pt idx="2">
                  <c:v>0.98239999999999994</c:v>
                </c:pt>
                <c:pt idx="3">
                  <c:v>0.98140000000000005</c:v>
                </c:pt>
                <c:pt idx="4">
                  <c:v>0.97739999999999994</c:v>
                </c:pt>
                <c:pt idx="5">
                  <c:v>0.97549999999999992</c:v>
                </c:pt>
                <c:pt idx="6">
                  <c:v>0.97459999999999991</c:v>
                </c:pt>
                <c:pt idx="7">
                  <c:v>0.97189999999999999</c:v>
                </c:pt>
                <c:pt idx="8">
                  <c:v>0.97270000000000001</c:v>
                </c:pt>
                <c:pt idx="9">
                  <c:v>0.97609999999999997</c:v>
                </c:pt>
                <c:pt idx="10">
                  <c:v>0.96959999999999991</c:v>
                </c:pt>
                <c:pt idx="11">
                  <c:v>0.96</c:v>
                </c:pt>
                <c:pt idx="12">
                  <c:v>0.94129999999999991</c:v>
                </c:pt>
                <c:pt idx="13">
                  <c:v>0.91620000000000001</c:v>
                </c:pt>
                <c:pt idx="14">
                  <c:v>0.90049999999999997</c:v>
                </c:pt>
                <c:pt idx="15">
                  <c:v>0.88400000000000001</c:v>
                </c:pt>
                <c:pt idx="16">
                  <c:v>0.85510000000000008</c:v>
                </c:pt>
              </c:numCache>
            </c:numRef>
          </c:val>
        </c:ser>
        <c:ser>
          <c:idx val="1"/>
          <c:order val="1"/>
          <c:tx>
            <c:strRef>
              <c:f>'AY DE vs NonDE Headcount'!$A$19</c:f>
              <c:strCache>
                <c:ptCount val="1"/>
                <c:pt idx="0">
                  <c:v>Dual Enroll</c:v>
                </c:pt>
              </c:strCache>
            </c:strRef>
          </c:tx>
          <c:spPr>
            <a:solidFill>
              <a:srgbClr val="E8565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55555555555555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7.8703703703703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840428131366017E-17"/>
                  <c:y val="8.7962962962962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horzOverflow="clip" vert="horz" wrap="square" lIns="9144" tIns="19050" rIns="9144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'AY DE vs NonDE Headcount'!$B$17:$R$17</c:f>
              <c:strCache>
                <c:ptCount val="17"/>
                <c:pt idx="0">
                  <c:v>AY02</c:v>
                </c:pt>
                <c:pt idx="1">
                  <c:v>AY03</c:v>
                </c:pt>
                <c:pt idx="2">
                  <c:v>AY04</c:v>
                </c:pt>
                <c:pt idx="3">
                  <c:v>AY05</c:v>
                </c:pt>
                <c:pt idx="4">
                  <c:v>AY06</c:v>
                </c:pt>
                <c:pt idx="5">
                  <c:v>AY07</c:v>
                </c:pt>
                <c:pt idx="6">
                  <c:v>AY08</c:v>
                </c:pt>
                <c:pt idx="7">
                  <c:v>AY09</c:v>
                </c:pt>
                <c:pt idx="8">
                  <c:v>AY10</c:v>
                </c:pt>
                <c:pt idx="9">
                  <c:v>AY11</c:v>
                </c:pt>
                <c:pt idx="10">
                  <c:v>AY12</c:v>
                </c:pt>
                <c:pt idx="11">
                  <c:v>AY13</c:v>
                </c:pt>
                <c:pt idx="12">
                  <c:v>AY14</c:v>
                </c:pt>
                <c:pt idx="13">
                  <c:v>AY15</c:v>
                </c:pt>
                <c:pt idx="14">
                  <c:v>AY16</c:v>
                </c:pt>
                <c:pt idx="15">
                  <c:v>AY17</c:v>
                </c:pt>
                <c:pt idx="16">
                  <c:v>AY18</c:v>
                </c:pt>
              </c:strCache>
            </c:strRef>
          </c:cat>
          <c:val>
            <c:numRef>
              <c:f>'AY DE vs NonDE Headcount'!$B$19:$R$19</c:f>
              <c:numCache>
                <c:formatCode>0.0%</c:formatCode>
                <c:ptCount val="17"/>
                <c:pt idx="0">
                  <c:v>6.6E-3</c:v>
                </c:pt>
                <c:pt idx="1">
                  <c:v>1.01E-2</c:v>
                </c:pt>
                <c:pt idx="2">
                  <c:v>1.7600000000000001E-2</c:v>
                </c:pt>
                <c:pt idx="3">
                  <c:v>1.8600000000000002E-2</c:v>
                </c:pt>
                <c:pt idx="4">
                  <c:v>2.2599999999999999E-2</c:v>
                </c:pt>
                <c:pt idx="5">
                  <c:v>2.4500000000000001E-2</c:v>
                </c:pt>
                <c:pt idx="6">
                  <c:v>2.5399999999999999E-2</c:v>
                </c:pt>
                <c:pt idx="7">
                  <c:v>2.81E-2</c:v>
                </c:pt>
                <c:pt idx="8">
                  <c:v>2.7300000000000001E-2</c:v>
                </c:pt>
                <c:pt idx="9">
                  <c:v>2.3900000000000001E-2</c:v>
                </c:pt>
                <c:pt idx="10">
                  <c:v>3.04E-2</c:v>
                </c:pt>
                <c:pt idx="11">
                  <c:v>0.04</c:v>
                </c:pt>
                <c:pt idx="12">
                  <c:v>5.8700000000000002E-2</c:v>
                </c:pt>
                <c:pt idx="13">
                  <c:v>8.3800000000000013E-2</c:v>
                </c:pt>
                <c:pt idx="14">
                  <c:v>9.9499999999999991E-2</c:v>
                </c:pt>
                <c:pt idx="15">
                  <c:v>0.11599999999999999</c:v>
                </c:pt>
                <c:pt idx="16">
                  <c:v>0.1449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308505168"/>
        <c:axId val="308504048"/>
      </c:barChart>
      <c:catAx>
        <c:axId val="308505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8504048"/>
        <c:crosses val="autoZero"/>
        <c:auto val="1"/>
        <c:lblAlgn val="ctr"/>
        <c:lblOffset val="100"/>
        <c:noMultiLvlLbl val="0"/>
      </c:catAx>
      <c:valAx>
        <c:axId val="3085040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8505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162073490813644E-2"/>
          <c:y val="0.19208333333333333"/>
          <c:w val="0.90028237095363084"/>
          <c:h val="0.692897346165062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'HCNT by Age Group'!$B$23</c:f>
              <c:strCache>
                <c:ptCount val="1"/>
                <c:pt idx="0">
                  <c:v>&lt; 18</c:v>
                </c:pt>
              </c:strCache>
            </c:strRef>
          </c:tx>
          <c:spPr>
            <a:solidFill>
              <a:srgbClr val="D0EBB3"/>
            </a:solidFill>
            <a:ln>
              <a:noFill/>
            </a:ln>
            <a:effectLst/>
          </c:spPr>
          <c:invertIfNegative val="0"/>
          <c:cat>
            <c:strRef>
              <c:f>'HCNT by Age Group'!$C$22:$H$22</c:f>
              <c:strCache>
                <c:ptCount val="6"/>
                <c:pt idx="0">
                  <c:v>Fall 12</c:v>
                </c:pt>
                <c:pt idx="1">
                  <c:v>Fall 13</c:v>
                </c:pt>
                <c:pt idx="2">
                  <c:v>Fall 14</c:v>
                </c:pt>
                <c:pt idx="3">
                  <c:v>Fall 15</c:v>
                </c:pt>
                <c:pt idx="4">
                  <c:v>Fall 16</c:v>
                </c:pt>
                <c:pt idx="5">
                  <c:v>Fall 17</c:v>
                </c:pt>
              </c:strCache>
            </c:strRef>
          </c:cat>
          <c:val>
            <c:numRef>
              <c:f>'HCNT by Age Group'!$C$23:$H$23</c:f>
              <c:numCache>
                <c:formatCode>0%</c:formatCode>
                <c:ptCount val="6"/>
                <c:pt idx="0">
                  <c:v>4.2599999999999999E-2</c:v>
                </c:pt>
                <c:pt idx="1">
                  <c:v>5.2400000000000002E-2</c:v>
                </c:pt>
                <c:pt idx="2">
                  <c:v>7.6700000000000004E-2</c:v>
                </c:pt>
                <c:pt idx="3">
                  <c:v>9.4700000000000006E-2</c:v>
                </c:pt>
                <c:pt idx="4">
                  <c:v>0.1056</c:v>
                </c:pt>
                <c:pt idx="5">
                  <c:v>0.13400000000000001</c:v>
                </c:pt>
              </c:numCache>
            </c:numRef>
          </c:val>
        </c:ser>
        <c:ser>
          <c:idx val="1"/>
          <c:order val="1"/>
          <c:tx>
            <c:strRef>
              <c:f>'HCNT by Age Group'!$B$24</c:f>
              <c:strCache>
                <c:ptCount val="1"/>
                <c:pt idx="0">
                  <c:v>18-19</c:v>
                </c:pt>
              </c:strCache>
            </c:strRef>
          </c:tx>
          <c:spPr>
            <a:solidFill>
              <a:srgbClr val="99FF99"/>
            </a:solidFill>
            <a:ln>
              <a:noFill/>
            </a:ln>
            <a:effectLst/>
          </c:spPr>
          <c:invertIfNegative val="0"/>
          <c:cat>
            <c:strRef>
              <c:f>'HCNT by Age Group'!$C$22:$H$22</c:f>
              <c:strCache>
                <c:ptCount val="6"/>
                <c:pt idx="0">
                  <c:v>Fall 12</c:v>
                </c:pt>
                <c:pt idx="1">
                  <c:v>Fall 13</c:v>
                </c:pt>
                <c:pt idx="2">
                  <c:v>Fall 14</c:v>
                </c:pt>
                <c:pt idx="3">
                  <c:v>Fall 15</c:v>
                </c:pt>
                <c:pt idx="4">
                  <c:v>Fall 16</c:v>
                </c:pt>
                <c:pt idx="5">
                  <c:v>Fall 17</c:v>
                </c:pt>
              </c:strCache>
            </c:strRef>
          </c:cat>
          <c:val>
            <c:numRef>
              <c:f>'HCNT by Age Group'!$C$24:$H$24</c:f>
              <c:numCache>
                <c:formatCode>0%</c:formatCode>
                <c:ptCount val="6"/>
                <c:pt idx="0">
                  <c:v>0.33539999999999998</c:v>
                </c:pt>
                <c:pt idx="1">
                  <c:v>0.34560000000000002</c:v>
                </c:pt>
                <c:pt idx="2">
                  <c:v>0.3518</c:v>
                </c:pt>
                <c:pt idx="3">
                  <c:v>0.36299999999999999</c:v>
                </c:pt>
                <c:pt idx="4">
                  <c:v>0.37890000000000001</c:v>
                </c:pt>
                <c:pt idx="5">
                  <c:v>0.38040000000000002</c:v>
                </c:pt>
              </c:numCache>
            </c:numRef>
          </c:val>
        </c:ser>
        <c:ser>
          <c:idx val="2"/>
          <c:order val="2"/>
          <c:tx>
            <c:strRef>
              <c:f>'HCNT by Age Group'!$B$25</c:f>
              <c:strCache>
                <c:ptCount val="1"/>
                <c:pt idx="0">
                  <c:v>20-21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'HCNT by Age Group'!$C$22:$H$22</c:f>
              <c:strCache>
                <c:ptCount val="6"/>
                <c:pt idx="0">
                  <c:v>Fall 12</c:v>
                </c:pt>
                <c:pt idx="1">
                  <c:v>Fall 13</c:v>
                </c:pt>
                <c:pt idx="2">
                  <c:v>Fall 14</c:v>
                </c:pt>
                <c:pt idx="3">
                  <c:v>Fall 15</c:v>
                </c:pt>
                <c:pt idx="4">
                  <c:v>Fall 16</c:v>
                </c:pt>
                <c:pt idx="5">
                  <c:v>Fall 17</c:v>
                </c:pt>
              </c:strCache>
            </c:strRef>
          </c:cat>
          <c:val>
            <c:numRef>
              <c:f>'HCNT by Age Group'!$C$25:$H$25</c:f>
              <c:numCache>
                <c:formatCode>0%</c:formatCode>
                <c:ptCount val="6"/>
                <c:pt idx="0">
                  <c:v>0.1966</c:v>
                </c:pt>
                <c:pt idx="1">
                  <c:v>0.19760000000000003</c:v>
                </c:pt>
                <c:pt idx="2">
                  <c:v>0.19570000000000001</c:v>
                </c:pt>
                <c:pt idx="3">
                  <c:v>0.18859999999999999</c:v>
                </c:pt>
                <c:pt idx="4">
                  <c:v>0.18170000000000003</c:v>
                </c:pt>
                <c:pt idx="5">
                  <c:v>0.17760000000000001</c:v>
                </c:pt>
              </c:numCache>
            </c:numRef>
          </c:val>
        </c:ser>
        <c:ser>
          <c:idx val="3"/>
          <c:order val="3"/>
          <c:tx>
            <c:strRef>
              <c:f>'HCNT by Age Group'!$B$26</c:f>
              <c:strCache>
                <c:ptCount val="1"/>
                <c:pt idx="0">
                  <c:v>22 +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'HCNT by Age Group'!$C$22:$H$22</c:f>
              <c:strCache>
                <c:ptCount val="6"/>
                <c:pt idx="0">
                  <c:v>Fall 12</c:v>
                </c:pt>
                <c:pt idx="1">
                  <c:v>Fall 13</c:v>
                </c:pt>
                <c:pt idx="2">
                  <c:v>Fall 14</c:v>
                </c:pt>
                <c:pt idx="3">
                  <c:v>Fall 15</c:v>
                </c:pt>
                <c:pt idx="4">
                  <c:v>Fall 16</c:v>
                </c:pt>
                <c:pt idx="5">
                  <c:v>Fall 17</c:v>
                </c:pt>
              </c:strCache>
            </c:strRef>
          </c:cat>
          <c:val>
            <c:numRef>
              <c:f>'HCNT by Age Group'!$C$26:$H$26</c:f>
              <c:numCache>
                <c:formatCode>0%</c:formatCode>
                <c:ptCount val="6"/>
                <c:pt idx="0">
                  <c:v>0.4254</c:v>
                </c:pt>
                <c:pt idx="1">
                  <c:v>0.40439999999999998</c:v>
                </c:pt>
                <c:pt idx="2">
                  <c:v>0.37579999999999997</c:v>
                </c:pt>
                <c:pt idx="3">
                  <c:v>0.35359999999999997</c:v>
                </c:pt>
                <c:pt idx="4">
                  <c:v>0.33380000000000004</c:v>
                </c:pt>
                <c:pt idx="5">
                  <c:v>0.308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8708656"/>
        <c:axId val="618709216"/>
      </c:barChart>
      <c:catAx>
        <c:axId val="618708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+mn-ea"/>
                <a:cs typeface="+mn-cs"/>
              </a:defRPr>
            </a:pPr>
            <a:endParaRPr lang="en-US"/>
          </a:p>
        </c:txPr>
        <c:crossAx val="618709216"/>
        <c:crosses val="autoZero"/>
        <c:auto val="1"/>
        <c:lblAlgn val="ctr"/>
        <c:lblOffset val="100"/>
        <c:noMultiLvlLbl val="0"/>
      </c:catAx>
      <c:valAx>
        <c:axId val="618709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+mn-ea"/>
                <a:cs typeface="+mn-cs"/>
              </a:defRPr>
            </a:pPr>
            <a:endParaRPr lang="en-US"/>
          </a:p>
        </c:txPr>
        <c:crossAx val="618708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68000874890639"/>
          <c:y val="8.2879848352289301E-2"/>
          <c:w val="0.72417760279965004"/>
          <c:h val="7.45275590551180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Lucida Sans" panose="020B0602030504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rgbClr val="EF8B47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'Subject Freq'!$C$9:$C$17</c:f>
              <c:strCache>
                <c:ptCount val="9"/>
                <c:pt idx="0">
                  <c:v>ENG</c:v>
                </c:pt>
                <c:pt idx="1">
                  <c:v>MAT</c:v>
                </c:pt>
                <c:pt idx="2">
                  <c:v>BIO</c:v>
                </c:pt>
                <c:pt idx="3">
                  <c:v>HIS</c:v>
                </c:pt>
                <c:pt idx="4">
                  <c:v>PSY</c:v>
                </c:pt>
                <c:pt idx="5">
                  <c:v>SPT</c:v>
                </c:pt>
                <c:pt idx="6">
                  <c:v>MUS</c:v>
                </c:pt>
                <c:pt idx="7">
                  <c:v>LLS</c:v>
                </c:pt>
                <c:pt idx="8">
                  <c:v>Other (65)</c:v>
                </c:pt>
              </c:strCache>
            </c:strRef>
          </c:cat>
          <c:val>
            <c:numRef>
              <c:f>'Subject Freq'!$D$9:$D$17</c:f>
              <c:numCache>
                <c:formatCode>0%</c:formatCode>
                <c:ptCount val="9"/>
                <c:pt idx="0">
                  <c:v>0.33652087144520204</c:v>
                </c:pt>
                <c:pt idx="1">
                  <c:v>0.18257663950329842</c:v>
                </c:pt>
                <c:pt idx="2">
                  <c:v>0.12630966239813737</c:v>
                </c:pt>
                <c:pt idx="3">
                  <c:v>9.3519596429957316E-2</c:v>
                </c:pt>
                <c:pt idx="4">
                  <c:v>3.8056433283441431E-2</c:v>
                </c:pt>
                <c:pt idx="5">
                  <c:v>2.9851987360718445E-2</c:v>
                </c:pt>
                <c:pt idx="6">
                  <c:v>2.6886191030544931E-2</c:v>
                </c:pt>
                <c:pt idx="7">
                  <c:v>2.477964410444038E-2</c:v>
                </c:pt>
                <c:pt idx="8">
                  <c:v>0.14149897444425966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321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Spring 2015 DE/DC Graduation</a:t>
            </a:r>
            <a:r>
              <a:rPr lang="en-US" sz="1600" baseline="0" dirty="0"/>
              <a:t> Rate</a:t>
            </a:r>
          </a:p>
          <a:p>
            <a:pPr>
              <a:defRPr/>
            </a:pPr>
            <a:r>
              <a:rPr lang="en-US" sz="1600" baseline="0" dirty="0"/>
              <a:t>On or before Spring 2018</a:t>
            </a:r>
          </a:p>
          <a:p>
            <a:pPr>
              <a:defRPr/>
            </a:pPr>
            <a:r>
              <a:rPr lang="en-US" sz="1600" baseline="0" dirty="0"/>
              <a:t>At Same MS CC</a:t>
            </a:r>
            <a:endParaRPr lang="en-US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C707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28B67D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libri" panose="020F050202020403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'DE Graduated Same College'!$I$24:$I$25</c:f>
              <c:strCache>
                <c:ptCount val="2"/>
                <c:pt idx="0">
                  <c:v>Did Not Graduate</c:v>
                </c:pt>
                <c:pt idx="1">
                  <c:v>Graduated</c:v>
                </c:pt>
              </c:strCache>
            </c:strRef>
          </c:cat>
          <c:val>
            <c:numRef>
              <c:f>'DE Graduated Same College'!$J$24:$J$25</c:f>
              <c:numCache>
                <c:formatCode>0%</c:formatCode>
                <c:ptCount val="2"/>
                <c:pt idx="0">
                  <c:v>0.78310000000000002</c:v>
                </c:pt>
                <c:pt idx="1">
                  <c:v>0.21690000000000001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4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Dual Enrollment Retention</a:t>
            </a:r>
            <a:endParaRPr lang="en-US">
              <a:effectLst/>
            </a:endParaRP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Spring 15 to Fall 15</a:t>
            </a:r>
            <a:endParaRPr lang="en-US">
              <a:effectLst/>
            </a:endParaRPr>
          </a:p>
        </c:rich>
      </c:tx>
      <c:layout>
        <c:manualLayout>
          <c:xMode val="edge"/>
          <c:yMode val="edge"/>
          <c:x val="0.31255201331540872"/>
          <c:y val="1.789709172259507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9990333042534772"/>
          <c:y val="0.15748736105973329"/>
          <c:w val="0.79239117026359585"/>
          <c:h val="0.83958903626979497"/>
        </c:manualLayout>
      </c:layout>
      <c:doughnutChart>
        <c:varyColors val="1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bg2">
                  <a:lumMod val="75000"/>
                </a:schemeClr>
              </a:solidFill>
              <a:ln w="19050">
                <a:noFill/>
              </a:ln>
              <a:effectLst/>
            </c:spPr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1"/>
              <c:layout>
                <c:manualLayout>
                  <c:x val="1.0168076658106954E-3"/>
                  <c:y val="8.9486339375363308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427761426918484"/>
                      <c:h val="7.2259507829977615E-2"/>
                    </c:manualLayout>
                  </c15:layout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Summary15!$A$11:$A$12</c:f>
              <c:strCache>
                <c:ptCount val="2"/>
                <c:pt idx="0">
                  <c:v>Retained</c:v>
                </c:pt>
                <c:pt idx="1">
                  <c:v>Not Retained</c:v>
                </c:pt>
              </c:strCache>
            </c:strRef>
          </c:cat>
          <c:val>
            <c:numRef>
              <c:f>Summary15!$B$11:$B$12</c:f>
              <c:numCache>
                <c:formatCode>0.0%</c:formatCode>
                <c:ptCount val="2"/>
                <c:pt idx="0">
                  <c:v>0.504</c:v>
                </c:pt>
                <c:pt idx="1">
                  <c:v>0.497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0"/>
        <c:holeSize val="75"/>
      </c:doughnut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09530207477565"/>
          <c:y val="0.17398234311620137"/>
          <c:w val="0.79599362656123385"/>
          <c:h val="0.7430632400896412"/>
        </c:manualLayout>
      </c:layout>
      <c:pieChart>
        <c:varyColors val="1"/>
        <c:ser>
          <c:idx val="0"/>
          <c:order val="0"/>
          <c:tx>
            <c:strRef>
              <c:f>Summary15!$A$2</c:f>
              <c:strCache>
                <c:ptCount val="1"/>
                <c:pt idx="0">
                  <c:v>Spring 16 DE/DC Cohort</c:v>
                </c:pt>
              </c:strCache>
            </c:strRef>
          </c:tx>
          <c:spPr>
            <a:ln w="12700">
              <a:noFill/>
            </a:ln>
          </c:spPr>
          <c:dPt>
            <c:idx val="0"/>
            <c:bubble3D val="0"/>
            <c:spPr>
              <a:solidFill>
                <a:schemeClr val="accent6"/>
              </a:solidFill>
              <a:ln w="12700">
                <a:noFill/>
              </a:ln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c:spPr>
          </c:dPt>
          <c:dPt>
            <c:idx val="1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2700">
                <a:noFill/>
              </a:ln>
              <a:effectLst/>
            </c:spPr>
          </c:dPt>
          <c:dPt>
            <c:idx val="2"/>
            <c:bubble3D val="0"/>
            <c:spPr>
              <a:solidFill>
                <a:srgbClr val="FD7B7B"/>
              </a:solidFill>
              <a:ln w="25400">
                <a:noFill/>
              </a:ln>
            </c:spPr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12700">
                <a:noFill/>
              </a:ln>
              <a:effectLst/>
            </c:spPr>
          </c:dPt>
          <c:dPt>
            <c:idx val="4"/>
            <c:bubble3D val="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5"/>
            <c:bubble3D val="0"/>
            <c:spPr>
              <a:solidFill>
                <a:srgbClr val="92D050"/>
              </a:solidFill>
              <a:ln w="12700">
                <a:noFill/>
              </a:ln>
            </c:spPr>
          </c:dPt>
          <c:dLbls>
            <c:dLbl>
              <c:idx val="0"/>
              <c:layout>
                <c:manualLayout>
                  <c:x val="-0.15683138199274385"/>
                  <c:y val="-0.1929098585996909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7790543787660354"/>
                  <c:y val="0.14435488054111814"/>
                </c:manualLayout>
              </c:layout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7.5887767550183005E-2"/>
                  <c:y val="6.0330314441920059E-2"/>
                </c:manualLayout>
              </c:layout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0473676705904729"/>
                  <c:y val="-6.031641301754286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Summary15!$A$3:$A$8</c:f>
              <c:strCache>
                <c:ptCount val="6"/>
                <c:pt idx="0">
                  <c:v>Retained as DE/DC
Same CJC</c:v>
                </c:pt>
                <c:pt idx="1">
                  <c:v>Finished HS &amp; 
Retained by Same CJC</c:v>
                </c:pt>
                <c:pt idx="2">
                  <c:v>Finished HS &amp; 
Went to MS University</c:v>
                </c:pt>
                <c:pt idx="3">
                  <c:v>Did Not come back</c:v>
                </c:pt>
                <c:pt idx="4">
                  <c:v>Finished HS &amp; Went to
Private or OOS College</c:v>
                </c:pt>
                <c:pt idx="5">
                  <c:v>Finished HS &amp; 
Retained by Another CJC</c:v>
                </c:pt>
              </c:strCache>
            </c:strRef>
          </c:cat>
          <c:val>
            <c:numRef>
              <c:f>Summary15!$B$3:$B$8</c:f>
              <c:numCache>
                <c:formatCode>0.0%</c:formatCode>
                <c:ptCount val="6"/>
                <c:pt idx="0" formatCode="0.00%">
                  <c:v>0.15</c:v>
                </c:pt>
                <c:pt idx="1">
                  <c:v>0.26700000000000002</c:v>
                </c:pt>
                <c:pt idx="2">
                  <c:v>0.25900000000000001</c:v>
                </c:pt>
                <c:pt idx="3">
                  <c:v>0.151</c:v>
                </c:pt>
                <c:pt idx="4">
                  <c:v>8.6999999999999994E-2</c:v>
                </c:pt>
                <c:pt idx="5">
                  <c:v>8.6999999999999994E-2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21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Dual Enrollment Retention</a:t>
            </a:r>
            <a:endParaRPr lang="en-US">
              <a:effectLst/>
            </a:endParaRP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Spring 16 to Fall 16</a:t>
            </a:r>
            <a:endParaRPr lang="en-US">
              <a:effectLst/>
            </a:endParaRPr>
          </a:p>
        </c:rich>
      </c:tx>
      <c:layout>
        <c:manualLayout>
          <c:xMode val="edge"/>
          <c:yMode val="edge"/>
          <c:x val="0.31255207814213093"/>
          <c:y val="1.789709172259507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441943342668825"/>
          <c:y val="0.14182740580246261"/>
          <c:w val="0.79239117026359585"/>
          <c:h val="0.83958903626979497"/>
        </c:manualLayout>
      </c:layout>
      <c:doughnutChart>
        <c:varyColors val="1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bg2">
                  <a:lumMod val="75000"/>
                </a:schemeClr>
              </a:solidFill>
              <a:ln w="19050">
                <a:noFill/>
              </a:ln>
              <a:effectLst/>
            </c:spPr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1"/>
              <c:layout>
                <c:manualLayout>
                  <c:x val="6.3292800425263302E-3"/>
                  <c:y val="1.118577040286071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13924050632914"/>
                      <c:h val="6.6800894854586124E-2"/>
                    </c:manualLayout>
                  </c15:layout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Summary!$A$11:$A$12</c:f>
              <c:strCache>
                <c:ptCount val="2"/>
                <c:pt idx="0">
                  <c:v>Retained</c:v>
                </c:pt>
                <c:pt idx="1">
                  <c:v>Not Retained</c:v>
                </c:pt>
              </c:strCache>
            </c:strRef>
          </c:cat>
          <c:val>
            <c:numRef>
              <c:f>Summary!$B$11:$B$12</c:f>
              <c:numCache>
                <c:formatCode>0.0%</c:formatCode>
                <c:ptCount val="2"/>
                <c:pt idx="0">
                  <c:v>0.51</c:v>
                </c:pt>
                <c:pt idx="1">
                  <c:v>0.49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0"/>
        <c:holeSize val="75"/>
      </c:doughnut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09530207477565"/>
          <c:y val="0.17398234311620137"/>
          <c:w val="0.79599362656123385"/>
          <c:h val="0.7430632400896412"/>
        </c:manualLayout>
      </c:layout>
      <c:pieChart>
        <c:varyColors val="1"/>
        <c:ser>
          <c:idx val="0"/>
          <c:order val="0"/>
          <c:tx>
            <c:strRef>
              <c:f>Summary!$A$2</c:f>
              <c:strCache>
                <c:ptCount val="1"/>
                <c:pt idx="0">
                  <c:v>Spring 16 DE/DC Cohort</c:v>
                </c:pt>
              </c:strCache>
            </c:strRef>
          </c:tx>
          <c:spPr>
            <a:ln w="12700">
              <a:noFill/>
            </a:ln>
          </c:spPr>
          <c:dPt>
            <c:idx val="0"/>
            <c:bubble3D val="0"/>
            <c:spPr>
              <a:solidFill>
                <a:schemeClr val="accent6"/>
              </a:solidFill>
              <a:ln w="12700">
                <a:noFill/>
              </a:ln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c:spPr>
          </c:dPt>
          <c:dPt>
            <c:idx val="1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2700">
                <a:noFill/>
              </a:ln>
              <a:effectLst/>
            </c:spPr>
          </c:dPt>
          <c:dPt>
            <c:idx val="2"/>
            <c:bubble3D val="0"/>
            <c:spPr>
              <a:solidFill>
                <a:srgbClr val="FC6060"/>
              </a:solidFill>
              <a:ln w="25400">
                <a:noFill/>
              </a:ln>
            </c:spPr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12700">
                <a:noFill/>
              </a:ln>
              <a:effectLst/>
            </c:spPr>
          </c:dPt>
          <c:dPt>
            <c:idx val="4"/>
            <c:bubble3D val="0"/>
            <c:spPr>
              <a:solidFill>
                <a:srgbClr val="FF0000"/>
              </a:solidFill>
              <a:ln w="12700">
                <a:noFill/>
              </a:ln>
              <a:effectLst/>
            </c:spPr>
          </c:dPt>
          <c:dPt>
            <c:idx val="5"/>
            <c:bubble3D val="0"/>
            <c:spPr>
              <a:solidFill>
                <a:srgbClr val="92D050"/>
              </a:solidFill>
              <a:ln w="12700">
                <a:noFill/>
              </a:ln>
            </c:spPr>
          </c:dPt>
          <c:dLbls>
            <c:dLbl>
              <c:idx val="0"/>
              <c:layout>
                <c:manualLayout>
                  <c:x val="-0.18539918086938234"/>
                  <c:y val="-0.1903717074891330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5398142647280016"/>
                  <c:y val="0.1667901196144948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700476916640081"/>
                      <c:h val="7.2226613965744396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5.4372667605207613E-2"/>
                  <c:y val="8.08637556669052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157952182329548"/>
                      <c:h val="0.13654808959156786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0.10798929655128352"/>
                  <c:y val="-4.559729440934517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Summary!$A$3:$A$8</c:f>
              <c:strCache>
                <c:ptCount val="6"/>
                <c:pt idx="0">
                  <c:v>Retained as DE/DC
Same CJC</c:v>
                </c:pt>
                <c:pt idx="1">
                  <c:v>Finished HS &amp; 
Retained by Same CJC</c:v>
                </c:pt>
                <c:pt idx="2">
                  <c:v>Finished HS &amp; 
Went to MS University</c:v>
                </c:pt>
                <c:pt idx="3">
                  <c:v>Did Not come back</c:v>
                </c:pt>
                <c:pt idx="4">
                  <c:v>Finished HS &amp; Went to
Private or OOS College</c:v>
                </c:pt>
                <c:pt idx="5">
                  <c:v>Finished HS &amp; 
Retained by Another CJC</c:v>
                </c:pt>
              </c:strCache>
            </c:strRef>
          </c:cat>
          <c:val>
            <c:numRef>
              <c:f>Summary!$B$3:$B$8</c:f>
              <c:numCache>
                <c:formatCode>0.0%</c:formatCode>
                <c:ptCount val="6"/>
                <c:pt idx="0" formatCode="0.00%">
                  <c:v>0.14899999999999999</c:v>
                </c:pt>
                <c:pt idx="1">
                  <c:v>0.27900000000000003</c:v>
                </c:pt>
                <c:pt idx="2">
                  <c:v>0.24399999999999999</c:v>
                </c:pt>
                <c:pt idx="3">
                  <c:v>0.156</c:v>
                </c:pt>
                <c:pt idx="4">
                  <c:v>0.09</c:v>
                </c:pt>
                <c:pt idx="5">
                  <c:v>8.2000000000000003E-2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119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0.09447</cdr:x>
      <cdr:y>0.66487</cdr:y>
    </cdr:from>
    <cdr:to>
      <cdr:x>0.97634</cdr:x>
      <cdr:y>0.81792</cdr:y>
    </cdr:to>
    <cdr:cxnSp macro="">
      <cdr:nvCxnSpPr>
        <cdr:cNvPr id="4" name="Straight Arrow Connector 3"/>
        <cdr:cNvCxnSpPr/>
      </cdr:nvCxnSpPr>
      <cdr:spPr>
        <a:xfrm xmlns:a="http://schemas.openxmlformats.org/drawingml/2006/main" flipV="1">
          <a:off x="548386" y="3408904"/>
          <a:ext cx="5118884" cy="784734"/>
        </a:xfrm>
        <a:prstGeom xmlns:a="http://schemas.openxmlformats.org/drawingml/2006/main" prst="straightConnector1">
          <a:avLst/>
        </a:prstGeom>
        <a:ln xmlns:a="http://schemas.openxmlformats.org/drawingml/2006/main" w="41275">
          <a:solidFill>
            <a:srgbClr val="D0EBB3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0.1367</cdr:x>
      <cdr:y>0.28993</cdr:y>
    </cdr:from>
    <cdr:to>
      <cdr:x>0.96422</cdr:x>
      <cdr:y>0.36979</cdr:y>
    </cdr:to>
    <cdr:cxnSp macro="">
      <cdr:nvCxnSpPr>
        <cdr:cNvPr id="6" name="Straight Arrow Connector 5"/>
        <cdr:cNvCxnSpPr/>
      </cdr:nvCxnSpPr>
      <cdr:spPr>
        <a:xfrm xmlns:a="http://schemas.openxmlformats.org/drawingml/2006/main" flipV="1">
          <a:off x="709613" y="795338"/>
          <a:ext cx="4295775" cy="219075"/>
        </a:xfrm>
        <a:prstGeom xmlns:a="http://schemas.openxmlformats.org/drawingml/2006/main" prst="straightConnector1">
          <a:avLst/>
        </a:prstGeom>
        <a:ln xmlns:a="http://schemas.openxmlformats.org/drawingml/2006/main" w="41275">
          <a:solidFill>
            <a:srgbClr val="99FF99"/>
          </a:solidFill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0.7375</cdr:x>
      <cdr:y>0.58507</cdr:y>
    </cdr:from>
    <cdr:to>
      <cdr:x>0.9375</cdr:x>
      <cdr:y>0.9184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371850" y="160496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06034" y="1600200"/>
            <a:ext cx="9446684" cy="106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06034" y="2819400"/>
            <a:ext cx="7008284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6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72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92633" y="685801"/>
            <a:ext cx="236220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06033" y="685801"/>
            <a:ext cx="688340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716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3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75753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7199018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283038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11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528202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075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03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890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15541304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875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44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448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06033" y="1600201"/>
            <a:ext cx="3403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2833" y="1600201"/>
            <a:ext cx="3403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38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64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2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6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81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529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6033" y="685800"/>
            <a:ext cx="94488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06033" y="1600201"/>
            <a:ext cx="7010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429375"/>
            <a:ext cx="28448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29375"/>
            <a:ext cx="38608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29375"/>
            <a:ext cx="28448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7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25EAEB4-F927-4BDC-B574-95CAA91EEC3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04DDD61-C8B1-42D2-8465-207C82226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4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9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4B4B4"/>
            </a:gs>
            <a:gs pos="40000">
              <a:schemeClr val="bg1">
                <a:tint val="65000"/>
                <a:satMod val="300000"/>
              </a:schemeClr>
            </a:gs>
            <a:gs pos="100000">
              <a:srgbClr val="9F9F9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09800" y="609601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2018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61481" y="1905000"/>
            <a:ext cx="10882819" cy="1524000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Session Title: A Glance at </a:t>
            </a:r>
            <a:r>
              <a:rPr lang="en-US" sz="2000" dirty="0" smtClean="0"/>
              <a:t>Mississippi </a:t>
            </a:r>
            <a:r>
              <a:rPr lang="en-US" sz="2000" dirty="0"/>
              <a:t>Community &amp; Junior </a:t>
            </a:r>
            <a:r>
              <a:rPr lang="en-US" sz="2000" dirty="0" smtClean="0"/>
              <a:t>Colleges Dual </a:t>
            </a:r>
            <a:r>
              <a:rPr lang="en-US" sz="2000" dirty="0"/>
              <a:t>Enrollment</a:t>
            </a:r>
          </a:p>
          <a:p>
            <a:pPr algn="l"/>
            <a:r>
              <a:rPr lang="en-US" sz="2000" dirty="0"/>
              <a:t>Presented By</a:t>
            </a:r>
            <a:r>
              <a:rPr lang="en-US" sz="2000" dirty="0" smtClean="0"/>
              <a:t>: Raúl Fletes </a:t>
            </a:r>
            <a:endParaRPr lang="en-US" sz="2000" dirty="0"/>
          </a:p>
          <a:p>
            <a:pPr algn="l"/>
            <a:r>
              <a:rPr lang="en-US" sz="2000" dirty="0"/>
              <a:t>Institution</a:t>
            </a:r>
            <a:r>
              <a:rPr lang="en-US" sz="2000" dirty="0" smtClean="0"/>
              <a:t>: Mississippi Community College Board</a:t>
            </a:r>
            <a:endParaRPr lang="en-US" sz="2000" dirty="0"/>
          </a:p>
          <a:p>
            <a:pPr algn="l"/>
            <a:r>
              <a:rPr lang="en-US" sz="2000" dirty="0" smtClean="0"/>
              <a:t>Date: September 10th, </a:t>
            </a:r>
            <a:r>
              <a:rPr lang="en-US" sz="2000" dirty="0"/>
              <a:t>2018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3704" y="5328526"/>
            <a:ext cx="1372071" cy="152947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28526"/>
            <a:ext cx="1595336" cy="152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66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indefinite" fill="hold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indefinite" fill="hold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2" dur="1000" tmFilter="0, 0; .2, .5; .8, .5; 1, 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500" autoRev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repeatCount="indefinite" fill="hold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5" dur="1000" tmFilter="0, 0; .2, .5; .8, .5; 1, 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500" autoRev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repeatCount="indefinite" fill="hold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55000"/>
                <a:satMod val="30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</a:t>
            </a:r>
            <a:r>
              <a:rPr lang="en-US" dirty="0" smtClean="0"/>
              <a:t>did </a:t>
            </a:r>
            <a:r>
              <a:rPr lang="en-US" dirty="0"/>
              <a:t>DE/DC go in the Fall?</a:t>
            </a: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8599251" y="6497897"/>
            <a:ext cx="3592749" cy="360102"/>
          </a:xfrm>
          <a:prstGeom prst="rect">
            <a:avLst/>
          </a:prstGeom>
        </p:spPr>
        <p:txBody>
          <a:bodyPr vert="horz" lIns="45720" rIns="45720">
            <a:normAutofit lnSpcReduction="1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</a:rPr>
              <a:t>MCCB - September 10, 2018</a:t>
            </a:r>
            <a:endParaRPr lang="en-US" sz="1800" dirty="0">
              <a:solidFill>
                <a:schemeClr val="tx1">
                  <a:lumMod val="95000"/>
                </a:schemeClr>
              </a:solidFill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521411"/>
              </p:ext>
            </p:extLst>
          </p:nvPr>
        </p:nvGraphicFramePr>
        <p:xfrm>
          <a:off x="280590" y="820997"/>
          <a:ext cx="6246019" cy="567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1105406"/>
              </p:ext>
            </p:extLst>
          </p:nvPr>
        </p:nvGraphicFramePr>
        <p:xfrm>
          <a:off x="1536701" y="1417638"/>
          <a:ext cx="4843462" cy="4931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0841261"/>
              </p:ext>
            </p:extLst>
          </p:nvPr>
        </p:nvGraphicFramePr>
        <p:xfrm>
          <a:off x="6042225" y="846138"/>
          <a:ext cx="6019800" cy="567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6461"/>
              </p:ext>
            </p:extLst>
          </p:nvPr>
        </p:nvGraphicFramePr>
        <p:xfrm>
          <a:off x="6869510" y="1332791"/>
          <a:ext cx="4674790" cy="4998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893664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Graphic spid="12" grpId="0">
        <p:bldAsOne/>
      </p:bldGraphic>
      <p:bldGraphic spid="13" grpId="0">
        <p:bldAsOne/>
      </p:bldGraphic>
      <p:bldGraphic spid="1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55000"/>
                <a:satMod val="30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15651"/>
            <a:ext cx="10972800" cy="1143000"/>
          </a:xfrm>
        </p:spPr>
        <p:txBody>
          <a:bodyPr/>
          <a:lstStyle/>
          <a:p>
            <a:r>
              <a:rPr lang="en-US" dirty="0" smtClean="0"/>
              <a:t>Fall 2015 Sample of First-Time/Full-Time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572500" y="1837143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7 Colleges</a:t>
            </a:r>
          </a:p>
          <a:p>
            <a:r>
              <a:rPr lang="en-US" sz="2800" dirty="0" smtClean="0"/>
              <a:t>5,251 FTFT</a:t>
            </a:r>
            <a:endParaRPr lang="en-US" sz="28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2156360"/>
              </p:ext>
            </p:extLst>
          </p:nvPr>
        </p:nvGraphicFramePr>
        <p:xfrm>
          <a:off x="1390650" y="1458651"/>
          <a:ext cx="8667750" cy="5399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0576" y="5711868"/>
            <a:ext cx="1215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4,510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624185" y="3429000"/>
            <a:ext cx="701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741</a:t>
            </a:r>
            <a:endParaRPr lang="en-US" sz="1200" dirty="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8599251" y="6497897"/>
            <a:ext cx="3592749" cy="360102"/>
          </a:xfrm>
          <a:prstGeom prst="rect">
            <a:avLst/>
          </a:prstGeom>
        </p:spPr>
        <p:txBody>
          <a:bodyPr vert="horz" lIns="45720" rIns="45720">
            <a:normAutofit lnSpcReduction="1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</a:rPr>
              <a:t>MCCB - September 10, 2018</a:t>
            </a:r>
            <a:endParaRPr lang="en-US" sz="1800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3704" y="5328526"/>
            <a:ext cx="1372071" cy="152947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28526"/>
            <a:ext cx="1595336" cy="152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1347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7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7" grpId="0">
        <p:bldAsOne/>
      </p:bldGraphic>
      <p:bldP spid="4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55000"/>
                <a:satMod val="30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Graduation Rate of Sample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4733081"/>
              </p:ext>
            </p:extLst>
          </p:nvPr>
        </p:nvGraphicFramePr>
        <p:xfrm>
          <a:off x="-626993" y="1417638"/>
          <a:ext cx="64960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4315434"/>
              </p:ext>
            </p:extLst>
          </p:nvPr>
        </p:nvGraphicFramePr>
        <p:xfrm>
          <a:off x="3924300" y="1417638"/>
          <a:ext cx="7924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916449" y="5300869"/>
            <a:ext cx="39326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Graduation within 150%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Univ</a:t>
            </a:r>
            <a:r>
              <a:rPr lang="en-US" dirty="0" smtClean="0"/>
              <a:t> Grad from NSC)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3913" y="5941239"/>
            <a:ext cx="1215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4,510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6409843" y="5941239"/>
            <a:ext cx="701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741</a:t>
            </a:r>
            <a:endParaRPr lang="en-US" sz="1200" dirty="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8599251" y="6497897"/>
            <a:ext cx="3592749" cy="360102"/>
          </a:xfrm>
          <a:prstGeom prst="rect">
            <a:avLst/>
          </a:prstGeom>
        </p:spPr>
        <p:txBody>
          <a:bodyPr vert="horz" lIns="45720" rIns="45720">
            <a:normAutofit lnSpcReduction="1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</a:rPr>
              <a:t>MCCB - September 10, 2018</a:t>
            </a:r>
            <a:endParaRPr lang="en-US" sz="18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5088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  <p:bldP spid="8" grpId="0"/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55000"/>
                <a:satMod val="30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happened to Non-Graduates?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1890" y="1560786"/>
            <a:ext cx="32949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Took students who were not in the Graduate files (2015-2018) and submitted to NSC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Over 57% of DE/DC have graduated or are still enrolled in higher </a:t>
            </a:r>
            <a:r>
              <a:rPr lang="en-US" dirty="0" err="1" smtClean="0"/>
              <a:t>educ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Compared to 26% of the Non-DE/DC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1409818"/>
              </p:ext>
            </p:extLst>
          </p:nvPr>
        </p:nvGraphicFramePr>
        <p:xfrm>
          <a:off x="3718560" y="1097280"/>
          <a:ext cx="7863840" cy="5400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4786009"/>
            <a:ext cx="3223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great, but…</a:t>
            </a:r>
            <a:endParaRPr lang="en-US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8599251" y="6497897"/>
            <a:ext cx="3592749" cy="360102"/>
          </a:xfrm>
          <a:prstGeom prst="rect">
            <a:avLst/>
          </a:prstGeom>
        </p:spPr>
        <p:txBody>
          <a:bodyPr vert="horz" lIns="45720" rIns="45720">
            <a:normAutofit lnSpcReduction="1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</a:rPr>
              <a:t>MCCB - September 10, 2018</a:t>
            </a:r>
            <a:endParaRPr lang="en-US" sz="1800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3704" y="5328526"/>
            <a:ext cx="1372071" cy="15294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28526"/>
            <a:ext cx="1595336" cy="152947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118999" y="6414261"/>
            <a:ext cx="722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2,942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6726866" y="6432549"/>
            <a:ext cx="541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292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707699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5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Graphic spid="6" grpId="0">
        <p:bldAsOne/>
      </p:bldGraphic>
      <p:bldP spid="7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55000"/>
                <a:satMod val="30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evidence of ‘Skipping’ MS CC’s 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1890" y="1560786"/>
            <a:ext cx="329499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Yes. It appears that way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10% of Non-DE/DC went from HS straight to University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While DE/DC was 16.1%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earned college credits were at greatly discounted tuition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Also DE/DC do not purchase meals, rent dormitories or buy books and supplies at the CC bookstore</a:t>
            </a:r>
          </a:p>
          <a:p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5707426"/>
              </p:ext>
            </p:extLst>
          </p:nvPr>
        </p:nvGraphicFramePr>
        <p:xfrm>
          <a:off x="3718560" y="984738"/>
          <a:ext cx="7863840" cy="5974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ubtitle 2"/>
          <p:cNvSpPr txBox="1">
            <a:spLocks/>
          </p:cNvSpPr>
          <p:nvPr/>
        </p:nvSpPr>
        <p:spPr>
          <a:xfrm>
            <a:off x="8599251" y="6497897"/>
            <a:ext cx="3592749" cy="360102"/>
          </a:xfrm>
          <a:prstGeom prst="rect">
            <a:avLst/>
          </a:prstGeom>
        </p:spPr>
        <p:txBody>
          <a:bodyPr vert="horz" lIns="45720" rIns="45720">
            <a:normAutofit lnSpcReduction="1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</a:rPr>
              <a:t>MCCB - September 10, 2018</a:t>
            </a:r>
            <a:endParaRPr lang="en-US" sz="1800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3704" y="5328526"/>
            <a:ext cx="1372071" cy="15294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28526"/>
            <a:ext cx="1595336" cy="152947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21033" y="6581001"/>
            <a:ext cx="9827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4,510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6763783" y="6581000"/>
            <a:ext cx="9827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741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669334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Graphic spid="7" grpId="0">
        <p:bldAsOne/>
      </p:bldGraphic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214" y="1019347"/>
            <a:ext cx="4439572" cy="4439572"/>
          </a:xfrm>
        </p:spPr>
      </p:pic>
    </p:spTree>
    <p:extLst>
      <p:ext uri="{BB962C8B-B14F-4D97-AF65-F5344CB8AC3E}">
        <p14:creationId xmlns:p14="http://schemas.microsoft.com/office/powerpoint/2010/main" val="108540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">
        <p:circle/>
        <p:sndAc>
          <p:stSnd>
            <p:snd r:embed="rId2" name="ltpp_023.wav"/>
          </p:stSnd>
        </p:sndAc>
      </p:transition>
    </mc:Choice>
    <mc:Fallback xmlns="">
      <p:transition spd="slow" advClick="0" advTm="1000">
        <p:circle/>
        <p:sndAc>
          <p:stSnd>
            <p:snd r:embed="rId4" name="ltpp_023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1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4B4B4"/>
            </a:gs>
            <a:gs pos="40000">
              <a:schemeClr val="bg1">
                <a:tint val="65000"/>
                <a:satMod val="300000"/>
              </a:schemeClr>
            </a:gs>
            <a:gs pos="100000">
              <a:srgbClr val="9F9F9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206" y="679940"/>
            <a:ext cx="10363200" cy="92026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Session Rules of Etiquette</a:t>
            </a:r>
            <a:endParaRPr lang="en-US" sz="40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599251" y="6400800"/>
            <a:ext cx="3592749" cy="457200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800" b="1" dirty="0" smtClean="0">
                <a:solidFill>
                  <a:schemeClr val="bg1"/>
                </a:solidFill>
              </a:rPr>
              <a:t>MCCB - September 10, 2018</a:t>
            </a:r>
            <a:endParaRPr lang="en-US" sz="1800" b="1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3704" y="5328526"/>
            <a:ext cx="1372071" cy="15294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28526"/>
            <a:ext cx="1595336" cy="1529474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1160585" y="2039814"/>
            <a:ext cx="10383715" cy="2955857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>
              <a:buFont typeface="Wingdings" pitchFamily="2" charset="2"/>
              <a:buChar char="§"/>
            </a:pPr>
            <a:r>
              <a:rPr lang="en-US" dirty="0" smtClean="0"/>
              <a:t>Please turn off your cell phone</a:t>
            </a:r>
          </a:p>
          <a:p>
            <a:pPr algn="l">
              <a:buFont typeface="Wingdings" pitchFamily="2" charset="2"/>
              <a:buChar char="§"/>
            </a:pPr>
            <a:r>
              <a:rPr lang="en-US" dirty="0" smtClean="0"/>
              <a:t>If you must leave the session early, please do so discreetly</a:t>
            </a:r>
          </a:p>
          <a:p>
            <a:pPr algn="l">
              <a:buFont typeface="Wingdings" pitchFamily="2" charset="2"/>
              <a:buChar char="§"/>
            </a:pPr>
            <a:r>
              <a:rPr lang="en-US" dirty="0" smtClean="0"/>
              <a:t>Please avoid side conversation during the session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6917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0"/>
                            </p:stCondLst>
                            <p:childTnLst>
                              <p:par>
                                <p:cTn id="8" presetID="8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8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4B4B4"/>
            </a:gs>
            <a:gs pos="40000">
              <a:schemeClr val="bg1">
                <a:tint val="65000"/>
                <a:satMod val="300000"/>
              </a:schemeClr>
            </a:gs>
            <a:gs pos="100000">
              <a:srgbClr val="9F9F9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A Glance at </a:t>
            </a:r>
            <a:br>
              <a:rPr lang="en-US" sz="4000" dirty="0" smtClean="0"/>
            </a:br>
            <a:r>
              <a:rPr lang="en-US" sz="4000" dirty="0" smtClean="0"/>
              <a:t>Mississippi Community &amp; Junior Colleges</a:t>
            </a:r>
            <a:br>
              <a:rPr lang="en-US" sz="4000" dirty="0" smtClean="0"/>
            </a:br>
            <a:r>
              <a:rPr lang="en-US" sz="4000" dirty="0" smtClean="0"/>
              <a:t>Dual Enrollment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885320"/>
            <a:ext cx="9144000" cy="889907"/>
          </a:xfrm>
        </p:spPr>
        <p:txBody>
          <a:bodyPr/>
          <a:lstStyle/>
          <a:p>
            <a:r>
              <a:rPr lang="en-US" dirty="0" smtClean="0"/>
              <a:t>A quick view of Dual Enroll/Dual Credit students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599251" y="6400800"/>
            <a:ext cx="3592749" cy="457200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800" b="1" dirty="0" smtClean="0">
                <a:solidFill>
                  <a:schemeClr val="bg1"/>
                </a:solidFill>
              </a:rPr>
              <a:t>MCCB - September 10, 2018</a:t>
            </a:r>
            <a:endParaRPr lang="en-US" sz="1800" b="1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3704" y="5328526"/>
            <a:ext cx="1372071" cy="15294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28526"/>
            <a:ext cx="1595336" cy="152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2374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55000"/>
                <a:satMod val="30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Dual Enrollment/Dual Credit enrollment has picked up substantially over the last 4 or 5 years</a:t>
            </a:r>
          </a:p>
          <a:p>
            <a:r>
              <a:rPr lang="en-US" dirty="0" smtClean="0"/>
              <a:t>AY 2013 =   4,102  vs  </a:t>
            </a:r>
          </a:p>
          <a:p>
            <a:pPr marL="109728" indent="0">
              <a:buNone/>
            </a:pPr>
            <a:r>
              <a:rPr lang="en-US" dirty="0" smtClean="0"/>
              <a:t>  AY 2018 = 14,045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DUAL ENROLLMENT AT</a:t>
            </a:r>
            <a:br>
              <a:rPr lang="en-US" dirty="0" smtClean="0"/>
            </a:br>
            <a:r>
              <a:rPr lang="en-US" dirty="0" smtClean="0"/>
              <a:t>MISSISSPPI COMMUNITY &amp; JUNIOR COLLEGES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7519229"/>
              </p:ext>
            </p:extLst>
          </p:nvPr>
        </p:nvGraphicFramePr>
        <p:xfrm>
          <a:off x="5380892" y="1481329"/>
          <a:ext cx="6811108" cy="5376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flipV="1">
            <a:off x="10207047" y="2619282"/>
            <a:ext cx="1753823" cy="2250055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1544299" y="2057399"/>
            <a:ext cx="647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$$$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8599251" y="6497897"/>
            <a:ext cx="3592749" cy="360102"/>
          </a:xfrm>
          <a:prstGeom prst="rect">
            <a:avLst/>
          </a:prstGeom>
        </p:spPr>
        <p:txBody>
          <a:bodyPr vert="horz" lIns="45720" rIns="45720">
            <a:normAutofit lnSpcReduction="1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</a:rPr>
              <a:t>MCCB - September 10, 2018</a:t>
            </a:r>
            <a:endParaRPr lang="en-US" sz="1800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3704" y="5328526"/>
            <a:ext cx="1372071" cy="152947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28526"/>
            <a:ext cx="1595336" cy="152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2640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6" grpId="0">
        <p:bldAsOne/>
      </p:bldGraphic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55000"/>
                <a:satMod val="30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percentage of unduplicated DE/DC students has increased from</a:t>
            </a:r>
          </a:p>
          <a:p>
            <a:pPr lvl="1"/>
            <a:r>
              <a:rPr lang="en-US" dirty="0" smtClean="0"/>
              <a:t> 4% in AY 2013 to </a:t>
            </a:r>
          </a:p>
          <a:p>
            <a:pPr lvl="1"/>
            <a:r>
              <a:rPr lang="en-US" dirty="0" smtClean="0"/>
              <a:t>14.5% in AY 2018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Increasing DE/DC percentage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6186099"/>
              </p:ext>
            </p:extLst>
          </p:nvPr>
        </p:nvGraphicFramePr>
        <p:xfrm>
          <a:off x="4914900" y="1417638"/>
          <a:ext cx="6836113" cy="5178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Subtitle 2"/>
          <p:cNvSpPr txBox="1">
            <a:spLocks/>
          </p:cNvSpPr>
          <p:nvPr/>
        </p:nvSpPr>
        <p:spPr>
          <a:xfrm>
            <a:off x="8599251" y="6497897"/>
            <a:ext cx="3592749" cy="360102"/>
          </a:xfrm>
          <a:prstGeom prst="rect">
            <a:avLst/>
          </a:prstGeom>
        </p:spPr>
        <p:txBody>
          <a:bodyPr vert="horz" lIns="45720" rIns="45720">
            <a:normAutofit lnSpcReduction="1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</a:rPr>
              <a:t>MCCB - September 10, 2018</a:t>
            </a:r>
            <a:endParaRPr lang="en-US" sz="1800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3704" y="5328526"/>
            <a:ext cx="1372071" cy="152947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28526"/>
            <a:ext cx="1595336" cy="152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1506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55000"/>
                <a:satMod val="30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610" y="1595336"/>
            <a:ext cx="4663290" cy="4835608"/>
          </a:xfrm>
        </p:spPr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ercentages of students under 18 and 18-19 are increasing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colleges are ‘</a:t>
            </a:r>
            <a:r>
              <a:rPr lang="en-US" dirty="0" err="1" smtClean="0"/>
              <a:t>younging</a:t>
            </a:r>
            <a:r>
              <a:rPr lang="en-US" dirty="0" smtClean="0"/>
              <a:t>’…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8130998"/>
              </p:ext>
            </p:extLst>
          </p:nvPr>
        </p:nvGraphicFramePr>
        <p:xfrm>
          <a:off x="5155660" y="1303773"/>
          <a:ext cx="6426741" cy="5127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title 2"/>
          <p:cNvSpPr txBox="1">
            <a:spLocks/>
          </p:cNvSpPr>
          <p:nvPr/>
        </p:nvSpPr>
        <p:spPr>
          <a:xfrm>
            <a:off x="8599251" y="6497897"/>
            <a:ext cx="3592749" cy="360102"/>
          </a:xfrm>
          <a:prstGeom prst="rect">
            <a:avLst/>
          </a:prstGeom>
        </p:spPr>
        <p:txBody>
          <a:bodyPr vert="horz" lIns="45720" rIns="45720">
            <a:normAutofit lnSpcReduction="1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</a:rPr>
              <a:t>MCCB - September 10, 2018</a:t>
            </a:r>
            <a:endParaRPr lang="en-US" sz="1800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3704" y="5328526"/>
            <a:ext cx="1372071" cy="152947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28526"/>
            <a:ext cx="1595336" cy="152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6875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9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55000"/>
                <a:satMod val="30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372059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They are taking about 73 different subjects including PSY, SPT, SOC, ART, GEO, etc.</a:t>
            </a:r>
          </a:p>
          <a:p>
            <a:r>
              <a:rPr lang="en-US" dirty="0"/>
              <a:t>Almost </a:t>
            </a:r>
            <a:r>
              <a:rPr lang="en-US" dirty="0" smtClean="0"/>
              <a:t>52% </a:t>
            </a:r>
            <a:r>
              <a:rPr lang="en-US" dirty="0"/>
              <a:t>of DE/DC students </a:t>
            </a:r>
            <a:r>
              <a:rPr lang="en-US" dirty="0" smtClean="0"/>
              <a:t>take </a:t>
            </a:r>
            <a:r>
              <a:rPr lang="en-US" dirty="0"/>
              <a:t>English and </a:t>
            </a:r>
            <a:r>
              <a:rPr lang="en-US" dirty="0" smtClean="0"/>
              <a:t>Math courses</a:t>
            </a:r>
          </a:p>
          <a:p>
            <a:r>
              <a:rPr lang="en-US" dirty="0" smtClean="0"/>
              <a:t>Seeing more and more CTE classes; that is, Other is growing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classes are they taking?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1156612"/>
              </p:ext>
            </p:extLst>
          </p:nvPr>
        </p:nvGraphicFramePr>
        <p:xfrm>
          <a:off x="5994400" y="1037493"/>
          <a:ext cx="6197600" cy="5423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ubtitle 2"/>
          <p:cNvSpPr txBox="1">
            <a:spLocks/>
          </p:cNvSpPr>
          <p:nvPr/>
        </p:nvSpPr>
        <p:spPr>
          <a:xfrm>
            <a:off x="8599251" y="6497897"/>
            <a:ext cx="3592749" cy="360102"/>
          </a:xfrm>
          <a:prstGeom prst="rect">
            <a:avLst/>
          </a:prstGeom>
        </p:spPr>
        <p:txBody>
          <a:bodyPr vert="horz" lIns="45720" rIns="45720">
            <a:normAutofit lnSpcReduction="1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</a:rPr>
              <a:t>MCCB - September 10, 2018</a:t>
            </a:r>
            <a:endParaRPr lang="en-US" sz="1800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3704" y="5328526"/>
            <a:ext cx="1372071" cy="15294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28526"/>
            <a:ext cx="1595336" cy="15294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02538" y="5471697"/>
            <a:ext cx="2901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Academic Year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8502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9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8" grpId="0">
        <p:bldAsOne/>
      </p:bldGraphic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55000"/>
                <a:satMod val="30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15651"/>
            <a:ext cx="10972800" cy="1143000"/>
          </a:xfrm>
        </p:spPr>
        <p:txBody>
          <a:bodyPr/>
          <a:lstStyle/>
          <a:p>
            <a:r>
              <a:rPr lang="en-US" dirty="0" smtClean="0"/>
              <a:t>Are they graduating from same CC?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1382141"/>
              </p:ext>
            </p:extLst>
          </p:nvPr>
        </p:nvGraphicFramePr>
        <p:xfrm>
          <a:off x="3435141" y="1368216"/>
          <a:ext cx="5263662" cy="5131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ubtitle 2"/>
          <p:cNvSpPr txBox="1">
            <a:spLocks/>
          </p:cNvSpPr>
          <p:nvPr/>
        </p:nvSpPr>
        <p:spPr>
          <a:xfrm>
            <a:off x="8599251" y="6497897"/>
            <a:ext cx="3592749" cy="360102"/>
          </a:xfrm>
          <a:prstGeom prst="rect">
            <a:avLst/>
          </a:prstGeom>
        </p:spPr>
        <p:txBody>
          <a:bodyPr vert="horz" lIns="45720" rIns="45720">
            <a:normAutofit lnSpcReduction="1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</a:rPr>
              <a:t>MCCB - September 10, 2018</a:t>
            </a:r>
            <a:endParaRPr lang="en-US" sz="1800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3704" y="5328526"/>
            <a:ext cx="1372071" cy="15294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28526"/>
            <a:ext cx="1595336" cy="152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7579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55000"/>
                <a:satMod val="30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Spring term where do they go?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Selected all Spring 2015 DE/DC and searched for them in the Fall 2015 at MSCJC, IHL and NSC</a:t>
            </a:r>
          </a:p>
          <a:p>
            <a:r>
              <a:rPr lang="en-US" sz="2400" dirty="0" smtClean="0"/>
              <a:t>About 26% of DE/DC skipped the MS CC and went to a MS public university</a:t>
            </a:r>
          </a:p>
          <a:p>
            <a:r>
              <a:rPr lang="en-US" sz="2400" dirty="0" smtClean="0"/>
              <a:t>Almost 9% also skipped the CC and went to private and out-of-state universities and colleges</a:t>
            </a:r>
          </a:p>
          <a:p>
            <a:r>
              <a:rPr lang="en-US" sz="2400" dirty="0" smtClean="0"/>
              <a:t>15% did not return to college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5994400" y="1481329"/>
            <a:ext cx="53848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Selected all Spring 2016 DE/DC and searched for them in the Fall 2016 at MSCJC, IHL and NSC</a:t>
            </a:r>
          </a:p>
          <a:p>
            <a:r>
              <a:rPr lang="en-US" sz="2400" dirty="0" smtClean="0"/>
              <a:t>Almost 25% of DE/DC skipped the MS CC and went to a MS public university</a:t>
            </a:r>
          </a:p>
          <a:p>
            <a:r>
              <a:rPr lang="en-US" sz="2400" dirty="0" smtClean="0"/>
              <a:t>9</a:t>
            </a:r>
            <a:r>
              <a:rPr lang="en-US" sz="2400" dirty="0"/>
              <a:t>% also skipped the CC and went to private and out-of-state universities and </a:t>
            </a:r>
            <a:r>
              <a:rPr lang="en-US" sz="2400" dirty="0" smtClean="0"/>
              <a:t>colleges</a:t>
            </a:r>
          </a:p>
          <a:p>
            <a:r>
              <a:rPr lang="en-US" sz="2400" dirty="0"/>
              <a:t>15% did not return to </a:t>
            </a:r>
            <a:r>
              <a:rPr lang="en-US" sz="2400" dirty="0" smtClean="0"/>
              <a:t>college</a:t>
            </a:r>
            <a:endParaRPr lang="en-US" sz="24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8599251" y="6497897"/>
            <a:ext cx="3592749" cy="360102"/>
          </a:xfrm>
          <a:prstGeom prst="rect">
            <a:avLst/>
          </a:prstGeom>
        </p:spPr>
        <p:txBody>
          <a:bodyPr vert="horz" lIns="45720" rIns="45720">
            <a:normAutofit lnSpcReduction="1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</a:rPr>
              <a:t>MCCB - September 10, 2018</a:t>
            </a:r>
            <a:endParaRPr lang="en-US" sz="1800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3704" y="5328526"/>
            <a:ext cx="1372071" cy="15294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28526"/>
            <a:ext cx="1595336" cy="152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5906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75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25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1" grpId="0" uiExpand="1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choolBooks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SchoolBooks</Template>
  <TotalTime>6201</TotalTime>
  <Words>582</Words>
  <Application>Microsoft Office PowerPoint</Application>
  <PresentationFormat>Widescreen</PresentationFormat>
  <Paragraphs>87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Arial</vt:lpstr>
      <vt:lpstr>Calibri</vt:lpstr>
      <vt:lpstr>Century Gothic</vt:lpstr>
      <vt:lpstr>Lucida Sans</vt:lpstr>
      <vt:lpstr>Lucida Sans Unicode</vt:lpstr>
      <vt:lpstr>Verdana</vt:lpstr>
      <vt:lpstr>Wingdings</vt:lpstr>
      <vt:lpstr>Wingdings 2</vt:lpstr>
      <vt:lpstr>Wingdings 3</vt:lpstr>
      <vt:lpstr>SchoolBooks</vt:lpstr>
      <vt:lpstr>Concourse</vt:lpstr>
      <vt:lpstr>MBUG 2018 </vt:lpstr>
      <vt:lpstr>Session Rules of Etiquette</vt:lpstr>
      <vt:lpstr>A Glance at  Mississippi Community &amp; Junior Colleges Dual Enrollment</vt:lpstr>
      <vt:lpstr>DUAL ENROLLMENT AT MISSISSPPI COMMUNITY &amp; JUNIOR COLLEGES</vt:lpstr>
      <vt:lpstr>Increasing DE/DC percentage</vt:lpstr>
      <vt:lpstr>The colleges are ‘younging’…</vt:lpstr>
      <vt:lpstr>What classes are they taking?</vt:lpstr>
      <vt:lpstr>Are they graduating from same CC?</vt:lpstr>
      <vt:lpstr>After Spring term where do they go?</vt:lpstr>
      <vt:lpstr>Where did DE/DC go in the Fall?</vt:lpstr>
      <vt:lpstr>Fall 2015 Sample of First-Time/Full-Time</vt:lpstr>
      <vt:lpstr>Graduation Rate of Sample</vt:lpstr>
      <vt:lpstr>What happened to Non-Graduates?</vt:lpstr>
      <vt:lpstr>Any evidence of ‘Skipping’ MS CC’s ?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Raul Fletes</dc:creator>
  <cp:lastModifiedBy>Raul Fletes</cp:lastModifiedBy>
  <cp:revision>103</cp:revision>
  <cp:lastPrinted>2018-08-22T18:31:23Z</cp:lastPrinted>
  <dcterms:created xsi:type="dcterms:W3CDTF">2018-04-02T15:30:41Z</dcterms:created>
  <dcterms:modified xsi:type="dcterms:W3CDTF">2018-09-12T17:52:06Z</dcterms:modified>
</cp:coreProperties>
</file>