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74" r:id="rId3"/>
    <p:sldId id="276" r:id="rId4"/>
    <p:sldId id="277" r:id="rId5"/>
    <p:sldId id="258" r:id="rId6"/>
    <p:sldId id="259" r:id="rId7"/>
    <p:sldId id="261" r:id="rId8"/>
    <p:sldId id="260" r:id="rId9"/>
    <p:sldId id="267" r:id="rId10"/>
    <p:sldId id="265" r:id="rId11"/>
    <p:sldId id="278" r:id="rId12"/>
    <p:sldId id="269" r:id="rId13"/>
    <p:sldId id="270" r:id="rId14"/>
    <p:sldId id="271" r:id="rId15"/>
    <p:sldId id="272" r:id="rId16"/>
    <p:sldId id="268" r:id="rId1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72" userDrawn="1">
          <p15:clr>
            <a:srgbClr val="A4A3A4"/>
          </p15:clr>
        </p15:guide>
        <p15:guide id="3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D3C4A"/>
    <a:srgbClr val="EAD3D8"/>
    <a:srgbClr val="99FF99"/>
    <a:srgbClr val="D0EBB3"/>
    <a:srgbClr val="BCE292"/>
    <a:srgbClr val="7ABC32"/>
    <a:srgbClr val="51D7D4"/>
    <a:srgbClr val="28B67D"/>
    <a:srgbClr val="9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90" y="1062"/>
      </p:cViewPr>
      <p:guideLst>
        <p:guide orient="horz" pos="2160"/>
        <p:guide pos="727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Longitudinal\DE-DC%20Headcount%20AY02-18%20Rev3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AY2016\2FAL2015\DE-DC%20Fall15%20Success%20Tracking%20-%20Rev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AY2016\2FAL2015\DE-DC%20Fall15%20Success%20Tracking%20-%20Rev1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AY2016\2FAL2015\DE-DC%20Fall15%20Success%20Tracking%20-%20Rev1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5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Longitudinal\DE-DC%20Headcount%20AY02-18%20Rev3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Longitudinal\Developmental%20by%20Age%20Headcount%20AY02-18%20Revx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Longitudinal\DE-DC%20Fall15%20Success%20Tracking%20-%20Rev1.xls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cbw2k8filprt1\Udata\rfletes\My%20Documents\Miscellaneous\DE-DC%20Retention%20Spring%20to%20Fall%20-%20Rev5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+mn-ea"/>
                <a:cs typeface="+mn-cs"/>
              </a:defRPr>
            </a:pPr>
            <a:r>
              <a:rPr lang="en-US" sz="1600" baseline="0" dirty="0">
                <a:latin typeface="Lucida Sans" panose="020B0602030504020204" pitchFamily="34" charset="0"/>
              </a:rPr>
              <a:t>Dual Enrollment Headcount
Unduplicated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81714785651792"/>
          <c:y val="0.15782407407407409"/>
          <c:w val="0.85862729658792647"/>
          <c:h val="0.674516987459900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779E-3"/>
                  <c:y val="-2.90500145815114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462668816039986E-17"/>
                  <c:y val="1.04166666666665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77777777777523E-3"/>
                  <c:y val="1.34558180227470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0925337632079971E-17"/>
                  <c:y val="4.6259842519684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0925337632079971E-17"/>
                  <c:y val="8.56189851268582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3.69459025955080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0925337632079971E-17"/>
                  <c:y val="-8.697871099446751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horzOverflow="clip" vert="horz" wrap="square" lIns="9144" tIns="9144" rIns="9144" bIns="9144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'AY DE Headcount'!$B$8:$R$8</c:f>
              <c:strCache>
                <c:ptCount val="17"/>
                <c:pt idx="0">
                  <c:v>AY02</c:v>
                </c:pt>
                <c:pt idx="1">
                  <c:v>AY03</c:v>
                </c:pt>
                <c:pt idx="2">
                  <c:v>AY04</c:v>
                </c:pt>
                <c:pt idx="3">
                  <c:v>AY05</c:v>
                </c:pt>
                <c:pt idx="4">
                  <c:v>AY06</c:v>
                </c:pt>
                <c:pt idx="5">
                  <c:v>AY07</c:v>
                </c:pt>
                <c:pt idx="6">
                  <c:v>AY08</c:v>
                </c:pt>
                <c:pt idx="7">
                  <c:v>AY09</c:v>
                </c:pt>
                <c:pt idx="8">
                  <c:v>AY10</c:v>
                </c:pt>
                <c:pt idx="9">
                  <c:v>AY11</c:v>
                </c:pt>
                <c:pt idx="10">
                  <c:v>AY12</c:v>
                </c:pt>
                <c:pt idx="11">
                  <c:v>AY13</c:v>
                </c:pt>
                <c:pt idx="12">
                  <c:v>AY14</c:v>
                </c:pt>
                <c:pt idx="13">
                  <c:v>AY15</c:v>
                </c:pt>
                <c:pt idx="14">
                  <c:v>AY16</c:v>
                </c:pt>
                <c:pt idx="15">
                  <c:v>AY17</c:v>
                </c:pt>
                <c:pt idx="16">
                  <c:v>AY18</c:v>
                </c:pt>
              </c:strCache>
            </c:strRef>
          </c:cat>
          <c:val>
            <c:numRef>
              <c:f>'AY DE Headcount'!$B$9:$R$9</c:f>
              <c:numCache>
                <c:formatCode>#,##0</c:formatCode>
                <c:ptCount val="17"/>
                <c:pt idx="0">
                  <c:v>590</c:v>
                </c:pt>
                <c:pt idx="1">
                  <c:v>906</c:v>
                </c:pt>
                <c:pt idx="2">
                  <c:v>1637</c:v>
                </c:pt>
                <c:pt idx="3">
                  <c:v>1757</c:v>
                </c:pt>
                <c:pt idx="4">
                  <c:v>2070</c:v>
                </c:pt>
                <c:pt idx="5">
                  <c:v>2284</c:v>
                </c:pt>
                <c:pt idx="6">
                  <c:v>2615</c:v>
                </c:pt>
                <c:pt idx="7">
                  <c:v>2802</c:v>
                </c:pt>
                <c:pt idx="8">
                  <c:v>3106</c:v>
                </c:pt>
                <c:pt idx="9">
                  <c:v>2880</c:v>
                </c:pt>
                <c:pt idx="10">
                  <c:v>3352</c:v>
                </c:pt>
                <c:pt idx="11">
                  <c:v>4102</c:v>
                </c:pt>
                <c:pt idx="12">
                  <c:v>5986</c:v>
                </c:pt>
                <c:pt idx="13">
                  <c:v>8432</c:v>
                </c:pt>
                <c:pt idx="14">
                  <c:v>9857</c:v>
                </c:pt>
                <c:pt idx="15">
                  <c:v>11353</c:v>
                </c:pt>
                <c:pt idx="16">
                  <c:v>14045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overlap val="-27"/>
        <c:axId val="308509088"/>
        <c:axId val="308507968"/>
      </c:barChart>
      <c:catAx>
        <c:axId val="30850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507968"/>
        <c:crosses val="autoZero"/>
        <c:auto val="1"/>
        <c:lblAlgn val="ctr"/>
        <c:lblOffset val="100"/>
        <c:noMultiLvlLbl val="0"/>
      </c:catAx>
      <c:valAx>
        <c:axId val="30850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509088"/>
        <c:crosses val="autoZero"/>
        <c:crossBetween val="between"/>
        <c:majorUnit val="4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C707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28B67D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1350177381673392E-2"/>
                  <c:y val="-0.217221002013390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193706555911281E-2"/>
                  <c:y val="0.16983491898745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77289377289379E-2"/>
                      <c:h val="0.1034939582531153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'FTFT by DE DC Status'!$B$17:$C$17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'FTFT by DE DC Status'!$B$18:$C$18</c:f>
              <c:numCache>
                <c:formatCode>0%</c:formatCode>
                <c:ptCount val="2"/>
                <c:pt idx="0">
                  <c:v>0.86</c:v>
                </c:pt>
                <c:pt idx="1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8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800" dirty="0" smtClean="0">
                <a:latin typeface="Calibri" panose="020F0502020204030204" pitchFamily="34" charset="0"/>
              </a:rPr>
              <a:t>Non </a:t>
            </a:r>
            <a:r>
              <a:rPr lang="en-US" sz="2800" dirty="0">
                <a:latin typeface="Calibri" panose="020F0502020204030204" pitchFamily="34" charset="0"/>
              </a:rPr>
              <a:t>DE/DC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'DE Graduated'!$C$36:$E$36</c:f>
              <c:strCache>
                <c:ptCount val="3"/>
                <c:pt idx="0">
                  <c:v>Not DE/DC</c:v>
                </c:pt>
              </c:strCache>
            </c:strRef>
          </c:tx>
          <c:dPt>
            <c:idx val="0"/>
            <c:bubble3D val="0"/>
            <c:spPr>
              <a:solidFill>
                <a:srgbClr val="FC707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28B67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9FF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176453383209798"/>
                  <c:y val="-7.815002291380243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98052662771991"/>
                      <c:h val="9.523809523809523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0333571939871153"/>
                  <c:y val="0.1169035120609923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04301075268819"/>
                      <c:h val="0.1216931216931216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2350218722659667"/>
                  <c:y val="-2.2127442403032955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383294463558624"/>
                  <c:y val="4.7029537974419625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80742913000976"/>
                      <c:h val="8.4656084656084651E-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 Graduated'!$C$37:$E$37</c:f>
              <c:strCache>
                <c:ptCount val="3"/>
                <c:pt idx="0">
                  <c:v>Did Not Graduate</c:v>
                </c:pt>
                <c:pt idx="1">
                  <c:v>Graduated Same CC</c:v>
                </c:pt>
                <c:pt idx="2">
                  <c:v>Graduated Other CC</c:v>
                </c:pt>
              </c:strCache>
            </c:strRef>
          </c:cat>
          <c:val>
            <c:numRef>
              <c:f>'DE Graduated'!$C$38:$F$38</c:f>
              <c:numCache>
                <c:formatCode>0.0%</c:formatCode>
                <c:ptCount val="4"/>
                <c:pt idx="0">
                  <c:v>0.64656319290465636</c:v>
                </c:pt>
                <c:pt idx="1">
                  <c:v>0.32638580931263861</c:v>
                </c:pt>
                <c:pt idx="2">
                  <c:v>2.4168514412416853E-2</c:v>
                </c:pt>
                <c:pt idx="3">
                  <c:v>2.8824833702882483E-3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'DE Graduated'!$G$36:$I$36</c:f>
              <c:strCache>
                <c:ptCount val="3"/>
                <c:pt idx="0">
                  <c:v>DE/DC</c:v>
                </c:pt>
              </c:strCache>
            </c:strRef>
          </c:tx>
          <c:dPt>
            <c:idx val="0"/>
            <c:bubble3D val="0"/>
            <c:spPr>
              <a:solidFill>
                <a:srgbClr val="FC707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28B67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9FF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549326165960024"/>
                  <c:y val="8.83752030996125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969431405208963"/>
                  <c:y val="-0.1275871766029246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4191336058954163E-2"/>
                  <c:y val="-1.174436528767237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3568228851201289E-2"/>
                  <c:y val="-5.432445944256967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 Graduated'!$G$37:$J$37</c:f>
              <c:strCache>
                <c:ptCount val="4"/>
                <c:pt idx="0">
                  <c:v>Did Not Graduate</c:v>
                </c:pt>
                <c:pt idx="1">
                  <c:v>Graduated Same CC</c:v>
                </c:pt>
                <c:pt idx="2">
                  <c:v>Graduated Other CC</c:v>
                </c:pt>
                <c:pt idx="3">
                  <c:v>Graduated University</c:v>
                </c:pt>
              </c:strCache>
            </c:strRef>
          </c:cat>
          <c:val>
            <c:numRef>
              <c:f>'DE Graduated'!$G$38:$J$38</c:f>
              <c:numCache>
                <c:formatCode>0.0%</c:formatCode>
                <c:ptCount val="4"/>
                <c:pt idx="0">
                  <c:v>0.38326585695006748</c:v>
                </c:pt>
                <c:pt idx="1">
                  <c:v>0.58704453441295545</c:v>
                </c:pt>
                <c:pt idx="2">
                  <c:v>2.2941970310391364E-2</c:v>
                </c:pt>
                <c:pt idx="3">
                  <c:v>6.7476383265856954E-3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33262616784301"/>
          <c:y val="0.15297192017664457"/>
          <c:w val="0.34631104402105178"/>
          <c:h val="0.580775736366287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03317475227585"/>
          <c:y val="4.1237113402061855E-2"/>
          <c:w val="0.40351105547878385"/>
          <c:h val="0.8717965596381052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'DE Graduated'!$T$12</c:f>
              <c:strCache>
                <c:ptCount val="1"/>
                <c:pt idx="0">
                  <c:v>Not Found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Graduated'!$R$12:$S$12</c:f>
              <c:numCache>
                <c:formatCode>General</c:formatCode>
                <c:ptCount val="2"/>
                <c:pt idx="0">
                  <c:v>509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'DE Graduated'!$T$14</c:f>
              <c:strCache>
                <c:ptCount val="1"/>
                <c:pt idx="0">
                  <c:v>Dropped MS Univ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Graduated'!$R$14:$S$14</c:f>
              <c:numCache>
                <c:formatCode>General</c:formatCode>
                <c:ptCount val="2"/>
                <c:pt idx="0">
                  <c:v>34</c:v>
                </c:pt>
                <c:pt idx="1">
                  <c:v>11</c:v>
                </c:pt>
              </c:numCache>
            </c:numRef>
          </c:val>
        </c:ser>
        <c:ser>
          <c:idx val="4"/>
          <c:order val="2"/>
          <c:tx>
            <c:strRef>
              <c:f>'DE Graduated'!$T$13</c:f>
              <c:strCache>
                <c:ptCount val="1"/>
                <c:pt idx="0">
                  <c:v>Dropped CC - Not Grad</c:v>
                </c:pt>
              </c:strCache>
            </c:strRef>
          </c:tx>
          <c:spPr>
            <a:solidFill>
              <a:srgbClr val="F8ACA6"/>
            </a:solidFill>
            <a:ln>
              <a:noFill/>
            </a:ln>
            <a:effectLst/>
          </c:spPr>
          <c:invertIfNegative val="0"/>
          <c:val>
            <c:numRef>
              <c:f>'DE Graduated'!$R$13:$S$13</c:f>
              <c:numCache>
                <c:formatCode>General</c:formatCode>
                <c:ptCount val="2"/>
                <c:pt idx="0">
                  <c:v>1543</c:v>
                </c:pt>
                <c:pt idx="1">
                  <c:v>91</c:v>
                </c:pt>
              </c:numCache>
            </c:numRef>
          </c:val>
        </c:ser>
        <c:ser>
          <c:idx val="2"/>
          <c:order val="3"/>
          <c:tx>
            <c:strRef>
              <c:f>'DE Graduated'!$T$15</c:f>
              <c:strCache>
                <c:ptCount val="1"/>
                <c:pt idx="0">
                  <c:v>Dropped OOS Univ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Graduated'!$R$15:$S$15</c:f>
              <c:numCache>
                <c:formatCode>General</c:formatCode>
                <c:ptCount val="2"/>
                <c:pt idx="0">
                  <c:v>78</c:v>
                </c:pt>
                <c:pt idx="1">
                  <c:v>3</c:v>
                </c:pt>
              </c:numCache>
            </c:numRef>
          </c:val>
        </c:ser>
        <c:ser>
          <c:idx val="3"/>
          <c:order val="4"/>
          <c:tx>
            <c:strRef>
              <c:f>'DE Graduated'!$T$16</c:f>
              <c:strCache>
                <c:ptCount val="1"/>
                <c:pt idx="0">
                  <c:v>Still Enr CC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Graduated'!$R$16:$S$16</c:f>
              <c:numCache>
                <c:formatCode>General</c:formatCode>
                <c:ptCount val="2"/>
                <c:pt idx="0">
                  <c:v>438</c:v>
                </c:pt>
                <c:pt idx="1">
                  <c:v>63</c:v>
                </c:pt>
              </c:numCache>
            </c:numRef>
          </c:val>
        </c:ser>
        <c:ser>
          <c:idx val="5"/>
          <c:order val="5"/>
          <c:tx>
            <c:strRef>
              <c:f>'DE Graduated'!$T$17</c:f>
              <c:strCache>
                <c:ptCount val="1"/>
                <c:pt idx="0">
                  <c:v>Still Enr OOS Univ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Graduated'!$R$17:$S$17</c:f>
              <c:numCache>
                <c:formatCode>General</c:formatCode>
                <c:ptCount val="2"/>
                <c:pt idx="0">
                  <c:v>106</c:v>
                </c:pt>
                <c:pt idx="1">
                  <c:v>12</c:v>
                </c:pt>
              </c:numCache>
            </c:numRef>
          </c:val>
        </c:ser>
        <c:ser>
          <c:idx val="6"/>
          <c:order val="6"/>
          <c:tx>
            <c:strRef>
              <c:f>'DE Graduated'!$T$18</c:f>
              <c:strCache>
                <c:ptCount val="1"/>
                <c:pt idx="0">
                  <c:v>Still Enr MS Univ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Graduated'!$R$18:$S$18</c:f>
              <c:numCache>
                <c:formatCode>General</c:formatCode>
                <c:ptCount val="2"/>
                <c:pt idx="0">
                  <c:v>179</c:v>
                </c:pt>
                <c:pt idx="1">
                  <c:v>75</c:v>
                </c:pt>
              </c:numCache>
            </c:numRef>
          </c:val>
        </c:ser>
        <c:ser>
          <c:idx val="7"/>
          <c:order val="7"/>
          <c:tx>
            <c:strRef>
              <c:f>'DE Graduated'!$T$19</c:f>
              <c:strCache>
                <c:ptCount val="1"/>
                <c:pt idx="0">
                  <c:v>Grad MS Univ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Graduated'!$R$19:$S$19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8"/>
          <c:order val="8"/>
          <c:tx>
            <c:strRef>
              <c:f>'DE Graduated'!$T$20</c:f>
              <c:strCache>
                <c:ptCount val="1"/>
                <c:pt idx="0">
                  <c:v>Grad MS CC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Graduated'!$R$20:$S$20</c:f>
              <c:numCache>
                <c:formatCode>General</c:formatCode>
                <c:ptCount val="2"/>
                <c:pt idx="0">
                  <c:v>43</c:v>
                </c:pt>
                <c:pt idx="1">
                  <c:v>13</c:v>
                </c:pt>
              </c:numCache>
            </c:numRef>
          </c:val>
        </c:ser>
        <c:ser>
          <c:idx val="9"/>
          <c:order val="9"/>
          <c:tx>
            <c:strRef>
              <c:f>'DE Graduated'!$T$21</c:f>
              <c:strCache>
                <c:ptCount val="1"/>
                <c:pt idx="0">
                  <c:v>Grad OOS CC/Univ</c:v>
                </c:pt>
              </c:strCache>
            </c:strRef>
          </c:tx>
          <c:spPr>
            <a:solidFill>
              <a:srgbClr val="82F672"/>
            </a:solidFill>
            <a:ln>
              <a:noFill/>
            </a:ln>
            <a:effectLst/>
          </c:spPr>
          <c:invertIfNegative val="0"/>
          <c:cat>
            <c:strRef>
              <c:f>'DE Graduated'!$R$11:$S$11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'DE Graduated'!$R$21:$S$21</c:f>
              <c:numCache>
                <c:formatCode>General</c:formatCode>
                <c:ptCount val="2"/>
                <c:pt idx="0">
                  <c:v>8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273312032"/>
        <c:axId val="273318752"/>
      </c:barChart>
      <c:catAx>
        <c:axId val="27331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18752"/>
        <c:crosses val="autoZero"/>
        <c:auto val="1"/>
        <c:lblAlgn val="ctr"/>
        <c:lblOffset val="100"/>
        <c:noMultiLvlLbl val="0"/>
      </c:catAx>
      <c:valAx>
        <c:axId val="27331875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3120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289057624708312"/>
          <c:y val="4.6088746872901432E-2"/>
          <c:w val="0.46346723450949318"/>
          <c:h val="0.874420444398527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2000" b="0" i="0" u="none" strike="noStrike" kern="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58260086675213"/>
          <c:y val="5.0925925925925923E-2"/>
          <c:w val="0.4156272253758978"/>
          <c:h val="0.8176620283575664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Sheet1!$D$28</c:f>
              <c:strCache>
                <c:ptCount val="1"/>
                <c:pt idx="0">
                  <c:v>Skipped to Univ **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Sheet1!$B$3:$C$3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Sheet1!$B$28:$C$28</c:f>
              <c:numCache>
                <c:formatCode>0.0%</c:formatCode>
                <c:ptCount val="2"/>
                <c:pt idx="0">
                  <c:v>0.10022172949002217</c:v>
                </c:pt>
                <c:pt idx="1">
                  <c:v>0.16059379217273953</c:v>
                </c:pt>
              </c:numCache>
            </c:numRef>
          </c:val>
        </c:ser>
        <c:ser>
          <c:idx val="1"/>
          <c:order val="1"/>
          <c:tx>
            <c:strRef>
              <c:f>Sheet1!$D$29</c:f>
              <c:strCache>
                <c:ptCount val="1"/>
                <c:pt idx="0">
                  <c:v>Not Found **</c:v>
                </c:pt>
              </c:strCache>
            </c:strRef>
          </c:tx>
          <c:spPr>
            <a:solidFill>
              <a:sysClr val="windowText" lastClr="000000">
                <a:lumMod val="95000"/>
                <a:lumOff val="5000"/>
              </a:sysClr>
            </a:solidFill>
            <a:ln>
              <a:noFill/>
            </a:ln>
            <a:effectLst/>
          </c:spPr>
          <c:invertIfNegative val="0"/>
          <c:cat>
            <c:strRef>
              <c:f>Sheet1!$B$3:$C$3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Sheet1!$B$29:$C$29</c:f>
              <c:numCache>
                <c:formatCode>0.0%</c:formatCode>
                <c:ptCount val="2"/>
                <c:pt idx="0">
                  <c:v>0.11286031042128603</c:v>
                </c:pt>
                <c:pt idx="1">
                  <c:v>2.564102564102564E-2</c:v>
                </c:pt>
              </c:numCache>
            </c:numRef>
          </c:val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Dropped CC - Not Grad **</c:v>
                </c:pt>
              </c:strCache>
            </c:strRef>
          </c:tx>
          <c:spPr>
            <a:solidFill>
              <a:srgbClr val="F78B79"/>
            </a:solidFill>
            <a:ln>
              <a:noFill/>
            </a:ln>
            <a:effectLst/>
          </c:spPr>
          <c:invertIfNegative val="0"/>
          <c:cat>
            <c:strRef>
              <c:f>Sheet1!$B$3:$C$3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Sheet1!$B$30:$C$30</c:f>
              <c:numCache>
                <c:formatCode>0.0%</c:formatCode>
                <c:ptCount val="2"/>
                <c:pt idx="0">
                  <c:v>0.34212860310421284</c:v>
                </c:pt>
                <c:pt idx="1">
                  <c:v>0.12280701754385964</c:v>
                </c:pt>
              </c:numCache>
            </c:numRef>
          </c:val>
        </c:ser>
        <c:ser>
          <c:idx val="3"/>
          <c:order val="3"/>
          <c:tx>
            <c:strRef>
              <c:f>Sheet1!$D$31</c:f>
              <c:strCache>
                <c:ptCount val="1"/>
                <c:pt idx="0">
                  <c:v>Still Enr CC **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Sheet1!$B$3:$C$3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Sheet1!$B$31:$C$31</c:f>
              <c:numCache>
                <c:formatCode>0.0%</c:formatCode>
                <c:ptCount val="2"/>
                <c:pt idx="0">
                  <c:v>9.7117516629711756E-2</c:v>
                </c:pt>
                <c:pt idx="1">
                  <c:v>8.5020242914979755E-2</c:v>
                </c:pt>
              </c:numCache>
            </c:numRef>
          </c:val>
        </c:ser>
        <c:ser>
          <c:idx val="4"/>
          <c:order val="4"/>
          <c:tx>
            <c:strRef>
              <c:f>Sheet1!$D$32</c:f>
              <c:strCache>
                <c:ptCount val="1"/>
                <c:pt idx="0">
                  <c:v>Y-Grad Same CC *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Sheet1!$B$3:$C$3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Sheet1!$B$32:$C$32</c:f>
              <c:numCache>
                <c:formatCode>0.0%</c:formatCode>
                <c:ptCount val="2"/>
                <c:pt idx="0">
                  <c:v>0.32350332594235032</c:v>
                </c:pt>
                <c:pt idx="1">
                  <c:v>0.582995951417004</c:v>
                </c:pt>
              </c:numCache>
            </c:numRef>
          </c:val>
        </c:ser>
        <c:ser>
          <c:idx val="5"/>
          <c:order val="5"/>
          <c:tx>
            <c:strRef>
              <c:f>Sheet1!$D$33</c:f>
              <c:strCache>
                <c:ptCount val="1"/>
                <c:pt idx="0">
                  <c:v>Y-Grad Other CC *</c:v>
                </c:pt>
              </c:strCache>
            </c:strRef>
          </c:tx>
          <c:spPr>
            <a:solidFill>
              <a:srgbClr val="82F672"/>
            </a:solidFill>
            <a:ln>
              <a:noFill/>
            </a:ln>
            <a:effectLst/>
          </c:spPr>
          <c:invertIfNegative val="0"/>
          <c:cat>
            <c:strRef>
              <c:f>Sheet1!$B$3:$C$3</c:f>
              <c:strCache>
                <c:ptCount val="2"/>
                <c:pt idx="0">
                  <c:v>NON DE/DC</c:v>
                </c:pt>
                <c:pt idx="1">
                  <c:v>DE/DC</c:v>
                </c:pt>
              </c:strCache>
            </c:strRef>
          </c:cat>
          <c:val>
            <c:numRef>
              <c:f>Sheet1!$B$33:$C$33</c:f>
              <c:numCache>
                <c:formatCode>0.0%</c:formatCode>
                <c:ptCount val="2"/>
                <c:pt idx="0">
                  <c:v>2.4168514412416853E-2</c:v>
                </c:pt>
                <c:pt idx="1">
                  <c:v>2.2941970310391364E-2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493772768"/>
        <c:axId val="493769968"/>
      </c:barChart>
      <c:catAx>
        <c:axId val="49377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800">
                <a:solidFill>
                  <a:schemeClr val="bg1"/>
                </a:solidFill>
              </a:defRPr>
            </a:pPr>
            <a:endParaRPr lang="en-US"/>
          </a:p>
        </c:txPr>
        <c:crossAx val="493769968"/>
        <c:crosses val="autoZero"/>
        <c:auto val="1"/>
        <c:lblAlgn val="ctr"/>
        <c:lblOffset val="100"/>
        <c:noMultiLvlLbl val="0"/>
      </c:catAx>
      <c:valAx>
        <c:axId val="49376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772768"/>
        <c:crossesAt val="1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2320291994750656"/>
          <c:y val="5.266039661708953E-2"/>
          <c:w val="0.46013041338582666"/>
          <c:h val="0.834494021580635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'AY DE vs NonDE Headcount'!$A$18</c:f>
              <c:strCache>
                <c:ptCount val="1"/>
                <c:pt idx="0">
                  <c:v>Non-Dual Enroll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'AY DE vs NonDE Headcount'!$B$17:$R$17</c:f>
              <c:strCache>
                <c:ptCount val="17"/>
                <c:pt idx="0">
                  <c:v>AY02</c:v>
                </c:pt>
                <c:pt idx="1">
                  <c:v>AY03</c:v>
                </c:pt>
                <c:pt idx="2">
                  <c:v>AY04</c:v>
                </c:pt>
                <c:pt idx="3">
                  <c:v>AY05</c:v>
                </c:pt>
                <c:pt idx="4">
                  <c:v>AY06</c:v>
                </c:pt>
                <c:pt idx="5">
                  <c:v>AY07</c:v>
                </c:pt>
                <c:pt idx="6">
                  <c:v>AY08</c:v>
                </c:pt>
                <c:pt idx="7">
                  <c:v>AY09</c:v>
                </c:pt>
                <c:pt idx="8">
                  <c:v>AY10</c:v>
                </c:pt>
                <c:pt idx="9">
                  <c:v>AY11</c:v>
                </c:pt>
                <c:pt idx="10">
                  <c:v>AY12</c:v>
                </c:pt>
                <c:pt idx="11">
                  <c:v>AY13</c:v>
                </c:pt>
                <c:pt idx="12">
                  <c:v>AY14</c:v>
                </c:pt>
                <c:pt idx="13">
                  <c:v>AY15</c:v>
                </c:pt>
                <c:pt idx="14">
                  <c:v>AY16</c:v>
                </c:pt>
                <c:pt idx="15">
                  <c:v>AY17</c:v>
                </c:pt>
                <c:pt idx="16">
                  <c:v>AY18</c:v>
                </c:pt>
              </c:strCache>
            </c:strRef>
          </c:cat>
          <c:val>
            <c:numRef>
              <c:f>'AY DE vs NonDE Headcount'!$B$18:$R$18</c:f>
              <c:numCache>
                <c:formatCode>0.0%</c:formatCode>
                <c:ptCount val="17"/>
                <c:pt idx="0">
                  <c:v>0.99340000000000006</c:v>
                </c:pt>
                <c:pt idx="1">
                  <c:v>0.9899</c:v>
                </c:pt>
                <c:pt idx="2">
                  <c:v>0.98239999999999994</c:v>
                </c:pt>
                <c:pt idx="3">
                  <c:v>0.98140000000000005</c:v>
                </c:pt>
                <c:pt idx="4">
                  <c:v>0.97739999999999994</c:v>
                </c:pt>
                <c:pt idx="5">
                  <c:v>0.97549999999999992</c:v>
                </c:pt>
                <c:pt idx="6">
                  <c:v>0.97459999999999991</c:v>
                </c:pt>
                <c:pt idx="7">
                  <c:v>0.97189999999999999</c:v>
                </c:pt>
                <c:pt idx="8">
                  <c:v>0.97270000000000001</c:v>
                </c:pt>
                <c:pt idx="9">
                  <c:v>0.97609999999999997</c:v>
                </c:pt>
                <c:pt idx="10">
                  <c:v>0.96959999999999991</c:v>
                </c:pt>
                <c:pt idx="11">
                  <c:v>0.96</c:v>
                </c:pt>
                <c:pt idx="12">
                  <c:v>0.94129999999999991</c:v>
                </c:pt>
                <c:pt idx="13">
                  <c:v>0.91620000000000001</c:v>
                </c:pt>
                <c:pt idx="14">
                  <c:v>0.90049999999999997</c:v>
                </c:pt>
                <c:pt idx="15">
                  <c:v>0.88400000000000001</c:v>
                </c:pt>
                <c:pt idx="16">
                  <c:v>0.85510000000000008</c:v>
                </c:pt>
              </c:numCache>
            </c:numRef>
          </c:val>
        </c:ser>
        <c:ser>
          <c:idx val="1"/>
          <c:order val="1"/>
          <c:tx>
            <c:strRef>
              <c:f>'AY DE vs NonDE Headcount'!$A$19</c:f>
              <c:strCache>
                <c:ptCount val="1"/>
                <c:pt idx="0">
                  <c:v>Dual Enroll</c:v>
                </c:pt>
              </c:strCache>
            </c:strRef>
          </c:tx>
          <c:spPr>
            <a:solidFill>
              <a:srgbClr val="E8565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5555555555555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40428131366017E-17"/>
                  <c:y val="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horzOverflow="clip" vert="horz" wrap="square" lIns="9144" tIns="19050" rIns="9144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'AY DE vs NonDE Headcount'!$B$17:$R$17</c:f>
              <c:strCache>
                <c:ptCount val="17"/>
                <c:pt idx="0">
                  <c:v>AY02</c:v>
                </c:pt>
                <c:pt idx="1">
                  <c:v>AY03</c:v>
                </c:pt>
                <c:pt idx="2">
                  <c:v>AY04</c:v>
                </c:pt>
                <c:pt idx="3">
                  <c:v>AY05</c:v>
                </c:pt>
                <c:pt idx="4">
                  <c:v>AY06</c:v>
                </c:pt>
                <c:pt idx="5">
                  <c:v>AY07</c:v>
                </c:pt>
                <c:pt idx="6">
                  <c:v>AY08</c:v>
                </c:pt>
                <c:pt idx="7">
                  <c:v>AY09</c:v>
                </c:pt>
                <c:pt idx="8">
                  <c:v>AY10</c:v>
                </c:pt>
                <c:pt idx="9">
                  <c:v>AY11</c:v>
                </c:pt>
                <c:pt idx="10">
                  <c:v>AY12</c:v>
                </c:pt>
                <c:pt idx="11">
                  <c:v>AY13</c:v>
                </c:pt>
                <c:pt idx="12">
                  <c:v>AY14</c:v>
                </c:pt>
                <c:pt idx="13">
                  <c:v>AY15</c:v>
                </c:pt>
                <c:pt idx="14">
                  <c:v>AY16</c:v>
                </c:pt>
                <c:pt idx="15">
                  <c:v>AY17</c:v>
                </c:pt>
                <c:pt idx="16">
                  <c:v>AY18</c:v>
                </c:pt>
              </c:strCache>
            </c:strRef>
          </c:cat>
          <c:val>
            <c:numRef>
              <c:f>'AY DE vs NonDE Headcount'!$B$19:$R$19</c:f>
              <c:numCache>
                <c:formatCode>0.0%</c:formatCode>
                <c:ptCount val="17"/>
                <c:pt idx="0">
                  <c:v>6.6E-3</c:v>
                </c:pt>
                <c:pt idx="1">
                  <c:v>1.01E-2</c:v>
                </c:pt>
                <c:pt idx="2">
                  <c:v>1.7600000000000001E-2</c:v>
                </c:pt>
                <c:pt idx="3">
                  <c:v>1.8600000000000002E-2</c:v>
                </c:pt>
                <c:pt idx="4">
                  <c:v>2.2599999999999999E-2</c:v>
                </c:pt>
                <c:pt idx="5">
                  <c:v>2.4500000000000001E-2</c:v>
                </c:pt>
                <c:pt idx="6">
                  <c:v>2.5399999999999999E-2</c:v>
                </c:pt>
                <c:pt idx="7">
                  <c:v>2.81E-2</c:v>
                </c:pt>
                <c:pt idx="8">
                  <c:v>2.7300000000000001E-2</c:v>
                </c:pt>
                <c:pt idx="9">
                  <c:v>2.3900000000000001E-2</c:v>
                </c:pt>
                <c:pt idx="10">
                  <c:v>3.04E-2</c:v>
                </c:pt>
                <c:pt idx="11">
                  <c:v>0.04</c:v>
                </c:pt>
                <c:pt idx="12">
                  <c:v>5.8700000000000002E-2</c:v>
                </c:pt>
                <c:pt idx="13">
                  <c:v>8.3800000000000013E-2</c:v>
                </c:pt>
                <c:pt idx="14">
                  <c:v>9.9499999999999991E-2</c:v>
                </c:pt>
                <c:pt idx="15">
                  <c:v>0.11599999999999999</c:v>
                </c:pt>
                <c:pt idx="16">
                  <c:v>0.1449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308505168"/>
        <c:axId val="308504048"/>
      </c:barChart>
      <c:catAx>
        <c:axId val="30850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504048"/>
        <c:crosses val="autoZero"/>
        <c:auto val="1"/>
        <c:lblAlgn val="ctr"/>
        <c:lblOffset val="100"/>
        <c:noMultiLvlLbl val="0"/>
      </c:catAx>
      <c:valAx>
        <c:axId val="3085040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50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162073490813644E-2"/>
          <c:y val="0.19208333333333333"/>
          <c:w val="0.90028237095363084"/>
          <c:h val="0.69289734616506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'HCNT by Age Group'!$B$23</c:f>
              <c:strCache>
                <c:ptCount val="1"/>
                <c:pt idx="0">
                  <c:v>&lt; 18</c:v>
                </c:pt>
              </c:strCache>
            </c:strRef>
          </c:tx>
          <c:spPr>
            <a:solidFill>
              <a:srgbClr val="D0EBB3"/>
            </a:solidFill>
            <a:ln>
              <a:noFill/>
            </a:ln>
            <a:effectLst/>
          </c:spPr>
          <c:invertIfNegative val="0"/>
          <c:cat>
            <c:strRef>
              <c:f>'HCNT by Age Group'!$C$22:$H$22</c:f>
              <c:strCache>
                <c:ptCount val="6"/>
                <c:pt idx="0">
                  <c:v>Fall 12</c:v>
                </c:pt>
                <c:pt idx="1">
                  <c:v>Fall 13</c:v>
                </c:pt>
                <c:pt idx="2">
                  <c:v>Fall 14</c:v>
                </c:pt>
                <c:pt idx="3">
                  <c:v>Fall 15</c:v>
                </c:pt>
                <c:pt idx="4">
                  <c:v>Fall 16</c:v>
                </c:pt>
                <c:pt idx="5">
                  <c:v>Fall 17</c:v>
                </c:pt>
              </c:strCache>
            </c:strRef>
          </c:cat>
          <c:val>
            <c:numRef>
              <c:f>'HCNT by Age Group'!$C$23:$H$23</c:f>
              <c:numCache>
                <c:formatCode>0%</c:formatCode>
                <c:ptCount val="6"/>
                <c:pt idx="0">
                  <c:v>4.2599999999999999E-2</c:v>
                </c:pt>
                <c:pt idx="1">
                  <c:v>5.2400000000000002E-2</c:v>
                </c:pt>
                <c:pt idx="2">
                  <c:v>7.6700000000000004E-2</c:v>
                </c:pt>
                <c:pt idx="3">
                  <c:v>9.4700000000000006E-2</c:v>
                </c:pt>
                <c:pt idx="4">
                  <c:v>0.1056</c:v>
                </c:pt>
                <c:pt idx="5">
                  <c:v>0.13400000000000001</c:v>
                </c:pt>
              </c:numCache>
            </c:numRef>
          </c:val>
        </c:ser>
        <c:ser>
          <c:idx val="1"/>
          <c:order val="1"/>
          <c:tx>
            <c:strRef>
              <c:f>'HCNT by Age Group'!$B$24</c:f>
              <c:strCache>
                <c:ptCount val="1"/>
                <c:pt idx="0">
                  <c:v>18-19</c:v>
                </c:pt>
              </c:strCache>
            </c:strRef>
          </c:tx>
          <c:spPr>
            <a:solidFill>
              <a:srgbClr val="99FF99"/>
            </a:solidFill>
            <a:ln>
              <a:noFill/>
            </a:ln>
            <a:effectLst/>
          </c:spPr>
          <c:invertIfNegative val="0"/>
          <c:cat>
            <c:strRef>
              <c:f>'HCNT by Age Group'!$C$22:$H$22</c:f>
              <c:strCache>
                <c:ptCount val="6"/>
                <c:pt idx="0">
                  <c:v>Fall 12</c:v>
                </c:pt>
                <c:pt idx="1">
                  <c:v>Fall 13</c:v>
                </c:pt>
                <c:pt idx="2">
                  <c:v>Fall 14</c:v>
                </c:pt>
                <c:pt idx="3">
                  <c:v>Fall 15</c:v>
                </c:pt>
                <c:pt idx="4">
                  <c:v>Fall 16</c:v>
                </c:pt>
                <c:pt idx="5">
                  <c:v>Fall 17</c:v>
                </c:pt>
              </c:strCache>
            </c:strRef>
          </c:cat>
          <c:val>
            <c:numRef>
              <c:f>'HCNT by Age Group'!$C$24:$H$24</c:f>
              <c:numCache>
                <c:formatCode>0%</c:formatCode>
                <c:ptCount val="6"/>
                <c:pt idx="0">
                  <c:v>0.33539999999999998</c:v>
                </c:pt>
                <c:pt idx="1">
                  <c:v>0.34560000000000002</c:v>
                </c:pt>
                <c:pt idx="2">
                  <c:v>0.3518</c:v>
                </c:pt>
                <c:pt idx="3">
                  <c:v>0.36299999999999999</c:v>
                </c:pt>
                <c:pt idx="4">
                  <c:v>0.37890000000000001</c:v>
                </c:pt>
                <c:pt idx="5">
                  <c:v>0.38040000000000002</c:v>
                </c:pt>
              </c:numCache>
            </c:numRef>
          </c:val>
        </c:ser>
        <c:ser>
          <c:idx val="2"/>
          <c:order val="2"/>
          <c:tx>
            <c:strRef>
              <c:f>'HCNT by Age Group'!$B$25</c:f>
              <c:strCache>
                <c:ptCount val="1"/>
                <c:pt idx="0">
                  <c:v>20-21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'HCNT by Age Group'!$C$22:$H$22</c:f>
              <c:strCache>
                <c:ptCount val="6"/>
                <c:pt idx="0">
                  <c:v>Fall 12</c:v>
                </c:pt>
                <c:pt idx="1">
                  <c:v>Fall 13</c:v>
                </c:pt>
                <c:pt idx="2">
                  <c:v>Fall 14</c:v>
                </c:pt>
                <c:pt idx="3">
                  <c:v>Fall 15</c:v>
                </c:pt>
                <c:pt idx="4">
                  <c:v>Fall 16</c:v>
                </c:pt>
                <c:pt idx="5">
                  <c:v>Fall 17</c:v>
                </c:pt>
              </c:strCache>
            </c:strRef>
          </c:cat>
          <c:val>
            <c:numRef>
              <c:f>'HCNT by Age Group'!$C$25:$H$25</c:f>
              <c:numCache>
                <c:formatCode>0%</c:formatCode>
                <c:ptCount val="6"/>
                <c:pt idx="0">
                  <c:v>0.1966</c:v>
                </c:pt>
                <c:pt idx="1">
                  <c:v>0.19760000000000003</c:v>
                </c:pt>
                <c:pt idx="2">
                  <c:v>0.19570000000000001</c:v>
                </c:pt>
                <c:pt idx="3">
                  <c:v>0.18859999999999999</c:v>
                </c:pt>
                <c:pt idx="4">
                  <c:v>0.18170000000000003</c:v>
                </c:pt>
                <c:pt idx="5">
                  <c:v>0.17760000000000001</c:v>
                </c:pt>
              </c:numCache>
            </c:numRef>
          </c:val>
        </c:ser>
        <c:ser>
          <c:idx val="3"/>
          <c:order val="3"/>
          <c:tx>
            <c:strRef>
              <c:f>'HCNT by Age Group'!$B$26</c:f>
              <c:strCache>
                <c:ptCount val="1"/>
                <c:pt idx="0">
                  <c:v>22 +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'HCNT by Age Group'!$C$22:$H$22</c:f>
              <c:strCache>
                <c:ptCount val="6"/>
                <c:pt idx="0">
                  <c:v>Fall 12</c:v>
                </c:pt>
                <c:pt idx="1">
                  <c:v>Fall 13</c:v>
                </c:pt>
                <c:pt idx="2">
                  <c:v>Fall 14</c:v>
                </c:pt>
                <c:pt idx="3">
                  <c:v>Fall 15</c:v>
                </c:pt>
                <c:pt idx="4">
                  <c:v>Fall 16</c:v>
                </c:pt>
                <c:pt idx="5">
                  <c:v>Fall 17</c:v>
                </c:pt>
              </c:strCache>
            </c:strRef>
          </c:cat>
          <c:val>
            <c:numRef>
              <c:f>'HCNT by Age Group'!$C$26:$H$26</c:f>
              <c:numCache>
                <c:formatCode>0%</c:formatCode>
                <c:ptCount val="6"/>
                <c:pt idx="0">
                  <c:v>0.4254</c:v>
                </c:pt>
                <c:pt idx="1">
                  <c:v>0.40439999999999998</c:v>
                </c:pt>
                <c:pt idx="2">
                  <c:v>0.37579999999999997</c:v>
                </c:pt>
                <c:pt idx="3">
                  <c:v>0.35359999999999997</c:v>
                </c:pt>
                <c:pt idx="4">
                  <c:v>0.33380000000000004</c:v>
                </c:pt>
                <c:pt idx="5">
                  <c:v>0.308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8708656"/>
        <c:axId val="618709216"/>
      </c:barChart>
      <c:catAx>
        <c:axId val="61870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+mn-ea"/>
                <a:cs typeface="+mn-cs"/>
              </a:defRPr>
            </a:pPr>
            <a:endParaRPr lang="en-US"/>
          </a:p>
        </c:txPr>
        <c:crossAx val="618709216"/>
        <c:crosses val="autoZero"/>
        <c:auto val="1"/>
        <c:lblAlgn val="ctr"/>
        <c:lblOffset val="100"/>
        <c:noMultiLvlLbl val="0"/>
      </c:catAx>
      <c:valAx>
        <c:axId val="61870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+mn-ea"/>
                <a:cs typeface="+mn-cs"/>
              </a:defRPr>
            </a:pPr>
            <a:endParaRPr lang="en-US"/>
          </a:p>
        </c:txPr>
        <c:crossAx val="61870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8000874890639"/>
          <c:y val="8.2879848352289301E-2"/>
          <c:w val="0.72417760279965004"/>
          <c:h val="7.4527559055118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EF8B4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'Subject Freq'!$C$9:$C$17</c:f>
              <c:strCache>
                <c:ptCount val="9"/>
                <c:pt idx="0">
                  <c:v>ENG</c:v>
                </c:pt>
                <c:pt idx="1">
                  <c:v>MAT</c:v>
                </c:pt>
                <c:pt idx="2">
                  <c:v>BIO</c:v>
                </c:pt>
                <c:pt idx="3">
                  <c:v>HIS</c:v>
                </c:pt>
                <c:pt idx="4">
                  <c:v>PSY</c:v>
                </c:pt>
                <c:pt idx="5">
                  <c:v>SPT</c:v>
                </c:pt>
                <c:pt idx="6">
                  <c:v>MUS</c:v>
                </c:pt>
                <c:pt idx="7">
                  <c:v>LLS</c:v>
                </c:pt>
                <c:pt idx="8">
                  <c:v>Other (65)</c:v>
                </c:pt>
              </c:strCache>
            </c:strRef>
          </c:cat>
          <c:val>
            <c:numRef>
              <c:f>'Subject Freq'!$D$9:$D$17</c:f>
              <c:numCache>
                <c:formatCode>0%</c:formatCode>
                <c:ptCount val="9"/>
                <c:pt idx="0">
                  <c:v>0.33652087144520204</c:v>
                </c:pt>
                <c:pt idx="1">
                  <c:v>0.18257663950329842</c:v>
                </c:pt>
                <c:pt idx="2">
                  <c:v>0.12630966239813737</c:v>
                </c:pt>
                <c:pt idx="3">
                  <c:v>9.3519596429957316E-2</c:v>
                </c:pt>
                <c:pt idx="4">
                  <c:v>3.8056433283441431E-2</c:v>
                </c:pt>
                <c:pt idx="5">
                  <c:v>2.9851987360718445E-2</c:v>
                </c:pt>
                <c:pt idx="6">
                  <c:v>2.6886191030544931E-2</c:v>
                </c:pt>
                <c:pt idx="7">
                  <c:v>2.477964410444038E-2</c:v>
                </c:pt>
                <c:pt idx="8">
                  <c:v>0.14149897444425966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Spring 2015 DE/DC Graduation</a:t>
            </a:r>
            <a:r>
              <a:rPr lang="en-US" sz="1600" baseline="0" dirty="0"/>
              <a:t> Rate</a:t>
            </a:r>
          </a:p>
          <a:p>
            <a:pPr>
              <a:defRPr/>
            </a:pPr>
            <a:r>
              <a:rPr lang="en-US" sz="1600" baseline="0" dirty="0"/>
              <a:t>On or before Spring 2018</a:t>
            </a:r>
          </a:p>
          <a:p>
            <a:pPr>
              <a:defRPr/>
            </a:pPr>
            <a:r>
              <a:rPr lang="en-US" sz="1600" baseline="0" dirty="0"/>
              <a:t>At Same MS CC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C707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28B67D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'DE Graduated Same College'!$I$24:$I$25</c:f>
              <c:strCache>
                <c:ptCount val="2"/>
                <c:pt idx="0">
                  <c:v>Did Not Graduate</c:v>
                </c:pt>
                <c:pt idx="1">
                  <c:v>Graduated</c:v>
                </c:pt>
              </c:strCache>
            </c:strRef>
          </c:cat>
          <c:val>
            <c:numRef>
              <c:f>'DE Graduated Same College'!$J$24:$J$25</c:f>
              <c:numCache>
                <c:formatCode>0%</c:formatCode>
                <c:ptCount val="2"/>
                <c:pt idx="0">
                  <c:v>0.78310000000000002</c:v>
                </c:pt>
                <c:pt idx="1">
                  <c:v>0.21690000000000001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4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Dual Enrollment Retention</a:t>
            </a:r>
            <a:endParaRPr lang="en-US">
              <a:effectLst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Spring 15 to Fall 15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31255201331540872"/>
          <c:y val="1.78970917225950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990333042534772"/>
          <c:y val="0.15748736105973329"/>
          <c:w val="0.79239117026359585"/>
          <c:h val="0.83958903626979497"/>
        </c:manualLayout>
      </c:layout>
      <c:doughnutChart>
        <c:varyColors val="1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1.0168076658106954E-3"/>
                  <c:y val="8.948633937536330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27761426918484"/>
                      <c:h val="7.2259507829977615E-2"/>
                    </c:manualLayout>
                  </c15:layout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Summary15!$A$11:$A$12</c:f>
              <c:strCache>
                <c:ptCount val="2"/>
                <c:pt idx="0">
                  <c:v>Retained</c:v>
                </c:pt>
                <c:pt idx="1">
                  <c:v>Not Retained</c:v>
                </c:pt>
              </c:strCache>
            </c:strRef>
          </c:cat>
          <c:val>
            <c:numRef>
              <c:f>Summary15!$B$11:$B$12</c:f>
              <c:numCache>
                <c:formatCode>0.0%</c:formatCode>
                <c:ptCount val="2"/>
                <c:pt idx="0">
                  <c:v>0.504</c:v>
                </c:pt>
                <c:pt idx="1">
                  <c:v>0.497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  <c:holeSize val="75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9530207477565"/>
          <c:y val="0.17398234311620137"/>
          <c:w val="0.79599362656123385"/>
          <c:h val="0.7430632400896412"/>
        </c:manualLayout>
      </c:layout>
      <c:pieChart>
        <c:varyColors val="1"/>
        <c:ser>
          <c:idx val="0"/>
          <c:order val="0"/>
          <c:tx>
            <c:strRef>
              <c:f>Summary15!$A$2</c:f>
              <c:strCache>
                <c:ptCount val="1"/>
                <c:pt idx="0">
                  <c:v>Spring 16 DE/DC Cohort</c:v>
                </c:pt>
              </c:strCache>
            </c:strRef>
          </c:tx>
          <c:spPr>
            <a:ln w="12700"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2700">
                <a:noFill/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D7B7B"/>
              </a:solidFill>
              <a:ln w="25400">
                <a:noFill/>
              </a:ln>
            </c:spPr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1270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5"/>
            <c:bubble3D val="0"/>
            <c:spPr>
              <a:solidFill>
                <a:srgbClr val="92D050"/>
              </a:solidFill>
              <a:ln w="12700">
                <a:noFill/>
              </a:ln>
            </c:spPr>
          </c:dPt>
          <c:dLbls>
            <c:dLbl>
              <c:idx val="0"/>
              <c:layout>
                <c:manualLayout>
                  <c:x val="-0.15683138199274385"/>
                  <c:y val="-0.1929098585996909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7790543787660354"/>
                  <c:y val="0.14435488054111814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5887767550183005E-2"/>
                  <c:y val="6.0330314441920059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0473676705904729"/>
                  <c:y val="-6.03164130175428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Summary15!$A$3:$A$8</c:f>
              <c:strCache>
                <c:ptCount val="6"/>
                <c:pt idx="0">
                  <c:v>Retained as DE/DC
Same CJC</c:v>
                </c:pt>
                <c:pt idx="1">
                  <c:v>Finished HS &amp; 
Retained by Same CJC</c:v>
                </c:pt>
                <c:pt idx="2">
                  <c:v>Finished HS &amp; 
Went to MS University</c:v>
                </c:pt>
                <c:pt idx="3">
                  <c:v>Did Not come back</c:v>
                </c:pt>
                <c:pt idx="4">
                  <c:v>Finished HS &amp; Went to
Private or OOS College</c:v>
                </c:pt>
                <c:pt idx="5">
                  <c:v>Finished HS &amp; 
Retained by Another CJC</c:v>
                </c:pt>
              </c:strCache>
            </c:strRef>
          </c:cat>
          <c:val>
            <c:numRef>
              <c:f>Summary15!$B$3:$B$8</c:f>
              <c:numCache>
                <c:formatCode>0.0%</c:formatCode>
                <c:ptCount val="6"/>
                <c:pt idx="0" formatCode="0.00%">
                  <c:v>0.15</c:v>
                </c:pt>
                <c:pt idx="1">
                  <c:v>0.26700000000000002</c:v>
                </c:pt>
                <c:pt idx="2">
                  <c:v>0.25900000000000001</c:v>
                </c:pt>
                <c:pt idx="3">
                  <c:v>0.151</c:v>
                </c:pt>
                <c:pt idx="4">
                  <c:v>8.6999999999999994E-2</c:v>
                </c:pt>
                <c:pt idx="5">
                  <c:v>8.6999999999999994E-2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Dual Enrollment Retention</a:t>
            </a:r>
            <a:endParaRPr lang="en-US">
              <a:effectLst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Spring 16 to Fall 16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31255207814213093"/>
          <c:y val="1.78970917225950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41943342668825"/>
          <c:y val="0.14182740580246261"/>
          <c:w val="0.79239117026359585"/>
          <c:h val="0.83958903626979497"/>
        </c:manualLayout>
      </c:layout>
      <c:doughnutChart>
        <c:varyColors val="1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6.3292800425263302E-3"/>
                  <c:y val="1.11857704028607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13924050632914"/>
                      <c:h val="6.6800894854586124E-2"/>
                    </c:manualLayout>
                  </c15:layout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Summary!$A$11:$A$12</c:f>
              <c:strCache>
                <c:ptCount val="2"/>
                <c:pt idx="0">
                  <c:v>Retained</c:v>
                </c:pt>
                <c:pt idx="1">
                  <c:v>Not Retained</c:v>
                </c:pt>
              </c:strCache>
            </c:strRef>
          </c:cat>
          <c:val>
            <c:numRef>
              <c:f>Summary!$B$11:$B$12</c:f>
              <c:numCache>
                <c:formatCode>0.0%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  <c:holeSize val="75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9530207477565"/>
          <c:y val="0.17398234311620137"/>
          <c:w val="0.79599362656123385"/>
          <c:h val="0.7430632400896412"/>
        </c:manualLayout>
      </c:layout>
      <c:pieChart>
        <c:varyColors val="1"/>
        <c:ser>
          <c:idx val="0"/>
          <c:order val="0"/>
          <c:tx>
            <c:strRef>
              <c:f>Summary!$A$2</c:f>
              <c:strCache>
                <c:ptCount val="1"/>
                <c:pt idx="0">
                  <c:v>Spring 16 DE/DC Cohort</c:v>
                </c:pt>
              </c:strCache>
            </c:strRef>
          </c:tx>
          <c:spPr>
            <a:ln w="12700"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2700">
                <a:noFill/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C6060"/>
              </a:solidFill>
              <a:ln w="25400">
                <a:noFill/>
              </a:ln>
            </c:spPr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1270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FF0000"/>
              </a:solidFill>
              <a:ln w="12700">
                <a:noFill/>
              </a:ln>
              <a:effectLst/>
            </c:spPr>
          </c:dPt>
          <c:dPt>
            <c:idx val="5"/>
            <c:bubble3D val="0"/>
            <c:spPr>
              <a:solidFill>
                <a:srgbClr val="92D050"/>
              </a:solidFill>
              <a:ln w="12700">
                <a:noFill/>
              </a:ln>
            </c:spPr>
          </c:dPt>
          <c:dLbls>
            <c:dLbl>
              <c:idx val="0"/>
              <c:layout>
                <c:manualLayout>
                  <c:x val="-0.18539918086938234"/>
                  <c:y val="-0.190371707489133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398142647280016"/>
                  <c:y val="0.16679011961449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00476916640081"/>
                      <c:h val="7.2226613965744396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5.4372667605207613E-2"/>
                  <c:y val="8.0863755666905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57952182329548"/>
                      <c:h val="0.1365480895915678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10798929655128352"/>
                  <c:y val="-4.55972944093451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Summary!$A$3:$A$8</c:f>
              <c:strCache>
                <c:ptCount val="6"/>
                <c:pt idx="0">
                  <c:v>Retained as DE/DC
Same CJC</c:v>
                </c:pt>
                <c:pt idx="1">
                  <c:v>Finished HS &amp; 
Retained by Same CJC</c:v>
                </c:pt>
                <c:pt idx="2">
                  <c:v>Finished HS &amp; 
Went to MS University</c:v>
                </c:pt>
                <c:pt idx="3">
                  <c:v>Did Not come back</c:v>
                </c:pt>
                <c:pt idx="4">
                  <c:v>Finished HS &amp; Went to
Private or OOS College</c:v>
                </c:pt>
                <c:pt idx="5">
                  <c:v>Finished HS &amp; 
Retained by Another CJC</c:v>
                </c:pt>
              </c:strCache>
            </c:strRef>
          </c:cat>
          <c:val>
            <c:numRef>
              <c:f>Summary!$B$3:$B$8</c:f>
              <c:numCache>
                <c:formatCode>0.0%</c:formatCode>
                <c:ptCount val="6"/>
                <c:pt idx="0" formatCode="0.00%">
                  <c:v>0.14899999999999999</c:v>
                </c:pt>
                <c:pt idx="1">
                  <c:v>0.27900000000000003</c:v>
                </c:pt>
                <c:pt idx="2">
                  <c:v>0.24399999999999999</c:v>
                </c:pt>
                <c:pt idx="3">
                  <c:v>0.156</c:v>
                </c:pt>
                <c:pt idx="4">
                  <c:v>0.09</c:v>
                </c:pt>
                <c:pt idx="5">
                  <c:v>8.2000000000000003E-2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19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0.09447</cdr:x>
      <cdr:y>0.66487</cdr:y>
    </cdr:from>
    <cdr:to>
      <cdr:x>0.97634</cdr:x>
      <cdr:y>0.81792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548386" y="3408904"/>
          <a:ext cx="5118884" cy="784734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D0EBB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0.1367</cdr:x>
      <cdr:y>0.28993</cdr:y>
    </cdr:from>
    <cdr:to>
      <cdr:x>0.96422</cdr:x>
      <cdr:y>0.36979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709613" y="795338"/>
          <a:ext cx="4295775" cy="219075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99FF99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0.7375</cdr:x>
      <cdr:y>0.58507</cdr:y>
    </cdr:from>
    <cdr:to>
      <cdr:x>0.9375</cdr:x>
      <cdr:y>0.9184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71850" y="16049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16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5753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19901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8303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2820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07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3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554130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87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4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4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6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2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6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8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2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5EAEB4-F927-4BDC-B574-95CAA91EEC3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DDD61-C8B1-42D2-8465-207C8222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4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4B4B4"/>
            </a:gs>
            <a:gs pos="40000">
              <a:schemeClr val="bg1">
                <a:tint val="65000"/>
                <a:satMod val="300000"/>
              </a:schemeClr>
            </a:gs>
            <a:gs pos="100000">
              <a:srgbClr val="9F9F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609601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61481" y="1905000"/>
            <a:ext cx="10882819" cy="15240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Session Title: A Glance at </a:t>
            </a:r>
            <a:r>
              <a:rPr lang="en-US" sz="2000" dirty="0" smtClean="0"/>
              <a:t>Mississippi </a:t>
            </a:r>
            <a:r>
              <a:rPr lang="en-US" sz="2000" dirty="0"/>
              <a:t>Community &amp; Junior </a:t>
            </a:r>
            <a:r>
              <a:rPr lang="en-US" sz="2000" dirty="0" smtClean="0"/>
              <a:t>Colleges Dual </a:t>
            </a:r>
            <a:r>
              <a:rPr lang="en-US" sz="2000" dirty="0"/>
              <a:t>Enrollment</a:t>
            </a:r>
          </a:p>
          <a:p>
            <a:pPr algn="l"/>
            <a:r>
              <a:rPr lang="en-US" sz="2000" dirty="0"/>
              <a:t>Presented By</a:t>
            </a:r>
            <a:r>
              <a:rPr lang="en-US" sz="2000" dirty="0" smtClean="0"/>
              <a:t>: Raúl Fletes </a:t>
            </a:r>
            <a:endParaRPr lang="en-US" sz="2000" dirty="0"/>
          </a:p>
          <a:p>
            <a:pPr algn="l"/>
            <a:r>
              <a:rPr lang="en-US" sz="2000" dirty="0"/>
              <a:t>Institution</a:t>
            </a:r>
            <a:r>
              <a:rPr lang="en-US" sz="2000" dirty="0" smtClean="0"/>
              <a:t>: Mississippi Community College Board</a:t>
            </a:r>
            <a:endParaRPr lang="en-US" sz="2000" dirty="0"/>
          </a:p>
          <a:p>
            <a:pPr algn="l"/>
            <a:r>
              <a:rPr lang="en-US" sz="2000" dirty="0" smtClean="0"/>
              <a:t>Date: September 10th, </a:t>
            </a:r>
            <a:r>
              <a:rPr lang="en-US" sz="2000" dirty="0"/>
              <a:t>2018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6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did </a:t>
            </a:r>
            <a:r>
              <a:rPr lang="en-US" dirty="0"/>
              <a:t>DE/DC go in the Fall?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21411"/>
              </p:ext>
            </p:extLst>
          </p:nvPr>
        </p:nvGraphicFramePr>
        <p:xfrm>
          <a:off x="280590" y="820997"/>
          <a:ext cx="6246019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105406"/>
              </p:ext>
            </p:extLst>
          </p:nvPr>
        </p:nvGraphicFramePr>
        <p:xfrm>
          <a:off x="1536701" y="1417638"/>
          <a:ext cx="4843462" cy="493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841261"/>
              </p:ext>
            </p:extLst>
          </p:nvPr>
        </p:nvGraphicFramePr>
        <p:xfrm>
          <a:off x="6042225" y="846138"/>
          <a:ext cx="60198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6461"/>
              </p:ext>
            </p:extLst>
          </p:nvPr>
        </p:nvGraphicFramePr>
        <p:xfrm>
          <a:off x="6869510" y="1332791"/>
          <a:ext cx="4674790" cy="499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9366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15651"/>
            <a:ext cx="10972800" cy="1143000"/>
          </a:xfrm>
        </p:spPr>
        <p:txBody>
          <a:bodyPr/>
          <a:lstStyle/>
          <a:p>
            <a:r>
              <a:rPr lang="en-US" dirty="0" smtClean="0"/>
              <a:t>Fall 2015 Sample of First-Time/Full-Time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72500" y="1837143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 Colleges</a:t>
            </a:r>
          </a:p>
          <a:p>
            <a:r>
              <a:rPr lang="en-US" sz="2800" dirty="0" smtClean="0"/>
              <a:t>5,251 FTFT</a:t>
            </a:r>
            <a:endParaRPr lang="en-US" sz="2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156360"/>
              </p:ext>
            </p:extLst>
          </p:nvPr>
        </p:nvGraphicFramePr>
        <p:xfrm>
          <a:off x="1390650" y="1458651"/>
          <a:ext cx="8667750" cy="5399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0576" y="5711868"/>
            <a:ext cx="1215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4,510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24185" y="3429000"/>
            <a:ext cx="701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741</a:t>
            </a:r>
            <a:endParaRPr lang="en-US" sz="1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34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7" grpId="0">
        <p:bldAsOne/>
      </p:bldGraphic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 of Sample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733081"/>
              </p:ext>
            </p:extLst>
          </p:nvPr>
        </p:nvGraphicFramePr>
        <p:xfrm>
          <a:off x="-626993" y="1417638"/>
          <a:ext cx="64960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315434"/>
              </p:ext>
            </p:extLst>
          </p:nvPr>
        </p:nvGraphicFramePr>
        <p:xfrm>
          <a:off x="3924300" y="1417638"/>
          <a:ext cx="7924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6449" y="5300869"/>
            <a:ext cx="3932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Graduation within 150%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Univ</a:t>
            </a:r>
            <a:r>
              <a:rPr lang="en-US" dirty="0" smtClean="0"/>
              <a:t> Grad from NSC)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3913" y="5941239"/>
            <a:ext cx="1215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4,510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9843" y="5941239"/>
            <a:ext cx="701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741</a:t>
            </a:r>
            <a:endParaRPr lang="en-US" sz="1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08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Non-Graduates?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890" y="1560786"/>
            <a:ext cx="32949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Took students who were not in the Graduate files (2015-2018) and submitted to NSC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 57% of DE/DC have graduated or are still enrolled in higher </a:t>
            </a:r>
            <a:r>
              <a:rPr lang="en-US" dirty="0" err="1" smtClean="0"/>
              <a:t>educ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Compared to 26% of the Non-DE/DC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409818"/>
              </p:ext>
            </p:extLst>
          </p:nvPr>
        </p:nvGraphicFramePr>
        <p:xfrm>
          <a:off x="3718560" y="1097280"/>
          <a:ext cx="7863840" cy="5400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786009"/>
            <a:ext cx="322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great, but…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18999" y="6414261"/>
            <a:ext cx="722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2,942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26866" y="6432549"/>
            <a:ext cx="54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292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0769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6" grpId="0">
        <p:bldAsOne/>
      </p:bldGraphic>
      <p:bldP spid="7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evidence of ‘Skipping’ MS CC’s 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1890" y="1560786"/>
            <a:ext cx="32949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Yes. It appears that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10% of Non-DE/DC went from HS straight to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While DE/DC was 16.1%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earned college credits were at greatly discounted tuition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Also DE/DC do not purchase meals, rent dormitories or buy books and supplies at the CC bookstore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707426"/>
              </p:ext>
            </p:extLst>
          </p:nvPr>
        </p:nvGraphicFramePr>
        <p:xfrm>
          <a:off x="3718560" y="984738"/>
          <a:ext cx="7863840" cy="5974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21033" y="6581001"/>
            <a:ext cx="9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4,510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63783" y="6581000"/>
            <a:ext cx="98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741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693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Graphic spid="7" grpId="0">
        <p:bldAsOne/>
      </p:bldGraphic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214" y="1019347"/>
            <a:ext cx="4439572" cy="4439572"/>
          </a:xfrm>
        </p:spPr>
      </p:pic>
    </p:spTree>
    <p:extLst>
      <p:ext uri="{BB962C8B-B14F-4D97-AF65-F5344CB8AC3E}">
        <p14:creationId xmlns:p14="http://schemas.microsoft.com/office/powerpoint/2010/main" val="108540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">
        <p:circle/>
        <p:sndAc>
          <p:stSnd>
            <p:snd r:embed="rId2" name="ltpp_023.wav"/>
          </p:stSnd>
        </p:sndAc>
      </p:transition>
    </mc:Choice>
    <mc:Fallback xmlns="">
      <p:transition spd="slow" advClick="0" advTm="1000">
        <p:circle/>
        <p:sndAc>
          <p:stSnd>
            <p:snd r:embed="rId4" name="ltpp_023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4B4B4"/>
            </a:gs>
            <a:gs pos="40000">
              <a:schemeClr val="bg1">
                <a:tint val="65000"/>
                <a:satMod val="300000"/>
              </a:schemeClr>
            </a:gs>
            <a:gs pos="100000">
              <a:srgbClr val="9F9F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206" y="679940"/>
            <a:ext cx="10363200" cy="92026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Session Rules of Etiquette</a:t>
            </a:r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599251" y="6400800"/>
            <a:ext cx="3592749" cy="45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b="1" dirty="0" smtClean="0">
                <a:solidFill>
                  <a:schemeClr val="bg1"/>
                </a:solidFill>
              </a:rPr>
              <a:t>MCCB - September 10, 2018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160585" y="2039814"/>
            <a:ext cx="10383715" cy="2955857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91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4B4B4"/>
            </a:gs>
            <a:gs pos="40000">
              <a:schemeClr val="bg1">
                <a:tint val="65000"/>
                <a:satMod val="300000"/>
              </a:schemeClr>
            </a:gs>
            <a:gs pos="100000">
              <a:srgbClr val="9F9F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Glance at </a:t>
            </a:r>
            <a:br>
              <a:rPr lang="en-US" sz="4000" dirty="0" smtClean="0"/>
            </a:br>
            <a:r>
              <a:rPr lang="en-US" sz="4000" dirty="0" smtClean="0"/>
              <a:t>Mississippi Community &amp; Junior Colleges</a:t>
            </a:r>
            <a:br>
              <a:rPr lang="en-US" sz="4000" dirty="0" smtClean="0"/>
            </a:br>
            <a:r>
              <a:rPr lang="en-US" sz="4000" dirty="0" smtClean="0"/>
              <a:t>Dual Enrollment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5320"/>
            <a:ext cx="9144000" cy="889907"/>
          </a:xfrm>
        </p:spPr>
        <p:txBody>
          <a:bodyPr/>
          <a:lstStyle/>
          <a:p>
            <a:r>
              <a:rPr lang="en-US" dirty="0" smtClean="0"/>
              <a:t>A quick view of Dual Enroll/Dual Credit students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599251" y="6400800"/>
            <a:ext cx="3592749" cy="45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b="1" dirty="0" smtClean="0">
                <a:solidFill>
                  <a:schemeClr val="bg1"/>
                </a:solidFill>
              </a:rPr>
              <a:t>MCCB - September 10, 2018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37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Enrollment/Dual Credit enrollment has picked up substantially over the last 4 or 5 years</a:t>
            </a:r>
          </a:p>
          <a:p>
            <a:r>
              <a:rPr lang="en-US" dirty="0" smtClean="0"/>
              <a:t>AY 2013 =   4,102  vs  </a:t>
            </a:r>
          </a:p>
          <a:p>
            <a:pPr marL="109728" indent="0">
              <a:buNone/>
            </a:pPr>
            <a:r>
              <a:rPr lang="en-US" dirty="0" smtClean="0"/>
              <a:t>  AY 2018 = 14,045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DUAL ENROLLMENT AT</a:t>
            </a:r>
            <a:br>
              <a:rPr lang="en-US" dirty="0" smtClean="0"/>
            </a:br>
            <a:r>
              <a:rPr lang="en-US" dirty="0" smtClean="0"/>
              <a:t>MISSISSPPI COMMUNITY &amp; JUNIOR COLLEGES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519229"/>
              </p:ext>
            </p:extLst>
          </p:nvPr>
        </p:nvGraphicFramePr>
        <p:xfrm>
          <a:off x="5380892" y="1481329"/>
          <a:ext cx="6811108" cy="537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10207047" y="2619282"/>
            <a:ext cx="1753823" cy="2250055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544299" y="2057399"/>
            <a:ext cx="64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$$$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64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percentage of unduplicated DE/DC students has increased from</a:t>
            </a:r>
          </a:p>
          <a:p>
            <a:pPr lvl="1"/>
            <a:r>
              <a:rPr lang="en-US" dirty="0" smtClean="0"/>
              <a:t> 4% in AY 2013 to </a:t>
            </a:r>
          </a:p>
          <a:p>
            <a:pPr lvl="1"/>
            <a:r>
              <a:rPr lang="en-US" dirty="0" smtClean="0"/>
              <a:t>14.5% in AY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DE/DC percentage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186099"/>
              </p:ext>
            </p:extLst>
          </p:nvPr>
        </p:nvGraphicFramePr>
        <p:xfrm>
          <a:off x="4914900" y="1417638"/>
          <a:ext cx="6836113" cy="517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50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610" y="1595336"/>
            <a:ext cx="4663290" cy="4835608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ercentages of students under 18 and 18-19 are increasing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colleges are ‘</a:t>
            </a:r>
            <a:r>
              <a:rPr lang="en-US" dirty="0" err="1" smtClean="0"/>
              <a:t>younging</a:t>
            </a:r>
            <a:r>
              <a:rPr lang="en-US" dirty="0" smtClean="0"/>
              <a:t>’…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130998"/>
              </p:ext>
            </p:extLst>
          </p:nvPr>
        </p:nvGraphicFramePr>
        <p:xfrm>
          <a:off x="5155660" y="1303773"/>
          <a:ext cx="6426741" cy="5127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87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37205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are taking about 73 different subjects including PSY, SPT, SOC, ART, GEO, etc.</a:t>
            </a:r>
          </a:p>
          <a:p>
            <a:r>
              <a:rPr lang="en-US" dirty="0"/>
              <a:t>Almost </a:t>
            </a:r>
            <a:r>
              <a:rPr lang="en-US" dirty="0" smtClean="0"/>
              <a:t>52% </a:t>
            </a:r>
            <a:r>
              <a:rPr lang="en-US" dirty="0"/>
              <a:t>of DE/DC students </a:t>
            </a:r>
            <a:r>
              <a:rPr lang="en-US" dirty="0" smtClean="0"/>
              <a:t>take </a:t>
            </a:r>
            <a:r>
              <a:rPr lang="en-US" dirty="0"/>
              <a:t>English and </a:t>
            </a:r>
            <a:r>
              <a:rPr lang="en-US" dirty="0" smtClean="0"/>
              <a:t>Math courses</a:t>
            </a:r>
          </a:p>
          <a:p>
            <a:r>
              <a:rPr lang="en-US" dirty="0" smtClean="0"/>
              <a:t>Seeing more and more CTE classes; that is, Other is growing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classes are they taking?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156612"/>
              </p:ext>
            </p:extLst>
          </p:nvPr>
        </p:nvGraphicFramePr>
        <p:xfrm>
          <a:off x="5994400" y="1037493"/>
          <a:ext cx="6197600" cy="542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2538" y="5471697"/>
            <a:ext cx="290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Academic Year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50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15651"/>
            <a:ext cx="10972800" cy="1143000"/>
          </a:xfrm>
        </p:spPr>
        <p:txBody>
          <a:bodyPr/>
          <a:lstStyle/>
          <a:p>
            <a:r>
              <a:rPr lang="en-US" dirty="0" smtClean="0"/>
              <a:t>Are they graduating from same CC?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382141"/>
              </p:ext>
            </p:extLst>
          </p:nvPr>
        </p:nvGraphicFramePr>
        <p:xfrm>
          <a:off x="3435141" y="1368216"/>
          <a:ext cx="5263662" cy="5131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757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Spring term where do they go?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Selected all Spring 2015 DE/DC and searched for them in the Fall 2015 at MSCJC, IHL and NSC</a:t>
            </a:r>
          </a:p>
          <a:p>
            <a:r>
              <a:rPr lang="en-US" sz="2400" dirty="0" smtClean="0"/>
              <a:t>About 26% of DE/DC skipped the MS CC and went to a MS public university</a:t>
            </a:r>
          </a:p>
          <a:p>
            <a:r>
              <a:rPr lang="en-US" sz="2400" dirty="0" smtClean="0"/>
              <a:t>Almost 9% also skipped the CC and went to private and out-of-state universities and colleges</a:t>
            </a:r>
          </a:p>
          <a:p>
            <a:r>
              <a:rPr lang="en-US" sz="2400" dirty="0" smtClean="0"/>
              <a:t>15% did not return to college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5994400" y="1481329"/>
            <a:ext cx="5384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Selected all Spring 2016 DE/DC and searched for them in the Fall 2016 at MSCJC, IHL and NSC</a:t>
            </a:r>
          </a:p>
          <a:p>
            <a:r>
              <a:rPr lang="en-US" sz="2400" dirty="0" smtClean="0"/>
              <a:t>Almost 25% of DE/DC skipped the MS CC and went to a MS public university</a:t>
            </a:r>
          </a:p>
          <a:p>
            <a:r>
              <a:rPr lang="en-US" sz="2400" dirty="0" smtClean="0"/>
              <a:t>9</a:t>
            </a:r>
            <a:r>
              <a:rPr lang="en-US" sz="2400" dirty="0"/>
              <a:t>% also skipped the CC and went to private and out-of-state universities and </a:t>
            </a:r>
            <a:r>
              <a:rPr lang="en-US" sz="2400" dirty="0" smtClean="0"/>
              <a:t>colleges</a:t>
            </a:r>
          </a:p>
          <a:p>
            <a:r>
              <a:rPr lang="en-US" sz="2400" dirty="0"/>
              <a:t>15% did not return to </a:t>
            </a:r>
            <a:r>
              <a:rPr lang="en-US" sz="2400" dirty="0" smtClean="0"/>
              <a:t>college</a:t>
            </a:r>
            <a:endParaRPr lang="en-US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599251" y="6497897"/>
            <a:ext cx="3592749" cy="36010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</a:rPr>
              <a:t>MCCB - September 10, 2018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04" y="5328526"/>
            <a:ext cx="1372071" cy="15294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8526"/>
            <a:ext cx="1595336" cy="15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90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choolBook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SchoolBooks</Template>
  <TotalTime>6201</TotalTime>
  <Words>582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Century Gothic</vt:lpstr>
      <vt:lpstr>Lucida Sans</vt:lpstr>
      <vt:lpstr>Lucida Sans Unicode</vt:lpstr>
      <vt:lpstr>Verdana</vt:lpstr>
      <vt:lpstr>Wingdings</vt:lpstr>
      <vt:lpstr>Wingdings 2</vt:lpstr>
      <vt:lpstr>Wingdings 3</vt:lpstr>
      <vt:lpstr>SchoolBooks</vt:lpstr>
      <vt:lpstr>Concourse</vt:lpstr>
      <vt:lpstr>MBUG 2018 </vt:lpstr>
      <vt:lpstr>Session Rules of Etiquette</vt:lpstr>
      <vt:lpstr>A Glance at  Mississippi Community &amp; Junior Colleges Dual Enrollment</vt:lpstr>
      <vt:lpstr>DUAL ENROLLMENT AT MISSISSPPI COMMUNITY &amp; JUNIOR COLLEGES</vt:lpstr>
      <vt:lpstr>Increasing DE/DC percentage</vt:lpstr>
      <vt:lpstr>The colleges are ‘younging’…</vt:lpstr>
      <vt:lpstr>What classes are they taking?</vt:lpstr>
      <vt:lpstr>Are they graduating from same CC?</vt:lpstr>
      <vt:lpstr>After Spring term where do they go?</vt:lpstr>
      <vt:lpstr>Where did DE/DC go in the Fall?</vt:lpstr>
      <vt:lpstr>Fall 2015 Sample of First-Time/Full-Time</vt:lpstr>
      <vt:lpstr>Graduation Rate of Sample</vt:lpstr>
      <vt:lpstr>What happened to Non-Graduates?</vt:lpstr>
      <vt:lpstr>Any evidence of ‘Skipping’ MS CC’s ?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Raul Fletes</dc:creator>
  <cp:lastModifiedBy>Raul Fletes</cp:lastModifiedBy>
  <cp:revision>103</cp:revision>
  <cp:lastPrinted>2018-08-22T18:31:23Z</cp:lastPrinted>
  <dcterms:created xsi:type="dcterms:W3CDTF">2018-04-02T15:30:41Z</dcterms:created>
  <dcterms:modified xsi:type="dcterms:W3CDTF">2018-09-12T17:52:06Z</dcterms:modified>
</cp:coreProperties>
</file>