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8" r:id="rId9"/>
    <p:sldId id="274" r:id="rId10"/>
    <p:sldId id="26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B3F94E5-77D0-42A3-8B09-4019E6FC5DF3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2238" y="1152525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437221"/>
            <a:ext cx="5547360" cy="3630454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08D82E3B-3A39-43AD-B25E-19EE774EA5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3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82E3B-3A39-43AD-B25E-19EE774EA5F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82E3B-3A39-43AD-B25E-19EE774EA5F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5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82E3B-3A39-43AD-B25E-19EE774EA5F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69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82E3B-3A39-43AD-B25E-19EE774EA5F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57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82E3B-3A39-43AD-B25E-19EE774EA5F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96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55594-34B0-420D-921F-4B038444086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3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924800" cy="182880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/>
              <a:t>Session Title:</a:t>
            </a:r>
            <a:r>
              <a:rPr lang="en-US" sz="1600" dirty="0" smtClean="0"/>
              <a:t> 	Business Process Analysis Used at ULL </a:t>
            </a:r>
          </a:p>
          <a:p>
            <a:pPr algn="l"/>
            <a:r>
              <a:rPr lang="en-US" sz="1600" dirty="0"/>
              <a:t>	</a:t>
            </a:r>
            <a:r>
              <a:rPr lang="en-US" sz="1600" dirty="0" smtClean="0"/>
              <a:t>          	Developing a Workflow	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b="1" dirty="0" smtClean="0"/>
              <a:t>Presented By: 	</a:t>
            </a:r>
            <a:r>
              <a:rPr lang="en-US" sz="1600" dirty="0" smtClean="0"/>
              <a:t>Paula Breaux, Associate Director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                   	Enterprise Application Services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                  </a:t>
            </a:r>
            <a:r>
              <a:rPr lang="en-US" sz="1600" dirty="0"/>
              <a:t> </a:t>
            </a:r>
            <a:r>
              <a:rPr lang="en-US" sz="1600" dirty="0" smtClean="0"/>
              <a:t>      Pauline Badeaux, Senior Systems Integration Analyst</a:t>
            </a:r>
          </a:p>
          <a:p>
            <a:pPr algn="l"/>
            <a:r>
              <a:rPr lang="en-US" sz="1600" dirty="0"/>
              <a:t> </a:t>
            </a:r>
            <a:r>
              <a:rPr lang="en-US" sz="1600" dirty="0" smtClean="0"/>
              <a:t>                    	Enterprise Application Services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b="1" dirty="0" smtClean="0"/>
              <a:t>Institution:</a:t>
            </a:r>
            <a:r>
              <a:rPr lang="en-US" sz="1600" dirty="0" smtClean="0"/>
              <a:t>     	University of Louisiana at Lafayette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b="1" dirty="0" smtClean="0"/>
              <a:t>September 10, 2018</a:t>
            </a:r>
          </a:p>
          <a:p>
            <a:pPr algn="l"/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24411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 smtClean="0"/>
              <a:t>Step 4:  Analyze the ‘Best Practice’ State</a:t>
            </a:r>
          </a:p>
          <a:p>
            <a:pPr marL="109728" indent="0">
              <a:buNone/>
            </a:pPr>
            <a:r>
              <a:rPr lang="en-US" dirty="0" smtClean="0"/>
              <a:t>       	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Converting the Business Process 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Model to a Workflow Model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/>
              <a:t>Advancement ‘MA’ Address Change Notification</a:t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400" dirty="0"/>
              <a:t>Business Process </a:t>
            </a:r>
            <a:r>
              <a:rPr lang="en-US" sz="2400"/>
              <a:t>Analysis </a:t>
            </a:r>
            <a:r>
              <a:rPr lang="en-US" sz="240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0292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6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48642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 </a:t>
            </a:r>
            <a:r>
              <a:rPr lang="en-US" sz="2400" u="sng" dirty="0" smtClean="0"/>
              <a:t>clarification</a:t>
            </a:r>
            <a:r>
              <a:rPr lang="en-US" sz="2400" dirty="0" smtClean="0"/>
              <a:t> of the Business Process Analysis (BPA) so that </a:t>
            </a:r>
            <a:r>
              <a:rPr lang="en-US" sz="2400" u="sng" dirty="0" smtClean="0"/>
              <a:t>ALL business process details</a:t>
            </a:r>
            <a:r>
              <a:rPr lang="en-US" sz="2400" dirty="0" smtClean="0"/>
              <a:t> are understood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 process by which we</a:t>
            </a:r>
          </a:p>
          <a:p>
            <a:pPr marL="630936" lvl="2" indent="0">
              <a:buNone/>
            </a:pPr>
            <a:r>
              <a:rPr lang="en-US" sz="2200" dirty="0" smtClean="0"/>
              <a:t>1.  Describe the business process to be modeled </a:t>
            </a:r>
          </a:p>
          <a:p>
            <a:pPr marL="630936" lvl="2" indent="0">
              <a:buNone/>
            </a:pPr>
            <a:r>
              <a:rPr lang="en-US" sz="2200" dirty="0" smtClean="0"/>
              <a:t>2.  Sketch the model</a:t>
            </a:r>
          </a:p>
          <a:p>
            <a:pPr marL="630936" lvl="2" indent="0">
              <a:buNone/>
            </a:pPr>
            <a:r>
              <a:rPr lang="en-US" sz="2200" dirty="0" smtClean="0"/>
              <a:t>3.  Type each activity in the model</a:t>
            </a:r>
          </a:p>
          <a:p>
            <a:pPr marL="630936" lvl="2" indent="0">
              <a:buNone/>
            </a:pPr>
            <a:r>
              <a:rPr lang="en-US" sz="2200" dirty="0" smtClean="0"/>
              <a:t>4.  Identify all data elements</a:t>
            </a:r>
          </a:p>
          <a:p>
            <a:pPr marL="630936" lvl="2" indent="0">
              <a:buNone/>
            </a:pPr>
            <a:r>
              <a:rPr lang="en-US" sz="2200" dirty="0" smtClean="0"/>
              <a:t>5.  Identify activity details</a:t>
            </a:r>
          </a:p>
          <a:p>
            <a:pPr marL="630936" lvl="2" indent="0">
              <a:buNone/>
            </a:pPr>
            <a:r>
              <a:rPr lang="en-US" sz="2200" dirty="0" smtClean="0"/>
              <a:t>6.  Walk through final sketch  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47996"/>
            <a:ext cx="7924800" cy="11474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a Workflow Process Analysis (WPA)?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6" y="5606364"/>
            <a:ext cx="1122827" cy="125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BASIC FLOW OF A WORKFLOW MODEL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295400"/>
            <a:ext cx="2860533" cy="51147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5207324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1066800"/>
            <a:ext cx="82296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Objective: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To automate the email notification to                  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ADVANCEMENT for current MA address </a:t>
            </a:r>
          </a:p>
          <a:p>
            <a:pPr marL="109728" indent="0">
              <a:buNone/>
            </a:pPr>
            <a:r>
              <a:rPr lang="en-US" dirty="0" smtClean="0"/>
              <a:t>  changes and allow them to compare  </a:t>
            </a:r>
          </a:p>
          <a:p>
            <a:pPr marL="109728" indent="0">
              <a:buNone/>
            </a:pPr>
            <a:r>
              <a:rPr lang="en-US" dirty="0" smtClean="0"/>
              <a:t>  them side-by-side to evaluate if they </a:t>
            </a:r>
          </a:p>
          <a:p>
            <a:pPr marL="109728" indent="0">
              <a:buNone/>
            </a:pPr>
            <a:r>
              <a:rPr lang="en-US" dirty="0" smtClean="0"/>
              <a:t>  want to update their current AM.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Workflow starts with a triggered event resulting from a newly inserted MA.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Workflow ends with a formatted email notification to ADVANCEMENT.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Autofit/>
          </a:bodyPr>
          <a:lstStyle/>
          <a:p>
            <a:r>
              <a:rPr lang="en-US" sz="2400" b="0" dirty="0" smtClean="0"/>
              <a:t>WPA for ADVANCEMENT MA CHANGE NOTIFICATION</a:t>
            </a:r>
            <a:endParaRPr lang="en-US" sz="24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638800"/>
            <a:ext cx="1037652" cy="115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Converting the Business Process Model to a Workflow Model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02" y="1524000"/>
            <a:ext cx="7001882" cy="449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16" y="5486400"/>
            <a:ext cx="1174368" cy="130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64" y="1752599"/>
            <a:ext cx="7919672" cy="366888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triggers this Workflow?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562600"/>
            <a:ext cx="1162087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Component Internal </a:t>
            </a:r>
            <a:r>
              <a:rPr lang="en-US" dirty="0" smtClean="0"/>
              <a:t>Activities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err="1" smtClean="0"/>
              <a:t>Get_Instance</a:t>
            </a:r>
            <a:r>
              <a:rPr lang="en-US" dirty="0" smtClean="0"/>
              <a:t> </a:t>
            </a:r>
            <a:r>
              <a:rPr lang="en-US" dirty="0" smtClean="0"/>
              <a:t>– gets the instance(TEST or PROD) to inform the email </a:t>
            </a:r>
            <a:r>
              <a:rPr lang="en-US" dirty="0" smtClean="0"/>
              <a:t>recipient.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err="1" smtClean="0"/>
              <a:t>Set_Status_Code</a:t>
            </a:r>
            <a:r>
              <a:rPr lang="en-US" dirty="0" smtClean="0"/>
              <a:t> </a:t>
            </a:r>
            <a:r>
              <a:rPr lang="en-US" dirty="0" smtClean="0"/>
              <a:t>– decides whether this individual’s  SPRADDR record has an AM address </a:t>
            </a:r>
            <a:r>
              <a:rPr lang="en-US" dirty="0" smtClean="0"/>
              <a:t>type.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err="1" smtClean="0"/>
              <a:t>Get_AM_Data</a:t>
            </a:r>
            <a:r>
              <a:rPr lang="en-US" dirty="0" smtClean="0"/>
              <a:t> </a:t>
            </a:r>
            <a:r>
              <a:rPr lang="en-US" dirty="0" smtClean="0"/>
              <a:t>– gets all of the data needed for the formatted email </a:t>
            </a:r>
            <a:r>
              <a:rPr lang="en-US" dirty="0" smtClean="0"/>
              <a:t>body.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dirty="0" smtClean="0"/>
              <a:t>Current </a:t>
            </a:r>
            <a:r>
              <a:rPr lang="en-US" dirty="0" smtClean="0"/>
              <a:t>AM </a:t>
            </a:r>
            <a:r>
              <a:rPr lang="en-US" dirty="0" smtClean="0"/>
              <a:t>data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dirty="0" smtClean="0"/>
              <a:t>Name/ID </a:t>
            </a:r>
            <a:r>
              <a:rPr lang="en-US" dirty="0" smtClean="0"/>
              <a:t>of the addressee </a:t>
            </a:r>
            <a:endParaRPr lang="en-US" dirty="0" smtClean="0"/>
          </a:p>
          <a:p>
            <a:pPr lvl="5">
              <a:buFont typeface="Wingdings" panose="05000000000000000000" pitchFamily="2" charset="2"/>
              <a:buChar char="§"/>
            </a:pPr>
            <a:r>
              <a:rPr lang="en-US" dirty="0" smtClean="0"/>
              <a:t>Multiple </a:t>
            </a:r>
            <a:r>
              <a:rPr lang="en-US" dirty="0" smtClean="0"/>
              <a:t>lines of the </a:t>
            </a:r>
            <a:r>
              <a:rPr lang="en-US" dirty="0" smtClean="0"/>
              <a:t>address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dirty="0" smtClean="0"/>
              <a:t>City</a:t>
            </a:r>
            <a:r>
              <a:rPr lang="en-US" dirty="0" smtClean="0"/>
              <a:t>, State, Zip, County, Nation of the address</a:t>
            </a:r>
          </a:p>
          <a:p>
            <a:pPr marL="914400" lvl="3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and Descriptions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285288"/>
            <a:ext cx="1371600" cy="15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Component Internal </a:t>
            </a:r>
            <a:r>
              <a:rPr lang="en-US" dirty="0" smtClean="0"/>
              <a:t>Activities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err="1" smtClean="0"/>
              <a:t>Get_MA_Data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gets </a:t>
            </a:r>
            <a:r>
              <a:rPr lang="en-US" dirty="0"/>
              <a:t>all of the </a:t>
            </a:r>
            <a:r>
              <a:rPr lang="en-US" dirty="0" smtClean="0"/>
              <a:t>MA data </a:t>
            </a:r>
            <a:r>
              <a:rPr lang="en-US" dirty="0"/>
              <a:t>needed for </a:t>
            </a:r>
            <a:r>
              <a:rPr lang="en-US" dirty="0" smtClean="0"/>
              <a:t>the formatted email body.</a:t>
            </a:r>
            <a:endParaRPr lang="en-US" dirty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Current </a:t>
            </a:r>
            <a:r>
              <a:rPr lang="en-US" dirty="0" smtClean="0"/>
              <a:t>MA data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dirty="0" smtClean="0"/>
              <a:t>Name/ID of the changer of the address</a:t>
            </a:r>
            <a:endParaRPr lang="en-US" dirty="0"/>
          </a:p>
          <a:p>
            <a:pPr lvl="4">
              <a:buFont typeface="Wingdings" panose="05000000000000000000" pitchFamily="2" charset="2"/>
              <a:buChar char="§"/>
            </a:pPr>
            <a:r>
              <a:rPr lang="en-US" dirty="0" smtClean="0"/>
              <a:t>Name/ID of the addressee </a:t>
            </a:r>
            <a:endParaRPr lang="en-US" dirty="0"/>
          </a:p>
          <a:p>
            <a:pPr lvl="4">
              <a:buFont typeface="Wingdings" panose="05000000000000000000" pitchFamily="2" charset="2"/>
              <a:buChar char="§"/>
            </a:pPr>
            <a:r>
              <a:rPr lang="en-US" dirty="0" smtClean="0"/>
              <a:t>Multiple lines of the address</a:t>
            </a:r>
            <a:endParaRPr lang="en-US" dirty="0"/>
          </a:p>
          <a:p>
            <a:pPr lvl="4">
              <a:buFont typeface="Wingdings" panose="05000000000000000000" pitchFamily="2" charset="2"/>
              <a:buChar char="§"/>
            </a:pPr>
            <a:r>
              <a:rPr lang="en-US" dirty="0"/>
              <a:t>City, State, Zip, County, </a:t>
            </a:r>
            <a:r>
              <a:rPr lang="en-US" dirty="0" smtClean="0"/>
              <a:t>Nation of the address</a:t>
            </a:r>
            <a:endParaRPr lang="en-US" dirty="0"/>
          </a:p>
          <a:p>
            <a:pPr lvl="1"/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Activities </a:t>
            </a:r>
            <a:r>
              <a:rPr lang="en-US" sz="3200" dirty="0" smtClean="0"/>
              <a:t>and Descriptions continued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9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Email Activities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err="1" smtClean="0"/>
              <a:t>Email_Advancement_Notification</a:t>
            </a:r>
            <a:r>
              <a:rPr lang="en-US" dirty="0" smtClean="0"/>
              <a:t> </a:t>
            </a:r>
            <a:r>
              <a:rPr lang="en-US" dirty="0" smtClean="0"/>
              <a:t>– creates and sends a formatted email notification to ADVANCEMENT</a:t>
            </a:r>
            <a:r>
              <a:rPr lang="en-US" dirty="0" smtClean="0"/>
              <a:t>.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err="1" smtClean="0"/>
              <a:t>Send_Email_Alert</a:t>
            </a:r>
            <a:r>
              <a:rPr lang="en-US" dirty="0" smtClean="0"/>
              <a:t> </a:t>
            </a:r>
            <a:r>
              <a:rPr lang="en-US" dirty="0"/>
              <a:t>– In case of an unsuccessful workflow </a:t>
            </a:r>
            <a:r>
              <a:rPr lang="en-US" dirty="0" smtClean="0"/>
              <a:t>process, this </a:t>
            </a:r>
            <a:r>
              <a:rPr lang="en-US" dirty="0"/>
              <a:t>provides error </a:t>
            </a:r>
            <a:r>
              <a:rPr lang="en-US" dirty="0" smtClean="0"/>
              <a:t>information in an email to the workflow team to research problem.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Activities and </a:t>
            </a:r>
            <a:r>
              <a:rPr lang="en-US" sz="3200" dirty="0" smtClean="0"/>
              <a:t>Descriptions continued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200346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ADVANCMENT is extremely satisfied with </a:t>
            </a:r>
            <a:r>
              <a:rPr lang="en-US" dirty="0" smtClean="0"/>
              <a:t>the workflow results.  They can now evaluate MA changes and decide whether to use for their own current AM.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Metrics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Time and Work saved  by ADVANCEMENT is a great advantage.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This Workflow runs successfully between 10 and 20 times per day.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This Workflow and Email Notification takes seconds to complete.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ADVANCEMENT </a:t>
            </a:r>
            <a:r>
              <a:rPr lang="en-US" sz="2800" dirty="0" smtClean="0"/>
              <a:t>‘MA’ </a:t>
            </a:r>
            <a:r>
              <a:rPr lang="en-US" sz="2800" dirty="0"/>
              <a:t>CHANGE </a:t>
            </a:r>
            <a:r>
              <a:rPr lang="en-US" sz="2800" dirty="0" smtClean="0"/>
              <a:t>NOTIFICATION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7063"/>
            <a:ext cx="1191184" cy="132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6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MODEL FOR ADVANCEMENT WF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0"/>
            <a:ext cx="1174368" cy="130909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68" y="914400"/>
            <a:ext cx="7335274" cy="51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2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Workflow Ends with an Email Notification to Advancement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475287"/>
            <a:ext cx="1219200" cy="1359065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3175"/>
            <a:ext cx="8229600" cy="3846575"/>
          </a:xfrm>
        </p:spPr>
      </p:pic>
    </p:spTree>
    <p:extLst>
      <p:ext uri="{BB962C8B-B14F-4D97-AF65-F5344CB8AC3E}">
        <p14:creationId xmlns:p14="http://schemas.microsoft.com/office/powerpoint/2010/main" val="34221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SzPct val="71000"/>
              <a:buFont typeface="Wingdings" panose="05000000000000000000" pitchFamily="2" charset="2"/>
              <a:buChar char="§"/>
            </a:pPr>
            <a:r>
              <a:rPr lang="en-US" sz="8000" dirty="0" smtClean="0"/>
              <a:t>Choose </a:t>
            </a:r>
            <a:r>
              <a:rPr lang="en-US" sz="8000" dirty="0"/>
              <a:t>a business </a:t>
            </a:r>
            <a:r>
              <a:rPr lang="en-US" sz="8000" dirty="0" smtClean="0"/>
              <a:t>process</a:t>
            </a:r>
            <a:endParaRPr lang="en-US" sz="8000" dirty="0" smtClean="0"/>
          </a:p>
          <a:p>
            <a:pPr>
              <a:lnSpc>
                <a:spcPct val="170000"/>
              </a:lnSpc>
              <a:buSzPct val="71000"/>
              <a:buFont typeface="Wingdings" panose="05000000000000000000" pitchFamily="2" charset="2"/>
              <a:buChar char="§"/>
            </a:pPr>
            <a:r>
              <a:rPr lang="en-US" sz="8000" dirty="0" smtClean="0"/>
              <a:t>Model the </a:t>
            </a:r>
            <a:r>
              <a:rPr lang="en-US" sz="8000" dirty="0" smtClean="0"/>
              <a:t>Process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7800" dirty="0" smtClean="0"/>
              <a:t>Perform </a:t>
            </a:r>
            <a:r>
              <a:rPr lang="en-US" sz="7800" dirty="0" smtClean="0"/>
              <a:t>Business Process Analysis (Process Model)</a:t>
            </a:r>
          </a:p>
          <a:p>
            <a:pPr marL="914400" lvl="3" indent="0">
              <a:lnSpc>
                <a:spcPct val="170000"/>
              </a:lnSpc>
              <a:buNone/>
            </a:pPr>
            <a:r>
              <a:rPr lang="en-US" sz="7600" dirty="0" smtClean="0"/>
              <a:t>   1.  Captured ‘Current’ State</a:t>
            </a:r>
          </a:p>
          <a:p>
            <a:pPr marL="1143000" lvl="4" indent="0">
              <a:lnSpc>
                <a:spcPct val="170000"/>
              </a:lnSpc>
              <a:buNone/>
            </a:pPr>
            <a:r>
              <a:rPr lang="en-US" sz="7700" dirty="0" smtClean="0"/>
              <a:t>2.  Defined the ‘Ideal’ State</a:t>
            </a:r>
          </a:p>
          <a:p>
            <a:pPr marL="1143000" lvl="4" indent="0">
              <a:lnSpc>
                <a:spcPct val="170000"/>
              </a:lnSpc>
              <a:buNone/>
            </a:pPr>
            <a:r>
              <a:rPr lang="en-US" sz="7700" dirty="0" smtClean="0"/>
              <a:t>3.  Negotiate the ‘Best Practice’ State</a:t>
            </a:r>
          </a:p>
          <a:p>
            <a:pPr marL="1143000" lvl="4" indent="0">
              <a:lnSpc>
                <a:spcPct val="170000"/>
              </a:lnSpc>
              <a:buNone/>
            </a:pPr>
            <a:r>
              <a:rPr lang="en-US" sz="7700" dirty="0" smtClean="0"/>
              <a:t>4.  Perform Workflow Process Analysis (Workflow Model)</a:t>
            </a:r>
          </a:p>
          <a:p>
            <a:pPr marL="630936" lvl="2" indent="0">
              <a:buNone/>
            </a:pPr>
            <a:r>
              <a:rPr lang="en-US" sz="8000" dirty="0" smtClean="0"/>
              <a:t>	</a:t>
            </a:r>
          </a:p>
          <a:p>
            <a:pPr marL="109728" indent="0">
              <a:buNone/>
            </a:pPr>
            <a:r>
              <a:rPr lang="en-US" sz="8000" dirty="0" smtClean="0"/>
              <a:t>	</a:t>
            </a:r>
          </a:p>
          <a:p>
            <a:pPr marL="109728" indent="0">
              <a:buNone/>
            </a:pPr>
            <a:endParaRPr lang="en-US" sz="8000" dirty="0"/>
          </a:p>
          <a:p>
            <a:pPr marL="109728" indent="0">
              <a:buNone/>
            </a:pPr>
            <a:endParaRPr lang="en-US" sz="8000" dirty="0" smtClean="0"/>
          </a:p>
          <a:p>
            <a:pPr marL="109728" indent="0">
              <a:buNone/>
            </a:pPr>
            <a:endParaRPr lang="en-US" sz="8000" dirty="0"/>
          </a:p>
          <a:p>
            <a:pPr marL="109728" indent="0">
              <a:buNone/>
            </a:pPr>
            <a:r>
              <a:rPr lang="en-US" sz="8000" dirty="0" smtClean="0"/>
              <a:t>		</a:t>
            </a:r>
          </a:p>
          <a:p>
            <a:pPr marL="109728" indent="0" algn="ctr">
              <a:buNone/>
            </a:pPr>
            <a:r>
              <a:rPr lang="en-US" sz="8000" dirty="0" smtClean="0"/>
              <a:t> 	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WRAP UP and Q&amp;A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8" y="5200346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2841625"/>
          </a:xfrm>
        </p:spPr>
        <p:txBody>
          <a:bodyPr>
            <a:noAutofit/>
          </a:bodyPr>
          <a:lstStyle/>
          <a:p>
            <a:pPr algn="ctr"/>
            <a:r>
              <a:rPr lang="en-US" sz="8000" dirty="0"/>
              <a:t>QUESTIONS? </a:t>
            </a:r>
            <a:br>
              <a:rPr lang="en-US" sz="8000" dirty="0"/>
            </a:br>
            <a:endParaRPr lang="en-US" sz="8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24411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A </a:t>
            </a:r>
            <a:r>
              <a:rPr lang="en-US" dirty="0"/>
              <a:t>collection of related, structured activities or </a:t>
            </a:r>
            <a:r>
              <a:rPr lang="en-US" dirty="0" smtClean="0"/>
              <a:t>tasks </a:t>
            </a:r>
            <a:r>
              <a:rPr lang="en-US" dirty="0"/>
              <a:t>that </a:t>
            </a:r>
            <a:r>
              <a:rPr lang="en-US" u="sng" dirty="0"/>
              <a:t>produce a specific service </a:t>
            </a:r>
            <a:r>
              <a:rPr lang="en-US" dirty="0"/>
              <a:t>or product (</a:t>
            </a:r>
            <a:r>
              <a:rPr lang="en-US" u="sng" dirty="0"/>
              <a:t>serve a particular goal</a:t>
            </a:r>
            <a:r>
              <a:rPr lang="en-US" dirty="0"/>
              <a:t>) for a particular customer or customers.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Business Process?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/>
              <a:t>“…the </a:t>
            </a:r>
            <a:r>
              <a:rPr lang="en-US" u="sng" dirty="0"/>
              <a:t>automation</a:t>
            </a:r>
            <a:r>
              <a:rPr lang="en-US" dirty="0"/>
              <a:t> of a business process, in </a:t>
            </a:r>
            <a:r>
              <a:rPr lang="en-US" u="sng" dirty="0"/>
              <a:t>whole or part</a:t>
            </a:r>
            <a:r>
              <a:rPr lang="en-US" dirty="0"/>
              <a:t>, during which documents, information, or tasks are </a:t>
            </a:r>
            <a:r>
              <a:rPr lang="en-US" u="sng" dirty="0"/>
              <a:t>passed from one participant to another</a:t>
            </a:r>
            <a:r>
              <a:rPr lang="en-US" dirty="0"/>
              <a:t> for action, according to a set of </a:t>
            </a:r>
            <a:r>
              <a:rPr lang="en-US" u="sng" dirty="0"/>
              <a:t>procedural rules</a:t>
            </a:r>
            <a:r>
              <a:rPr lang="en-US" dirty="0"/>
              <a:t>.”</a:t>
            </a:r>
          </a:p>
          <a:p>
            <a:pPr marL="109728" indent="0">
              <a:buNone/>
            </a:pPr>
            <a:r>
              <a:rPr lang="en-US" dirty="0"/>
              <a:t>				</a:t>
            </a:r>
          </a:p>
          <a:p>
            <a:pPr marL="109728" indent="0">
              <a:buNone/>
            </a:pPr>
            <a:r>
              <a:rPr lang="en-US" dirty="0" smtClean="0"/>
              <a:t>                     Workflow </a:t>
            </a:r>
            <a:r>
              <a:rPr lang="en-US" dirty="0"/>
              <a:t>Management Coalition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workflow?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 toolkit that graphically depicts and automates a business </a:t>
            </a:r>
            <a:r>
              <a:rPr lang="en-US" sz="2400" dirty="0" smtClean="0"/>
              <a:t>process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Automates </a:t>
            </a:r>
            <a:r>
              <a:rPr lang="en-US" sz="2400" dirty="0"/>
              <a:t>the flow of work throughout the entire </a:t>
            </a:r>
            <a:r>
              <a:rPr lang="en-US" sz="2400" dirty="0" smtClean="0"/>
              <a:t>organization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Analyze </a:t>
            </a:r>
            <a:r>
              <a:rPr lang="en-US" sz="2400" dirty="0"/>
              <a:t>the process selected using the Business Process Analysis Model (BPA) 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Creating the Workflow Process Analysis Model (WPA).  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Banner Workflow by Ellucian?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3079" y="806355"/>
            <a:ext cx="8229600" cy="4864291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en-US" dirty="0" smtClean="0"/>
              <a:t>I.   Select </a:t>
            </a:r>
            <a:r>
              <a:rPr lang="en-US" dirty="0"/>
              <a:t>a Process </a:t>
            </a:r>
          </a:p>
          <a:p>
            <a:pPr marL="365760" lvl="1" indent="0">
              <a:buNone/>
            </a:pPr>
            <a:endParaRPr lang="en-US" i="1" dirty="0"/>
          </a:p>
          <a:p>
            <a:pPr marL="365760" lvl="1" indent="0">
              <a:buNone/>
            </a:pPr>
            <a:r>
              <a:rPr lang="en-US" i="1" dirty="0" smtClean="0"/>
              <a:t>	The </a:t>
            </a:r>
            <a:r>
              <a:rPr lang="en-US" i="1" dirty="0"/>
              <a:t>Advancement </a:t>
            </a:r>
            <a:r>
              <a:rPr lang="en-US" i="1" dirty="0" smtClean="0"/>
              <a:t>Services </a:t>
            </a:r>
            <a:r>
              <a:rPr lang="en-US" i="1" dirty="0"/>
              <a:t>would like </a:t>
            </a:r>
            <a:r>
              <a:rPr lang="en-US" i="1" dirty="0" smtClean="0"/>
              <a:t>to  know via 	email when </a:t>
            </a:r>
            <a:r>
              <a:rPr lang="en-US" i="1" dirty="0"/>
              <a:t>the Mailing Address (MA) </a:t>
            </a:r>
            <a:r>
              <a:rPr lang="en-US" i="1" dirty="0" smtClean="0"/>
              <a:t>changes, </a:t>
            </a:r>
            <a:r>
              <a:rPr lang="en-US" i="1" dirty="0" smtClean="0"/>
              <a:t>	compare </a:t>
            </a:r>
            <a:r>
              <a:rPr lang="en-US" i="1" dirty="0"/>
              <a:t>it to the current Advancement Mailing </a:t>
            </a:r>
            <a:r>
              <a:rPr lang="en-US" i="1" dirty="0" smtClean="0"/>
              <a:t>	Address </a:t>
            </a:r>
            <a:r>
              <a:rPr lang="en-US" i="1" dirty="0"/>
              <a:t>(AM) to update their records if they </a:t>
            </a:r>
            <a:r>
              <a:rPr lang="en-US" i="1" dirty="0" smtClean="0"/>
              <a:t>	choose </a:t>
            </a:r>
            <a:r>
              <a:rPr lang="en-US" i="1" dirty="0"/>
              <a:t>to.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II.  Perform </a:t>
            </a:r>
            <a:r>
              <a:rPr lang="en-US" dirty="0"/>
              <a:t>Business Process Analysis </a:t>
            </a:r>
          </a:p>
          <a:p>
            <a:pPr marL="109728" indent="0">
              <a:buNone/>
            </a:pPr>
            <a:r>
              <a:rPr lang="en-US" dirty="0"/>
              <a:t> </a:t>
            </a:r>
            <a:r>
              <a:rPr lang="en-US" sz="2400" dirty="0" smtClean="0"/>
              <a:t>	</a:t>
            </a:r>
            <a:r>
              <a:rPr lang="en-US" sz="2400" b="1" dirty="0" smtClean="0"/>
              <a:t>Step1: Capture the ‘Current’ State</a:t>
            </a:r>
          </a:p>
          <a:p>
            <a:pPr marL="914400" lvl="3" indent="0">
              <a:buNone/>
            </a:pPr>
            <a:r>
              <a:rPr lang="en-US" sz="2400" dirty="0" smtClean="0"/>
              <a:t>	a) Receive address changes only when 	  	   Alumni/Donor notifies </a:t>
            </a:r>
            <a:r>
              <a:rPr lang="en-US" sz="2400" dirty="0"/>
              <a:t>A</a:t>
            </a:r>
            <a:r>
              <a:rPr lang="en-US" sz="2400" dirty="0" smtClean="0"/>
              <a:t>dvancement 	       	   Services</a:t>
            </a:r>
          </a:p>
          <a:p>
            <a:pPr marL="914400" lvl="3" indent="0">
              <a:buNone/>
            </a:pPr>
            <a:r>
              <a:rPr lang="en-US" dirty="0" smtClean="0"/>
              <a:t> 	   -  </a:t>
            </a:r>
            <a:r>
              <a:rPr lang="en-US" sz="2200" dirty="0" smtClean="0"/>
              <a:t>Mail</a:t>
            </a:r>
            <a:r>
              <a:rPr lang="en-US" sz="2200" dirty="0"/>
              <a:t>, </a:t>
            </a:r>
            <a:r>
              <a:rPr lang="en-US" sz="2200" dirty="0" smtClean="0"/>
              <a:t>fundraising </a:t>
            </a:r>
            <a:r>
              <a:rPr lang="en-US" sz="2200" dirty="0"/>
              <a:t>efforts, pledges, donations</a:t>
            </a:r>
          </a:p>
          <a:p>
            <a:pPr marL="914400" lvl="3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effectLst/>
              </a:rPr>
              <a:t>Advancement ‘MA’ Address Change Notification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sz="2200" dirty="0" smtClean="0"/>
              <a:t>	</a:t>
            </a:r>
            <a:r>
              <a:rPr lang="en-US" sz="2400" b="1" dirty="0" smtClean="0"/>
              <a:t>Step </a:t>
            </a:r>
            <a:r>
              <a:rPr lang="en-US" sz="2400" b="1" dirty="0"/>
              <a:t>1: </a:t>
            </a:r>
            <a:r>
              <a:rPr lang="en-US" sz="2400" b="1" dirty="0" smtClean="0"/>
              <a:t> ‘</a:t>
            </a:r>
            <a:r>
              <a:rPr lang="en-US" sz="2400" b="1" dirty="0"/>
              <a:t>Current’ </a:t>
            </a:r>
            <a:r>
              <a:rPr lang="en-US" sz="2400" b="1" dirty="0" smtClean="0"/>
              <a:t>State continues</a:t>
            </a:r>
            <a:endParaRPr lang="en-US" sz="2400" b="1" dirty="0"/>
          </a:p>
          <a:p>
            <a:pPr marL="109728" lvl="0" indent="0">
              <a:buNone/>
            </a:pPr>
            <a:r>
              <a:rPr lang="en-US" dirty="0" smtClean="0"/>
              <a:t>	     </a:t>
            </a:r>
            <a:r>
              <a:rPr lang="en-US" sz="2400" dirty="0" smtClean="0"/>
              <a:t>b)  Identify </a:t>
            </a:r>
            <a:r>
              <a:rPr lang="en-US" sz="2400" dirty="0"/>
              <a:t>the stakeholders </a:t>
            </a:r>
            <a:r>
              <a:rPr lang="en-US" sz="2400" dirty="0" smtClean="0"/>
              <a:t> 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sz="2200" dirty="0" smtClean="0"/>
              <a:t>Human Resources, Finance, Admissions,                                                                                     </a:t>
            </a:r>
          </a:p>
          <a:p>
            <a:pPr marL="109728" lv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        Registrar, and Advancement Services  </a:t>
            </a:r>
          </a:p>
          <a:p>
            <a:pPr marL="109728" lvl="0" indent="0">
              <a:buNone/>
            </a:pPr>
            <a:r>
              <a:rPr lang="en-US" sz="2200" dirty="0"/>
              <a:t>	 </a:t>
            </a:r>
            <a:r>
              <a:rPr lang="en-US" sz="2200" dirty="0" smtClean="0"/>
              <a:t>     </a:t>
            </a:r>
            <a:r>
              <a:rPr lang="en-US" sz="2600" dirty="0" smtClean="0"/>
              <a:t>c)  </a:t>
            </a:r>
            <a:r>
              <a:rPr lang="en-US" sz="2400" dirty="0" smtClean="0"/>
              <a:t>Identify </a:t>
            </a:r>
            <a:r>
              <a:rPr lang="en-US" sz="2400" dirty="0"/>
              <a:t>participants</a:t>
            </a:r>
          </a:p>
          <a:p>
            <a:pPr marL="109728" indent="0">
              <a:buNone/>
            </a:pPr>
            <a:r>
              <a:rPr lang="en-US" dirty="0" smtClean="0"/>
              <a:t>                  - </a:t>
            </a:r>
            <a:r>
              <a:rPr lang="en-US" sz="2200" dirty="0" smtClean="0"/>
              <a:t>Employees</a:t>
            </a:r>
          </a:p>
          <a:p>
            <a:pPr marL="109728" lvl="0" indent="0">
              <a:buNone/>
            </a:pPr>
            <a:r>
              <a:rPr lang="en-US" sz="2400" dirty="0" smtClean="0"/>
              <a:t>	     d)  Improvements </a:t>
            </a:r>
          </a:p>
          <a:p>
            <a:pPr marL="109728" lvl="0" indent="0">
              <a:buNone/>
            </a:pPr>
            <a:r>
              <a:rPr lang="en-US" dirty="0" smtClean="0"/>
              <a:t>		  –  </a:t>
            </a:r>
            <a:r>
              <a:rPr lang="en-US" sz="2000" dirty="0" smtClean="0"/>
              <a:t>Keeping ‘AM’ address current </a:t>
            </a:r>
          </a:p>
          <a:p>
            <a:r>
              <a:rPr lang="en-US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0323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effectLst/>
              </a:rPr>
              <a:t>Advancement ‘MA’ Address Change Notification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400" dirty="0" smtClean="0">
                <a:effectLst/>
              </a:rPr>
              <a:t>Business </a:t>
            </a:r>
            <a:r>
              <a:rPr lang="en-US" sz="2400" dirty="0">
                <a:effectLst/>
              </a:rPr>
              <a:t>Process Analysis </a:t>
            </a:r>
            <a:r>
              <a:rPr lang="en-US" sz="2400" dirty="0" smtClean="0">
                <a:effectLst/>
              </a:rPr>
              <a:t> </a:t>
            </a:r>
            <a:endParaRPr lang="en-US" sz="2400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23" y="5200346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8600"/>
            <a:ext cx="16138483" cy="58153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2" y="5410200"/>
            <a:ext cx="1298803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48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b="1" dirty="0" smtClean="0"/>
              <a:t>Step 1:  Captured the ‘Current’ State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b="1" dirty="0" smtClean="0"/>
              <a:t>Step 2:  Defined the ‘Ideal’ </a:t>
            </a:r>
            <a:r>
              <a:rPr lang="en-US" b="1" dirty="0" smtClean="0"/>
              <a:t>State</a:t>
            </a: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r>
              <a:rPr lang="en-US" b="1" dirty="0" smtClean="0"/>
              <a:t>Step 3:  Negotiate the ‘Best Practice’ State</a:t>
            </a:r>
          </a:p>
          <a:p>
            <a:pPr marL="109728" indent="0">
              <a:buNone/>
            </a:pPr>
            <a:r>
              <a:rPr lang="en-US" dirty="0"/>
              <a:t>	 </a:t>
            </a:r>
            <a:r>
              <a:rPr lang="en-US" dirty="0" smtClean="0"/>
              <a:t>    a)  Verify the reporting of address                      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changes with the process owner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	     b)  Satisfy the Auditing Department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2652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/>
              <a:t>Advancement ‘MA’ Address Change Notification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Business Process Analysis </a:t>
            </a: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0"/>
            <a:ext cx="1327901" cy="148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4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610</TotalTime>
  <Words>700</Words>
  <Application>Microsoft Office PowerPoint</Application>
  <PresentationFormat>On-screen Show (4:3)</PresentationFormat>
  <Paragraphs>144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MBUG 2018 </vt:lpstr>
      <vt:lpstr>Session Rules of Etiquette</vt:lpstr>
      <vt:lpstr>What is a Business Process?</vt:lpstr>
      <vt:lpstr>What is a workflow? </vt:lpstr>
      <vt:lpstr>What is Banner Workflow by Ellucian? </vt:lpstr>
      <vt:lpstr>Advancement ‘MA’ Address Change Notification   </vt:lpstr>
      <vt:lpstr>Advancement ‘MA’ Address Change Notification  Business Process Analysis  </vt:lpstr>
      <vt:lpstr>PowerPoint Presentation</vt:lpstr>
      <vt:lpstr>Advancement ‘MA’ Address Change Notification  Business Process Analysis   </vt:lpstr>
      <vt:lpstr>Advancement ‘MA’ Address Change Notification  Business Process Analysis   </vt:lpstr>
      <vt:lpstr>What is a Workflow Process Analysis (WPA)?</vt:lpstr>
      <vt:lpstr>BASIC FLOW OF A WORKFLOW MODEL</vt:lpstr>
      <vt:lpstr>WPA for ADVANCEMENT MA CHANGE NOTIFICATION</vt:lpstr>
      <vt:lpstr>Converting the Business Process Model to a Workflow Model </vt:lpstr>
      <vt:lpstr>What triggers this Workflow?</vt:lpstr>
      <vt:lpstr>Activities and Descriptions </vt:lpstr>
      <vt:lpstr>Activities and Descriptions continued</vt:lpstr>
      <vt:lpstr>Activities and Descriptions continued</vt:lpstr>
      <vt:lpstr>ADVANCEMENT ‘MA’ CHANGE NOTIFICATION</vt:lpstr>
      <vt:lpstr>MODEL FOR ADVANCEMENT WF </vt:lpstr>
      <vt:lpstr>Workflow Ends with an Email Notification to Advancement </vt:lpstr>
      <vt:lpstr>WRAP UP and Q&amp;A </vt:lpstr>
      <vt:lpstr>QUESTIONS?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Rodriguez Sasha A</cp:lastModifiedBy>
  <cp:revision>72</cp:revision>
  <cp:lastPrinted>2018-08-24T16:27:26Z</cp:lastPrinted>
  <dcterms:created xsi:type="dcterms:W3CDTF">2013-01-30T03:13:35Z</dcterms:created>
  <dcterms:modified xsi:type="dcterms:W3CDTF">2018-09-04T22:51:17Z</dcterms:modified>
</cp:coreProperties>
</file>