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1" r:id="rId14"/>
    <p:sldId id="289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90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01C1E4-BD8D-4E81-9442-F6C6B86B3DF7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0574D-A80F-4C4F-9376-B92B678E9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009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541D2A-E99A-2F4F-B8C9-28142709F87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958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6013" y="696913"/>
            <a:ext cx="4649787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541D2A-E99A-2F4F-B8C9-28142709F87F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629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7200" y="585250"/>
            <a:ext cx="8229600" cy="582679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325015" y="6172668"/>
            <a:ext cx="403267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 b="1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40A085A0-3A3D-6540-B0AC-0588E66301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3846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9144000" cy="6864096"/>
            <a:chOff x="0" y="0"/>
            <a:chExt cx="9144000" cy="5148072"/>
          </a:xfrm>
        </p:grpSpPr>
        <p:pic>
          <p:nvPicPr>
            <p:cNvPr id="4" name="Picture 3" descr="hex bg partial-02.png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432" b="9501"/>
            <a:stretch/>
          </p:blipFill>
          <p:spPr>
            <a:xfrm>
              <a:off x="0" y="0"/>
              <a:ext cx="9144000" cy="5148072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 userDrawn="1"/>
          </p:nvSpPr>
          <p:spPr>
            <a:xfrm>
              <a:off x="0" y="2947841"/>
              <a:ext cx="211674" cy="48894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549187" y="423177"/>
            <a:ext cx="8079636" cy="1403952"/>
          </a:xfrm>
        </p:spPr>
        <p:txBody>
          <a:bodyPr tIns="0" bIns="0" anchor="b">
            <a:noAutofit/>
          </a:bodyPr>
          <a:lstStyle>
            <a:lvl1pPr algn="l">
              <a:lnSpc>
                <a:spcPct val="100000"/>
              </a:lnSpc>
              <a:defRPr sz="4400" b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549187" y="2136887"/>
            <a:ext cx="6805190" cy="1486055"/>
          </a:xfrm>
        </p:spPr>
        <p:txBody>
          <a:bodyPr>
            <a:normAutofit/>
          </a:bodyPr>
          <a:lstStyle>
            <a:lvl1pPr marL="0" indent="0" algn="l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670206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ngle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3400"/>
          </a:xfrm>
        </p:spPr>
        <p:txBody>
          <a:bodyPr/>
          <a:lstStyle>
            <a:lvl1pPr>
              <a:spcBef>
                <a:spcPts val="1200"/>
              </a:spcBef>
              <a:buFontTx/>
              <a:buNone/>
              <a:defRPr sz="1800" b="1">
                <a:solidFill>
                  <a:schemeClr val="accent2"/>
                </a:solidFill>
              </a:defRPr>
            </a:lvl1pPr>
            <a:lvl2pPr marL="342900" indent="-342900" algn="l" defTabSz="457200" rtl="0" eaLnBrk="1" latinLnBrk="0" hangingPunct="1">
              <a:spcBef>
                <a:spcPts val="1200"/>
              </a:spcBef>
              <a:buFontTx/>
              <a:buNone/>
              <a:defRPr sz="1800">
                <a:solidFill>
                  <a:schemeClr val="tx2"/>
                </a:solidFill>
              </a:defRPr>
            </a:lvl2pPr>
            <a:lvl3pPr marL="342900" indent="-342900" algn="l" defTabSz="457200" rtl="0" eaLnBrk="1" latinLnBrk="0" hangingPunct="1">
              <a:spcBef>
                <a:spcPts val="1200"/>
              </a:spcBef>
              <a:buClr>
                <a:schemeClr val="accent2"/>
              </a:buClr>
              <a:buFontTx/>
              <a:buNone/>
              <a:defRPr sz="1600"/>
            </a:lvl3pPr>
            <a:lvl4pPr marL="342900" indent="-342900" algn="l" defTabSz="457200" rtl="0" eaLnBrk="1" latinLnBrk="0" hangingPunct="1">
              <a:spcBef>
                <a:spcPts val="1200"/>
              </a:spcBef>
              <a:buFontTx/>
              <a:buNone/>
              <a:defRPr sz="1500"/>
            </a:lvl4pPr>
            <a:lvl5pPr marL="342900" indent="-342900" algn="l" defTabSz="457200" rtl="0" eaLnBrk="1" latinLnBrk="0" hangingPunct="1">
              <a:spcBef>
                <a:spcPts val="1200"/>
              </a:spcBef>
              <a:buClr>
                <a:schemeClr val="accent1"/>
              </a:buClr>
              <a:buFontTx/>
              <a:buNone/>
              <a:defRPr sz="15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marL="342900" lvl="1" indent="-342900" algn="l" defTabSz="457200" rtl="0" eaLnBrk="1" latinLnBrk="0" hangingPunct="1">
              <a:spcBef>
                <a:spcPts val="1200"/>
              </a:spcBef>
              <a:buFontTx/>
              <a:buNone/>
            </a:pPr>
            <a:r>
              <a:rPr lang="en-US" dirty="0"/>
              <a:t>Second level</a:t>
            </a:r>
          </a:p>
          <a:p>
            <a:pPr marL="342900" lvl="2" indent="-342900" algn="l" defTabSz="457200" rtl="0" eaLnBrk="1" latinLnBrk="0" hangingPunct="1">
              <a:spcBef>
                <a:spcPts val="1200"/>
              </a:spcBef>
              <a:buFontTx/>
              <a:buNone/>
            </a:pPr>
            <a:r>
              <a:rPr lang="en-US" dirty="0"/>
              <a:t>Third level</a:t>
            </a:r>
          </a:p>
          <a:p>
            <a:pPr marL="342900" lvl="3" indent="-342900" algn="l" defTabSz="457200" rtl="0" eaLnBrk="1" latinLnBrk="0" hangingPunct="1">
              <a:spcBef>
                <a:spcPts val="1200"/>
              </a:spcBef>
              <a:buFontTx/>
              <a:buNone/>
            </a:pPr>
            <a:r>
              <a:rPr lang="en-US" dirty="0"/>
              <a:t>Fourth level</a:t>
            </a:r>
          </a:p>
          <a:p>
            <a:pPr marL="342900" lvl="4" indent="-342900" algn="l" defTabSz="457200" rtl="0" eaLnBrk="1" latinLnBrk="0" hangingPunct="1">
              <a:spcBef>
                <a:spcPts val="1200"/>
              </a:spcBef>
              <a:buFontTx/>
              <a:buNone/>
            </a:pPr>
            <a:r>
              <a:rPr lang="en-US" dirty="0"/>
              <a:t>Fifth level</a:t>
            </a: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457200" y="585250"/>
            <a:ext cx="8229600" cy="582679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325015" y="6172668"/>
            <a:ext cx="403267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 b="1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40A085A0-3A3D-6540-B0AC-0588E66301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655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00500" cy="4343400"/>
          </a:xfrm>
        </p:spPr>
        <p:txBody>
          <a:bodyPr/>
          <a:lstStyle>
            <a:lvl1pPr>
              <a:defRPr lang="en-US" sz="1800" b="1" kern="1200" dirty="0" smtClean="0">
                <a:solidFill>
                  <a:srgbClr val="45A1AA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2"/>
                </a:solidFill>
                <a:latin typeface="Arial"/>
                <a:ea typeface="+mn-ea"/>
                <a:cs typeface="Arial"/>
              </a:defRPr>
            </a:lvl2pPr>
            <a:lvl3pPr>
              <a:defRPr lang="en-US" sz="1600" kern="1200" dirty="0" smtClean="0">
                <a:solidFill>
                  <a:srgbClr val="595959"/>
                </a:solidFill>
                <a:latin typeface="Arial"/>
                <a:ea typeface="+mn-ea"/>
                <a:cs typeface="Arial"/>
              </a:defRPr>
            </a:lvl3pPr>
            <a:lvl4pPr>
              <a:defRPr lang="en-US" sz="1500" kern="1200" dirty="0" smtClean="0">
                <a:solidFill>
                  <a:srgbClr val="595959"/>
                </a:solidFill>
                <a:latin typeface="Arial"/>
                <a:ea typeface="+mn-ea"/>
                <a:cs typeface="Arial"/>
              </a:defRPr>
            </a:lvl4pPr>
            <a:lvl5pPr>
              <a:defRPr lang="en-US" sz="1500" kern="1200" dirty="0">
                <a:solidFill>
                  <a:srgbClr val="595959"/>
                </a:solidFill>
                <a:latin typeface="Arial"/>
                <a:ea typeface="+mn-ea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457200" rtl="0" eaLnBrk="1" latinLnBrk="0" hangingPunct="1">
              <a:spcBef>
                <a:spcPts val="1200"/>
              </a:spcBef>
              <a:buFontTx/>
              <a:buNone/>
            </a:pPr>
            <a:r>
              <a:rPr lang="en-US" dirty="0"/>
              <a:t>Click to edit Master text styles</a:t>
            </a:r>
          </a:p>
          <a:p>
            <a:pPr marL="342900" lvl="1" indent="-342900" algn="l" defTabSz="457200" rtl="0" eaLnBrk="1" latinLnBrk="0" hangingPunct="1">
              <a:spcBef>
                <a:spcPts val="1200"/>
              </a:spcBef>
              <a:buFontTx/>
              <a:buNone/>
            </a:pPr>
            <a:r>
              <a:rPr lang="en-US" dirty="0"/>
              <a:t>Second level</a:t>
            </a:r>
          </a:p>
          <a:p>
            <a:pPr marL="342900" lvl="2" indent="-342900" algn="l" defTabSz="457200" rtl="0" eaLnBrk="1" latinLnBrk="0" hangingPunct="1">
              <a:spcBef>
                <a:spcPts val="1200"/>
              </a:spcBef>
              <a:buFontTx/>
              <a:buNone/>
            </a:pPr>
            <a:r>
              <a:rPr lang="en-US" dirty="0"/>
              <a:t>Third level</a:t>
            </a:r>
          </a:p>
          <a:p>
            <a:pPr marL="342900" lvl="3" indent="-342900" algn="l" defTabSz="457200" rtl="0" eaLnBrk="1" latinLnBrk="0" hangingPunct="1">
              <a:spcBef>
                <a:spcPts val="1200"/>
              </a:spcBef>
              <a:buFontTx/>
              <a:buNone/>
            </a:pPr>
            <a:r>
              <a:rPr lang="en-US" dirty="0"/>
              <a:t>Fourth level</a:t>
            </a:r>
          </a:p>
          <a:p>
            <a:pPr marL="342900" lvl="4" indent="-342900" algn="l" defTabSz="457200" rtl="0" eaLnBrk="1" latinLnBrk="0" hangingPunct="1">
              <a:spcBef>
                <a:spcPts val="1200"/>
              </a:spcBef>
              <a:buFontTx/>
              <a:buNone/>
            </a:pPr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600200"/>
            <a:ext cx="4000500" cy="4343400"/>
          </a:xfrm>
        </p:spPr>
        <p:txBody>
          <a:bodyPr/>
          <a:lstStyle>
            <a:lvl1pPr>
              <a:defRPr lang="en-US" sz="1800" b="1" kern="1200" dirty="0" smtClean="0">
                <a:solidFill>
                  <a:srgbClr val="45A1AA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2"/>
                </a:solidFill>
                <a:latin typeface="Arial"/>
                <a:ea typeface="+mn-ea"/>
                <a:cs typeface="Arial"/>
              </a:defRPr>
            </a:lvl2pPr>
            <a:lvl3pPr>
              <a:defRPr lang="en-US" sz="1600" kern="1200" dirty="0" smtClean="0">
                <a:solidFill>
                  <a:srgbClr val="595959"/>
                </a:solidFill>
                <a:latin typeface="Arial"/>
                <a:ea typeface="+mn-ea"/>
                <a:cs typeface="Arial"/>
              </a:defRPr>
            </a:lvl3pPr>
            <a:lvl4pPr>
              <a:defRPr lang="en-US" sz="1500" kern="1200" dirty="0" smtClean="0">
                <a:solidFill>
                  <a:srgbClr val="595959"/>
                </a:solidFill>
                <a:latin typeface="Arial"/>
                <a:ea typeface="+mn-ea"/>
                <a:cs typeface="Arial"/>
              </a:defRPr>
            </a:lvl4pPr>
            <a:lvl5pPr>
              <a:defRPr lang="en-US" sz="1500" kern="1200" dirty="0">
                <a:solidFill>
                  <a:srgbClr val="595959"/>
                </a:solidFill>
                <a:latin typeface="Arial"/>
                <a:ea typeface="+mn-ea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457200" rtl="0" eaLnBrk="1" latinLnBrk="0" hangingPunct="1">
              <a:spcBef>
                <a:spcPts val="1200"/>
              </a:spcBef>
              <a:buFontTx/>
              <a:buNone/>
            </a:pPr>
            <a:r>
              <a:rPr lang="en-US" dirty="0"/>
              <a:t>Click to edit Master text styles</a:t>
            </a:r>
          </a:p>
          <a:p>
            <a:pPr marL="342900" lvl="1" indent="-342900" algn="l" defTabSz="457200" rtl="0" eaLnBrk="1" latinLnBrk="0" hangingPunct="1">
              <a:spcBef>
                <a:spcPts val="1200"/>
              </a:spcBef>
              <a:buFontTx/>
              <a:buNone/>
            </a:pPr>
            <a:r>
              <a:rPr lang="en-US" dirty="0"/>
              <a:t>Second level</a:t>
            </a:r>
          </a:p>
          <a:p>
            <a:pPr marL="342900" lvl="2" indent="-342900" algn="l" defTabSz="457200" rtl="0" eaLnBrk="1" latinLnBrk="0" hangingPunct="1">
              <a:spcBef>
                <a:spcPts val="1200"/>
              </a:spcBef>
              <a:buFontTx/>
              <a:buNone/>
            </a:pPr>
            <a:r>
              <a:rPr lang="en-US" dirty="0"/>
              <a:t>Third level</a:t>
            </a:r>
          </a:p>
          <a:p>
            <a:pPr marL="342900" lvl="3" indent="-342900" algn="l" defTabSz="457200" rtl="0" eaLnBrk="1" latinLnBrk="0" hangingPunct="1">
              <a:spcBef>
                <a:spcPts val="1200"/>
              </a:spcBef>
              <a:buFontTx/>
              <a:buNone/>
            </a:pPr>
            <a:r>
              <a:rPr lang="en-US" dirty="0"/>
              <a:t>Fourth level</a:t>
            </a:r>
          </a:p>
          <a:p>
            <a:pPr marL="342900" lvl="4" indent="-342900" algn="l" defTabSz="457200" rtl="0" eaLnBrk="1" latinLnBrk="0" hangingPunct="1">
              <a:spcBef>
                <a:spcPts val="1200"/>
              </a:spcBef>
              <a:buFontTx/>
              <a:buNone/>
            </a:pPr>
            <a:r>
              <a:rPr lang="en-US" dirty="0"/>
              <a:t>Fifth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57200" y="585250"/>
            <a:ext cx="8229600" cy="582679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325015" y="6172668"/>
            <a:ext cx="403267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 b="1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40A085A0-3A3D-6540-B0AC-0588E66301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526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7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purchasing.louisiana.edu/media/181#overlay-context=users/c00001037" TargetMode="External"/><Relationship Id="rId2" Type="http://schemas.openxmlformats.org/officeDocument/2006/relationships/hyperlink" Target="https://purchasing.louisiana.edu/sites/purchasing/files/Step%20By%20Step%20Requisition%20Entry.pdf" TargetMode="Externa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4.png"/><Relationship Id="rId4" Type="http://schemas.openxmlformats.org/officeDocument/2006/relationships/hyperlink" Target="https://purchasing.louisiana.edu/sites/purchasing/files/Step%20by%20Step%20for%20Vendor%20Query.pdf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3G5EpsqpSY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MBUG 2018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3400" y="1905000"/>
            <a:ext cx="7924800" cy="23622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sz="2600" dirty="0" smtClean="0">
                <a:solidFill>
                  <a:schemeClr val="accent1"/>
                </a:solidFill>
              </a:rPr>
              <a:t>Banner </a:t>
            </a:r>
            <a:r>
              <a:rPr lang="en-US" sz="2600" dirty="0">
                <a:solidFill>
                  <a:schemeClr val="accent1"/>
                </a:solidFill>
              </a:rPr>
              <a:t>9 Requisition Entry and </a:t>
            </a:r>
            <a:r>
              <a:rPr lang="en-US" sz="2600" dirty="0" smtClean="0">
                <a:solidFill>
                  <a:schemeClr val="accent1"/>
                </a:solidFill>
              </a:rPr>
              <a:t>Approvals</a:t>
            </a:r>
          </a:p>
          <a:p>
            <a:pPr algn="l"/>
            <a:endParaRPr lang="en-US" sz="2400" b="1" dirty="0" smtClean="0"/>
          </a:p>
          <a:p>
            <a:pPr algn="l"/>
            <a:r>
              <a:rPr lang="en-US" sz="2400" b="1" dirty="0" smtClean="0"/>
              <a:t>Marie </a:t>
            </a:r>
            <a:r>
              <a:rPr lang="en-US" sz="2400" b="1" dirty="0"/>
              <a:t>C. Frank</a:t>
            </a:r>
            <a:endParaRPr lang="en-US" sz="2400" dirty="0"/>
          </a:p>
          <a:p>
            <a:pPr algn="l"/>
            <a:r>
              <a:rPr lang="en-US" sz="2000" dirty="0" smtClean="0"/>
              <a:t>Assistant Vice President of Finance and Chief Procurement Officer</a:t>
            </a:r>
          </a:p>
          <a:p>
            <a:pPr algn="l"/>
            <a:endParaRPr lang="en-US" sz="2000" dirty="0" smtClean="0"/>
          </a:p>
          <a:p>
            <a:pPr algn="l"/>
            <a:r>
              <a:rPr lang="en-US" sz="2000" dirty="0" smtClean="0"/>
              <a:t>University </a:t>
            </a:r>
            <a:r>
              <a:rPr lang="en-US" sz="2000" dirty="0"/>
              <a:t>of Louisiana at Lafayette</a:t>
            </a:r>
          </a:p>
          <a:p>
            <a:pPr algn="l"/>
            <a:endParaRPr lang="en-US" sz="2000" dirty="0" smtClean="0"/>
          </a:p>
          <a:p>
            <a:pPr algn="l"/>
            <a:r>
              <a:rPr lang="en-US" sz="2000" dirty="0" smtClean="0"/>
              <a:t>September 10, </a:t>
            </a:r>
            <a:r>
              <a:rPr lang="en-US" sz="2000" dirty="0" smtClean="0"/>
              <a:t>2018</a:t>
            </a:r>
            <a:endParaRPr lang="en-US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513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Deployment Preparation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941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843264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Palatino Linotype" panose="02040502050505030304" pitchFamily="18" charset="0"/>
              </a:rPr>
              <a:t>Build </a:t>
            </a:r>
            <a:r>
              <a:rPr lang="en-US" sz="2000" dirty="0">
                <a:latin typeface="Palatino Linotype" panose="02040502050505030304" pitchFamily="18" charset="0"/>
              </a:rPr>
              <a:t>Excitement on </a:t>
            </a:r>
            <a:r>
              <a:rPr lang="en-US" sz="2000" dirty="0">
                <a:latin typeface="Palatino Linotype" panose="02040502050505030304" pitchFamily="18" charset="0"/>
              </a:rPr>
              <a:t>Campus</a:t>
            </a:r>
          </a:p>
          <a:p>
            <a:pPr marL="8001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Palatino Linotype" panose="02040502050505030304" pitchFamily="18" charset="0"/>
              </a:rPr>
              <a:t>“</a:t>
            </a:r>
            <a:r>
              <a:rPr lang="en-US" sz="2000" i="1" dirty="0">
                <a:latin typeface="Palatino Linotype" panose="02040502050505030304" pitchFamily="18" charset="0"/>
              </a:rPr>
              <a:t>You will be able to see that information in real time.”</a:t>
            </a:r>
          </a:p>
          <a:p>
            <a:pPr marL="800100" lvl="1" indent="-457200">
              <a:buFont typeface="Arial" panose="020B0604020202020204" pitchFamily="34" charset="0"/>
              <a:buChar char="•"/>
            </a:pPr>
            <a:r>
              <a:rPr lang="en-US" sz="2000" i="1" dirty="0">
                <a:latin typeface="Palatino Linotype" panose="02040502050505030304" pitchFamily="18" charset="0"/>
              </a:rPr>
              <a:t>“Never lose a document again.”</a:t>
            </a:r>
          </a:p>
          <a:p>
            <a:pPr marL="800100" lvl="1" indent="-457200">
              <a:buFont typeface="Arial" panose="020B0604020202020204" pitchFamily="34" charset="0"/>
              <a:buChar char="•"/>
            </a:pPr>
            <a:r>
              <a:rPr lang="en-US" sz="2000" i="1" dirty="0">
                <a:latin typeface="Palatino Linotype" panose="02040502050505030304" pitchFamily="18" charset="0"/>
              </a:rPr>
              <a:t>“Find out who is holding up the approval.”</a:t>
            </a:r>
            <a:endParaRPr lang="en-US" sz="2000" dirty="0">
              <a:latin typeface="Palatino Linotype" panose="0204050205050503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Palatino Linotype" panose="02040502050505030304" pitchFamily="18" charset="0"/>
              </a:rPr>
              <a:t>Training </a:t>
            </a:r>
            <a:r>
              <a:rPr lang="en-US" sz="2000" dirty="0">
                <a:latin typeface="Palatino Linotype" panose="02040502050505030304" pitchFamily="18" charset="0"/>
              </a:rPr>
              <a:t>BEFORE Go </a:t>
            </a:r>
            <a:r>
              <a:rPr lang="en-US" sz="2000" dirty="0">
                <a:latin typeface="Palatino Linotype" panose="02040502050505030304" pitchFamily="18" charset="0"/>
              </a:rPr>
              <a:t>Live</a:t>
            </a:r>
          </a:p>
          <a:p>
            <a:pPr marL="8001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Palatino Linotype" panose="02040502050505030304" pitchFamily="18" charset="0"/>
              </a:rPr>
              <a:t>Individual </a:t>
            </a:r>
            <a:r>
              <a:rPr lang="en-US" sz="2000" dirty="0">
                <a:latin typeface="Palatino Linotype" panose="02040502050505030304" pitchFamily="18" charset="0"/>
              </a:rPr>
              <a:t>Open Session Training – Purchasing Department staff rotated staffing a computer </a:t>
            </a:r>
            <a:r>
              <a:rPr lang="en-US" sz="2000" dirty="0">
                <a:latin typeface="Palatino Linotype" panose="02040502050505030304" pitchFamily="18" charset="0"/>
              </a:rPr>
              <a:t>lab.</a:t>
            </a:r>
          </a:p>
          <a:p>
            <a:pPr marL="8001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Palatino Linotype" panose="02040502050505030304" pitchFamily="18" charset="0"/>
              </a:rPr>
              <a:t>Group </a:t>
            </a:r>
            <a:r>
              <a:rPr lang="en-US" sz="2000" dirty="0">
                <a:latin typeface="Palatino Linotype" panose="02040502050505030304" pitchFamily="18" charset="0"/>
              </a:rPr>
              <a:t>Training Sessions – Session </a:t>
            </a:r>
            <a:r>
              <a:rPr lang="en-US" sz="2000" dirty="0">
                <a:latin typeface="Palatino Linotype" panose="02040502050505030304" pitchFamily="18" charset="0"/>
              </a:rPr>
              <a:t>presented by </a:t>
            </a:r>
            <a:r>
              <a:rPr lang="en-US" sz="2000" dirty="0">
                <a:latin typeface="Palatino Linotype" panose="02040502050505030304" pitchFamily="18" charset="0"/>
              </a:rPr>
              <a:t>Purchasing staff</a:t>
            </a:r>
            <a:r>
              <a:rPr lang="en-US" sz="2000" dirty="0">
                <a:latin typeface="Palatino Linotype" panose="02040502050505030304" pitchFamily="18" charset="0"/>
              </a:rPr>
              <a:t>.</a:t>
            </a:r>
          </a:p>
          <a:p>
            <a:pPr marL="8001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Palatino Linotype" panose="02040502050505030304" pitchFamily="18" charset="0"/>
              </a:rPr>
              <a:t>Had to teach the departments how to manage their Budgets.</a:t>
            </a:r>
            <a:endParaRPr lang="en-US" sz="2000" dirty="0">
              <a:latin typeface="Palatino Linotype" panose="0204050205050503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900" dirty="0">
                <a:latin typeface="Palatino Linotype" panose="02040502050505030304" pitchFamily="18" charset="0"/>
              </a:rPr>
              <a:t>General Preparation</a:t>
            </a:r>
            <a:r>
              <a:rPr lang="en-US" sz="2400" dirty="0">
                <a:latin typeface="Palatino Linotype" panose="02040502050505030304" pitchFamily="18" charset="0"/>
              </a:rPr>
              <a:t/>
            </a:r>
            <a:br>
              <a:rPr lang="en-US" sz="2400" dirty="0">
                <a:latin typeface="Palatino Linotype" panose="02040502050505030304" pitchFamily="18" charset="0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0A085A0-3A3D-6540-B0AC-0588E66301F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15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886200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Palatino Linotype" panose="02040502050505030304" pitchFamily="18" charset="0"/>
              </a:rPr>
              <a:t>Made it mandatory to have a </a:t>
            </a:r>
            <a:r>
              <a:rPr lang="en-US" sz="2400" dirty="0">
                <a:latin typeface="Palatino Linotype" panose="02040502050505030304" pitchFamily="18" charset="0"/>
              </a:rPr>
              <a:t>vendor entered in requisition to submit.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Palatino Linotype" panose="02040502050505030304" pitchFamily="18" charset="0"/>
              </a:rPr>
              <a:t>Created </a:t>
            </a:r>
            <a:r>
              <a:rPr lang="en-US" sz="2400" dirty="0">
                <a:latin typeface="Palatino Linotype" panose="02040502050505030304" pitchFamily="18" charset="0"/>
              </a:rPr>
              <a:t>a </a:t>
            </a:r>
            <a:r>
              <a:rPr lang="en-US" sz="2400" dirty="0">
                <a:latin typeface="Palatino Linotype" panose="02040502050505030304" pitchFamily="18" charset="0"/>
              </a:rPr>
              <a:t>manual process </a:t>
            </a:r>
            <a:r>
              <a:rPr lang="en-US" sz="2400" dirty="0">
                <a:latin typeface="Palatino Linotype" panose="02040502050505030304" pitchFamily="18" charset="0"/>
              </a:rPr>
              <a:t>for requesting a new vendor </a:t>
            </a:r>
            <a:r>
              <a:rPr lang="en-US" sz="2400" dirty="0">
                <a:latin typeface="Palatino Linotype" panose="02040502050505030304" pitchFamily="18" charset="0"/>
              </a:rPr>
              <a:t>so the </a:t>
            </a:r>
            <a:r>
              <a:rPr lang="en-US" sz="2400" dirty="0">
                <a:latin typeface="Palatino Linotype" panose="02040502050505030304" pitchFamily="18" charset="0"/>
              </a:rPr>
              <a:t>vendor </a:t>
            </a:r>
            <a:r>
              <a:rPr lang="en-US" sz="2400" dirty="0">
                <a:latin typeface="Palatino Linotype" panose="02040502050505030304" pitchFamily="18" charset="0"/>
              </a:rPr>
              <a:t>ID could be entered into Banner.</a:t>
            </a:r>
            <a:endParaRPr lang="en-US" sz="2400" dirty="0">
              <a:latin typeface="Palatino Linotype" panose="0204050205050503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Palatino Linotype" panose="02040502050505030304" pitchFamily="18" charset="0"/>
              </a:rPr>
              <a:t>Provided </a:t>
            </a:r>
            <a:r>
              <a:rPr lang="en-US" sz="2400" dirty="0">
                <a:latin typeface="Palatino Linotype" panose="02040502050505030304" pitchFamily="18" charset="0"/>
              </a:rPr>
              <a:t>a link to search for vendors in Banner 9.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Banner </a:t>
            </a:r>
            <a:r>
              <a:rPr lang="en-US" sz="2400" dirty="0">
                <a:latin typeface="Palatino Linotype" panose="02040502050505030304" pitchFamily="18" charset="0"/>
              </a:rPr>
              <a:t>9 can filter the query where as Banner 9 SSB cannot</a:t>
            </a:r>
            <a:r>
              <a:rPr lang="en-US" sz="2400" dirty="0">
                <a:latin typeface="Palatino Linotype" panose="02040502050505030304" pitchFamily="18" charset="0"/>
              </a:rPr>
              <a:t>.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Palatino Linotype" panose="02040502050505030304" pitchFamily="18" charset="0"/>
              </a:rPr>
              <a:t>(</a:t>
            </a:r>
            <a:r>
              <a:rPr lang="en-US" dirty="0">
                <a:latin typeface="Palatino Linotype" panose="02040502050505030304" pitchFamily="18" charset="0"/>
              </a:rPr>
              <a:t>EX:  </a:t>
            </a:r>
            <a:r>
              <a:rPr lang="en-US" dirty="0" smtClean="0">
                <a:latin typeface="Palatino Linotype" panose="02040502050505030304" pitchFamily="18" charset="0"/>
              </a:rPr>
              <a:t>“Smith” </a:t>
            </a:r>
            <a:r>
              <a:rPr lang="en-US" dirty="0">
                <a:latin typeface="Palatino Linotype" panose="02040502050505030304" pitchFamily="18" charset="0"/>
              </a:rPr>
              <a:t>would result in thousands to look through)</a:t>
            </a:r>
            <a:endParaRPr lang="en-US" b="1" dirty="0">
              <a:latin typeface="Palatino Linotype" panose="02040502050505030304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Palatino Linotype" panose="02040502050505030304" pitchFamily="18" charset="0"/>
              </a:rPr>
              <a:t>Preparing for Change in Vendor Procedures</a:t>
            </a:r>
            <a:endParaRPr lang="en-US" dirty="0">
              <a:latin typeface="Palatino Linotype" panose="0204050205050503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0A085A0-3A3D-6540-B0AC-0588E66301F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999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7696200" cy="4267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Requisitions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Establish </a:t>
            </a:r>
            <a:r>
              <a:rPr lang="en-US" sz="2400" dirty="0" smtClean="0"/>
              <a:t>cut off date for submitting hard copy requisitions.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Begin </a:t>
            </a:r>
            <a:r>
              <a:rPr lang="en-US" sz="2400" dirty="0" smtClean="0"/>
              <a:t>educating departments on requisition entry in a Banner format. (no “See Attached”)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Introduce </a:t>
            </a:r>
            <a:r>
              <a:rPr lang="en-US" sz="2400" dirty="0" smtClean="0"/>
              <a:t>end users to the chart of accounts.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 flipV="1">
            <a:off x="4686300" y="5943600"/>
            <a:ext cx="4000500" cy="229068"/>
          </a:xfrm>
        </p:spPr>
        <p:txBody>
          <a:bodyPr>
            <a:normAutofit fontScale="62500" lnSpcReduction="20000"/>
          </a:bodyPr>
          <a:lstStyle/>
          <a:p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Engage the Campus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0A085A0-3A3D-6540-B0AC-0588E66301F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943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 flipV="1">
            <a:off x="457200" y="5943600"/>
            <a:ext cx="4000500" cy="229068"/>
          </a:xfrm>
        </p:spPr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33400" y="1447800"/>
            <a:ext cx="8153400" cy="4495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Approvals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Departments </a:t>
            </a:r>
            <a:r>
              <a:rPr lang="en-US" sz="2400" dirty="0" smtClean="0"/>
              <a:t>must understand the approval workflow in order to establish realistic queues.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Evaluate </a:t>
            </a:r>
            <a:r>
              <a:rPr lang="en-US" sz="2400" dirty="0" smtClean="0"/>
              <a:t>if every purchase must be approved at all levels or only up to a certain level.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Decide </a:t>
            </a:r>
            <a:r>
              <a:rPr lang="en-US" sz="2400" dirty="0" smtClean="0"/>
              <a:t>if budget review is done by the system and requisition stopped or a warning is given when NSF.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Engage the Campus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0A085A0-3A3D-6540-B0AC-0588E66301F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3947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Go LIVE!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9755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Palatino Linotype" panose="02040502050505030304" pitchFamily="18" charset="0"/>
              </a:rPr>
              <a:t>Requisitions and approvals rolled out together.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Approvals were tested in limited groups prior to deployment.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Beware </a:t>
            </a:r>
            <a:r>
              <a:rPr lang="en-US" sz="2400" dirty="0">
                <a:latin typeface="Palatino Linotype" panose="02040502050505030304" pitchFamily="18" charset="0"/>
              </a:rPr>
              <a:t>of bypassing approvals due to </a:t>
            </a:r>
            <a:r>
              <a:rPr lang="en-US" sz="2400" dirty="0">
                <a:latin typeface="Palatino Linotype" panose="02040502050505030304" pitchFamily="18" charset="0"/>
              </a:rPr>
              <a:t>requisition transaction date before Go Live Date.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Beware of multiple FOAP approval workflows.</a:t>
            </a:r>
            <a:endParaRPr lang="en-US" sz="2400" dirty="0">
              <a:latin typeface="Palatino Linotype" panose="02040502050505030304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Ready or Not…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0A085A0-3A3D-6540-B0AC-0588E66301F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3448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Training Sessions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Open </a:t>
            </a:r>
            <a:r>
              <a:rPr lang="en-US" sz="2400" dirty="0">
                <a:latin typeface="Palatino Linotype" panose="02040502050505030304" pitchFamily="18" charset="0"/>
              </a:rPr>
              <a:t>computer lab time for real time production help.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Group training sessions led by Purchasing staff.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Monthly training sessions for refreshers or new staff.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Department training with over 5 attendees</a:t>
            </a:r>
            <a:r>
              <a:rPr lang="en-US" sz="2400" dirty="0">
                <a:latin typeface="Palatino Linotype" panose="02040502050505030304" pitchFamily="18" charset="0"/>
              </a:rPr>
              <a:t>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Videos  and short instructions available online.</a:t>
            </a:r>
            <a:endParaRPr lang="en-US" sz="2400" dirty="0">
              <a:latin typeface="Palatino Linotype" panose="02040502050505030304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Training, Training, Training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0A085A0-3A3D-6540-B0AC-0588E66301F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68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518709" y="2347630"/>
            <a:ext cx="3284365" cy="2491068"/>
          </a:xfrm>
        </p:spPr>
        <p:txBody>
          <a:bodyPr/>
          <a:lstStyle/>
          <a:p>
            <a:r>
              <a:rPr lang="en-US" dirty="0">
                <a:latin typeface="Palatino Linotype" panose="02040502050505030304" pitchFamily="18" charset="0"/>
                <a:hlinkClick r:id="rId2"/>
              </a:rPr>
              <a:t>Requisition Entry</a:t>
            </a:r>
            <a:endParaRPr lang="en-US" dirty="0">
              <a:latin typeface="Palatino Linotype" panose="02040502050505030304" pitchFamily="18" charset="0"/>
            </a:endParaRPr>
          </a:p>
          <a:p>
            <a:endParaRPr lang="en-US" dirty="0">
              <a:latin typeface="Palatino Linotype" panose="02040502050505030304" pitchFamily="18" charset="0"/>
            </a:endParaRPr>
          </a:p>
          <a:p>
            <a:r>
              <a:rPr lang="en-US" dirty="0">
                <a:latin typeface="Palatino Linotype" panose="02040502050505030304" pitchFamily="18" charset="0"/>
                <a:hlinkClick r:id="rId3"/>
              </a:rPr>
              <a:t>How to charge more than one </a:t>
            </a:r>
            <a:r>
              <a:rPr lang="en-US" dirty="0" smtClean="0">
                <a:latin typeface="Palatino Linotype" panose="02040502050505030304" pitchFamily="18" charset="0"/>
                <a:hlinkClick r:id="rId3"/>
              </a:rPr>
              <a:t>FOAPAL</a:t>
            </a:r>
            <a:endParaRPr lang="en-US" dirty="0">
              <a:latin typeface="Palatino Linotype" panose="02040502050505030304" pitchFamily="18" charset="0"/>
            </a:endParaRPr>
          </a:p>
          <a:p>
            <a:endParaRPr lang="en-US" dirty="0">
              <a:latin typeface="Palatino Linotype" panose="02040502050505030304" pitchFamily="18" charset="0"/>
            </a:endParaRPr>
          </a:p>
          <a:p>
            <a:r>
              <a:rPr lang="en-US" dirty="0">
                <a:latin typeface="Palatino Linotype" panose="02040502050505030304" pitchFamily="18" charset="0"/>
                <a:hlinkClick r:id="rId4"/>
              </a:rPr>
              <a:t>Vendor Query</a:t>
            </a:r>
            <a:endParaRPr lang="en-US" dirty="0">
              <a:latin typeface="Palatino Linotype" panose="02040502050505030304" pitchFamily="18" charset="0"/>
            </a:endParaRP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Printable Training </a:t>
            </a:r>
            <a:br>
              <a:rPr lang="en-US" dirty="0" smtClean="0"/>
            </a:br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0A085A0-3A3D-6540-B0AC-0588E66301FB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1566582"/>
            <a:ext cx="3648075" cy="3429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06881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Video Training Resources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0A085A0-3A3D-6540-B0AC-0588E66301FB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-1887" t="-484" r="1887" b="35004"/>
          <a:stretch/>
        </p:blipFill>
        <p:spPr>
          <a:xfrm>
            <a:off x="4953000" y="3810000"/>
            <a:ext cx="4038600" cy="2667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84791" y="2121221"/>
            <a:ext cx="3685954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45A1AA"/>
                </a:solidFill>
                <a:hlinkClick r:id="rId3"/>
              </a:rPr>
              <a:t>Requisition Entry Video</a:t>
            </a:r>
            <a:endParaRPr lang="en-US" dirty="0">
              <a:solidFill>
                <a:srgbClr val="45A1AA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50" dirty="0">
              <a:solidFill>
                <a:srgbClr val="45A1AA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4791" y="3157121"/>
            <a:ext cx="3685954" cy="210678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/>
          <a:srcRect r="47787"/>
          <a:stretch/>
        </p:blipFill>
        <p:spPr>
          <a:xfrm>
            <a:off x="4876800" y="1828800"/>
            <a:ext cx="3237739" cy="1505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79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9547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Please turn off your cell phone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If you must leave the session early, please do so discreetly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Please avoid side conversation during the session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Rules of Etiquette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338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4155141" cy="206076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Palatino Linotype" panose="02040502050505030304" pitchFamily="18" charset="0"/>
              </a:rPr>
              <a:t>Direct links to most common forms on secure employee portal.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Palatino Linotype" panose="02040502050505030304" pitchFamily="18" charset="0"/>
              </a:rPr>
              <a:t>Crosswalks for legacy system information.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Employee Portal Links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0A085A0-3A3D-6540-B0AC-0588E66301FB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226154"/>
            <a:ext cx="4585448" cy="204151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0486" y="1296188"/>
            <a:ext cx="3240736" cy="180935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70486" y="3216332"/>
            <a:ext cx="3240736" cy="2061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71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810000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latin typeface="Palatino Linotype" panose="02040502050505030304" pitchFamily="18" charset="0"/>
              </a:rPr>
              <a:t>Have a clear plan for how end users will obtain assistance.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Appointed </a:t>
            </a:r>
            <a:r>
              <a:rPr lang="en-US" sz="2400" dirty="0">
                <a:latin typeface="Palatino Linotype" panose="02040502050505030304" pitchFamily="18" charset="0"/>
              </a:rPr>
              <a:t>a Purchasing Staff member to handle daily questions</a:t>
            </a:r>
            <a:r>
              <a:rPr lang="en-US" sz="2400" dirty="0">
                <a:latin typeface="Palatino Linotype" panose="02040502050505030304" pitchFamily="18" charset="0"/>
              </a:rPr>
              <a:t>.</a:t>
            </a:r>
            <a:endParaRPr lang="en-US" sz="1100" dirty="0">
              <a:latin typeface="Palatino Linotype" panose="02040502050505030304" pitchFamily="18" charset="0"/>
            </a:endParaRP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Provide scripts to on campus Help Desk with answers to common questions.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Access to Help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0A085A0-3A3D-6540-B0AC-0588E66301FB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59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/>
              <a:t>Challenges and Common Problems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1518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latin typeface="Palatino Linotype" panose="02040502050505030304" pitchFamily="18" charset="0"/>
              </a:rPr>
              <a:t>Changing a campus culture.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Move </a:t>
            </a:r>
            <a:r>
              <a:rPr lang="en-US" sz="2400" dirty="0">
                <a:latin typeface="Palatino Linotype" panose="02040502050505030304" pitchFamily="18" charset="0"/>
              </a:rPr>
              <a:t>from full service to DIY specialty!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Teaching </a:t>
            </a:r>
            <a:r>
              <a:rPr lang="en-US" sz="2400" dirty="0">
                <a:latin typeface="Palatino Linotype" panose="02040502050505030304" pitchFamily="18" charset="0"/>
              </a:rPr>
              <a:t>end users to take control of their own records</a:t>
            </a:r>
            <a:r>
              <a:rPr lang="en-US" sz="2400" dirty="0">
                <a:latin typeface="Palatino Linotype" panose="02040502050505030304" pitchFamily="18" charset="0"/>
              </a:rPr>
              <a:t>.</a:t>
            </a:r>
            <a:endParaRPr lang="en-US" sz="2400" dirty="0">
              <a:latin typeface="Palatino Linotype" panose="0204050205050503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latin typeface="Palatino Linotype" panose="02040502050505030304" pitchFamily="18" charset="0"/>
              </a:rPr>
              <a:t>It has been Love It or Hate It.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latin typeface="Palatino Linotype" panose="02040502050505030304" pitchFamily="18" charset="0"/>
              </a:rPr>
              <a:t>Purchasing </a:t>
            </a:r>
            <a:r>
              <a:rPr lang="en-US" sz="2400" dirty="0">
                <a:latin typeface="Palatino Linotype" panose="02040502050505030304" pitchFamily="18" charset="0"/>
              </a:rPr>
              <a:t>staff is </a:t>
            </a:r>
            <a:r>
              <a:rPr lang="en-US" sz="2400" dirty="0">
                <a:latin typeface="Palatino Linotype" panose="02040502050505030304" pitchFamily="18" charset="0"/>
              </a:rPr>
              <a:t>also learning </a:t>
            </a:r>
            <a:r>
              <a:rPr lang="en-US" sz="2400" dirty="0">
                <a:latin typeface="Palatino Linotype" panose="02040502050505030304" pitchFamily="18" charset="0"/>
              </a:rPr>
              <a:t>as we go.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latin typeface="Palatino Linotype" panose="02040502050505030304" pitchFamily="18" charset="0"/>
              </a:rPr>
              <a:t>Access </a:t>
            </a:r>
            <a:r>
              <a:rPr lang="en-US" sz="2400" dirty="0">
                <a:latin typeface="Palatino Linotype" panose="02040502050505030304" pitchFamily="18" charset="0"/>
              </a:rPr>
              <a:t>is a BIG </a:t>
            </a:r>
            <a:r>
              <a:rPr lang="en-US" sz="2400" dirty="0">
                <a:latin typeface="Palatino Linotype" panose="02040502050505030304" pitchFamily="18" charset="0"/>
              </a:rPr>
              <a:t>issue!</a:t>
            </a:r>
            <a:endParaRPr lang="en-US" sz="2400" dirty="0">
              <a:latin typeface="Palatino Linotype" panose="02040502050505030304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Reality of Go LIVE.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0A085A0-3A3D-6540-B0AC-0588E66301FB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62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Palatino Linotype" panose="02040502050505030304" pitchFamily="18" charset="0"/>
              </a:rPr>
              <a:t>Learning curve was steep.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Using </a:t>
            </a:r>
            <a:r>
              <a:rPr lang="en-US" sz="2400" dirty="0">
                <a:latin typeface="Palatino Linotype" panose="02040502050505030304" pitchFamily="18" charset="0"/>
              </a:rPr>
              <a:t>Purchasing staff as pilot group failed to account for most end users lack of total process understanding.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Departments wanted to “</a:t>
            </a:r>
            <a:r>
              <a:rPr lang="en-US" sz="2400" i="1" dirty="0">
                <a:latin typeface="Palatino Linotype" panose="02040502050505030304" pitchFamily="18" charset="0"/>
              </a:rPr>
              <a:t>do it like we used to</a:t>
            </a:r>
            <a:r>
              <a:rPr lang="en-US" sz="2400" dirty="0">
                <a:latin typeface="Palatino Linotype" panose="02040502050505030304" pitchFamily="18" charset="0"/>
              </a:rPr>
              <a:t>” with “</a:t>
            </a:r>
            <a:r>
              <a:rPr lang="en-US" sz="2400" i="1" dirty="0">
                <a:latin typeface="Palatino Linotype" panose="02040502050505030304" pitchFamily="18" charset="0"/>
              </a:rPr>
              <a:t>see attached</a:t>
            </a:r>
            <a:r>
              <a:rPr lang="en-US" sz="2400" dirty="0">
                <a:latin typeface="Palatino Linotype" panose="02040502050505030304" pitchFamily="18" charset="0"/>
              </a:rPr>
              <a:t>” instead of </a:t>
            </a:r>
            <a:r>
              <a:rPr lang="en-US" sz="2400" dirty="0">
                <a:latin typeface="Palatino Linotype" panose="02040502050505030304" pitchFamily="18" charset="0"/>
              </a:rPr>
              <a:t>itemizing on requisition.</a:t>
            </a:r>
            <a:endParaRPr lang="en-US" sz="2400" dirty="0">
              <a:latin typeface="Palatino Linotype" panose="02040502050505030304" pitchFamily="18" charset="0"/>
            </a:endParaRP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Did not incorporate approvals, leaving all troubleshooting to be done </a:t>
            </a:r>
            <a:r>
              <a:rPr lang="en-US" sz="2400" dirty="0">
                <a:latin typeface="Palatino Linotype" panose="02040502050505030304" pitchFamily="18" charset="0"/>
              </a:rPr>
              <a:t>after Go LIVE.</a:t>
            </a:r>
            <a:endParaRPr lang="en-US" sz="2400" dirty="0">
              <a:latin typeface="Palatino Linotype" panose="0204050205050503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latin typeface="Palatino Linotype" panose="02040502050505030304" pitchFamily="18" charset="0"/>
              </a:rPr>
              <a:t>Access </a:t>
            </a:r>
            <a:r>
              <a:rPr lang="en-US" sz="2400" dirty="0">
                <a:latin typeface="Palatino Linotype" panose="02040502050505030304" pitchFamily="18" charset="0"/>
              </a:rPr>
              <a:t>is typically the answer when the question starts with “</a:t>
            </a:r>
            <a:r>
              <a:rPr lang="en-US" sz="2400" i="1" dirty="0">
                <a:latin typeface="Palatino Linotype" panose="02040502050505030304" pitchFamily="18" charset="0"/>
              </a:rPr>
              <a:t>I can’t</a:t>
            </a:r>
            <a:r>
              <a:rPr lang="en-US" sz="2400" dirty="0">
                <a:latin typeface="Palatino Linotype" panose="02040502050505030304" pitchFamily="18" charset="0"/>
              </a:rPr>
              <a:t>”.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Recommend giving end users budget query </a:t>
            </a:r>
            <a:r>
              <a:rPr lang="en-US" sz="2400" dirty="0">
                <a:latin typeface="Palatino Linotype" panose="02040502050505030304" pitchFamily="18" charset="0"/>
              </a:rPr>
              <a:t>access along with Requisition Entry.</a:t>
            </a:r>
            <a:endParaRPr lang="en-US" sz="2400" dirty="0">
              <a:latin typeface="Palatino Linotype" panose="02040502050505030304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0A085A0-3A3D-6540-B0AC-0588E66301FB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62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Palatino Linotype" panose="02040502050505030304" pitchFamily="18" charset="0"/>
              </a:rPr>
              <a:t>Approvers did not </a:t>
            </a:r>
            <a:r>
              <a:rPr lang="en-US" sz="2400" dirty="0" smtClean="0">
                <a:latin typeface="Palatino Linotype" panose="02040502050505030304" pitchFamily="18" charset="0"/>
              </a:rPr>
              <a:t>attend training and did not understand the process. </a:t>
            </a:r>
            <a:endParaRPr lang="en-US" sz="2400" dirty="0">
              <a:latin typeface="Palatino Linotype" panose="0204050205050503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Palatino Linotype" panose="02040502050505030304" pitchFamily="18" charset="0"/>
              </a:rPr>
              <a:t>Approvals could be “jumped”.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Palatino Linotype" panose="02040502050505030304" pitchFamily="18" charset="0"/>
              </a:rPr>
              <a:t>Approvers in multiple queues at high levels will override </a:t>
            </a:r>
            <a:r>
              <a:rPr lang="en-US" sz="2400" dirty="0" smtClean="0">
                <a:latin typeface="Palatino Linotype" panose="02040502050505030304" pitchFamily="18" charset="0"/>
              </a:rPr>
              <a:t>approvals </a:t>
            </a:r>
            <a:r>
              <a:rPr lang="en-US" sz="2400" dirty="0">
                <a:latin typeface="Palatino Linotype" panose="02040502050505030304" pitchFamily="18" charset="0"/>
              </a:rPr>
              <a:t>of lower level in second queue.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Palatino Linotype" panose="02040502050505030304" pitchFamily="18" charset="0"/>
              </a:rPr>
              <a:t>Just because a person could approve, did not automatically mean they had access to </a:t>
            </a:r>
            <a:r>
              <a:rPr lang="en-US" sz="2400" dirty="0" smtClean="0">
                <a:latin typeface="Palatino Linotype" panose="02040502050505030304" pitchFamily="18" charset="0"/>
              </a:rPr>
              <a:t>view/use </a:t>
            </a:r>
            <a:r>
              <a:rPr lang="en-US" sz="2400" dirty="0">
                <a:latin typeface="Palatino Linotype" panose="02040502050505030304" pitchFamily="18" charset="0"/>
              </a:rPr>
              <a:t>that same FUND/ORG</a:t>
            </a:r>
            <a:r>
              <a:rPr lang="en-US" sz="2400" dirty="0" smtClean="0">
                <a:latin typeface="Palatino Linotype" panose="02040502050505030304" pitchFamily="18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Palatino Linotype" panose="02040502050505030304" pitchFamily="18" charset="0"/>
              </a:rPr>
              <a:t>Approval process needs VERY CAREFUL PLANNING!</a:t>
            </a:r>
            <a:endParaRPr lang="en-US" sz="2400" dirty="0">
              <a:latin typeface="Palatino Linotype" panose="0204050205050503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Approval Challenges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0A085A0-3A3D-6540-B0AC-0588E66301FB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3588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67929"/>
            <a:ext cx="8229600" cy="4318823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Palatino Linotype" panose="02040502050505030304" pitchFamily="18" charset="0"/>
              </a:rPr>
              <a:t>“</a:t>
            </a:r>
            <a:r>
              <a:rPr lang="en-US" sz="2000" i="1" dirty="0">
                <a:latin typeface="Palatino Linotype" panose="02040502050505030304" pitchFamily="18" charset="0"/>
              </a:rPr>
              <a:t>I can’t submit my requisition</a:t>
            </a:r>
            <a:r>
              <a:rPr lang="en-US" sz="2000" dirty="0">
                <a:latin typeface="Palatino Linotype" panose="02040502050505030304" pitchFamily="18" charset="0"/>
              </a:rPr>
              <a:t>.” 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000" dirty="0">
                <a:latin typeface="Palatino Linotype" panose="02040502050505030304" pitchFamily="18" charset="0"/>
              </a:rPr>
              <a:t>Check all items for 100% funding.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Palatino Linotype" panose="02040502050505030304" pitchFamily="18" charset="0"/>
              </a:rPr>
              <a:t>“</a:t>
            </a:r>
            <a:r>
              <a:rPr lang="en-US" sz="2000" i="1" dirty="0">
                <a:latin typeface="Palatino Linotype" panose="02040502050505030304" pitchFamily="18" charset="0"/>
              </a:rPr>
              <a:t>I keep getting thrown back to the landing page.”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000" dirty="0">
                <a:latin typeface="Palatino Linotype" panose="02040502050505030304" pitchFamily="18" charset="0"/>
              </a:rPr>
              <a:t>Special characters will not work in Commodity </a:t>
            </a:r>
            <a:r>
              <a:rPr lang="en-US" sz="2000" dirty="0">
                <a:latin typeface="Palatino Linotype" panose="02040502050505030304" pitchFamily="18" charset="0"/>
              </a:rPr>
              <a:t>Description. </a:t>
            </a:r>
            <a:endParaRPr lang="en-US" sz="2000" dirty="0">
              <a:latin typeface="Palatino Linotype" panose="02040502050505030304" pitchFamily="18" charset="0"/>
            </a:endParaRP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000" dirty="0">
                <a:latin typeface="Palatino Linotype" panose="02040502050505030304" pitchFamily="18" charset="0"/>
              </a:rPr>
              <a:t>Ex.: / &amp; @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Palatino Linotype" panose="02040502050505030304" pitchFamily="18" charset="0"/>
              </a:rPr>
              <a:t>“</a:t>
            </a:r>
            <a:r>
              <a:rPr lang="en-US" sz="2000" i="1" dirty="0">
                <a:latin typeface="Palatino Linotype" panose="02040502050505030304" pitchFamily="18" charset="0"/>
              </a:rPr>
              <a:t>My file won’t upload</a:t>
            </a:r>
            <a:r>
              <a:rPr lang="en-US" sz="2000" dirty="0">
                <a:latin typeface="Palatino Linotype" panose="02040502050505030304" pitchFamily="18" charset="0"/>
              </a:rPr>
              <a:t>.”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000" dirty="0">
                <a:latin typeface="Palatino Linotype" panose="02040502050505030304" pitchFamily="18" charset="0"/>
              </a:rPr>
              <a:t>In BDM, file </a:t>
            </a:r>
            <a:r>
              <a:rPr lang="en-US" sz="2000" dirty="0">
                <a:latin typeface="Palatino Linotype" panose="02040502050505030304" pitchFamily="18" charset="0"/>
              </a:rPr>
              <a:t>will not upload if it has a special character in the name.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Palatino Linotype" panose="02040502050505030304" pitchFamily="18" charset="0"/>
              </a:rPr>
              <a:t>“</a:t>
            </a:r>
            <a:r>
              <a:rPr lang="en-US" sz="2000" i="1" dirty="0">
                <a:latin typeface="Palatino Linotype" panose="02040502050505030304" pitchFamily="18" charset="0"/>
              </a:rPr>
              <a:t>I changed the transaction date to put it in correct fiscal year, it still shows in the wrong year</a:t>
            </a:r>
            <a:r>
              <a:rPr lang="en-US" sz="2000" dirty="0">
                <a:latin typeface="Palatino Linotype" panose="02040502050505030304" pitchFamily="18" charset="0"/>
              </a:rPr>
              <a:t>.”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000" dirty="0">
                <a:latin typeface="Palatino Linotype" panose="02040502050505030304" pitchFamily="18" charset="0"/>
              </a:rPr>
              <a:t>Transaction dates stay with accounting even when recalled.  Item has to be deleted.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Common Requisition Problems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0A085A0-3A3D-6540-B0AC-0588E66301FB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4201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343400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 “</a:t>
            </a:r>
            <a:r>
              <a:rPr lang="en-US" i="1" dirty="0" smtClean="0"/>
              <a:t>I am getting an error when trying to retrieve documents from BDM.”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i="1" dirty="0" smtClean="0"/>
              <a:t>Approver might not have the requisition number highlighted on Details, or due to multiple queues, they might not have access.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/>
              <a:t>“I can’t see all the details, isn’t there a better view?”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i="1" dirty="0" smtClean="0"/>
              <a:t>For a summary view try “View Document” from Banner SSB.  Will not include attachments.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/>
              <a:t>“It was on my list this morning, now its gone.”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i="1" dirty="0" smtClean="0"/>
              <a:t>Check </a:t>
            </a:r>
            <a:r>
              <a:rPr lang="en-US" i="1" dirty="0"/>
              <a:t>the approval history to see if a higher level in your queue approved the document.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/>
              <a:t>“Why can’t I see attachments in SSB?”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i="1" dirty="0" smtClean="0"/>
              <a:t>BDM attachments cannot be directly viewed from SSB.</a:t>
            </a:r>
          </a:p>
          <a:p>
            <a:pPr lvl="1" indent="0"/>
            <a:endParaRPr lang="en-US" i="1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Common Approval Problems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0A085A0-3A3D-6540-B0AC-0588E66301FB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2402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219200" y="990601"/>
            <a:ext cx="7467600" cy="4953000"/>
          </a:xfrm>
        </p:spPr>
        <p:txBody>
          <a:bodyPr>
            <a:noAutofit/>
          </a:bodyPr>
          <a:lstStyle/>
          <a:p>
            <a:r>
              <a:rPr lang="en-US" sz="2400" dirty="0">
                <a:latin typeface="Palatino Linotype" panose="02040502050505030304" pitchFamily="18" charset="0"/>
              </a:rPr>
              <a:t>Things to Remember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Palatino Linotype" panose="02040502050505030304" pitchFamily="18" charset="0"/>
              </a:rPr>
              <a:t>Understand </a:t>
            </a:r>
            <a:r>
              <a:rPr lang="en-US" sz="2400" dirty="0">
                <a:latin typeface="Palatino Linotype" panose="02040502050505030304" pitchFamily="18" charset="0"/>
              </a:rPr>
              <a:t>the capabilities of your end user</a:t>
            </a:r>
            <a:r>
              <a:rPr lang="en-US" sz="2400" dirty="0" smtClean="0">
                <a:latin typeface="Palatino Linotype" panose="02040502050505030304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Palatino Linotype" panose="02040502050505030304" pitchFamily="18" charset="0"/>
              </a:rPr>
              <a:t>Do not downplay the importance of training.</a:t>
            </a:r>
            <a:endParaRPr lang="en-US" sz="2400" dirty="0">
              <a:latin typeface="Palatino Linotype" panose="02040502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Palatino Linotype" panose="02040502050505030304" pitchFamily="18" charset="0"/>
              </a:rPr>
              <a:t>Transaction </a:t>
            </a:r>
            <a:r>
              <a:rPr lang="en-US" sz="2400" dirty="0">
                <a:latin typeface="Palatino Linotype" panose="02040502050505030304" pitchFamily="18" charset="0"/>
              </a:rPr>
              <a:t>dates matter…some of the time.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Palatino Linotype" panose="02040502050505030304" pitchFamily="18" charset="0"/>
              </a:rPr>
              <a:t>Commodity </a:t>
            </a:r>
            <a:r>
              <a:rPr lang="en-US" sz="2400" dirty="0">
                <a:latin typeface="Palatino Linotype" panose="02040502050505030304" pitchFamily="18" charset="0"/>
              </a:rPr>
              <a:t>Level vs Document Level accounting issues.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Palatino Linotype" panose="02040502050505030304" pitchFamily="18" charset="0"/>
              </a:rPr>
              <a:t>Have </a:t>
            </a:r>
            <a:r>
              <a:rPr lang="en-US" sz="2400" dirty="0">
                <a:latin typeface="Palatino Linotype" panose="02040502050505030304" pitchFamily="18" charset="0"/>
              </a:rPr>
              <a:t>a plan for incomplete documents.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Palatino Linotype" panose="02040502050505030304" pitchFamily="18" charset="0"/>
              </a:rPr>
              <a:t>Teach </a:t>
            </a:r>
            <a:r>
              <a:rPr lang="en-US" sz="2400" dirty="0">
                <a:latin typeface="Palatino Linotype" panose="02040502050505030304" pitchFamily="18" charset="0"/>
              </a:rPr>
              <a:t>end users to understand the information they see</a:t>
            </a:r>
            <a:r>
              <a:rPr lang="en-US" sz="2400" dirty="0" smtClean="0">
                <a:latin typeface="Palatino Linotype" panose="02040502050505030304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Palatino Linotype" panose="02040502050505030304" pitchFamily="18" charset="0"/>
              </a:rPr>
              <a:t>Have a mechanism to update end users on new information.</a:t>
            </a:r>
            <a:endParaRPr lang="en-US" sz="2400" dirty="0">
              <a:latin typeface="Palatino Linotype" panose="0204050205050503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1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237857" y="5486751"/>
            <a:ext cx="490424" cy="273844"/>
          </a:xfrm>
        </p:spPr>
        <p:txBody>
          <a:bodyPr/>
          <a:lstStyle/>
          <a:p>
            <a:fld id="{40A085A0-3A3D-6540-B0AC-0588E66301FB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05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9" name="Subtitle 7"/>
          <p:cNvSpPr txBox="1">
            <a:spLocks/>
          </p:cNvSpPr>
          <p:nvPr/>
        </p:nvSpPr>
        <p:spPr>
          <a:xfrm>
            <a:off x="4724400" y="2932830"/>
            <a:ext cx="4082704" cy="52630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>
              <a:spcAft>
                <a:spcPts val="1200"/>
              </a:spcAft>
            </a:pPr>
            <a:endParaRPr lang="en-US" sz="16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Banner </a:t>
            </a:r>
            <a:r>
              <a:rPr lang="en-US" dirty="0" smtClean="0"/>
              <a:t>9 (XE) Requisition &amp; Approvals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11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0" y="1371600"/>
            <a:ext cx="7239000" cy="4864291"/>
          </a:xfrm>
        </p:spPr>
        <p:txBody>
          <a:bodyPr>
            <a:normAutofit fontScale="92500"/>
          </a:bodyPr>
          <a:lstStyle/>
          <a:p>
            <a:pPr marL="109728" indent="0">
              <a:spcBef>
                <a:spcPts val="0"/>
              </a:spcBef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This presentation will show:</a:t>
            </a:r>
          </a:p>
          <a:p>
            <a:pPr>
              <a:spcBef>
                <a:spcPts val="0"/>
              </a:spcBef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How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UL transitioned from a pure paper requisition process to Banner 9.</a:t>
            </a:r>
          </a:p>
          <a:p>
            <a:pPr>
              <a:spcBef>
                <a:spcPts val="0"/>
              </a:spcBef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What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helped to make it successful.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How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we became experts.</a:t>
            </a:r>
          </a:p>
          <a:p>
            <a:pPr marL="109728" indent="0">
              <a:spcBef>
                <a:spcPts val="0"/>
              </a:spcBef>
              <a:buNone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Nothing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is Perfect!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Benefit to you is not to make the same mistakes!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9046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Thank you!!!</a:t>
            </a:r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2932609" y="2908818"/>
            <a:ext cx="16073541" cy="787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2932609" y="3366018"/>
            <a:ext cx="16073541" cy="787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743200" y="1295400"/>
            <a:ext cx="5943600" cy="4648200"/>
          </a:xfrm>
        </p:spPr>
        <p:txBody>
          <a:bodyPr>
            <a:normAutofit/>
          </a:bodyPr>
          <a:lstStyle/>
          <a:p>
            <a:pPr fontAlgn="ctr"/>
            <a:endParaRPr lang="en-US" b="0" dirty="0"/>
          </a:p>
          <a:p>
            <a:pPr fontAlgn="t"/>
            <a:r>
              <a:rPr lang="en-US" dirty="0"/>
              <a:t>Marie C Frank, MPA, CPPB</a:t>
            </a:r>
            <a:endParaRPr lang="en-US" b="0" dirty="0"/>
          </a:p>
          <a:p>
            <a:pPr fontAlgn="t"/>
            <a:r>
              <a:rPr lang="en-US" dirty="0"/>
              <a:t>Assistant Vice President for Administration &amp; CPO</a:t>
            </a:r>
            <a:endParaRPr lang="en-US" b="0" dirty="0"/>
          </a:p>
          <a:p>
            <a:pPr fontAlgn="t"/>
            <a:r>
              <a:rPr lang="en-US" dirty="0"/>
              <a:t>Office of Purchasing</a:t>
            </a:r>
            <a:endParaRPr lang="en-US" b="0" dirty="0"/>
          </a:p>
          <a:p>
            <a:pPr fontAlgn="t"/>
            <a:r>
              <a:rPr lang="en-US" dirty="0"/>
              <a:t>Administration and Finance</a:t>
            </a:r>
            <a:endParaRPr lang="en-US" b="0" dirty="0"/>
          </a:p>
          <a:p>
            <a:pPr fontAlgn="t"/>
            <a:r>
              <a:rPr lang="en-US" dirty="0"/>
              <a:t>University of Louisiana at Lafayette</a:t>
            </a:r>
            <a:endParaRPr lang="en-US" b="0" dirty="0"/>
          </a:p>
          <a:p>
            <a:pPr fontAlgn="t"/>
            <a:r>
              <a:rPr lang="en-US" dirty="0"/>
              <a:t>PO Box 40197</a:t>
            </a:r>
            <a:endParaRPr lang="en-US" b="0" dirty="0"/>
          </a:p>
          <a:p>
            <a:pPr fontAlgn="t"/>
            <a:r>
              <a:rPr lang="en-US" dirty="0"/>
              <a:t>Lafayette, LA 70504</a:t>
            </a:r>
            <a:endParaRPr lang="en-US" b="0" dirty="0"/>
          </a:p>
          <a:p>
            <a:pPr fontAlgn="t"/>
            <a:r>
              <a:rPr lang="en-US" dirty="0"/>
              <a:t>(phone) </a:t>
            </a:r>
            <a:r>
              <a:rPr lang="en-US" dirty="0" smtClean="0"/>
              <a:t>337-482-2148</a:t>
            </a:r>
            <a:endParaRPr lang="en-US" b="0" dirty="0"/>
          </a:p>
          <a:p>
            <a:pPr fontAlgn="t"/>
            <a:r>
              <a:rPr lang="en-US" dirty="0"/>
              <a:t>(email) </a:t>
            </a:r>
            <a:r>
              <a:rPr lang="en-US" u="sng" dirty="0"/>
              <a:t>mfrank@louisiana.edu</a:t>
            </a:r>
            <a:endParaRPr lang="en-US" b="0" dirty="0"/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641180"/>
            <a:ext cx="1447800" cy="1245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005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237857" y="5486751"/>
            <a:ext cx="490424" cy="273844"/>
          </a:xfrm>
        </p:spPr>
        <p:txBody>
          <a:bodyPr/>
          <a:lstStyle/>
          <a:p>
            <a:fld id="{40A085A0-3A3D-6540-B0AC-0588E66301FB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457201" y="1745147"/>
          <a:ext cx="8229599" cy="34409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1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6614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73491">
                <a:tc>
                  <a:txBody>
                    <a:bodyPr/>
                    <a:lstStyle/>
                    <a:p>
                      <a:r>
                        <a:rPr lang="en-US" sz="2300" b="1" kern="1200" dirty="0">
                          <a:solidFill>
                            <a:schemeClr val="accent2"/>
                          </a:solidFill>
                          <a:latin typeface="Arial"/>
                          <a:ea typeface="+mn-ea"/>
                          <a:cs typeface="Arial"/>
                        </a:rPr>
                        <a:t>1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kern="1200" baseline="0" dirty="0" smtClean="0">
                          <a:solidFill>
                            <a:srgbClr val="414042"/>
                          </a:solidFill>
                          <a:latin typeface="Arial"/>
                          <a:ea typeface="+mn-ea"/>
                          <a:cs typeface="Arial"/>
                        </a:rPr>
                        <a:t>Requisitioning and Approval Before Deployment</a:t>
                      </a:r>
                      <a:endParaRPr lang="en-US" sz="1500" b="0" kern="1200" dirty="0">
                        <a:solidFill>
                          <a:srgbClr val="414042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B="73152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3491">
                <a:tc>
                  <a:txBody>
                    <a:bodyPr/>
                    <a:lstStyle/>
                    <a:p>
                      <a:r>
                        <a:rPr lang="en-US" sz="2300" b="1" kern="1200" dirty="0">
                          <a:solidFill>
                            <a:schemeClr val="accent2"/>
                          </a:solidFill>
                          <a:latin typeface="Arial"/>
                          <a:ea typeface="+mn-ea"/>
                          <a:cs typeface="Arial"/>
                        </a:rPr>
                        <a:t>2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kern="1200" dirty="0" smtClean="0">
                          <a:solidFill>
                            <a:srgbClr val="414042"/>
                          </a:solidFill>
                          <a:latin typeface="Arial"/>
                          <a:ea typeface="+mn-ea"/>
                          <a:cs typeface="Arial"/>
                        </a:rPr>
                        <a:t>Requisition</a:t>
                      </a:r>
                      <a:r>
                        <a:rPr lang="en-US" sz="1500" b="0" kern="1200" baseline="0" dirty="0" smtClean="0">
                          <a:solidFill>
                            <a:srgbClr val="414042"/>
                          </a:solidFill>
                          <a:latin typeface="Arial"/>
                          <a:ea typeface="+mn-ea"/>
                          <a:cs typeface="Arial"/>
                        </a:rPr>
                        <a:t> Entry Pilot Group</a:t>
                      </a:r>
                      <a:endParaRPr lang="en-US" sz="1500" b="0" kern="1200" dirty="0">
                        <a:solidFill>
                          <a:srgbClr val="414042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B="73152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73491">
                <a:tc>
                  <a:txBody>
                    <a:bodyPr/>
                    <a:lstStyle/>
                    <a:p>
                      <a:r>
                        <a:rPr lang="en-US" sz="2300" b="1" kern="1200" dirty="0">
                          <a:solidFill>
                            <a:schemeClr val="accent2"/>
                          </a:solidFill>
                          <a:latin typeface="Arial"/>
                          <a:ea typeface="+mn-ea"/>
                          <a:cs typeface="Arial"/>
                        </a:rPr>
                        <a:t>3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kern="1200" dirty="0" smtClean="0">
                          <a:solidFill>
                            <a:srgbClr val="414042"/>
                          </a:solidFill>
                          <a:latin typeface="Arial"/>
                          <a:ea typeface="+mn-ea"/>
                          <a:cs typeface="Arial"/>
                        </a:rPr>
                        <a:t>Deployment</a:t>
                      </a:r>
                      <a:r>
                        <a:rPr lang="en-US" sz="1500" b="0" kern="1200" baseline="0" dirty="0" smtClean="0">
                          <a:solidFill>
                            <a:srgbClr val="414042"/>
                          </a:solidFill>
                          <a:latin typeface="Arial"/>
                          <a:ea typeface="+mn-ea"/>
                          <a:cs typeface="Arial"/>
                        </a:rPr>
                        <a:t> Preparation</a:t>
                      </a:r>
                      <a:endParaRPr lang="en-US" sz="1500" b="0" kern="1200" dirty="0">
                        <a:solidFill>
                          <a:srgbClr val="414042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B="73152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73491">
                <a:tc>
                  <a:txBody>
                    <a:bodyPr/>
                    <a:lstStyle/>
                    <a:p>
                      <a:r>
                        <a:rPr lang="en-US" sz="2300" b="1" kern="1200" dirty="0">
                          <a:solidFill>
                            <a:schemeClr val="accent2"/>
                          </a:solidFill>
                          <a:latin typeface="Arial"/>
                          <a:ea typeface="+mn-ea"/>
                          <a:cs typeface="Arial"/>
                        </a:rPr>
                        <a:t>4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kern="1200" dirty="0" smtClean="0">
                          <a:solidFill>
                            <a:srgbClr val="414042"/>
                          </a:solidFill>
                          <a:latin typeface="Arial"/>
                          <a:ea typeface="+mn-ea"/>
                          <a:cs typeface="Arial"/>
                        </a:rPr>
                        <a:t>Go LIVE!</a:t>
                      </a:r>
                      <a:endParaRPr lang="en-US" sz="1500" b="0" kern="1200" dirty="0">
                        <a:solidFill>
                          <a:srgbClr val="414042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B="73152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7349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b="1" kern="1200" dirty="0">
                          <a:solidFill>
                            <a:schemeClr val="accent2"/>
                          </a:solidFill>
                          <a:latin typeface="Arial"/>
                          <a:ea typeface="+mn-ea"/>
                          <a:cs typeface="Arial"/>
                        </a:rPr>
                        <a:t>5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kern="1200" dirty="0" smtClean="0">
                          <a:solidFill>
                            <a:srgbClr val="414042"/>
                          </a:solidFill>
                          <a:latin typeface="Arial"/>
                          <a:ea typeface="+mn-ea"/>
                          <a:cs typeface="Arial"/>
                        </a:rPr>
                        <a:t>Challenges and Common Problems</a:t>
                      </a:r>
                    </a:p>
                  </a:txBody>
                  <a:tcPr marB="73152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7349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/>
                        </a:rPr>
                        <a:t>6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kern="1200" dirty="0" smtClean="0">
                          <a:solidFill>
                            <a:srgbClr val="414042"/>
                          </a:solidFill>
                          <a:latin typeface="Arial"/>
                          <a:ea typeface="+mn-ea"/>
                          <a:cs typeface="Arial"/>
                        </a:rPr>
                        <a:t>Things to Remember</a:t>
                      </a:r>
                    </a:p>
                  </a:txBody>
                  <a:tcPr marB="73152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2635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9187" y="1470468"/>
            <a:ext cx="8079636" cy="1052964"/>
          </a:xfrm>
        </p:spPr>
        <p:txBody>
          <a:bodyPr anchor="b"/>
          <a:lstStyle/>
          <a:p>
            <a:r>
              <a:rPr lang="en-US" dirty="0" smtClean="0"/>
              <a:t>Requisitioning and Approval Process Before Deployment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012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886200"/>
          </a:xfrm>
        </p:spPr>
        <p:txBody>
          <a:bodyPr>
            <a:noAutofit/>
          </a:bodyPr>
          <a:lstStyle/>
          <a:p>
            <a:pPr marL="342900" indent="-342900">
              <a:spcBef>
                <a:spcPts val="2000"/>
              </a:spcBef>
              <a:buFont typeface="Arial"/>
              <a:buChar char="•"/>
            </a:pPr>
            <a:r>
              <a:rPr lang="en-US" sz="2000" dirty="0" smtClean="0"/>
              <a:t>Legacy system was paper driven.</a:t>
            </a:r>
            <a:endParaRPr lang="en-US" sz="2000" dirty="0"/>
          </a:p>
          <a:p>
            <a:pPr marL="342900" indent="-342900">
              <a:spcBef>
                <a:spcPts val="2000"/>
              </a:spcBef>
              <a:buFont typeface="Arial"/>
              <a:buChar char="•"/>
            </a:pPr>
            <a:r>
              <a:rPr lang="en-US" sz="2000" dirty="0" smtClean="0"/>
              <a:t>Approvals were hard signatures.</a:t>
            </a:r>
            <a:endParaRPr lang="en-US" sz="2000" dirty="0"/>
          </a:p>
          <a:p>
            <a:pPr marL="342900" indent="-342900">
              <a:spcBef>
                <a:spcPts val="2000"/>
              </a:spcBef>
              <a:buFont typeface="Arial"/>
              <a:buChar char="•"/>
            </a:pPr>
            <a:r>
              <a:rPr lang="en-US" sz="2000" dirty="0" smtClean="0"/>
              <a:t>No consistency or regulation in who would approve requisitions.</a:t>
            </a:r>
            <a:endParaRPr lang="en-US" sz="2000" dirty="0"/>
          </a:p>
          <a:p>
            <a:pPr marL="342900" indent="-342900">
              <a:spcBef>
                <a:spcPts val="2000"/>
              </a:spcBef>
              <a:buFont typeface="Arial"/>
              <a:buChar char="•"/>
            </a:pPr>
            <a:r>
              <a:rPr lang="en-US" sz="2000" dirty="0" smtClean="0"/>
              <a:t>Paperwork was lost creating an inefficiency in the workflow.</a:t>
            </a:r>
          </a:p>
          <a:p>
            <a:pPr marL="342900" indent="-342900">
              <a:spcBef>
                <a:spcPts val="2000"/>
              </a:spcBef>
              <a:buFont typeface="Arial"/>
              <a:buChar char="•"/>
            </a:pPr>
            <a:r>
              <a:rPr lang="en-US" sz="2000" dirty="0" smtClean="0"/>
              <a:t>Department </a:t>
            </a:r>
            <a:r>
              <a:rPr lang="en-US" sz="2000" dirty="0" err="1" smtClean="0"/>
              <a:t>requisitioners</a:t>
            </a:r>
            <a:r>
              <a:rPr lang="en-US" sz="2000" dirty="0" smtClean="0"/>
              <a:t> did not understand the chart of accounts.</a:t>
            </a:r>
          </a:p>
          <a:p>
            <a:pPr marL="342900" indent="-342900">
              <a:spcBef>
                <a:spcPts val="2000"/>
              </a:spcBef>
              <a:buFont typeface="Arial"/>
              <a:buChar char="•"/>
            </a:pPr>
            <a:r>
              <a:rPr lang="en-US" sz="2000" dirty="0" smtClean="0"/>
              <a:t>Spent lots of time searching for requisitions in process.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Requisition and Approval Process Before </a:t>
            </a:r>
            <a:r>
              <a:rPr lang="en-US" dirty="0" smtClean="0"/>
              <a:t>Deployment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237857" y="5486751"/>
            <a:ext cx="490424" cy="273844"/>
          </a:xfrm>
        </p:spPr>
        <p:txBody>
          <a:bodyPr/>
          <a:lstStyle/>
          <a:p>
            <a:fld id="{40A085A0-3A3D-6540-B0AC-0588E66301F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472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Palatino Linotype" panose="02040502050505030304" pitchFamily="18" charset="0"/>
              </a:rPr>
              <a:t>Ease of use for end user.</a:t>
            </a:r>
            <a:endParaRPr lang="en-US" sz="2400" dirty="0">
              <a:latin typeface="Palatino Linotype" panose="02040502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Landing page provides a great summary of easy to find information</a:t>
            </a:r>
            <a:r>
              <a:rPr lang="en-US" sz="2400" dirty="0" smtClean="0">
                <a:latin typeface="Palatino Linotype" panose="02040502050505030304" pitchFamily="18" charset="0"/>
              </a:rPr>
              <a:t>.</a:t>
            </a:r>
            <a:endParaRPr lang="en-US" sz="2400" dirty="0">
              <a:latin typeface="Palatino Linotype" panose="02040502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Open typing space for Public </a:t>
            </a:r>
            <a:r>
              <a:rPr lang="en-US" sz="2400" dirty="0" smtClean="0">
                <a:latin typeface="Palatino Linotype" panose="02040502050505030304" pitchFamily="18" charset="0"/>
              </a:rPr>
              <a:t>Comments.</a:t>
            </a:r>
            <a:endParaRPr lang="en-US" sz="2400" dirty="0">
              <a:latin typeface="Palatino Linotype" panose="02040502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Able to track where </a:t>
            </a:r>
            <a:r>
              <a:rPr lang="en-US" sz="2400" dirty="0" smtClean="0">
                <a:latin typeface="Palatino Linotype" panose="02040502050505030304" pitchFamily="18" charset="0"/>
              </a:rPr>
              <a:t>documents are </a:t>
            </a:r>
            <a:r>
              <a:rPr lang="en-US" sz="2400" dirty="0">
                <a:latin typeface="Palatino Linotype" panose="02040502050505030304" pitchFamily="18" charset="0"/>
              </a:rPr>
              <a:t>in the approval process</a:t>
            </a:r>
            <a:r>
              <a:rPr lang="en-US" sz="2400" dirty="0" smtClean="0">
                <a:latin typeface="Palatino Linotype" panose="02040502050505030304" pitchFamily="18" charset="0"/>
              </a:rPr>
              <a:t>.</a:t>
            </a:r>
            <a:endParaRPr lang="en-US" sz="2400" dirty="0">
              <a:latin typeface="Palatino Linotype" panose="02040502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Palatino Linotype" panose="02040502050505030304" pitchFamily="18" charset="0"/>
              </a:rPr>
              <a:t>Standardized approvals.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Palatino Linotype" panose="02040502050505030304" pitchFamily="18" charset="0"/>
              </a:rPr>
              <a:t>Standardized vendor information.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Palatino Linotype" panose="02040502050505030304" pitchFamily="18" charset="0"/>
              </a:rPr>
              <a:t>Ability to attach documents by using BDM</a:t>
            </a:r>
            <a:endParaRPr lang="en-US" sz="2400" dirty="0">
              <a:latin typeface="Palatino Linotype" panose="02040502050505030304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we chose Banner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0A085A0-3A3D-6540-B0AC-0588E66301F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421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Pilot 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718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50520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Palatino Linotype" panose="02040502050505030304" pitchFamily="18" charset="0"/>
              </a:rPr>
              <a:t>Departments routed hardcopy signed requisitions</a:t>
            </a:r>
            <a:r>
              <a:rPr lang="en-US" sz="2000" dirty="0" smtClean="0">
                <a:latin typeface="Palatino Linotype" panose="02040502050505030304" pitchFamily="18" charset="0"/>
              </a:rPr>
              <a:t>.</a:t>
            </a:r>
            <a:endParaRPr lang="en-US" sz="2000" dirty="0">
              <a:latin typeface="Palatino Linotype" panose="0204050205050503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Palatino Linotype" panose="02040502050505030304" pitchFamily="18" charset="0"/>
              </a:rPr>
              <a:t>Purchasing staff </a:t>
            </a:r>
            <a:r>
              <a:rPr lang="en-US" sz="2000" dirty="0" smtClean="0">
                <a:latin typeface="Palatino Linotype" panose="02040502050505030304" pitchFamily="18" charset="0"/>
              </a:rPr>
              <a:t>would enter information </a:t>
            </a:r>
            <a:r>
              <a:rPr lang="en-US" sz="2000" dirty="0">
                <a:latin typeface="Palatino Linotype" panose="02040502050505030304" pitchFamily="18" charset="0"/>
              </a:rPr>
              <a:t>into Banner</a:t>
            </a:r>
            <a:r>
              <a:rPr lang="en-US" sz="2000" dirty="0" smtClean="0">
                <a:latin typeface="Palatino Linotype" panose="02040502050505030304" pitchFamily="18" charset="0"/>
              </a:rPr>
              <a:t>.</a:t>
            </a:r>
            <a:endParaRPr lang="en-US" sz="2000" dirty="0">
              <a:latin typeface="Palatino Linotype" panose="0204050205050503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Palatino Linotype" panose="02040502050505030304" pitchFamily="18" charset="0"/>
              </a:rPr>
              <a:t>Worked out many of the kinks </a:t>
            </a:r>
            <a:r>
              <a:rPr lang="en-US" sz="2000" dirty="0" smtClean="0">
                <a:latin typeface="Palatino Linotype" panose="02040502050505030304" pitchFamily="18" charset="0"/>
              </a:rPr>
              <a:t>by DOING IT first.</a:t>
            </a:r>
            <a:endParaRPr lang="en-US" sz="2000" dirty="0">
              <a:latin typeface="Palatino Linotype" panose="0204050205050503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Palatino Linotype" panose="02040502050505030304" pitchFamily="18" charset="0"/>
              </a:rPr>
              <a:t>Provided Purchasing staff first hand knowledge of what end users would be working </a:t>
            </a:r>
            <a:r>
              <a:rPr lang="en-US" sz="2000" dirty="0" smtClean="0">
                <a:latin typeface="Palatino Linotype" panose="02040502050505030304" pitchFamily="18" charset="0"/>
              </a:rPr>
              <a:t>with</a:t>
            </a:r>
            <a:r>
              <a:rPr lang="en-US" sz="2000" dirty="0">
                <a:latin typeface="Palatino Linotype" panose="02040502050505030304" pitchFamily="18" charset="0"/>
              </a:rPr>
              <a:t> </a:t>
            </a:r>
            <a:r>
              <a:rPr lang="en-US" sz="2000" dirty="0" smtClean="0">
                <a:latin typeface="Palatino Linotype" panose="02040502050505030304" pitchFamily="18" charset="0"/>
              </a:rPr>
              <a:t>and potential challenges.</a:t>
            </a:r>
            <a:endParaRPr lang="en-US" sz="2000" dirty="0">
              <a:latin typeface="Palatino Linotype" panose="0204050205050503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Palatino Linotype" panose="02040502050505030304" pitchFamily="18" charset="0"/>
              </a:rPr>
              <a:t>Approvals were not turned on until </a:t>
            </a:r>
            <a:r>
              <a:rPr lang="en-US" sz="2000" dirty="0" smtClean="0">
                <a:latin typeface="Palatino Linotype" panose="02040502050505030304" pitchFamily="18" charset="0"/>
              </a:rPr>
              <a:t>University Go Live.  Scan of hard copy served as proof of approvals.  Both pro and con.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Procurement Staff as the Pilot Group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0A085A0-3A3D-6540-B0AC-0588E66301F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7645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78</TotalTime>
  <Words>1296</Words>
  <Application>Microsoft Office PowerPoint</Application>
  <PresentationFormat>On-screen Show (4:3)</PresentationFormat>
  <Paragraphs>205</Paragraphs>
  <Slides>30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Arial</vt:lpstr>
      <vt:lpstr>Calibri</vt:lpstr>
      <vt:lpstr>Lucida Sans Unicode</vt:lpstr>
      <vt:lpstr>Palatino Linotype</vt:lpstr>
      <vt:lpstr>Verdana</vt:lpstr>
      <vt:lpstr>Wingdings</vt:lpstr>
      <vt:lpstr>Wingdings 2</vt:lpstr>
      <vt:lpstr>Wingdings 3</vt:lpstr>
      <vt:lpstr>Concourse</vt:lpstr>
      <vt:lpstr>MBUG 2018 </vt:lpstr>
      <vt:lpstr>Session Rules of Etiquette</vt:lpstr>
      <vt:lpstr>Introduction</vt:lpstr>
      <vt:lpstr>Agenda</vt:lpstr>
      <vt:lpstr>Requisitioning and Approval Process Before Deployment</vt:lpstr>
      <vt:lpstr>Requisition and Approval Process Before Deployment </vt:lpstr>
      <vt:lpstr>Why we chose Banner 9</vt:lpstr>
      <vt:lpstr>Pilot Group</vt:lpstr>
      <vt:lpstr>Procurement Staff as the Pilot Group</vt:lpstr>
      <vt:lpstr>Deployment Preparation</vt:lpstr>
      <vt:lpstr>General Preparation </vt:lpstr>
      <vt:lpstr>Preparing for Change in Vendor Procedures</vt:lpstr>
      <vt:lpstr>Engage the Campus</vt:lpstr>
      <vt:lpstr>Engage the Campus</vt:lpstr>
      <vt:lpstr>Go LIVE!</vt:lpstr>
      <vt:lpstr>Ready or Not…</vt:lpstr>
      <vt:lpstr>Training, Training, Training</vt:lpstr>
      <vt:lpstr>Printable Training  Resources</vt:lpstr>
      <vt:lpstr>Video Training Resources</vt:lpstr>
      <vt:lpstr>Employee Portal Links</vt:lpstr>
      <vt:lpstr>Access to Help</vt:lpstr>
      <vt:lpstr>Challenges and Common Problems</vt:lpstr>
      <vt:lpstr>Reality of Go LIVE.</vt:lpstr>
      <vt:lpstr>Challenges</vt:lpstr>
      <vt:lpstr>Approval Challenges</vt:lpstr>
      <vt:lpstr>Common Requisition Problems</vt:lpstr>
      <vt:lpstr>Common Approval Problems</vt:lpstr>
      <vt:lpstr>Summary</vt:lpstr>
      <vt:lpstr>Questions</vt:lpstr>
      <vt:lpstr>Thank you!!!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MBUG 2013</dc:title>
  <dc:creator>Edith</dc:creator>
  <cp:lastModifiedBy>Frank Marie C</cp:lastModifiedBy>
  <cp:revision>17</cp:revision>
  <dcterms:created xsi:type="dcterms:W3CDTF">2013-01-30T03:13:35Z</dcterms:created>
  <dcterms:modified xsi:type="dcterms:W3CDTF">2018-09-07T00:32:23Z</dcterms:modified>
</cp:coreProperties>
</file>