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75" r:id="rId6"/>
    <p:sldId id="261" r:id="rId7"/>
    <p:sldId id="262" r:id="rId8"/>
    <p:sldId id="263" r:id="rId9"/>
    <p:sldId id="264" r:id="rId10"/>
    <p:sldId id="265" r:id="rId11"/>
    <p:sldId id="276" r:id="rId12"/>
    <p:sldId id="266" r:id="rId13"/>
    <p:sldId id="268" r:id="rId14"/>
    <p:sldId id="280" r:id="rId15"/>
    <p:sldId id="269" r:id="rId16"/>
    <p:sldId id="278" r:id="rId17"/>
    <p:sldId id="279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rashford@its.msstate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772400" cy="31242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200" dirty="0" smtClean="0"/>
              <a:t>Session Title: How to Set Up Automated State Aid Load Processing Using Microsoft Access and Banner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ctr"/>
            <a:r>
              <a:rPr lang="en-US" sz="2600" dirty="0" smtClean="0"/>
              <a:t>Presented By: Rosiland Ashford</a:t>
            </a:r>
          </a:p>
          <a:p>
            <a:pPr algn="ctr"/>
            <a:r>
              <a:rPr lang="en-US" sz="2600" dirty="0" smtClean="0"/>
              <a:t>Institution: Mississippi State University</a:t>
            </a:r>
          </a:p>
          <a:p>
            <a:pPr algn="ctr"/>
            <a:r>
              <a:rPr lang="en-US" sz="2600" dirty="0" smtClean="0"/>
              <a:t>September 11, 2018</a:t>
            </a:r>
            <a:endParaRPr lang="en-US" sz="2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72" y="1146759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Pull aid period data – to create full and one-term awards</a:t>
            </a:r>
          </a:p>
          <a:p>
            <a:r>
              <a:rPr lang="en-US" dirty="0" smtClean="0"/>
              <a:t>Pull </a:t>
            </a:r>
            <a:r>
              <a:rPr lang="en-US" dirty="0" err="1" smtClean="0"/>
              <a:t>robusdf</a:t>
            </a:r>
            <a:r>
              <a:rPr lang="en-US" dirty="0" smtClean="0"/>
              <a:t> data – to check for load indicator</a:t>
            </a:r>
          </a:p>
          <a:p>
            <a:r>
              <a:rPr lang="en-US" dirty="0" smtClean="0"/>
              <a:t>If load indicator exists, check for current award and current award amount.</a:t>
            </a:r>
          </a:p>
          <a:p>
            <a:r>
              <a:rPr lang="en-US" dirty="0" smtClean="0"/>
              <a:t>Update if award exists and amount is different</a:t>
            </a:r>
          </a:p>
          <a:p>
            <a:r>
              <a:rPr lang="en-US" dirty="0" smtClean="0"/>
              <a:t>Create award if it doesn’t exist</a:t>
            </a:r>
          </a:p>
          <a:p>
            <a:r>
              <a:rPr lang="en-US" dirty="0" smtClean="0"/>
              <a:t>If creating or updating MESG or MTAG award, check for existence of an estimated award. Cancel estimated award if found.</a:t>
            </a:r>
          </a:p>
          <a:p>
            <a:r>
              <a:rPr lang="en-US" dirty="0" smtClean="0"/>
              <a:t>Provide summary report including count of awards not created due to an error.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72" y="139267"/>
            <a:ext cx="8229600" cy="1143000"/>
          </a:xfrm>
        </p:spPr>
        <p:txBody>
          <a:bodyPr/>
          <a:lstStyle/>
          <a:p>
            <a:r>
              <a:rPr lang="en-US" dirty="0" smtClean="0"/>
              <a:t>Load Process Details – </a:t>
            </a:r>
            <a:r>
              <a:rPr lang="en-US" dirty="0" err="1" smtClean="0"/>
              <a:t>RZRIC</a:t>
            </a:r>
            <a:r>
              <a:rPr lang="en-US" i="1" dirty="0" err="1" smtClean="0"/>
              <a:t>yy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38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81000" y="2667000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Microsoft Access Set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9016"/>
            <a:ext cx="8229600" cy="4525963"/>
          </a:xfrm>
        </p:spPr>
        <p:txBody>
          <a:bodyPr/>
          <a:lstStyle/>
          <a:p>
            <a:pPr>
              <a:buFont typeface="Wingdings 2" panose="05020102010507070707" pitchFamily="18" charset="2"/>
              <a:buChar char=""/>
            </a:pPr>
            <a:r>
              <a:rPr lang="en-US" sz="1800" dirty="0" smtClean="0"/>
              <a:t>Manual Rosters</a:t>
            </a:r>
          </a:p>
          <a:p>
            <a:pPr>
              <a:buFont typeface="Wingdings 2" panose="05020102010507070707" pitchFamily="18" charset="2"/>
              <a:buChar char=""/>
            </a:pPr>
            <a:endParaRPr lang="en-US" sz="1200" dirty="0" smtClean="0"/>
          </a:p>
          <a:p>
            <a:pPr>
              <a:buFont typeface="Wingdings 2" panose="05020102010507070707" pitchFamily="18" charset="2"/>
              <a:buChar char=""/>
            </a:pPr>
            <a:r>
              <a:rPr lang="en-US" sz="1800" dirty="0" smtClean="0"/>
              <a:t>Exception Report</a:t>
            </a:r>
          </a:p>
          <a:p>
            <a:pPr>
              <a:buFont typeface="Wingdings 2" panose="05020102010507070707" pitchFamily="18" charset="2"/>
              <a:buChar char=""/>
            </a:pPr>
            <a:endParaRPr lang="en-US" sz="1200" dirty="0" smtClean="0"/>
          </a:p>
          <a:p>
            <a:pPr>
              <a:buFont typeface="Wingdings 2" panose="05020102010507070707" pitchFamily="18" charset="2"/>
              <a:buChar char=""/>
            </a:pPr>
            <a:r>
              <a:rPr lang="en-US" sz="1800" dirty="0" smtClean="0"/>
              <a:t>Professional Judgment Report- List of students that the state has awarded due to special circumstances</a:t>
            </a:r>
          </a:p>
          <a:p>
            <a:pPr>
              <a:buFont typeface="Wingdings 2" panose="05020102010507070707" pitchFamily="18" charset="2"/>
              <a:buChar char=""/>
            </a:pPr>
            <a:endParaRPr lang="en-US" sz="1200" dirty="0" smtClean="0"/>
          </a:p>
          <a:p>
            <a:pPr>
              <a:buFont typeface="Wingdings 2" panose="05020102010507070707" pitchFamily="18" charset="2"/>
              <a:buChar char=""/>
            </a:pPr>
            <a:r>
              <a:rPr lang="en-US" sz="1800" dirty="0" smtClean="0"/>
              <a:t>Awarded not Paid Report - lists any discrepancies between what shows as paid in Banner and what the user defined fields show as awarded by State Office of Financial Aid.</a:t>
            </a:r>
          </a:p>
          <a:p>
            <a:pPr>
              <a:buFont typeface="Wingdings 2" panose="05020102010507070707" pitchFamily="18" charset="2"/>
              <a:buChar char=""/>
            </a:pPr>
            <a:endParaRPr lang="en-US" sz="1200" dirty="0" smtClean="0"/>
          </a:p>
          <a:p>
            <a:pPr>
              <a:buFont typeface="Wingdings 2" panose="05020102010507070707" pitchFamily="18" charset="2"/>
              <a:buChar char=""/>
            </a:pPr>
            <a:r>
              <a:rPr lang="en-US" sz="1800" dirty="0" smtClean="0"/>
              <a:t>Balancing Reports</a:t>
            </a:r>
          </a:p>
          <a:p>
            <a:pPr>
              <a:buFont typeface="Wingdings 2" panose="05020102010507070707" pitchFamily="18" charset="2"/>
              <a:buChar char=""/>
            </a:pPr>
            <a:endParaRPr lang="en-US" sz="1800" dirty="0" smtClean="0"/>
          </a:p>
          <a:p>
            <a:pPr>
              <a:buFont typeface="Wingdings 2" panose="05020102010507070707" pitchFamily="18" charset="2"/>
              <a:buChar char=""/>
            </a:pPr>
            <a:r>
              <a:rPr lang="en-US" sz="1800" dirty="0" smtClean="0"/>
              <a:t>Disbursement Rosters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524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MTAG + Pell &gt; </a:t>
            </a:r>
            <a:r>
              <a:rPr lang="en-US" i="1" dirty="0" smtClean="0"/>
              <a:t>current year max amount</a:t>
            </a:r>
            <a:endParaRPr lang="en-US" dirty="0" smtClean="0"/>
          </a:p>
          <a:p>
            <a:r>
              <a:rPr lang="en-US" dirty="0" smtClean="0"/>
              <a:t>Students with Fall and Spring USDF Amounts and only one semester budget in Banner</a:t>
            </a:r>
          </a:p>
          <a:p>
            <a:r>
              <a:rPr lang="en-US" dirty="0" smtClean="0"/>
              <a:t>Students </a:t>
            </a:r>
            <a:r>
              <a:rPr lang="en-US" dirty="0" smtClean="0"/>
              <a:t>with awards exceeding COA</a:t>
            </a:r>
          </a:p>
          <a:p>
            <a:r>
              <a:rPr lang="en-US" dirty="0" smtClean="0"/>
              <a:t>Deceased </a:t>
            </a:r>
            <a:r>
              <a:rPr lang="en-US" dirty="0" smtClean="0"/>
              <a:t>Students</a:t>
            </a:r>
          </a:p>
          <a:p>
            <a:r>
              <a:rPr lang="en-US" dirty="0" smtClean="0"/>
              <a:t>Students in DEF Budget </a:t>
            </a:r>
            <a:r>
              <a:rPr lang="en-US" dirty="0" smtClean="0"/>
              <a:t>Group</a:t>
            </a:r>
          </a:p>
          <a:p>
            <a:r>
              <a:rPr lang="en-US" dirty="0"/>
              <a:t>Students with a HELP, LAW, MESG or MTAG award and an estimated MESG or MTAG </a:t>
            </a:r>
            <a:r>
              <a:rPr lang="en-US" dirty="0" smtClean="0"/>
              <a:t>award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833"/>
            <a:ext cx="8229600" cy="1143000"/>
          </a:xfrm>
        </p:spPr>
        <p:txBody>
          <a:bodyPr/>
          <a:lstStyle/>
          <a:p>
            <a:r>
              <a:rPr lang="en-US" dirty="0" smtClean="0"/>
              <a:t>Exception Report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4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524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HELP students awarded but don’t have a FAFSA</a:t>
            </a:r>
          </a:p>
          <a:p>
            <a:r>
              <a:rPr lang="en-US" dirty="0" smtClean="0"/>
              <a:t>HELP, LAW, MESG, MTAG Stacked Awards List</a:t>
            </a:r>
          </a:p>
          <a:p>
            <a:r>
              <a:rPr lang="en-US" dirty="0" smtClean="0"/>
              <a:t>Students with a NISS award and also have more than 1 HELP, LAW, MESG, or MTAG award</a:t>
            </a:r>
          </a:p>
          <a:p>
            <a:r>
              <a:rPr lang="en-US" dirty="0" smtClean="0"/>
              <a:t>Students with a Fall and/or Spring USDF amount but no corresponding </a:t>
            </a:r>
            <a:r>
              <a:rPr lang="en-US" dirty="0"/>
              <a:t>o</a:t>
            </a:r>
            <a:r>
              <a:rPr lang="en-US" dirty="0" smtClean="0"/>
              <a:t>ffered award</a:t>
            </a:r>
          </a:p>
          <a:p>
            <a:r>
              <a:rPr lang="en-US" dirty="0" smtClean="0"/>
              <a:t>Students with a Locked Award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833"/>
            <a:ext cx="8229600" cy="1143000"/>
          </a:xfrm>
        </p:spPr>
        <p:txBody>
          <a:bodyPr/>
          <a:lstStyle/>
          <a:p>
            <a:r>
              <a:rPr lang="en-US" dirty="0" smtClean="0"/>
              <a:t>Exception </a:t>
            </a:r>
            <a:r>
              <a:rPr lang="en-US" dirty="0" smtClean="0"/>
              <a:t>Report </a:t>
            </a:r>
            <a:r>
              <a:rPr lang="en-US" dirty="0" err="1" smtClean="0"/>
              <a:t>con’t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909"/>
            <a:ext cx="8229600" cy="4525963"/>
          </a:xfrm>
        </p:spPr>
        <p:txBody>
          <a:bodyPr/>
          <a:lstStyle/>
          <a:p>
            <a:r>
              <a:rPr lang="en-US" dirty="0" smtClean="0"/>
              <a:t>Adjustment files are created by me and processed by a Financial Aid Staff member.</a:t>
            </a:r>
          </a:p>
          <a:p>
            <a:pPr marL="109728" indent="0">
              <a:buNone/>
            </a:pPr>
            <a:endParaRPr lang="en-US" sz="1600" dirty="0"/>
          </a:p>
          <a:p>
            <a:r>
              <a:rPr lang="en-US" dirty="0" smtClean="0"/>
              <a:t>After all adjustments records are created by a financial aid staff member, I create the adjustment and refund files. Then, I upload the files for MOSFA, and the checks are requested and mailed as needed.</a:t>
            </a:r>
          </a:p>
          <a:p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repeat this process multiple times a year until we balance with MOSFA.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319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Adjustment &amp; Refund Files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1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don’t use the balancing reports provided by MOSFA.</a:t>
            </a:r>
          </a:p>
          <a:p>
            <a:endParaRPr lang="en-US" dirty="0" smtClean="0"/>
          </a:p>
          <a:p>
            <a:r>
              <a:rPr lang="en-US" dirty="0" smtClean="0"/>
              <a:t>Our specialized report is generated as needed.</a:t>
            </a:r>
          </a:p>
          <a:p>
            <a:endParaRPr lang="en-US" dirty="0" smtClean="0"/>
          </a:p>
          <a:p>
            <a:r>
              <a:rPr lang="en-US" dirty="0" smtClean="0"/>
              <a:t>It compares the user defined fields and any refunds that have been prepared and sent to MOSFA to the paid amount in Banner and the amount sent to us by MOSFA.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are processed by batch as they are received. The rosters and fund totals are sent to a Financial Aid staff member.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Disbursement Roster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25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Pre-Load Set up</a:t>
            </a:r>
          </a:p>
          <a:p>
            <a:r>
              <a:rPr lang="en-US" dirty="0" smtClean="0"/>
              <a:t>Load process</a:t>
            </a:r>
          </a:p>
          <a:p>
            <a:r>
              <a:rPr lang="en-US" dirty="0" smtClean="0"/>
              <a:t>Run Reports</a:t>
            </a:r>
          </a:p>
          <a:p>
            <a:r>
              <a:rPr lang="en-US" dirty="0" smtClean="0"/>
              <a:t>Work Reports</a:t>
            </a:r>
          </a:p>
          <a:p>
            <a:r>
              <a:rPr lang="en-US" dirty="0" smtClean="0"/>
              <a:t>Create and Send Adjustments and Refunds </a:t>
            </a:r>
            <a:r>
              <a:rPr lang="en-US" smtClean="0"/>
              <a:t>to MOSFA</a:t>
            </a:r>
            <a:endParaRPr lang="en-US" dirty="0" smtClean="0"/>
          </a:p>
          <a:p>
            <a:r>
              <a:rPr lang="en-US" dirty="0" smtClean="0"/>
              <a:t>Run Balancing Report</a:t>
            </a:r>
          </a:p>
          <a:p>
            <a:r>
              <a:rPr lang="en-US" dirty="0" smtClean="0"/>
              <a:t>Repeat process until we balance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mtClean="0"/>
              <a:t>Questions?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6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4142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Rosiland Ashford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rashford@its.msstate.edu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662-325-9177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Contact Information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 smtClean="0"/>
              <a:t>Manually awarded all students</a:t>
            </a:r>
          </a:p>
          <a:p>
            <a:endParaRPr lang="en-US" dirty="0" smtClean="0"/>
          </a:p>
          <a:p>
            <a:r>
              <a:rPr lang="en-US" dirty="0" smtClean="0"/>
              <a:t>Progressed to partial load process using RORPOST/RORBPST</a:t>
            </a:r>
          </a:p>
          <a:p>
            <a:endParaRPr lang="en-US" dirty="0"/>
          </a:p>
          <a:p>
            <a:r>
              <a:rPr lang="en-US" dirty="0" smtClean="0"/>
              <a:t>Currently utilizing load process that posts awards via API calls from a C program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26593"/>
            <a:ext cx="8229600" cy="10390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Introduction and History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245"/>
            <a:ext cx="8229600" cy="362407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Update all C programs with any changes required for new aid year</a:t>
            </a:r>
          </a:p>
          <a:p>
            <a:endParaRPr lang="en-US" sz="2400" dirty="0" smtClean="0"/>
          </a:p>
          <a:p>
            <a:r>
              <a:rPr lang="en-US" sz="2400" dirty="0" smtClean="0"/>
              <a:t>Rename or create population selections for new </a:t>
            </a:r>
            <a:r>
              <a:rPr lang="en-US" sz="2400" dirty="0" err="1" smtClean="0"/>
              <a:t>aidyear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Modify .</a:t>
            </a:r>
            <a:r>
              <a:rPr lang="en-US" sz="2400" dirty="0" err="1" smtClean="0"/>
              <a:t>sql</a:t>
            </a:r>
            <a:r>
              <a:rPr lang="en-US" sz="2400" dirty="0" smtClean="0"/>
              <a:t> scripts to reflect new aid year values</a:t>
            </a:r>
          </a:p>
          <a:p>
            <a:endParaRPr lang="en-US" sz="2400" dirty="0" smtClean="0"/>
          </a:p>
          <a:p>
            <a:r>
              <a:rPr lang="en-US" sz="2400" dirty="0" smtClean="0"/>
              <a:t>Create new RORPOST entries based on previous </a:t>
            </a:r>
            <a:r>
              <a:rPr lang="en-US" sz="2400" dirty="0" err="1" smtClean="0"/>
              <a:t>aidyear</a:t>
            </a:r>
            <a:r>
              <a:rPr lang="en-US" sz="2400" dirty="0" smtClean="0"/>
              <a:t> values</a:t>
            </a:r>
          </a:p>
          <a:p>
            <a:endParaRPr lang="en-US" sz="2400" dirty="0" smtClean="0"/>
          </a:p>
          <a:p>
            <a:r>
              <a:rPr lang="en-US" sz="2400" dirty="0" smtClean="0"/>
              <a:t>Create new </a:t>
            </a:r>
            <a:r>
              <a:rPr lang="en-US" sz="2400" dirty="0" err="1" smtClean="0"/>
              <a:t>aidyear</a:t>
            </a:r>
            <a:r>
              <a:rPr lang="en-US" sz="2400" dirty="0" smtClean="0"/>
              <a:t> (Access) reporting  database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Aid Year Initial Load Set Up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95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81000" y="2667000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Banner Set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90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RZRIL</a:t>
            </a:r>
            <a:r>
              <a:rPr lang="en-US" i="1" dirty="0" err="1" smtClean="0"/>
              <a:t>yy</a:t>
            </a:r>
            <a:r>
              <a:rPr lang="en-US" dirty="0" smtClean="0"/>
              <a:t> – C program (1 of 2 main processes) – identify students with new or changed awards</a:t>
            </a:r>
          </a:p>
          <a:p>
            <a:r>
              <a:rPr lang="en-US" dirty="0" smtClean="0"/>
              <a:t>GLBDATA -  population selection of students in batch</a:t>
            </a:r>
          </a:p>
          <a:p>
            <a:r>
              <a:rPr lang="en-US" dirty="0" smtClean="0"/>
              <a:t>GLIEXTR – check for deceased students</a:t>
            </a:r>
          </a:p>
          <a:p>
            <a:r>
              <a:rPr lang="en-US" dirty="0" smtClean="0"/>
              <a:t>GLBDATA – population selection of students without budget</a:t>
            </a:r>
          </a:p>
          <a:p>
            <a:r>
              <a:rPr lang="en-US" dirty="0" smtClean="0"/>
              <a:t>RORGRPS – create budgets for students in population</a:t>
            </a:r>
          </a:p>
          <a:p>
            <a:r>
              <a:rPr lang="en-US" dirty="0" err="1" smtClean="0"/>
              <a:t>RZRIC</a:t>
            </a:r>
            <a:r>
              <a:rPr lang="en-US" i="1" dirty="0" err="1" smtClean="0"/>
              <a:t>yy</a:t>
            </a:r>
            <a:r>
              <a:rPr lang="en-US" dirty="0" smtClean="0"/>
              <a:t> – C program (2</a:t>
            </a:r>
            <a:r>
              <a:rPr lang="en-US" baseline="30000" dirty="0" smtClean="0"/>
              <a:t>nd</a:t>
            </a:r>
            <a:r>
              <a:rPr lang="en-US" dirty="0" smtClean="0"/>
              <a:t> main process) – creates awards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Process Steps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1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awards in output </a:t>
            </a:r>
            <a:r>
              <a:rPr lang="en-US" dirty="0" smtClean="0"/>
              <a:t>file</a:t>
            </a:r>
          </a:p>
          <a:p>
            <a:endParaRPr lang="en-US" dirty="0"/>
          </a:p>
          <a:p>
            <a:r>
              <a:rPr lang="en-US" dirty="0" smtClean="0"/>
              <a:t>Run .</a:t>
            </a:r>
            <a:r>
              <a:rPr lang="en-US" dirty="0" err="1" smtClean="0"/>
              <a:t>sql</a:t>
            </a:r>
            <a:r>
              <a:rPr lang="en-US" dirty="0" smtClean="0"/>
              <a:t> script to create exception reports</a:t>
            </a:r>
          </a:p>
          <a:p>
            <a:endParaRPr lang="en-US" dirty="0" smtClean="0"/>
          </a:p>
          <a:p>
            <a:r>
              <a:rPr lang="en-US" dirty="0" smtClean="0"/>
              <a:t>Run RORPOST/RORBPST to lower load flags</a:t>
            </a:r>
          </a:p>
          <a:p>
            <a:endParaRPr lang="en-US" dirty="0"/>
          </a:p>
          <a:p>
            <a:r>
              <a:rPr lang="en-US" dirty="0" smtClean="0"/>
              <a:t>After batch disbursement has run, create the ‘Part 3’ lists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Process Steps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71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336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Reads in data from state provided active and cancelled .txt files: verifies file school code, file aid year, and student </a:t>
            </a:r>
            <a:r>
              <a:rPr lang="en-US" dirty="0" err="1" smtClean="0"/>
              <a:t>ssn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Creates RORSTAT </a:t>
            </a:r>
            <a:r>
              <a:rPr lang="en-US" dirty="0" smtClean="0"/>
              <a:t>records </a:t>
            </a:r>
            <a:r>
              <a:rPr lang="en-US" dirty="0"/>
              <a:t>for new aid year award </a:t>
            </a:r>
            <a:r>
              <a:rPr lang="en-US" dirty="0" smtClean="0"/>
              <a:t>recipients</a:t>
            </a:r>
          </a:p>
          <a:p>
            <a:endParaRPr lang="en-US" dirty="0" smtClean="0"/>
          </a:p>
          <a:p>
            <a:r>
              <a:rPr lang="en-US" dirty="0" smtClean="0"/>
              <a:t>Creates/modifies user-defined fields with amounts, award type, date, and a load indicator</a:t>
            </a:r>
          </a:p>
          <a:p>
            <a:endParaRPr lang="en-US" dirty="0" smtClean="0"/>
          </a:p>
          <a:p>
            <a:r>
              <a:rPr lang="en-US" dirty="0"/>
              <a:t>Exception lists created for non-matching </a:t>
            </a:r>
            <a:r>
              <a:rPr lang="en-US" dirty="0" err="1"/>
              <a:t>ssns</a:t>
            </a:r>
            <a:r>
              <a:rPr lang="en-US" dirty="0"/>
              <a:t> and names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Process Details – </a:t>
            </a:r>
            <a:r>
              <a:rPr lang="en-US" dirty="0" err="1" smtClean="0"/>
              <a:t>RZRIL</a:t>
            </a:r>
            <a:r>
              <a:rPr lang="en-US" i="1" dirty="0" err="1" smtClean="0"/>
              <a:t>yy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336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Load conditions: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600" b="1" dirty="0" smtClean="0"/>
              <a:t>change in award type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600" b="1" dirty="0" smtClean="0"/>
              <a:t>‘N’ or ‘A’ award type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600" b="1" dirty="0" smtClean="0"/>
              <a:t>change in fall or spring user-defined field amounts from previous load to current load</a:t>
            </a:r>
          </a:p>
          <a:p>
            <a:endParaRPr lang="en-US" dirty="0" smtClean="0"/>
          </a:p>
          <a:p>
            <a:r>
              <a:rPr lang="en-US" dirty="0" smtClean="0"/>
              <a:t>Provides summary of total records read, error records, name mismatches, counts by fund, </a:t>
            </a:r>
            <a:r>
              <a:rPr lang="en-US" dirty="0" err="1" smtClean="0"/>
              <a:t>rorstat</a:t>
            </a:r>
            <a:r>
              <a:rPr lang="en-US" dirty="0" smtClean="0"/>
              <a:t> records created, </a:t>
            </a:r>
            <a:r>
              <a:rPr lang="en-US" dirty="0" err="1" smtClean="0"/>
              <a:t>robusdf</a:t>
            </a:r>
            <a:r>
              <a:rPr lang="en-US" dirty="0" smtClean="0"/>
              <a:t> records created and updated, and other records read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Process Details – </a:t>
            </a:r>
            <a:r>
              <a:rPr lang="en-US" dirty="0" err="1" smtClean="0"/>
              <a:t>RZRIL</a:t>
            </a:r>
            <a:r>
              <a:rPr lang="en-US" i="1" dirty="0" err="1" smtClean="0"/>
              <a:t>yy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569260"/>
            <a:ext cx="1087754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05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316</TotalTime>
  <Words>823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MBUG 2018 </vt:lpstr>
      <vt:lpstr>Session Rules of Etiquette</vt:lpstr>
      <vt:lpstr>Process Introduction and History</vt:lpstr>
      <vt:lpstr>New Aid Year Initial Load Set Up</vt:lpstr>
      <vt:lpstr>PowerPoint Presentation</vt:lpstr>
      <vt:lpstr>Load Process Steps</vt:lpstr>
      <vt:lpstr>Load Process Steps</vt:lpstr>
      <vt:lpstr>Load Process Details – RZRILyy</vt:lpstr>
      <vt:lpstr>Load Process Details – RZRILyy</vt:lpstr>
      <vt:lpstr>Load Process Details – RZRICyy</vt:lpstr>
      <vt:lpstr>PowerPoint Presentation</vt:lpstr>
      <vt:lpstr>Reports</vt:lpstr>
      <vt:lpstr>Exception Report</vt:lpstr>
      <vt:lpstr>Exception Report con’t</vt:lpstr>
      <vt:lpstr>Adjustment &amp; Refund Files</vt:lpstr>
      <vt:lpstr>Balancing Report</vt:lpstr>
      <vt:lpstr>Disbursement Roster Processing</vt:lpstr>
      <vt:lpstr>Summary</vt:lpstr>
      <vt:lpstr>PowerPoint Presentation</vt:lpstr>
      <vt:lpstr>Contact Information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Ashford, Rosiland</cp:lastModifiedBy>
  <cp:revision>61</cp:revision>
  <dcterms:created xsi:type="dcterms:W3CDTF">2013-01-30T03:13:35Z</dcterms:created>
  <dcterms:modified xsi:type="dcterms:W3CDTF">2018-09-05T18:06:39Z</dcterms:modified>
</cp:coreProperties>
</file>