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257" r:id="rId3"/>
    <p:sldId id="258" r:id="rId4"/>
    <p:sldId id="259" r:id="rId5"/>
    <p:sldId id="279" r:id="rId6"/>
    <p:sldId id="260" r:id="rId7"/>
    <p:sldId id="280" r:id="rId8"/>
    <p:sldId id="261" r:id="rId9"/>
    <p:sldId id="281" r:id="rId10"/>
    <p:sldId id="262" r:id="rId11"/>
    <p:sldId id="278" r:id="rId12"/>
    <p:sldId id="277" r:id="rId13"/>
    <p:sldId id="263" r:id="rId14"/>
    <p:sldId id="282" r:id="rId15"/>
    <p:sldId id="264" r:id="rId16"/>
    <p:sldId id="283" r:id="rId17"/>
    <p:sldId id="265" r:id="rId18"/>
    <p:sldId id="284" r:id="rId19"/>
    <p:sldId id="266" r:id="rId20"/>
    <p:sldId id="285" r:id="rId21"/>
    <p:sldId id="268" r:id="rId22"/>
    <p:sldId id="286" r:id="rId23"/>
    <p:sldId id="267" r:id="rId24"/>
    <p:sldId id="287" r:id="rId25"/>
    <p:sldId id="269" r:id="rId26"/>
    <p:sldId id="288" r:id="rId27"/>
    <p:sldId id="270" r:id="rId28"/>
    <p:sldId id="289" r:id="rId29"/>
    <p:sldId id="271" r:id="rId30"/>
    <p:sldId id="290" r:id="rId31"/>
    <p:sldId id="272" r:id="rId32"/>
    <p:sldId id="273" r:id="rId33"/>
    <p:sldId id="274" r:id="rId34"/>
    <p:sldId id="275" r:id="rId35"/>
    <p:sldId id="276" r:id="rId3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A2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lstStyle/>
        <a:p>
          <a:r>
            <a:rPr lang="en-US" dirty="0" smtClean="0"/>
            <a:t>Step 3</a:t>
          </a:r>
          <a:endParaRPr lang="en-US"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lstStyle/>
        <a:p>
          <a:r>
            <a:rPr lang="en-US" dirty="0" smtClean="0"/>
            <a:t>Step 4</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lstStyle/>
        <a:p>
          <a:r>
            <a:rPr lang="en-US" dirty="0" smtClean="0"/>
            <a:t>Step 5</a:t>
          </a:r>
          <a:endParaRPr lang="en-US"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lstStyle/>
        <a:p>
          <a:r>
            <a:rPr lang="en-US" dirty="0" smtClean="0"/>
            <a:t>Step 6</a:t>
          </a:r>
          <a:endParaRPr lang="en-US"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lstStyle/>
        <a:p>
          <a:r>
            <a:rPr lang="en-US" dirty="0" smtClean="0"/>
            <a:t>Step 2</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lstStyle/>
        <a:p>
          <a:r>
            <a:rPr lang="en-US" dirty="0" smtClean="0"/>
            <a:t>Step 7</a:t>
          </a:r>
          <a:endParaRPr lang="en-US"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lstStyle/>
        <a:p>
          <a:r>
            <a:rPr lang="en-US" dirty="0" smtClean="0"/>
            <a:t>Step 8</a:t>
          </a:r>
          <a:endParaRPr lang="en-US"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t"/>
        <a:lstStyle/>
        <a:p>
          <a:r>
            <a:rPr lang="en-US" b="1" dirty="0" smtClean="0"/>
            <a:t>STEP 6:</a:t>
          </a:r>
          <a:br>
            <a:rPr lang="en-US" b="1" dirty="0" smtClean="0"/>
          </a:br>
          <a:r>
            <a:rPr lang="en-US" b="0" dirty="0" smtClean="0"/>
            <a:t>notify donor relations and prospect research of the “good” and “bad” IDs and request that they merge the information their department is </a:t>
          </a:r>
          <a:r>
            <a:rPr lang="en-US" b="0" smtClean="0"/>
            <a:t>responsible for</a:t>
          </a:r>
          <a:endParaRPr lang="en-US" b="1"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nchor="t"/>
        <a:lstStyle/>
        <a:p>
          <a:r>
            <a:rPr lang="en-US" b="1" dirty="0" smtClean="0"/>
            <a:t>STEP 7:</a:t>
          </a:r>
          <a:br>
            <a:rPr lang="en-US" b="1" dirty="0" smtClean="0"/>
          </a:br>
          <a:r>
            <a:rPr lang="en-US" b="0" dirty="0" smtClean="0"/>
            <a:t>inactivate all addresses and phone numbers on the “bad” ID’s record</a:t>
          </a:r>
          <a:endParaRPr lang="en-US" b="0"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nchor="t"/>
        <a:lstStyle/>
        <a:p>
          <a:r>
            <a:rPr lang="en-US" b="1" dirty="0" smtClean="0"/>
            <a:t>STEP 8:</a:t>
          </a:r>
          <a:br>
            <a:rPr lang="en-US" b="1" dirty="0" smtClean="0"/>
          </a:br>
          <a:r>
            <a:rPr lang="en-US" b="0" dirty="0" smtClean="0"/>
            <a:t>move all of my department’s information from the “bad” ID to the “good” ID in all necessary banner forms</a:t>
          </a:r>
          <a:endParaRPr lang="en-US" b="1"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nchor="t"/>
        <a:lstStyle/>
        <a:p>
          <a:r>
            <a:rPr lang="en-US" b="1" dirty="0" smtClean="0"/>
            <a:t>STEP 9:</a:t>
          </a:r>
          <a:br>
            <a:rPr lang="en-US" b="1" dirty="0" smtClean="0"/>
          </a:br>
          <a:r>
            <a:rPr lang="en-US" b="0" dirty="0" smtClean="0"/>
            <a:t>add a user alert in AUAALRT for the “bad” ID with a message that states not to use this record and update the spreadsheet with an “x” in the user alert column once this is complete</a:t>
          </a:r>
          <a:endParaRPr lang="en-US" b="1"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nchor="t"/>
        <a:lstStyle/>
        <a:p>
          <a:r>
            <a:rPr lang="en-US" b="1" dirty="0" smtClean="0"/>
            <a:t>STEP 10:</a:t>
          </a:r>
          <a:br>
            <a:rPr lang="en-US" b="1" dirty="0" smtClean="0"/>
          </a:br>
          <a:r>
            <a:rPr lang="en-US" b="0" dirty="0" smtClean="0"/>
            <a:t>after merging their department’s information. </a:t>
          </a:r>
          <a:r>
            <a:rPr lang="en-US" b="0" dirty="0" smtClean="0"/>
            <a:t>each department will update the spreadsheet by placing the date in their respective field and notify me once this is complete</a:t>
          </a:r>
          <a:endParaRPr lang="en-US" b="1"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t>
        <a:bodyPr/>
        <a:lstStyle/>
        <a:p>
          <a:endParaRPr lang="en-US"/>
        </a:p>
      </dgm:t>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t>
        <a:bodyPr/>
        <a:lstStyle/>
        <a:p>
          <a:endParaRPr lang="en-US"/>
        </a:p>
      </dgm:t>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t>
        <a:bodyPr/>
        <a:lstStyle/>
        <a:p>
          <a:endParaRPr lang="en-US"/>
        </a:p>
      </dgm:t>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t"/>
        <a:lstStyle/>
        <a:p>
          <a:r>
            <a:rPr lang="en-US" b="1" dirty="0" smtClean="0"/>
            <a:t>STEP 6:</a:t>
          </a:r>
          <a:br>
            <a:rPr lang="en-US" b="1" dirty="0" smtClean="0"/>
          </a:br>
          <a:r>
            <a:rPr lang="en-US" b="0" dirty="0" smtClean="0"/>
            <a:t>notify donor relations and prospect research of the “good” and “bad” IDs and request that they merge the information their department is </a:t>
          </a:r>
          <a:r>
            <a:rPr lang="en-US" b="0" smtClean="0"/>
            <a:t>responsible for</a:t>
          </a:r>
          <a:endParaRPr lang="en-US" b="1"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nchor="t"/>
        <a:lstStyle/>
        <a:p>
          <a:r>
            <a:rPr lang="en-US" b="1" dirty="0" smtClean="0"/>
            <a:t>STEP 7:</a:t>
          </a:r>
          <a:br>
            <a:rPr lang="en-US" b="1" dirty="0" smtClean="0"/>
          </a:br>
          <a:r>
            <a:rPr lang="en-US" b="0" dirty="0" smtClean="0"/>
            <a:t>inactivate all addresses and phone numbers on the “bad” ID’s record</a:t>
          </a:r>
          <a:endParaRPr lang="en-US" b="0"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nchor="t"/>
        <a:lstStyle/>
        <a:p>
          <a:r>
            <a:rPr lang="en-US" b="1" dirty="0" smtClean="0"/>
            <a:t>STEP 8:</a:t>
          </a:r>
          <a:br>
            <a:rPr lang="en-US" b="1" dirty="0" smtClean="0"/>
          </a:br>
          <a:r>
            <a:rPr lang="en-US" b="0" dirty="0" smtClean="0"/>
            <a:t>move all of my department’s information from the “bad” ID to the “good” ID in all necessary banner forms</a:t>
          </a:r>
          <a:endParaRPr lang="en-US" b="1"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nchor="t"/>
        <a:lstStyle/>
        <a:p>
          <a:r>
            <a:rPr lang="en-US" b="1" dirty="0" smtClean="0"/>
            <a:t>STEP 9:</a:t>
          </a:r>
          <a:br>
            <a:rPr lang="en-US" b="1" dirty="0" smtClean="0"/>
          </a:br>
          <a:r>
            <a:rPr lang="en-US" b="0" dirty="0" smtClean="0"/>
            <a:t>add a user alert in AUAALRT for the “bad” ID with a message that states not to use this record and update the spreadsheet with an “x” in the user alert column once this is complete</a:t>
          </a:r>
          <a:endParaRPr lang="en-US" b="1"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nchor="t"/>
        <a:lstStyle/>
        <a:p>
          <a:r>
            <a:rPr lang="en-US" b="1" dirty="0" smtClean="0"/>
            <a:t>STEP 10:</a:t>
          </a:r>
          <a:br>
            <a:rPr lang="en-US" b="1" dirty="0" smtClean="0"/>
          </a:br>
          <a:r>
            <a:rPr lang="en-US" b="0" dirty="0" smtClean="0"/>
            <a:t>after merging their department’s information. </a:t>
          </a:r>
          <a:r>
            <a:rPr lang="en-US" b="0" dirty="0" smtClean="0"/>
            <a:t>each department will update the spreadsheet by placing the date in their respective field and notify me once this is complete</a:t>
          </a:r>
          <a:endParaRPr lang="en-US" b="1"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nchor="t"/>
        <a:lstStyle/>
        <a:p>
          <a:r>
            <a:rPr lang="en-US" b="1" dirty="0" smtClean="0"/>
            <a:t>STEP 11:</a:t>
          </a:r>
          <a:br>
            <a:rPr lang="en-US" b="1" dirty="0" smtClean="0"/>
          </a:br>
          <a:r>
            <a:rPr lang="en-US" b="0" dirty="0" smtClean="0"/>
            <a:t>once all information has been merged, notify the sr. systems analyst in the EIS department that the “bad” ID is ready to be permanently deleted from banner</a:t>
          </a:r>
          <a:endParaRPr lang="en-US" b="1"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t>
        <a:bodyPr/>
        <a:lstStyle/>
        <a:p>
          <a:endParaRPr lang="en-US"/>
        </a:p>
      </dgm:t>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t>
        <a:bodyPr/>
        <a:lstStyle/>
        <a:p>
          <a:endParaRPr lang="en-US"/>
        </a:p>
      </dgm:t>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t>
        <a:bodyPr/>
        <a:lstStyle/>
        <a:p>
          <a:endParaRPr lang="en-US"/>
        </a:p>
      </dgm:t>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t>
        <a:bodyPr/>
        <a:lstStyle/>
        <a:p>
          <a:endParaRPr lang="en-US"/>
        </a:p>
      </dgm:t>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t"/>
        <a:lstStyle/>
        <a:p>
          <a:r>
            <a:rPr lang="en-US" b="1" dirty="0" smtClean="0"/>
            <a:t>STEP 6:</a:t>
          </a:r>
          <a:br>
            <a:rPr lang="en-US" b="1" dirty="0" smtClean="0"/>
          </a:br>
          <a:r>
            <a:rPr lang="en-US" b="0" dirty="0" smtClean="0"/>
            <a:t>notify donor relations and prospect research of the “good” and “bad” IDs and request that they merge the information their department is </a:t>
          </a:r>
          <a:r>
            <a:rPr lang="en-US" b="0" smtClean="0"/>
            <a:t>responsible for</a:t>
          </a:r>
          <a:endParaRPr lang="en-US" b="1"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nchor="t"/>
        <a:lstStyle/>
        <a:p>
          <a:r>
            <a:rPr lang="en-US" b="1" dirty="0" smtClean="0"/>
            <a:t>STEP 7:</a:t>
          </a:r>
          <a:br>
            <a:rPr lang="en-US" b="1" dirty="0" smtClean="0"/>
          </a:br>
          <a:r>
            <a:rPr lang="en-US" b="0" dirty="0" smtClean="0"/>
            <a:t>inactivate all addresses and phone numbers on the “bad” ID’s record</a:t>
          </a:r>
          <a:endParaRPr lang="en-US" b="0"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nchor="t"/>
        <a:lstStyle/>
        <a:p>
          <a:r>
            <a:rPr lang="en-US" b="1" dirty="0" smtClean="0"/>
            <a:t>STEP 8:</a:t>
          </a:r>
          <a:br>
            <a:rPr lang="en-US" b="1" dirty="0" smtClean="0"/>
          </a:br>
          <a:r>
            <a:rPr lang="en-US" b="0" dirty="0" smtClean="0"/>
            <a:t>move all of my department’s information from the “bad” ID to the “good” ID in all necessary banner forms</a:t>
          </a:r>
          <a:endParaRPr lang="en-US" b="1"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nchor="t"/>
        <a:lstStyle/>
        <a:p>
          <a:r>
            <a:rPr lang="en-US" b="1" dirty="0" smtClean="0"/>
            <a:t>STEP 9:</a:t>
          </a:r>
          <a:br>
            <a:rPr lang="en-US" b="1" dirty="0" smtClean="0"/>
          </a:br>
          <a:r>
            <a:rPr lang="en-US" b="0" dirty="0" smtClean="0"/>
            <a:t>add a user alert in AUAALRT for the “bad” ID with a message that states not to use this record and update the spreadsheet with an “x” in the user alert column once this is complete</a:t>
          </a:r>
          <a:endParaRPr lang="en-US" b="1"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nchor="t"/>
        <a:lstStyle/>
        <a:p>
          <a:r>
            <a:rPr lang="en-US" b="1" dirty="0" smtClean="0"/>
            <a:t>STEP 10:</a:t>
          </a:r>
          <a:br>
            <a:rPr lang="en-US" b="1" dirty="0" smtClean="0"/>
          </a:br>
          <a:r>
            <a:rPr lang="en-US" b="0" dirty="0" smtClean="0"/>
            <a:t>after merging their department’s information. </a:t>
          </a:r>
          <a:r>
            <a:rPr lang="en-US" b="0" dirty="0" smtClean="0"/>
            <a:t>each department will update the spreadsheet by placing the date in their respective field and notify me once this is complete</a:t>
          </a:r>
          <a:endParaRPr lang="en-US" b="1"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nchor="t"/>
        <a:lstStyle/>
        <a:p>
          <a:r>
            <a:rPr lang="en-US" b="1" dirty="0" smtClean="0"/>
            <a:t>STEP 11:</a:t>
          </a:r>
          <a:br>
            <a:rPr lang="en-US" b="1" dirty="0" smtClean="0"/>
          </a:br>
          <a:r>
            <a:rPr lang="en-US" b="0" dirty="0" smtClean="0"/>
            <a:t>once all information has been merged, notify the sr. systems analyst in the EIS department that the “bad” ID is ready to be permanently deleted from banner</a:t>
          </a:r>
          <a:endParaRPr lang="en-US" b="1"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nchor="t"/>
        <a:lstStyle/>
        <a:p>
          <a:r>
            <a:rPr lang="en-US" b="1" dirty="0" smtClean="0"/>
            <a:t>STEP 12:</a:t>
          </a:r>
          <a:br>
            <a:rPr lang="en-US" b="1" dirty="0" smtClean="0"/>
          </a:br>
          <a:r>
            <a:rPr lang="en-US" b="0" dirty="0" smtClean="0"/>
            <a:t>the sr. systems analyst will notify me once the “bad” id has been deleted. I will notify the data management coordinator that the “bad” ID has been deleted so that iModules can be updated</a:t>
          </a:r>
          <a:endParaRPr lang="en-US" b="1"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t>
        <a:bodyPr/>
        <a:lstStyle/>
        <a:p>
          <a:endParaRPr lang="en-US"/>
        </a:p>
      </dgm:t>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t>
        <a:bodyPr/>
        <a:lstStyle/>
        <a:p>
          <a:endParaRPr lang="en-US"/>
        </a:p>
      </dgm:t>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t>
        <a:bodyPr/>
        <a:lstStyle/>
        <a:p>
          <a:endParaRPr lang="en-US"/>
        </a:p>
      </dgm:t>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t>
        <a:bodyPr/>
        <a:lstStyle/>
        <a:p>
          <a:endParaRPr lang="en-US"/>
        </a:p>
      </dgm:t>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t>
        <a:bodyPr/>
        <a:lstStyle/>
        <a:p>
          <a:endParaRPr lang="en-US"/>
        </a:p>
      </dgm:t>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lstStyle/>
        <a:p>
          <a:r>
            <a:rPr lang="en-US" dirty="0" smtClean="0"/>
            <a:t>Step 3</a:t>
          </a:r>
          <a:endParaRPr lang="en-US"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lstStyle/>
        <a:p>
          <a:r>
            <a:rPr lang="en-US" dirty="0" smtClean="0"/>
            <a:t>Step 4</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lstStyle/>
        <a:p>
          <a:r>
            <a:rPr lang="en-US" dirty="0" smtClean="0"/>
            <a:t>Step 5</a:t>
          </a:r>
          <a:endParaRPr lang="en-US"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lstStyle/>
        <a:p>
          <a:r>
            <a:rPr lang="en-US" dirty="0" smtClean="0"/>
            <a:t>Step 6</a:t>
          </a:r>
          <a:endParaRPr lang="en-US"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lstStyle/>
        <a:p>
          <a:r>
            <a:rPr lang="en-US" dirty="0" smtClean="0"/>
            <a:t>Step 7</a:t>
          </a:r>
          <a:endParaRPr lang="en-US"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lstStyle/>
        <a:p>
          <a:r>
            <a:rPr lang="en-US" dirty="0" smtClean="0"/>
            <a:t>Step 8</a:t>
          </a:r>
          <a:endParaRPr lang="en-US"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lstStyle/>
        <a:p>
          <a:r>
            <a:rPr lang="en-US" dirty="0" smtClean="0"/>
            <a:t>Step 4</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lstStyle/>
        <a:p>
          <a:r>
            <a:rPr lang="en-US" dirty="0" smtClean="0"/>
            <a:t>Step 5</a:t>
          </a:r>
          <a:endParaRPr lang="en-US"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lstStyle/>
        <a:p>
          <a:r>
            <a:rPr lang="en-US" dirty="0" smtClean="0"/>
            <a:t>Step 6</a:t>
          </a:r>
          <a:endParaRPr lang="en-US"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lstStyle/>
        <a:p>
          <a:r>
            <a:rPr lang="en-US" dirty="0" smtClean="0"/>
            <a:t>Step 7</a:t>
          </a:r>
          <a:endParaRPr lang="en-US"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lstStyle/>
        <a:p>
          <a:r>
            <a:rPr lang="en-US" dirty="0" smtClean="0"/>
            <a:t>Step 8</a:t>
          </a:r>
          <a:endParaRPr lang="en-US"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lstStyle/>
        <a:p>
          <a:r>
            <a:rPr lang="en-US" dirty="0" smtClean="0"/>
            <a:t>Step 5</a:t>
          </a:r>
          <a:endParaRPr lang="en-US"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lstStyle/>
        <a:p>
          <a:r>
            <a:rPr lang="en-US" dirty="0" smtClean="0"/>
            <a:t>Step 6</a:t>
          </a:r>
          <a:endParaRPr lang="en-US"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lstStyle/>
        <a:p>
          <a:r>
            <a:rPr lang="en-US" dirty="0" smtClean="0"/>
            <a:t>Step 7</a:t>
          </a:r>
          <a:endParaRPr lang="en-US"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lstStyle/>
        <a:p>
          <a:r>
            <a:rPr lang="en-US" dirty="0" smtClean="0"/>
            <a:t>Step 8</a:t>
          </a:r>
          <a:endParaRPr lang="en-US"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ctr"/>
        <a:lstStyle/>
        <a:p>
          <a:r>
            <a:rPr lang="en-US" b="0" dirty="0" smtClean="0"/>
            <a:t>Step 6</a:t>
          </a:r>
          <a:endParaRPr lang="en-US" b="0"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lstStyle/>
        <a:p>
          <a:r>
            <a:rPr lang="en-US" dirty="0" smtClean="0"/>
            <a:t>Step 7</a:t>
          </a:r>
          <a:endParaRPr lang="en-US"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lstStyle/>
        <a:p>
          <a:r>
            <a:rPr lang="en-US" dirty="0" smtClean="0"/>
            <a:t>Step 8</a:t>
          </a:r>
          <a:endParaRPr lang="en-US"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t"/>
        <a:lstStyle/>
        <a:p>
          <a:r>
            <a:rPr lang="en-US" b="1" dirty="0" smtClean="0"/>
            <a:t>STEP 6:</a:t>
          </a:r>
          <a:br>
            <a:rPr lang="en-US" b="1" dirty="0" smtClean="0"/>
          </a:br>
          <a:r>
            <a:rPr lang="en-US" b="0" dirty="0" smtClean="0"/>
            <a:t>notify donor relations and prospect research of the “good” and “bad” IDs and request that they merge the information their department is responsible for</a:t>
          </a:r>
          <a:endParaRPr lang="en-US" b="1"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lstStyle/>
        <a:p>
          <a:r>
            <a:rPr lang="en-US" dirty="0" smtClean="0"/>
            <a:t>Step 7</a:t>
          </a:r>
          <a:endParaRPr lang="en-US"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lstStyle/>
        <a:p>
          <a:r>
            <a:rPr lang="en-US" dirty="0" smtClean="0"/>
            <a:t>Step 8</a:t>
          </a:r>
          <a:endParaRPr lang="en-US"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t"/>
        <a:lstStyle/>
        <a:p>
          <a:r>
            <a:rPr lang="en-US" b="1" dirty="0" smtClean="0"/>
            <a:t>STEP 6:</a:t>
          </a:r>
          <a:br>
            <a:rPr lang="en-US" b="1" dirty="0" smtClean="0"/>
          </a:br>
          <a:r>
            <a:rPr lang="en-US" b="0" dirty="0" smtClean="0"/>
            <a:t>notify donor relations and prospect research of the “good” and “bad” IDs and request that they merge the information their department is </a:t>
          </a:r>
          <a:r>
            <a:rPr lang="en-US" b="0" smtClean="0"/>
            <a:t>responsible for</a:t>
          </a:r>
          <a:endParaRPr lang="en-US" b="1"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nchor="t"/>
        <a:lstStyle/>
        <a:p>
          <a:r>
            <a:rPr lang="en-US" b="1" dirty="0" smtClean="0"/>
            <a:t>STEP 7:</a:t>
          </a:r>
          <a:br>
            <a:rPr lang="en-US" b="1" dirty="0" smtClean="0"/>
          </a:br>
          <a:r>
            <a:rPr lang="en-US" b="0" dirty="0" smtClean="0"/>
            <a:t>inactivate all addresses and phone numbers on the “bad” ID’s record</a:t>
          </a:r>
          <a:endParaRPr lang="en-US" b="0"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lstStyle/>
        <a:p>
          <a:r>
            <a:rPr lang="en-US" dirty="0" smtClean="0"/>
            <a:t>Step 8</a:t>
          </a:r>
          <a:endParaRPr lang="en-US"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t>
        <a:bodyPr/>
        <a:lstStyle/>
        <a:p>
          <a:endParaRPr lang="en-US"/>
        </a:p>
      </dgm:t>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t"/>
        <a:lstStyle/>
        <a:p>
          <a:r>
            <a:rPr lang="en-US" b="1" dirty="0" smtClean="0"/>
            <a:t>STEP 6:</a:t>
          </a:r>
          <a:br>
            <a:rPr lang="en-US" b="1" dirty="0" smtClean="0"/>
          </a:br>
          <a:r>
            <a:rPr lang="en-US" b="0" dirty="0" smtClean="0"/>
            <a:t>notify donor relations and prospect research of the “good” and “bad” IDs and request that they merge the information their department is </a:t>
          </a:r>
          <a:r>
            <a:rPr lang="en-US" b="0" smtClean="0"/>
            <a:t>responsible for</a:t>
          </a:r>
          <a:endParaRPr lang="en-US" b="1"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nchor="t"/>
        <a:lstStyle/>
        <a:p>
          <a:r>
            <a:rPr lang="en-US" b="1" dirty="0" smtClean="0"/>
            <a:t>STEP 7:</a:t>
          </a:r>
          <a:br>
            <a:rPr lang="en-US" b="1" dirty="0" smtClean="0"/>
          </a:br>
          <a:r>
            <a:rPr lang="en-US" b="0" dirty="0" smtClean="0"/>
            <a:t>inactivate all addresses and phone numbers on the “bad” ID’s record</a:t>
          </a:r>
          <a:endParaRPr lang="en-US" b="0"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nchor="t"/>
        <a:lstStyle/>
        <a:p>
          <a:r>
            <a:rPr lang="en-US" b="1" dirty="0" smtClean="0"/>
            <a:t>STEP 8:</a:t>
          </a:r>
          <a:br>
            <a:rPr lang="en-US" b="1" dirty="0" smtClean="0"/>
          </a:br>
          <a:r>
            <a:rPr lang="en-US" b="0" dirty="0" smtClean="0"/>
            <a:t>move all of my department’s information from the “bad” ID to the “good” ID in all necessary banner forms</a:t>
          </a:r>
          <a:endParaRPr lang="en-US" b="1"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lstStyle/>
        <a:p>
          <a:r>
            <a:rPr lang="en-US" dirty="0" smtClean="0"/>
            <a:t>Step 9</a:t>
          </a:r>
          <a:endParaRPr lang="en-US"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t>
        <a:bodyPr/>
        <a:lstStyle/>
        <a:p>
          <a:endParaRPr lang="en-US"/>
        </a:p>
      </dgm:t>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815F9D2-3D37-4E17-A904-45153BB0595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B3E25A7D-0974-49C8-89E3-679554740BB7}">
      <dgm:prSet phldrT="[Text]"/>
      <dgm:spPr/>
      <dgm:t>
        <a:bodyPr anchor="t"/>
        <a:lstStyle/>
        <a:p>
          <a:r>
            <a:rPr lang="en-US" b="1" u="none" dirty="0" smtClean="0"/>
            <a:t>STEP 1:</a:t>
          </a:r>
          <a:r>
            <a:rPr lang="en-US" dirty="0" smtClean="0"/>
            <a:t/>
          </a:r>
          <a:br>
            <a:rPr lang="en-US" dirty="0" smtClean="0"/>
          </a:br>
          <a:r>
            <a:rPr lang="en-US" dirty="0" smtClean="0"/>
            <a:t>a possible duplicate is found</a:t>
          </a:r>
          <a:endParaRPr lang="en-US" dirty="0"/>
        </a:p>
      </dgm:t>
    </dgm:pt>
    <dgm:pt modelId="{BB694AF5-5071-456E-97E0-25FF6CB0D937}" type="parTrans" cxnId="{190BF146-C4E1-417E-BBD1-2EDF706C8150}">
      <dgm:prSet/>
      <dgm:spPr/>
      <dgm:t>
        <a:bodyPr/>
        <a:lstStyle/>
        <a:p>
          <a:endParaRPr lang="en-US"/>
        </a:p>
      </dgm:t>
    </dgm:pt>
    <dgm:pt modelId="{4A26FAED-B053-4439-8BD5-0828C07E1CE3}" type="sibTrans" cxnId="{190BF146-C4E1-417E-BBD1-2EDF706C8150}">
      <dgm:prSet/>
      <dgm:spPr/>
      <dgm:t>
        <a:bodyPr/>
        <a:lstStyle/>
        <a:p>
          <a:endParaRPr lang="en-US"/>
        </a:p>
      </dgm:t>
    </dgm:pt>
    <dgm:pt modelId="{4E5457F0-3458-48DB-B468-84C86E841A20}">
      <dgm:prSet phldrT="[Text]"/>
      <dgm:spPr/>
      <dgm:t>
        <a:bodyPr anchor="t"/>
        <a:lstStyle/>
        <a:p>
          <a:r>
            <a:rPr lang="en-US" b="1" dirty="0" smtClean="0"/>
            <a:t>STEP 3:</a:t>
          </a:r>
          <a:br>
            <a:rPr lang="en-US" b="1" dirty="0" smtClean="0"/>
          </a:br>
          <a:r>
            <a:rPr lang="en-US" b="0" dirty="0" smtClean="0"/>
            <a:t>if duplicates, enter information onto duplicate spreadsheet</a:t>
          </a:r>
          <a:endParaRPr lang="en-US" b="1" dirty="0"/>
        </a:p>
      </dgm:t>
    </dgm:pt>
    <dgm:pt modelId="{BC189C3C-82B3-453B-BCD4-C2B78E2857D6}" type="parTrans" cxnId="{C93709A6-424F-438B-A0F6-2572A3C3927A}">
      <dgm:prSet/>
      <dgm:spPr/>
      <dgm:t>
        <a:bodyPr/>
        <a:lstStyle/>
        <a:p>
          <a:endParaRPr lang="en-US"/>
        </a:p>
      </dgm:t>
    </dgm:pt>
    <dgm:pt modelId="{9E08B917-B0F7-4A4F-851D-E9DD596B32BE}" type="sibTrans" cxnId="{C93709A6-424F-438B-A0F6-2572A3C3927A}">
      <dgm:prSet/>
      <dgm:spPr/>
      <dgm:t>
        <a:bodyPr/>
        <a:lstStyle/>
        <a:p>
          <a:endParaRPr lang="en-US"/>
        </a:p>
      </dgm:t>
    </dgm:pt>
    <dgm:pt modelId="{84BB1223-9223-4D3A-A353-6B5BE70D90A2}">
      <dgm:prSet phldrT="[Text]"/>
      <dgm:spPr/>
      <dgm:t>
        <a:bodyPr anchor="t"/>
        <a:lstStyle/>
        <a:p>
          <a:r>
            <a:rPr lang="en-US" b="1" dirty="0" smtClean="0"/>
            <a:t>STEP 4:</a:t>
          </a:r>
          <a:r>
            <a:rPr lang="en-US" dirty="0" smtClean="0"/>
            <a:t/>
          </a:r>
          <a:br>
            <a:rPr lang="en-US" dirty="0" smtClean="0"/>
          </a:br>
          <a:r>
            <a:rPr lang="en-US" dirty="0" smtClean="0"/>
            <a:t>notify gift administration that the spreadsheet has been updated</a:t>
          </a:r>
          <a:endParaRPr lang="en-US" dirty="0"/>
        </a:p>
      </dgm:t>
    </dgm:pt>
    <dgm:pt modelId="{A3A75C3A-A69C-4897-8A94-E76A6BFA607B}" type="parTrans" cxnId="{CFC2201C-A7B5-47F4-A5EB-6A43B4F2C615}">
      <dgm:prSet/>
      <dgm:spPr/>
      <dgm:t>
        <a:bodyPr/>
        <a:lstStyle/>
        <a:p>
          <a:endParaRPr lang="en-US"/>
        </a:p>
      </dgm:t>
    </dgm:pt>
    <dgm:pt modelId="{BA6B8F1F-BC52-4A0E-9590-44859FBCAB54}" type="sibTrans" cxnId="{CFC2201C-A7B5-47F4-A5EB-6A43B4F2C615}">
      <dgm:prSet/>
      <dgm:spPr/>
      <dgm:t>
        <a:bodyPr/>
        <a:lstStyle/>
        <a:p>
          <a:endParaRPr lang="en-US"/>
        </a:p>
      </dgm:t>
    </dgm:pt>
    <dgm:pt modelId="{A7CBF7ED-8150-4C45-8BBA-CD015461D398}">
      <dgm:prSet phldrT="[Text]"/>
      <dgm:spPr/>
      <dgm:t>
        <a:bodyPr anchor="t"/>
        <a:lstStyle/>
        <a:p>
          <a:r>
            <a:rPr lang="en-US" b="1" dirty="0" smtClean="0"/>
            <a:t>STEP 5:</a:t>
          </a:r>
          <a:br>
            <a:rPr lang="en-US" b="1" dirty="0" smtClean="0"/>
          </a:br>
          <a:r>
            <a:rPr lang="en-US" b="0" dirty="0" smtClean="0"/>
            <a:t>gift administration will determine the “good/bad” IDs, update the spreadsheet, and notify me once the spreadsheet has been updated</a:t>
          </a:r>
          <a:endParaRPr lang="en-US" b="0" dirty="0"/>
        </a:p>
      </dgm:t>
    </dgm:pt>
    <dgm:pt modelId="{28132C05-E455-4000-8D47-9868C04FA587}" type="parTrans" cxnId="{3E6256E7-6F90-4EE1-B37D-2988A823B888}">
      <dgm:prSet/>
      <dgm:spPr/>
      <dgm:t>
        <a:bodyPr/>
        <a:lstStyle/>
        <a:p>
          <a:endParaRPr lang="en-US"/>
        </a:p>
      </dgm:t>
    </dgm:pt>
    <dgm:pt modelId="{5443BCE6-7838-4C22-BED7-B9793FAAE615}" type="sibTrans" cxnId="{3E6256E7-6F90-4EE1-B37D-2988A823B888}">
      <dgm:prSet/>
      <dgm:spPr/>
      <dgm:t>
        <a:bodyPr/>
        <a:lstStyle/>
        <a:p>
          <a:endParaRPr lang="en-US"/>
        </a:p>
      </dgm:t>
    </dgm:pt>
    <dgm:pt modelId="{F17E4C8F-96D0-4559-AEE7-1C19A8684389}">
      <dgm:prSet phldrT="[Text]"/>
      <dgm:spPr/>
      <dgm:t>
        <a:bodyPr anchor="t"/>
        <a:lstStyle/>
        <a:p>
          <a:r>
            <a:rPr lang="en-US" b="1" dirty="0" smtClean="0"/>
            <a:t>STEP 6:</a:t>
          </a:r>
          <a:br>
            <a:rPr lang="en-US" b="1" dirty="0" smtClean="0"/>
          </a:br>
          <a:r>
            <a:rPr lang="en-US" b="0" dirty="0" smtClean="0"/>
            <a:t>notify donor relations and prospect research of the “good” and “bad” IDs and request that they merge the information their department is </a:t>
          </a:r>
          <a:r>
            <a:rPr lang="en-US" b="0" smtClean="0"/>
            <a:t>responsible for</a:t>
          </a:r>
          <a:endParaRPr lang="en-US" b="1" dirty="0"/>
        </a:p>
      </dgm:t>
    </dgm:pt>
    <dgm:pt modelId="{70C1A3FD-460E-4151-81A1-4C4C199E2F56}" type="parTrans" cxnId="{0F2E0212-E0D2-43C3-A015-63E4CADCBB29}">
      <dgm:prSet/>
      <dgm:spPr/>
      <dgm:t>
        <a:bodyPr/>
        <a:lstStyle/>
        <a:p>
          <a:endParaRPr lang="en-US"/>
        </a:p>
      </dgm:t>
    </dgm:pt>
    <dgm:pt modelId="{CF2B5282-EC48-466A-BE29-3CD788274F51}" type="sibTrans" cxnId="{0F2E0212-E0D2-43C3-A015-63E4CADCBB29}">
      <dgm:prSet/>
      <dgm:spPr/>
      <dgm:t>
        <a:bodyPr/>
        <a:lstStyle/>
        <a:p>
          <a:endParaRPr lang="en-US"/>
        </a:p>
      </dgm:t>
    </dgm:pt>
    <dgm:pt modelId="{620971DE-61D4-4739-B263-95354D25E823}">
      <dgm:prSet phldrT="[Text]"/>
      <dgm:spPr/>
      <dgm:t>
        <a:bodyPr anchor="t"/>
        <a:lstStyle/>
        <a:p>
          <a:r>
            <a:rPr lang="en-US" b="1" dirty="0" smtClean="0"/>
            <a:t>STEP 2:</a:t>
          </a:r>
          <a:r>
            <a:rPr lang="en-US" dirty="0" smtClean="0"/>
            <a:t/>
          </a:r>
          <a:br>
            <a:rPr lang="en-US" dirty="0" smtClean="0"/>
          </a:br>
          <a:r>
            <a:rPr lang="en-US" dirty="0" smtClean="0"/>
            <a:t>decide if the records are actually duplicates</a:t>
          </a:r>
          <a:endParaRPr lang="en-US" dirty="0"/>
        </a:p>
      </dgm:t>
    </dgm:pt>
    <dgm:pt modelId="{A25EE401-9AAF-4510-B355-8F6C625001D1}" type="parTrans" cxnId="{16CCE2F0-7189-418C-AB49-4FA3A3F098C5}">
      <dgm:prSet/>
      <dgm:spPr/>
      <dgm:t>
        <a:bodyPr/>
        <a:lstStyle/>
        <a:p>
          <a:endParaRPr lang="en-US"/>
        </a:p>
      </dgm:t>
    </dgm:pt>
    <dgm:pt modelId="{F27160E5-86E4-4488-9C81-BE0440597A45}" type="sibTrans" cxnId="{16CCE2F0-7189-418C-AB49-4FA3A3F098C5}">
      <dgm:prSet/>
      <dgm:spPr/>
      <dgm:t>
        <a:bodyPr/>
        <a:lstStyle/>
        <a:p>
          <a:endParaRPr lang="en-US"/>
        </a:p>
      </dgm:t>
    </dgm:pt>
    <dgm:pt modelId="{FC6118EA-C4FA-4BF4-B406-A185E60898C1}">
      <dgm:prSet phldrT="[Text]"/>
      <dgm:spPr/>
      <dgm:t>
        <a:bodyPr anchor="t"/>
        <a:lstStyle/>
        <a:p>
          <a:r>
            <a:rPr lang="en-US" b="1" dirty="0" smtClean="0"/>
            <a:t>STEP 7:</a:t>
          </a:r>
          <a:br>
            <a:rPr lang="en-US" b="1" dirty="0" smtClean="0"/>
          </a:br>
          <a:r>
            <a:rPr lang="en-US" b="0" dirty="0" smtClean="0"/>
            <a:t>inactivate all addresses and phone numbers on the “bad” ID’s record</a:t>
          </a:r>
          <a:endParaRPr lang="en-US" b="0" dirty="0"/>
        </a:p>
      </dgm:t>
    </dgm:pt>
    <dgm:pt modelId="{7E0106E2-BD21-484D-830A-29138A0779B9}" type="parTrans" cxnId="{EFD597D3-C949-464C-ADD0-19AB5A1DFF68}">
      <dgm:prSet/>
      <dgm:spPr/>
      <dgm:t>
        <a:bodyPr/>
        <a:lstStyle/>
        <a:p>
          <a:endParaRPr lang="en-US"/>
        </a:p>
      </dgm:t>
    </dgm:pt>
    <dgm:pt modelId="{05FC5A98-6EBF-4F3E-91F2-880BC4D0E374}" type="sibTrans" cxnId="{EFD597D3-C949-464C-ADD0-19AB5A1DFF68}">
      <dgm:prSet/>
      <dgm:spPr/>
      <dgm:t>
        <a:bodyPr/>
        <a:lstStyle/>
        <a:p>
          <a:endParaRPr lang="en-US"/>
        </a:p>
      </dgm:t>
    </dgm:pt>
    <dgm:pt modelId="{4E84ABD2-05B7-41F3-8DEC-A261986C0D08}">
      <dgm:prSet phldrT="[Text]"/>
      <dgm:spPr/>
      <dgm:t>
        <a:bodyPr anchor="t"/>
        <a:lstStyle/>
        <a:p>
          <a:r>
            <a:rPr lang="en-US" b="1" dirty="0" smtClean="0"/>
            <a:t>STEP 8:</a:t>
          </a:r>
          <a:br>
            <a:rPr lang="en-US" b="1" dirty="0" smtClean="0"/>
          </a:br>
          <a:r>
            <a:rPr lang="en-US" b="0" dirty="0" smtClean="0"/>
            <a:t>move all of my department’s information from the “bad” ID to the “good” ID in all necessary banner forms</a:t>
          </a:r>
          <a:endParaRPr lang="en-US" b="1" dirty="0"/>
        </a:p>
      </dgm:t>
    </dgm:pt>
    <dgm:pt modelId="{0B985D94-653E-4551-9BF3-5629CE5D3B30}" type="parTrans" cxnId="{8381BDBB-3677-4684-B53D-164417B15E98}">
      <dgm:prSet/>
      <dgm:spPr/>
      <dgm:t>
        <a:bodyPr/>
        <a:lstStyle/>
        <a:p>
          <a:endParaRPr lang="en-US"/>
        </a:p>
      </dgm:t>
    </dgm:pt>
    <dgm:pt modelId="{CFA34B61-12D1-4B7C-BCE6-A8E2D343FCBA}" type="sibTrans" cxnId="{8381BDBB-3677-4684-B53D-164417B15E98}">
      <dgm:prSet/>
      <dgm:spPr/>
      <dgm:t>
        <a:bodyPr/>
        <a:lstStyle/>
        <a:p>
          <a:endParaRPr lang="en-US"/>
        </a:p>
      </dgm:t>
    </dgm:pt>
    <dgm:pt modelId="{B15095A0-7F83-49BE-AA65-6E985BC82150}">
      <dgm:prSet phldrT="[Text]"/>
      <dgm:spPr/>
      <dgm:t>
        <a:bodyPr anchor="t"/>
        <a:lstStyle/>
        <a:p>
          <a:r>
            <a:rPr lang="en-US" b="1" dirty="0" smtClean="0"/>
            <a:t>STEP 9:</a:t>
          </a:r>
          <a:br>
            <a:rPr lang="en-US" b="1" dirty="0" smtClean="0"/>
          </a:br>
          <a:r>
            <a:rPr lang="en-US" b="0" dirty="0" smtClean="0"/>
            <a:t>add a user alert in AUAALRT for the “bad” ID with a message that states not to use this record and update the spreadsheet with an “x” in the user alert column once this is complete</a:t>
          </a:r>
          <a:endParaRPr lang="en-US" b="1" dirty="0"/>
        </a:p>
      </dgm:t>
    </dgm:pt>
    <dgm:pt modelId="{2642A13F-F776-420E-88A5-AFF79C18E2F5}" type="parTrans" cxnId="{E092B08C-B5F3-4286-9645-CC709261BA78}">
      <dgm:prSet/>
      <dgm:spPr/>
      <dgm:t>
        <a:bodyPr/>
        <a:lstStyle/>
        <a:p>
          <a:endParaRPr lang="en-US"/>
        </a:p>
      </dgm:t>
    </dgm:pt>
    <dgm:pt modelId="{A5742A64-E03D-4660-BF29-0A43082E4DDC}" type="sibTrans" cxnId="{E092B08C-B5F3-4286-9645-CC709261BA78}">
      <dgm:prSet/>
      <dgm:spPr/>
      <dgm:t>
        <a:bodyPr/>
        <a:lstStyle/>
        <a:p>
          <a:endParaRPr lang="en-US"/>
        </a:p>
      </dgm:t>
    </dgm:pt>
    <dgm:pt modelId="{11712754-884E-4C7B-8523-F9D6A4632B15}">
      <dgm:prSet phldrT="[Text]"/>
      <dgm:spPr/>
      <dgm:t>
        <a:bodyPr/>
        <a:lstStyle/>
        <a:p>
          <a:r>
            <a:rPr lang="en-US" dirty="0" smtClean="0"/>
            <a:t>Step 10</a:t>
          </a:r>
          <a:endParaRPr lang="en-US" dirty="0"/>
        </a:p>
      </dgm:t>
    </dgm:pt>
    <dgm:pt modelId="{9651749E-41F7-4454-B95D-246D6DEBB0FA}" type="parTrans" cxnId="{3A9BBB44-45FE-46F7-8DD1-425EFBAB688F}">
      <dgm:prSet/>
      <dgm:spPr/>
      <dgm:t>
        <a:bodyPr/>
        <a:lstStyle/>
        <a:p>
          <a:endParaRPr lang="en-US"/>
        </a:p>
      </dgm:t>
    </dgm:pt>
    <dgm:pt modelId="{ABA1AF0F-56B1-4960-8410-E5A277192687}" type="sibTrans" cxnId="{3A9BBB44-45FE-46F7-8DD1-425EFBAB688F}">
      <dgm:prSet/>
      <dgm:spPr/>
      <dgm:t>
        <a:bodyPr/>
        <a:lstStyle/>
        <a:p>
          <a:endParaRPr lang="en-US"/>
        </a:p>
      </dgm:t>
    </dgm:pt>
    <dgm:pt modelId="{DDB35A3A-9B59-47F0-8B7C-7185A5CF403E}">
      <dgm:prSet phldrT="[Text]"/>
      <dgm:spPr/>
      <dgm:t>
        <a:bodyPr/>
        <a:lstStyle/>
        <a:p>
          <a:r>
            <a:rPr lang="en-US" dirty="0" smtClean="0"/>
            <a:t>Step 11</a:t>
          </a:r>
          <a:endParaRPr lang="en-US" dirty="0"/>
        </a:p>
      </dgm:t>
    </dgm:pt>
    <dgm:pt modelId="{968895DC-4D3A-4F1B-B27E-462448AD6BE7}" type="parTrans" cxnId="{6908CAF4-C340-4BE9-B5FB-0B09EED10279}">
      <dgm:prSet/>
      <dgm:spPr/>
      <dgm:t>
        <a:bodyPr/>
        <a:lstStyle/>
        <a:p>
          <a:endParaRPr lang="en-US"/>
        </a:p>
      </dgm:t>
    </dgm:pt>
    <dgm:pt modelId="{A2A4A3C3-1CEC-4437-A654-7F6E511C0FB9}" type="sibTrans" cxnId="{6908CAF4-C340-4BE9-B5FB-0B09EED10279}">
      <dgm:prSet/>
      <dgm:spPr/>
      <dgm:t>
        <a:bodyPr/>
        <a:lstStyle/>
        <a:p>
          <a:endParaRPr lang="en-US"/>
        </a:p>
      </dgm:t>
    </dgm:pt>
    <dgm:pt modelId="{D72DB87A-F320-43EA-990E-5ECD57EDE75F}">
      <dgm:prSet phldrT="[Text]"/>
      <dgm:spPr/>
      <dgm:t>
        <a:bodyPr/>
        <a:lstStyle/>
        <a:p>
          <a:r>
            <a:rPr lang="en-US" dirty="0" smtClean="0"/>
            <a:t> Step 12</a:t>
          </a:r>
          <a:endParaRPr lang="en-US" dirty="0"/>
        </a:p>
      </dgm:t>
    </dgm:pt>
    <dgm:pt modelId="{908455DE-2DA7-4FF5-9D00-00313B2E9B55}" type="parTrans" cxnId="{8DA52FF4-3D87-42F9-AC4A-9D0570D2195B}">
      <dgm:prSet/>
      <dgm:spPr/>
      <dgm:t>
        <a:bodyPr/>
        <a:lstStyle/>
        <a:p>
          <a:endParaRPr lang="en-US"/>
        </a:p>
      </dgm:t>
    </dgm:pt>
    <dgm:pt modelId="{95366D88-CE75-4A45-96B1-8BD87C054F76}" type="sibTrans" cxnId="{8DA52FF4-3D87-42F9-AC4A-9D0570D2195B}">
      <dgm:prSet/>
      <dgm:spPr/>
      <dgm:t>
        <a:bodyPr/>
        <a:lstStyle/>
        <a:p>
          <a:endParaRPr lang="en-US"/>
        </a:p>
      </dgm:t>
    </dgm:pt>
    <dgm:pt modelId="{D1E1621F-9474-4544-8123-E4869B4FE1A2}" type="pres">
      <dgm:prSet presAssocID="{A815F9D2-3D37-4E17-A904-45153BB05958}" presName="Name0" presStyleCnt="0">
        <dgm:presLayoutVars>
          <dgm:dir/>
          <dgm:resizeHandles val="exact"/>
        </dgm:presLayoutVars>
      </dgm:prSet>
      <dgm:spPr/>
    </dgm:pt>
    <dgm:pt modelId="{8BBA6864-25DB-4CBA-9795-70CC530FB833}" type="pres">
      <dgm:prSet presAssocID="{B3E25A7D-0974-49C8-89E3-679554740BB7}" presName="node" presStyleLbl="node1" presStyleIdx="0" presStyleCnt="12">
        <dgm:presLayoutVars>
          <dgm:bulletEnabled val="1"/>
        </dgm:presLayoutVars>
      </dgm:prSet>
      <dgm:spPr/>
      <dgm:t>
        <a:bodyPr/>
        <a:lstStyle/>
        <a:p>
          <a:endParaRPr lang="en-US"/>
        </a:p>
      </dgm:t>
    </dgm:pt>
    <dgm:pt modelId="{47A82922-E015-4154-BA26-A6FC9EC1E001}" type="pres">
      <dgm:prSet presAssocID="{4A26FAED-B053-4439-8BD5-0828C07E1CE3}" presName="sibTrans" presStyleLbl="sibTrans1D1" presStyleIdx="0" presStyleCnt="11"/>
      <dgm:spPr/>
    </dgm:pt>
    <dgm:pt modelId="{697241C6-085D-4288-A16E-6D55283D0230}" type="pres">
      <dgm:prSet presAssocID="{4A26FAED-B053-4439-8BD5-0828C07E1CE3}" presName="connectorText" presStyleLbl="sibTrans1D1" presStyleIdx="0" presStyleCnt="11"/>
      <dgm:spPr/>
    </dgm:pt>
    <dgm:pt modelId="{347EAB3B-B73F-4869-ABA7-663127D3D39A}" type="pres">
      <dgm:prSet presAssocID="{620971DE-61D4-4739-B263-95354D25E823}" presName="node" presStyleLbl="node1" presStyleIdx="1" presStyleCnt="12">
        <dgm:presLayoutVars>
          <dgm:bulletEnabled val="1"/>
        </dgm:presLayoutVars>
      </dgm:prSet>
      <dgm:spPr/>
      <dgm:t>
        <a:bodyPr/>
        <a:lstStyle/>
        <a:p>
          <a:endParaRPr lang="en-US"/>
        </a:p>
      </dgm:t>
    </dgm:pt>
    <dgm:pt modelId="{2D8A8DB5-0C5F-4A40-A8A8-35A7DE9D9842}" type="pres">
      <dgm:prSet presAssocID="{F27160E5-86E4-4488-9C81-BE0440597A45}" presName="sibTrans" presStyleLbl="sibTrans1D1" presStyleIdx="1" presStyleCnt="11"/>
      <dgm:spPr/>
    </dgm:pt>
    <dgm:pt modelId="{30DC28D7-D23F-419E-B7EE-9D233BD00112}" type="pres">
      <dgm:prSet presAssocID="{F27160E5-86E4-4488-9C81-BE0440597A45}" presName="connectorText" presStyleLbl="sibTrans1D1" presStyleIdx="1" presStyleCnt="11"/>
      <dgm:spPr/>
    </dgm:pt>
    <dgm:pt modelId="{8E5C927A-FB15-4B4D-A3BF-FFD78998F15D}" type="pres">
      <dgm:prSet presAssocID="{4E5457F0-3458-48DB-B468-84C86E841A20}" presName="node" presStyleLbl="node1" presStyleIdx="2" presStyleCnt="12">
        <dgm:presLayoutVars>
          <dgm:bulletEnabled val="1"/>
        </dgm:presLayoutVars>
      </dgm:prSet>
      <dgm:spPr/>
      <dgm:t>
        <a:bodyPr/>
        <a:lstStyle/>
        <a:p>
          <a:endParaRPr lang="en-US"/>
        </a:p>
      </dgm:t>
    </dgm:pt>
    <dgm:pt modelId="{7005651E-5AE1-48C5-A077-C12DA8EE5034}" type="pres">
      <dgm:prSet presAssocID="{9E08B917-B0F7-4A4F-851D-E9DD596B32BE}" presName="sibTrans" presStyleLbl="sibTrans1D1" presStyleIdx="2" presStyleCnt="11"/>
      <dgm:spPr/>
    </dgm:pt>
    <dgm:pt modelId="{AF572B0D-AE35-40E6-8FCD-D39243D5A19A}" type="pres">
      <dgm:prSet presAssocID="{9E08B917-B0F7-4A4F-851D-E9DD596B32BE}" presName="connectorText" presStyleLbl="sibTrans1D1" presStyleIdx="2" presStyleCnt="11"/>
      <dgm:spPr/>
    </dgm:pt>
    <dgm:pt modelId="{C8522C34-B51D-44B1-8364-76BE8519A78C}" type="pres">
      <dgm:prSet presAssocID="{84BB1223-9223-4D3A-A353-6B5BE70D90A2}" presName="node" presStyleLbl="node1" presStyleIdx="3" presStyleCnt="12">
        <dgm:presLayoutVars>
          <dgm:bulletEnabled val="1"/>
        </dgm:presLayoutVars>
      </dgm:prSet>
      <dgm:spPr/>
      <dgm:t>
        <a:bodyPr/>
        <a:lstStyle/>
        <a:p>
          <a:endParaRPr lang="en-US"/>
        </a:p>
      </dgm:t>
    </dgm:pt>
    <dgm:pt modelId="{E68E8F57-BAED-4543-850F-2CCC01775393}" type="pres">
      <dgm:prSet presAssocID="{BA6B8F1F-BC52-4A0E-9590-44859FBCAB54}" presName="sibTrans" presStyleLbl="sibTrans1D1" presStyleIdx="3" presStyleCnt="11"/>
      <dgm:spPr/>
    </dgm:pt>
    <dgm:pt modelId="{FF586556-6889-4304-BFDE-5D241F463F6B}" type="pres">
      <dgm:prSet presAssocID="{BA6B8F1F-BC52-4A0E-9590-44859FBCAB54}" presName="connectorText" presStyleLbl="sibTrans1D1" presStyleIdx="3" presStyleCnt="11"/>
      <dgm:spPr/>
    </dgm:pt>
    <dgm:pt modelId="{AD779EF2-43B4-4B6C-A915-E5FF8FE8C9CD}" type="pres">
      <dgm:prSet presAssocID="{A7CBF7ED-8150-4C45-8BBA-CD015461D398}" presName="node" presStyleLbl="node1" presStyleIdx="4" presStyleCnt="12">
        <dgm:presLayoutVars>
          <dgm:bulletEnabled val="1"/>
        </dgm:presLayoutVars>
      </dgm:prSet>
      <dgm:spPr/>
      <dgm:t>
        <a:bodyPr/>
        <a:lstStyle/>
        <a:p>
          <a:endParaRPr lang="en-US"/>
        </a:p>
      </dgm:t>
    </dgm:pt>
    <dgm:pt modelId="{EDC3151A-573A-4C8B-81D0-21751AB1AAFA}" type="pres">
      <dgm:prSet presAssocID="{5443BCE6-7838-4C22-BED7-B9793FAAE615}" presName="sibTrans" presStyleLbl="sibTrans1D1" presStyleIdx="4" presStyleCnt="11"/>
      <dgm:spPr/>
    </dgm:pt>
    <dgm:pt modelId="{71D01074-6232-4CB1-A489-DFFA8704AAF6}" type="pres">
      <dgm:prSet presAssocID="{5443BCE6-7838-4C22-BED7-B9793FAAE615}" presName="connectorText" presStyleLbl="sibTrans1D1" presStyleIdx="4" presStyleCnt="11"/>
      <dgm:spPr/>
    </dgm:pt>
    <dgm:pt modelId="{E6BC6BB7-88BA-410F-89EB-9B66AB20AA18}" type="pres">
      <dgm:prSet presAssocID="{F17E4C8F-96D0-4559-AEE7-1C19A8684389}" presName="node" presStyleLbl="node1" presStyleIdx="5" presStyleCnt="12">
        <dgm:presLayoutVars>
          <dgm:bulletEnabled val="1"/>
        </dgm:presLayoutVars>
      </dgm:prSet>
      <dgm:spPr/>
      <dgm:t>
        <a:bodyPr/>
        <a:lstStyle/>
        <a:p>
          <a:endParaRPr lang="en-US"/>
        </a:p>
      </dgm:t>
    </dgm:pt>
    <dgm:pt modelId="{B2C395EC-5927-4F12-AAFA-876212A81347}" type="pres">
      <dgm:prSet presAssocID="{CF2B5282-EC48-466A-BE29-3CD788274F51}" presName="sibTrans" presStyleLbl="sibTrans1D1" presStyleIdx="5" presStyleCnt="11"/>
      <dgm:spPr/>
    </dgm:pt>
    <dgm:pt modelId="{B85D7674-E179-4104-BD47-86D6656A9DA8}" type="pres">
      <dgm:prSet presAssocID="{CF2B5282-EC48-466A-BE29-3CD788274F51}" presName="connectorText" presStyleLbl="sibTrans1D1" presStyleIdx="5" presStyleCnt="11"/>
      <dgm:spPr/>
    </dgm:pt>
    <dgm:pt modelId="{DBF44740-6577-4DB8-BFE6-58E9B18B6559}" type="pres">
      <dgm:prSet presAssocID="{FC6118EA-C4FA-4BF4-B406-A185E60898C1}" presName="node" presStyleLbl="node1" presStyleIdx="6" presStyleCnt="12">
        <dgm:presLayoutVars>
          <dgm:bulletEnabled val="1"/>
        </dgm:presLayoutVars>
      </dgm:prSet>
      <dgm:spPr/>
      <dgm:t>
        <a:bodyPr/>
        <a:lstStyle/>
        <a:p>
          <a:endParaRPr lang="en-US"/>
        </a:p>
      </dgm:t>
    </dgm:pt>
    <dgm:pt modelId="{EBC46D9F-E41B-4E48-AA8F-B11F3483DE63}" type="pres">
      <dgm:prSet presAssocID="{05FC5A98-6EBF-4F3E-91F2-880BC4D0E374}" presName="sibTrans" presStyleLbl="sibTrans1D1" presStyleIdx="6" presStyleCnt="11"/>
      <dgm:spPr/>
    </dgm:pt>
    <dgm:pt modelId="{92DC162C-9274-4CD0-BF54-1497D66A3123}" type="pres">
      <dgm:prSet presAssocID="{05FC5A98-6EBF-4F3E-91F2-880BC4D0E374}" presName="connectorText" presStyleLbl="sibTrans1D1" presStyleIdx="6" presStyleCnt="11"/>
      <dgm:spPr/>
    </dgm:pt>
    <dgm:pt modelId="{1B3D42C7-D764-4BB3-948C-42D9DAB6EC2A}" type="pres">
      <dgm:prSet presAssocID="{4E84ABD2-05B7-41F3-8DEC-A261986C0D08}" presName="node" presStyleLbl="node1" presStyleIdx="7" presStyleCnt="12">
        <dgm:presLayoutVars>
          <dgm:bulletEnabled val="1"/>
        </dgm:presLayoutVars>
      </dgm:prSet>
      <dgm:spPr/>
      <dgm:t>
        <a:bodyPr/>
        <a:lstStyle/>
        <a:p>
          <a:endParaRPr lang="en-US"/>
        </a:p>
      </dgm:t>
    </dgm:pt>
    <dgm:pt modelId="{8B51955E-76EA-4FDA-9BA3-AA88ED659CA9}" type="pres">
      <dgm:prSet presAssocID="{CFA34B61-12D1-4B7C-BCE6-A8E2D343FCBA}" presName="sibTrans" presStyleLbl="sibTrans1D1" presStyleIdx="7" presStyleCnt="11"/>
      <dgm:spPr/>
    </dgm:pt>
    <dgm:pt modelId="{D2528F0D-E441-477E-BEF9-966E5B5D8E5D}" type="pres">
      <dgm:prSet presAssocID="{CFA34B61-12D1-4B7C-BCE6-A8E2D343FCBA}" presName="connectorText" presStyleLbl="sibTrans1D1" presStyleIdx="7" presStyleCnt="11"/>
      <dgm:spPr/>
    </dgm:pt>
    <dgm:pt modelId="{BABAC35D-98E2-4888-A590-74AC2A4D7330}" type="pres">
      <dgm:prSet presAssocID="{B15095A0-7F83-49BE-AA65-6E985BC82150}" presName="node" presStyleLbl="node1" presStyleIdx="8" presStyleCnt="12">
        <dgm:presLayoutVars>
          <dgm:bulletEnabled val="1"/>
        </dgm:presLayoutVars>
      </dgm:prSet>
      <dgm:spPr/>
      <dgm:t>
        <a:bodyPr/>
        <a:lstStyle/>
        <a:p>
          <a:endParaRPr lang="en-US"/>
        </a:p>
      </dgm:t>
    </dgm:pt>
    <dgm:pt modelId="{00B92114-5E49-4A26-B084-16D86A67A89A}" type="pres">
      <dgm:prSet presAssocID="{A5742A64-E03D-4660-BF29-0A43082E4DDC}" presName="sibTrans" presStyleLbl="sibTrans1D1" presStyleIdx="8" presStyleCnt="11"/>
      <dgm:spPr/>
    </dgm:pt>
    <dgm:pt modelId="{610B9C6A-9332-462B-9E37-FF125FC6A135}" type="pres">
      <dgm:prSet presAssocID="{A5742A64-E03D-4660-BF29-0A43082E4DDC}" presName="connectorText" presStyleLbl="sibTrans1D1" presStyleIdx="8" presStyleCnt="11"/>
      <dgm:spPr/>
    </dgm:pt>
    <dgm:pt modelId="{DAF7D8CF-630F-4234-BBAA-6395C6A2AAB8}" type="pres">
      <dgm:prSet presAssocID="{11712754-884E-4C7B-8523-F9D6A4632B15}" presName="node" presStyleLbl="node1" presStyleIdx="9" presStyleCnt="12">
        <dgm:presLayoutVars>
          <dgm:bulletEnabled val="1"/>
        </dgm:presLayoutVars>
      </dgm:prSet>
      <dgm:spPr/>
    </dgm:pt>
    <dgm:pt modelId="{057F2B76-B26B-4659-A46C-31946031FF0D}" type="pres">
      <dgm:prSet presAssocID="{ABA1AF0F-56B1-4960-8410-E5A277192687}" presName="sibTrans" presStyleLbl="sibTrans1D1" presStyleIdx="9" presStyleCnt="11"/>
      <dgm:spPr/>
    </dgm:pt>
    <dgm:pt modelId="{34511529-AC64-441D-A8D5-31C768FD7F41}" type="pres">
      <dgm:prSet presAssocID="{ABA1AF0F-56B1-4960-8410-E5A277192687}" presName="connectorText" presStyleLbl="sibTrans1D1" presStyleIdx="9" presStyleCnt="11"/>
      <dgm:spPr/>
    </dgm:pt>
    <dgm:pt modelId="{F7F9EF74-2070-4AC4-BB5A-4BFE913662C7}" type="pres">
      <dgm:prSet presAssocID="{DDB35A3A-9B59-47F0-8B7C-7185A5CF403E}" presName="node" presStyleLbl="node1" presStyleIdx="10" presStyleCnt="12">
        <dgm:presLayoutVars>
          <dgm:bulletEnabled val="1"/>
        </dgm:presLayoutVars>
      </dgm:prSet>
      <dgm:spPr/>
    </dgm:pt>
    <dgm:pt modelId="{AD144490-F2FB-48D5-B614-CD20968E51A7}" type="pres">
      <dgm:prSet presAssocID="{A2A4A3C3-1CEC-4437-A654-7F6E511C0FB9}" presName="sibTrans" presStyleLbl="sibTrans1D1" presStyleIdx="10" presStyleCnt="11"/>
      <dgm:spPr/>
    </dgm:pt>
    <dgm:pt modelId="{B2AEC4D4-0C4D-4B3D-891C-EFC365186A9C}" type="pres">
      <dgm:prSet presAssocID="{A2A4A3C3-1CEC-4437-A654-7F6E511C0FB9}" presName="connectorText" presStyleLbl="sibTrans1D1" presStyleIdx="10" presStyleCnt="11"/>
      <dgm:spPr/>
    </dgm:pt>
    <dgm:pt modelId="{7A10EAE1-CC67-4762-846D-26FFC98DBA0A}" type="pres">
      <dgm:prSet presAssocID="{D72DB87A-F320-43EA-990E-5ECD57EDE75F}" presName="node" presStyleLbl="node1" presStyleIdx="11" presStyleCnt="12">
        <dgm:presLayoutVars>
          <dgm:bulletEnabled val="1"/>
        </dgm:presLayoutVars>
      </dgm:prSet>
      <dgm:spPr/>
    </dgm:pt>
  </dgm:ptLst>
  <dgm:cxnLst>
    <dgm:cxn modelId="{3E6256E7-6F90-4EE1-B37D-2988A823B888}" srcId="{A815F9D2-3D37-4E17-A904-45153BB05958}" destId="{A7CBF7ED-8150-4C45-8BBA-CD015461D398}" srcOrd="4" destOrd="0" parTransId="{28132C05-E455-4000-8D47-9868C04FA587}" sibTransId="{5443BCE6-7838-4C22-BED7-B9793FAAE615}"/>
    <dgm:cxn modelId="{EFD597D3-C949-464C-ADD0-19AB5A1DFF68}" srcId="{A815F9D2-3D37-4E17-A904-45153BB05958}" destId="{FC6118EA-C4FA-4BF4-B406-A185E60898C1}" srcOrd="6" destOrd="0" parTransId="{7E0106E2-BD21-484D-830A-29138A0779B9}" sibTransId="{05FC5A98-6EBF-4F3E-91F2-880BC4D0E374}"/>
    <dgm:cxn modelId="{6F8FF47C-2F65-4C30-9A35-6D734E53D7B9}" type="presOf" srcId="{A2A4A3C3-1CEC-4437-A654-7F6E511C0FB9}" destId="{AD144490-F2FB-48D5-B614-CD20968E51A7}" srcOrd="0" destOrd="0" presId="urn:microsoft.com/office/officeart/2005/8/layout/bProcess3"/>
    <dgm:cxn modelId="{C70EBF33-DE83-4975-A427-3616FDF11DDD}" type="presOf" srcId="{4A26FAED-B053-4439-8BD5-0828C07E1CE3}" destId="{47A82922-E015-4154-BA26-A6FC9EC1E001}" srcOrd="0" destOrd="0" presId="urn:microsoft.com/office/officeart/2005/8/layout/bProcess3"/>
    <dgm:cxn modelId="{7EAA5F2B-B033-4851-9BCC-15ABC8E0C47C}" type="presOf" srcId="{A7CBF7ED-8150-4C45-8BBA-CD015461D398}" destId="{AD779EF2-43B4-4B6C-A915-E5FF8FE8C9CD}" srcOrd="0" destOrd="0" presId="urn:microsoft.com/office/officeart/2005/8/layout/bProcess3"/>
    <dgm:cxn modelId="{5426141C-B042-4AD2-A9C1-D7A216FF0C76}" type="presOf" srcId="{F27160E5-86E4-4488-9C81-BE0440597A45}" destId="{2D8A8DB5-0C5F-4A40-A8A8-35A7DE9D9842}" srcOrd="0" destOrd="0" presId="urn:microsoft.com/office/officeart/2005/8/layout/bProcess3"/>
    <dgm:cxn modelId="{16CCE2F0-7189-418C-AB49-4FA3A3F098C5}" srcId="{A815F9D2-3D37-4E17-A904-45153BB05958}" destId="{620971DE-61D4-4739-B263-95354D25E823}" srcOrd="1" destOrd="0" parTransId="{A25EE401-9AAF-4510-B355-8F6C625001D1}" sibTransId="{F27160E5-86E4-4488-9C81-BE0440597A45}"/>
    <dgm:cxn modelId="{010BBCB1-3EF3-4CBA-9B7A-1D0AE4C713FB}" type="presOf" srcId="{05FC5A98-6EBF-4F3E-91F2-880BC4D0E374}" destId="{92DC162C-9274-4CD0-BF54-1497D66A3123}" srcOrd="1" destOrd="0" presId="urn:microsoft.com/office/officeart/2005/8/layout/bProcess3"/>
    <dgm:cxn modelId="{3A9BBB44-45FE-46F7-8DD1-425EFBAB688F}" srcId="{A815F9D2-3D37-4E17-A904-45153BB05958}" destId="{11712754-884E-4C7B-8523-F9D6A4632B15}" srcOrd="9" destOrd="0" parTransId="{9651749E-41F7-4454-B95D-246D6DEBB0FA}" sibTransId="{ABA1AF0F-56B1-4960-8410-E5A277192687}"/>
    <dgm:cxn modelId="{84561CE6-86C4-4D11-AFB4-24B8DED337FA}" type="presOf" srcId="{ABA1AF0F-56B1-4960-8410-E5A277192687}" destId="{057F2B76-B26B-4659-A46C-31946031FF0D}" srcOrd="0" destOrd="0" presId="urn:microsoft.com/office/officeart/2005/8/layout/bProcess3"/>
    <dgm:cxn modelId="{CFC2201C-A7B5-47F4-A5EB-6A43B4F2C615}" srcId="{A815F9D2-3D37-4E17-A904-45153BB05958}" destId="{84BB1223-9223-4D3A-A353-6B5BE70D90A2}" srcOrd="3" destOrd="0" parTransId="{A3A75C3A-A69C-4897-8A94-E76A6BFA607B}" sibTransId="{BA6B8F1F-BC52-4A0E-9590-44859FBCAB54}"/>
    <dgm:cxn modelId="{D1C4E86A-9431-4CF7-B7CF-54169A8581C9}" type="presOf" srcId="{4E5457F0-3458-48DB-B468-84C86E841A20}" destId="{8E5C927A-FB15-4B4D-A3BF-FFD78998F15D}" srcOrd="0" destOrd="0" presId="urn:microsoft.com/office/officeart/2005/8/layout/bProcess3"/>
    <dgm:cxn modelId="{8C65BB80-DC09-4BC3-866B-7AF97B13C1A3}" type="presOf" srcId="{A2A4A3C3-1CEC-4437-A654-7F6E511C0FB9}" destId="{B2AEC4D4-0C4D-4B3D-891C-EFC365186A9C}" srcOrd="1" destOrd="0" presId="urn:microsoft.com/office/officeart/2005/8/layout/bProcess3"/>
    <dgm:cxn modelId="{19C169D6-9770-4215-AA67-5CDEA583DF09}" type="presOf" srcId="{D72DB87A-F320-43EA-990E-5ECD57EDE75F}" destId="{7A10EAE1-CC67-4762-846D-26FFC98DBA0A}" srcOrd="0" destOrd="0" presId="urn:microsoft.com/office/officeart/2005/8/layout/bProcess3"/>
    <dgm:cxn modelId="{9E673672-A613-43C0-99B9-9EEBE9138C12}" type="presOf" srcId="{B15095A0-7F83-49BE-AA65-6E985BC82150}" destId="{BABAC35D-98E2-4888-A590-74AC2A4D7330}" srcOrd="0" destOrd="0" presId="urn:microsoft.com/office/officeart/2005/8/layout/bProcess3"/>
    <dgm:cxn modelId="{4C172BD5-F0B4-4B0B-8422-C890CEED1246}" type="presOf" srcId="{84BB1223-9223-4D3A-A353-6B5BE70D90A2}" destId="{C8522C34-B51D-44B1-8364-76BE8519A78C}" srcOrd="0" destOrd="0" presId="urn:microsoft.com/office/officeart/2005/8/layout/bProcess3"/>
    <dgm:cxn modelId="{9F3EEEFF-2E63-4F6D-8CC6-F03A4CAA1B4F}" type="presOf" srcId="{9E08B917-B0F7-4A4F-851D-E9DD596B32BE}" destId="{AF572B0D-AE35-40E6-8FCD-D39243D5A19A}" srcOrd="1" destOrd="0" presId="urn:microsoft.com/office/officeart/2005/8/layout/bProcess3"/>
    <dgm:cxn modelId="{E7A8068E-70B8-43B5-BE1A-1EF5FD4558FA}" type="presOf" srcId="{620971DE-61D4-4739-B263-95354D25E823}" destId="{347EAB3B-B73F-4869-ABA7-663127D3D39A}" srcOrd="0" destOrd="0" presId="urn:microsoft.com/office/officeart/2005/8/layout/bProcess3"/>
    <dgm:cxn modelId="{61F22F2E-FB31-4E2F-95DE-1005CA8E8274}" type="presOf" srcId="{A5742A64-E03D-4660-BF29-0A43082E4DDC}" destId="{00B92114-5E49-4A26-B084-16D86A67A89A}" srcOrd="0" destOrd="0" presId="urn:microsoft.com/office/officeart/2005/8/layout/bProcess3"/>
    <dgm:cxn modelId="{BE795E3B-29C0-4AD7-A38D-D299DACABAB4}" type="presOf" srcId="{5443BCE6-7838-4C22-BED7-B9793FAAE615}" destId="{71D01074-6232-4CB1-A489-DFFA8704AAF6}" srcOrd="1" destOrd="0" presId="urn:microsoft.com/office/officeart/2005/8/layout/bProcess3"/>
    <dgm:cxn modelId="{89979368-5415-41D1-82A7-0617CDA4D56D}" type="presOf" srcId="{9E08B917-B0F7-4A4F-851D-E9DD596B32BE}" destId="{7005651E-5AE1-48C5-A077-C12DA8EE5034}" srcOrd="0" destOrd="0" presId="urn:microsoft.com/office/officeart/2005/8/layout/bProcess3"/>
    <dgm:cxn modelId="{43DF63AD-282F-4F28-B57E-5B33CA189FC0}" type="presOf" srcId="{F27160E5-86E4-4488-9C81-BE0440597A45}" destId="{30DC28D7-D23F-419E-B7EE-9D233BD00112}" srcOrd="1" destOrd="0" presId="urn:microsoft.com/office/officeart/2005/8/layout/bProcess3"/>
    <dgm:cxn modelId="{739F9D19-4359-4CB5-B0EA-AD07AA28F384}" type="presOf" srcId="{4E84ABD2-05B7-41F3-8DEC-A261986C0D08}" destId="{1B3D42C7-D764-4BB3-948C-42D9DAB6EC2A}" srcOrd="0" destOrd="0" presId="urn:microsoft.com/office/officeart/2005/8/layout/bProcess3"/>
    <dgm:cxn modelId="{52B6BF8C-B100-44C5-91F4-F0D8D6B504D9}" type="presOf" srcId="{5443BCE6-7838-4C22-BED7-B9793FAAE615}" destId="{EDC3151A-573A-4C8B-81D0-21751AB1AAFA}" srcOrd="0" destOrd="0" presId="urn:microsoft.com/office/officeart/2005/8/layout/bProcess3"/>
    <dgm:cxn modelId="{E092B08C-B5F3-4286-9645-CC709261BA78}" srcId="{A815F9D2-3D37-4E17-A904-45153BB05958}" destId="{B15095A0-7F83-49BE-AA65-6E985BC82150}" srcOrd="8" destOrd="0" parTransId="{2642A13F-F776-420E-88A5-AFF79C18E2F5}" sibTransId="{A5742A64-E03D-4660-BF29-0A43082E4DDC}"/>
    <dgm:cxn modelId="{C93709A6-424F-438B-A0F6-2572A3C3927A}" srcId="{A815F9D2-3D37-4E17-A904-45153BB05958}" destId="{4E5457F0-3458-48DB-B468-84C86E841A20}" srcOrd="2" destOrd="0" parTransId="{BC189C3C-82B3-453B-BCD4-C2B78E2857D6}" sibTransId="{9E08B917-B0F7-4A4F-851D-E9DD596B32BE}"/>
    <dgm:cxn modelId="{0F2E0212-E0D2-43C3-A015-63E4CADCBB29}" srcId="{A815F9D2-3D37-4E17-A904-45153BB05958}" destId="{F17E4C8F-96D0-4559-AEE7-1C19A8684389}" srcOrd="5" destOrd="0" parTransId="{70C1A3FD-460E-4151-81A1-4C4C199E2F56}" sibTransId="{CF2B5282-EC48-466A-BE29-3CD788274F51}"/>
    <dgm:cxn modelId="{B8824178-5D3E-44AA-B3F2-32E28CEA1035}" type="presOf" srcId="{FC6118EA-C4FA-4BF4-B406-A185E60898C1}" destId="{DBF44740-6577-4DB8-BFE6-58E9B18B6559}" srcOrd="0" destOrd="0" presId="urn:microsoft.com/office/officeart/2005/8/layout/bProcess3"/>
    <dgm:cxn modelId="{B7AF2688-73D8-471E-970C-F0F3158EC74C}" type="presOf" srcId="{B3E25A7D-0974-49C8-89E3-679554740BB7}" destId="{8BBA6864-25DB-4CBA-9795-70CC530FB833}" srcOrd="0" destOrd="0" presId="urn:microsoft.com/office/officeart/2005/8/layout/bProcess3"/>
    <dgm:cxn modelId="{8381BDBB-3677-4684-B53D-164417B15E98}" srcId="{A815F9D2-3D37-4E17-A904-45153BB05958}" destId="{4E84ABD2-05B7-41F3-8DEC-A261986C0D08}" srcOrd="7" destOrd="0" parTransId="{0B985D94-653E-4551-9BF3-5629CE5D3B30}" sibTransId="{CFA34B61-12D1-4B7C-BCE6-A8E2D343FCBA}"/>
    <dgm:cxn modelId="{90A8747A-C470-4A15-8C53-1DD9F036AFA1}" type="presOf" srcId="{CF2B5282-EC48-466A-BE29-3CD788274F51}" destId="{B2C395EC-5927-4F12-AAFA-876212A81347}" srcOrd="0" destOrd="0" presId="urn:microsoft.com/office/officeart/2005/8/layout/bProcess3"/>
    <dgm:cxn modelId="{B7279C76-7AA0-4BCF-9532-582E313E6E5B}" type="presOf" srcId="{05FC5A98-6EBF-4F3E-91F2-880BC4D0E374}" destId="{EBC46D9F-E41B-4E48-AA8F-B11F3483DE63}" srcOrd="0" destOrd="0" presId="urn:microsoft.com/office/officeart/2005/8/layout/bProcess3"/>
    <dgm:cxn modelId="{B30CD10A-64B4-48EC-A102-B1C7BCF9375E}" type="presOf" srcId="{BA6B8F1F-BC52-4A0E-9590-44859FBCAB54}" destId="{FF586556-6889-4304-BFDE-5D241F463F6B}" srcOrd="1" destOrd="0" presId="urn:microsoft.com/office/officeart/2005/8/layout/bProcess3"/>
    <dgm:cxn modelId="{6908CAF4-C340-4BE9-B5FB-0B09EED10279}" srcId="{A815F9D2-3D37-4E17-A904-45153BB05958}" destId="{DDB35A3A-9B59-47F0-8B7C-7185A5CF403E}" srcOrd="10" destOrd="0" parTransId="{968895DC-4D3A-4F1B-B27E-462448AD6BE7}" sibTransId="{A2A4A3C3-1CEC-4437-A654-7F6E511C0FB9}"/>
    <dgm:cxn modelId="{CCAAC19E-DE13-4A27-9DD0-FA0322121484}" type="presOf" srcId="{BA6B8F1F-BC52-4A0E-9590-44859FBCAB54}" destId="{E68E8F57-BAED-4543-850F-2CCC01775393}" srcOrd="0" destOrd="0" presId="urn:microsoft.com/office/officeart/2005/8/layout/bProcess3"/>
    <dgm:cxn modelId="{0D44D4E5-9099-4D4C-B0C4-8579153E22D5}" type="presOf" srcId="{A815F9D2-3D37-4E17-A904-45153BB05958}" destId="{D1E1621F-9474-4544-8123-E4869B4FE1A2}" srcOrd="0" destOrd="0" presId="urn:microsoft.com/office/officeart/2005/8/layout/bProcess3"/>
    <dgm:cxn modelId="{C2F82AD2-39C2-4E95-A8D7-D589FAA0206F}" type="presOf" srcId="{11712754-884E-4C7B-8523-F9D6A4632B15}" destId="{DAF7D8CF-630F-4234-BBAA-6395C6A2AAB8}" srcOrd="0" destOrd="0" presId="urn:microsoft.com/office/officeart/2005/8/layout/bProcess3"/>
    <dgm:cxn modelId="{DB88319B-C05F-4FC1-8E12-42E2DC3D988A}" type="presOf" srcId="{A5742A64-E03D-4660-BF29-0A43082E4DDC}" destId="{610B9C6A-9332-462B-9E37-FF125FC6A135}" srcOrd="1" destOrd="0" presId="urn:microsoft.com/office/officeart/2005/8/layout/bProcess3"/>
    <dgm:cxn modelId="{7D48B883-5D7D-4B39-A1A0-D4FD881DF9CD}" type="presOf" srcId="{DDB35A3A-9B59-47F0-8B7C-7185A5CF403E}" destId="{F7F9EF74-2070-4AC4-BB5A-4BFE913662C7}" srcOrd="0" destOrd="0" presId="urn:microsoft.com/office/officeart/2005/8/layout/bProcess3"/>
    <dgm:cxn modelId="{AC3B4F9A-6026-4270-A376-C752E65EB30F}" type="presOf" srcId="{4A26FAED-B053-4439-8BD5-0828C07E1CE3}" destId="{697241C6-085D-4288-A16E-6D55283D0230}" srcOrd="1" destOrd="0" presId="urn:microsoft.com/office/officeart/2005/8/layout/bProcess3"/>
    <dgm:cxn modelId="{190BF146-C4E1-417E-BBD1-2EDF706C8150}" srcId="{A815F9D2-3D37-4E17-A904-45153BB05958}" destId="{B3E25A7D-0974-49C8-89E3-679554740BB7}" srcOrd="0" destOrd="0" parTransId="{BB694AF5-5071-456E-97E0-25FF6CB0D937}" sibTransId="{4A26FAED-B053-4439-8BD5-0828C07E1CE3}"/>
    <dgm:cxn modelId="{E0FEE81D-027D-454B-AC90-BFA293E80CBA}" type="presOf" srcId="{F17E4C8F-96D0-4559-AEE7-1C19A8684389}" destId="{E6BC6BB7-88BA-410F-89EB-9B66AB20AA18}" srcOrd="0" destOrd="0" presId="urn:microsoft.com/office/officeart/2005/8/layout/bProcess3"/>
    <dgm:cxn modelId="{8DA52FF4-3D87-42F9-AC4A-9D0570D2195B}" srcId="{A815F9D2-3D37-4E17-A904-45153BB05958}" destId="{D72DB87A-F320-43EA-990E-5ECD57EDE75F}" srcOrd="11" destOrd="0" parTransId="{908455DE-2DA7-4FF5-9D00-00313B2E9B55}" sibTransId="{95366D88-CE75-4A45-96B1-8BD87C054F76}"/>
    <dgm:cxn modelId="{EB065E9F-BC42-4DB4-88F2-615E8D311635}" type="presOf" srcId="{CFA34B61-12D1-4B7C-BCE6-A8E2D343FCBA}" destId="{8B51955E-76EA-4FDA-9BA3-AA88ED659CA9}" srcOrd="0" destOrd="0" presId="urn:microsoft.com/office/officeart/2005/8/layout/bProcess3"/>
    <dgm:cxn modelId="{44FA390B-6BE6-43AB-9B15-A77BE3B868D4}" type="presOf" srcId="{CF2B5282-EC48-466A-BE29-3CD788274F51}" destId="{B85D7674-E179-4104-BD47-86D6656A9DA8}" srcOrd="1" destOrd="0" presId="urn:microsoft.com/office/officeart/2005/8/layout/bProcess3"/>
    <dgm:cxn modelId="{32A6E0C2-AC98-43F6-AF17-BFFDE6E39850}" type="presOf" srcId="{CFA34B61-12D1-4B7C-BCE6-A8E2D343FCBA}" destId="{D2528F0D-E441-477E-BEF9-966E5B5D8E5D}" srcOrd="1" destOrd="0" presId="urn:microsoft.com/office/officeart/2005/8/layout/bProcess3"/>
    <dgm:cxn modelId="{477B0B49-991B-4E4F-8FEE-6AAC9E632900}" type="presOf" srcId="{ABA1AF0F-56B1-4960-8410-E5A277192687}" destId="{34511529-AC64-441D-A8D5-31C768FD7F41}" srcOrd="1" destOrd="0" presId="urn:microsoft.com/office/officeart/2005/8/layout/bProcess3"/>
    <dgm:cxn modelId="{379B1335-4E58-46BB-95E0-6B43E763754B}" type="presParOf" srcId="{D1E1621F-9474-4544-8123-E4869B4FE1A2}" destId="{8BBA6864-25DB-4CBA-9795-70CC530FB833}" srcOrd="0" destOrd="0" presId="urn:microsoft.com/office/officeart/2005/8/layout/bProcess3"/>
    <dgm:cxn modelId="{FF3FDBC6-87D8-43D3-AEDD-F473C6044041}" type="presParOf" srcId="{D1E1621F-9474-4544-8123-E4869B4FE1A2}" destId="{47A82922-E015-4154-BA26-A6FC9EC1E001}" srcOrd="1" destOrd="0" presId="urn:microsoft.com/office/officeart/2005/8/layout/bProcess3"/>
    <dgm:cxn modelId="{4BC85EB8-CC6B-4CE0-8646-09EBE501C6B1}" type="presParOf" srcId="{47A82922-E015-4154-BA26-A6FC9EC1E001}" destId="{697241C6-085D-4288-A16E-6D55283D0230}" srcOrd="0" destOrd="0" presId="urn:microsoft.com/office/officeart/2005/8/layout/bProcess3"/>
    <dgm:cxn modelId="{9ACBEBA6-C4E7-4CEC-A3F2-8054C5267818}" type="presParOf" srcId="{D1E1621F-9474-4544-8123-E4869B4FE1A2}" destId="{347EAB3B-B73F-4869-ABA7-663127D3D39A}" srcOrd="2" destOrd="0" presId="urn:microsoft.com/office/officeart/2005/8/layout/bProcess3"/>
    <dgm:cxn modelId="{A33C8B09-1869-4EE2-82F9-05E439515171}" type="presParOf" srcId="{D1E1621F-9474-4544-8123-E4869B4FE1A2}" destId="{2D8A8DB5-0C5F-4A40-A8A8-35A7DE9D9842}" srcOrd="3" destOrd="0" presId="urn:microsoft.com/office/officeart/2005/8/layout/bProcess3"/>
    <dgm:cxn modelId="{4B2C223B-8A27-4F01-B4F1-0198ED810B4D}" type="presParOf" srcId="{2D8A8DB5-0C5F-4A40-A8A8-35A7DE9D9842}" destId="{30DC28D7-D23F-419E-B7EE-9D233BD00112}" srcOrd="0" destOrd="0" presId="urn:microsoft.com/office/officeart/2005/8/layout/bProcess3"/>
    <dgm:cxn modelId="{B8A922A4-453B-4A86-AF3F-A802368607F2}" type="presParOf" srcId="{D1E1621F-9474-4544-8123-E4869B4FE1A2}" destId="{8E5C927A-FB15-4B4D-A3BF-FFD78998F15D}" srcOrd="4" destOrd="0" presId="urn:microsoft.com/office/officeart/2005/8/layout/bProcess3"/>
    <dgm:cxn modelId="{D7DB6343-2C28-478B-A936-5B9299A43BF6}" type="presParOf" srcId="{D1E1621F-9474-4544-8123-E4869B4FE1A2}" destId="{7005651E-5AE1-48C5-A077-C12DA8EE5034}" srcOrd="5" destOrd="0" presId="urn:microsoft.com/office/officeart/2005/8/layout/bProcess3"/>
    <dgm:cxn modelId="{FD646686-FCE8-42C3-B537-9D46D219ED8B}" type="presParOf" srcId="{7005651E-5AE1-48C5-A077-C12DA8EE5034}" destId="{AF572B0D-AE35-40E6-8FCD-D39243D5A19A}" srcOrd="0" destOrd="0" presId="urn:microsoft.com/office/officeart/2005/8/layout/bProcess3"/>
    <dgm:cxn modelId="{549FBB80-9372-4C3A-9F25-0D2B7781AA83}" type="presParOf" srcId="{D1E1621F-9474-4544-8123-E4869B4FE1A2}" destId="{C8522C34-B51D-44B1-8364-76BE8519A78C}" srcOrd="6" destOrd="0" presId="urn:microsoft.com/office/officeart/2005/8/layout/bProcess3"/>
    <dgm:cxn modelId="{7C7C5F79-13C2-403B-A5DF-C9E6400FAB4E}" type="presParOf" srcId="{D1E1621F-9474-4544-8123-E4869B4FE1A2}" destId="{E68E8F57-BAED-4543-850F-2CCC01775393}" srcOrd="7" destOrd="0" presId="urn:microsoft.com/office/officeart/2005/8/layout/bProcess3"/>
    <dgm:cxn modelId="{CC259246-779D-46B8-BED6-6E68F61C23BB}" type="presParOf" srcId="{E68E8F57-BAED-4543-850F-2CCC01775393}" destId="{FF586556-6889-4304-BFDE-5D241F463F6B}" srcOrd="0" destOrd="0" presId="urn:microsoft.com/office/officeart/2005/8/layout/bProcess3"/>
    <dgm:cxn modelId="{8A55F8E1-862B-41C1-A661-815E5DBC33EA}" type="presParOf" srcId="{D1E1621F-9474-4544-8123-E4869B4FE1A2}" destId="{AD779EF2-43B4-4B6C-A915-E5FF8FE8C9CD}" srcOrd="8" destOrd="0" presId="urn:microsoft.com/office/officeart/2005/8/layout/bProcess3"/>
    <dgm:cxn modelId="{034CB537-EA78-4768-8D31-125DD6996547}" type="presParOf" srcId="{D1E1621F-9474-4544-8123-E4869B4FE1A2}" destId="{EDC3151A-573A-4C8B-81D0-21751AB1AAFA}" srcOrd="9" destOrd="0" presId="urn:microsoft.com/office/officeart/2005/8/layout/bProcess3"/>
    <dgm:cxn modelId="{5D6576CF-9B2E-48CC-95BA-9CB38E8BA444}" type="presParOf" srcId="{EDC3151A-573A-4C8B-81D0-21751AB1AAFA}" destId="{71D01074-6232-4CB1-A489-DFFA8704AAF6}" srcOrd="0" destOrd="0" presId="urn:microsoft.com/office/officeart/2005/8/layout/bProcess3"/>
    <dgm:cxn modelId="{F6B84F18-EC0D-43FF-9A3E-0D201A147226}" type="presParOf" srcId="{D1E1621F-9474-4544-8123-E4869B4FE1A2}" destId="{E6BC6BB7-88BA-410F-89EB-9B66AB20AA18}" srcOrd="10" destOrd="0" presId="urn:microsoft.com/office/officeart/2005/8/layout/bProcess3"/>
    <dgm:cxn modelId="{EB161F61-4EB5-4C80-B2AB-535AB52DFD8F}" type="presParOf" srcId="{D1E1621F-9474-4544-8123-E4869B4FE1A2}" destId="{B2C395EC-5927-4F12-AAFA-876212A81347}" srcOrd="11" destOrd="0" presId="urn:microsoft.com/office/officeart/2005/8/layout/bProcess3"/>
    <dgm:cxn modelId="{F3B814CE-6189-449E-B7D5-7DF69255034E}" type="presParOf" srcId="{B2C395EC-5927-4F12-AAFA-876212A81347}" destId="{B85D7674-E179-4104-BD47-86D6656A9DA8}" srcOrd="0" destOrd="0" presId="urn:microsoft.com/office/officeart/2005/8/layout/bProcess3"/>
    <dgm:cxn modelId="{97D2C00C-C89B-4DDF-9EEE-8164FEA54BFA}" type="presParOf" srcId="{D1E1621F-9474-4544-8123-E4869B4FE1A2}" destId="{DBF44740-6577-4DB8-BFE6-58E9B18B6559}" srcOrd="12" destOrd="0" presId="urn:microsoft.com/office/officeart/2005/8/layout/bProcess3"/>
    <dgm:cxn modelId="{3F29B455-448D-49CF-9BC7-E661B2EBBE16}" type="presParOf" srcId="{D1E1621F-9474-4544-8123-E4869B4FE1A2}" destId="{EBC46D9F-E41B-4E48-AA8F-B11F3483DE63}" srcOrd="13" destOrd="0" presId="urn:microsoft.com/office/officeart/2005/8/layout/bProcess3"/>
    <dgm:cxn modelId="{229CED7A-D456-4045-8376-DC92361D53D6}" type="presParOf" srcId="{EBC46D9F-E41B-4E48-AA8F-B11F3483DE63}" destId="{92DC162C-9274-4CD0-BF54-1497D66A3123}" srcOrd="0" destOrd="0" presId="urn:microsoft.com/office/officeart/2005/8/layout/bProcess3"/>
    <dgm:cxn modelId="{096BBA58-671B-439A-8C01-75897ED0B356}" type="presParOf" srcId="{D1E1621F-9474-4544-8123-E4869B4FE1A2}" destId="{1B3D42C7-D764-4BB3-948C-42D9DAB6EC2A}" srcOrd="14" destOrd="0" presId="urn:microsoft.com/office/officeart/2005/8/layout/bProcess3"/>
    <dgm:cxn modelId="{66C42837-E552-4CA2-82DD-DF1393F2C82F}" type="presParOf" srcId="{D1E1621F-9474-4544-8123-E4869B4FE1A2}" destId="{8B51955E-76EA-4FDA-9BA3-AA88ED659CA9}" srcOrd="15" destOrd="0" presId="urn:microsoft.com/office/officeart/2005/8/layout/bProcess3"/>
    <dgm:cxn modelId="{383BE9E5-8D79-4CD9-AE08-65EB4D62A4FA}" type="presParOf" srcId="{8B51955E-76EA-4FDA-9BA3-AA88ED659CA9}" destId="{D2528F0D-E441-477E-BEF9-966E5B5D8E5D}" srcOrd="0" destOrd="0" presId="urn:microsoft.com/office/officeart/2005/8/layout/bProcess3"/>
    <dgm:cxn modelId="{697868E1-80B5-4A74-B73B-D58D0658DF6D}" type="presParOf" srcId="{D1E1621F-9474-4544-8123-E4869B4FE1A2}" destId="{BABAC35D-98E2-4888-A590-74AC2A4D7330}" srcOrd="16" destOrd="0" presId="urn:microsoft.com/office/officeart/2005/8/layout/bProcess3"/>
    <dgm:cxn modelId="{833BBFFE-D677-4E74-91F7-89E9E7BCD218}" type="presParOf" srcId="{D1E1621F-9474-4544-8123-E4869B4FE1A2}" destId="{00B92114-5E49-4A26-B084-16D86A67A89A}" srcOrd="17" destOrd="0" presId="urn:microsoft.com/office/officeart/2005/8/layout/bProcess3"/>
    <dgm:cxn modelId="{E705E298-962C-434C-93CE-B5C763F0EDE7}" type="presParOf" srcId="{00B92114-5E49-4A26-B084-16D86A67A89A}" destId="{610B9C6A-9332-462B-9E37-FF125FC6A135}" srcOrd="0" destOrd="0" presId="urn:microsoft.com/office/officeart/2005/8/layout/bProcess3"/>
    <dgm:cxn modelId="{AA1A4F61-C4AF-4937-B12B-2FF4180B82E6}" type="presParOf" srcId="{D1E1621F-9474-4544-8123-E4869B4FE1A2}" destId="{DAF7D8CF-630F-4234-BBAA-6395C6A2AAB8}" srcOrd="18" destOrd="0" presId="urn:microsoft.com/office/officeart/2005/8/layout/bProcess3"/>
    <dgm:cxn modelId="{3FD8BD8B-799C-4EDD-AF4A-03453E6AB335}" type="presParOf" srcId="{D1E1621F-9474-4544-8123-E4869B4FE1A2}" destId="{057F2B76-B26B-4659-A46C-31946031FF0D}" srcOrd="19" destOrd="0" presId="urn:microsoft.com/office/officeart/2005/8/layout/bProcess3"/>
    <dgm:cxn modelId="{D89D19F8-38EE-43EF-A35D-58297D33B3BC}" type="presParOf" srcId="{057F2B76-B26B-4659-A46C-31946031FF0D}" destId="{34511529-AC64-441D-A8D5-31C768FD7F41}" srcOrd="0" destOrd="0" presId="urn:microsoft.com/office/officeart/2005/8/layout/bProcess3"/>
    <dgm:cxn modelId="{69B3B9E3-2364-4713-9046-16D21D1C7F52}" type="presParOf" srcId="{D1E1621F-9474-4544-8123-E4869B4FE1A2}" destId="{F7F9EF74-2070-4AC4-BB5A-4BFE913662C7}" srcOrd="20" destOrd="0" presId="urn:microsoft.com/office/officeart/2005/8/layout/bProcess3"/>
    <dgm:cxn modelId="{26A1C8BB-20BE-49AF-A6AE-707354EDD2B3}" type="presParOf" srcId="{D1E1621F-9474-4544-8123-E4869B4FE1A2}" destId="{AD144490-F2FB-48D5-B614-CD20968E51A7}" srcOrd="21" destOrd="0" presId="urn:microsoft.com/office/officeart/2005/8/layout/bProcess3"/>
    <dgm:cxn modelId="{44B068E5-D7E0-4D3F-9576-E727AE62A187}" type="presParOf" srcId="{AD144490-F2FB-48D5-B614-CD20968E51A7}" destId="{B2AEC4D4-0C4D-4B3D-891C-EFC365186A9C}" srcOrd="0" destOrd="0" presId="urn:microsoft.com/office/officeart/2005/8/layout/bProcess3"/>
    <dgm:cxn modelId="{3CD2BB1B-3939-47E9-AA3C-20AE7260F2FF}" type="presParOf" srcId="{D1E1621F-9474-4544-8123-E4869B4FE1A2}" destId="{7A10EAE1-CC67-4762-846D-26FFC98DBA0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u="none" kern="1200" dirty="0" smtClean="0"/>
            <a:t>STEP 1:</a:t>
          </a:r>
          <a:r>
            <a:rPr lang="en-US" sz="1400" kern="1200" dirty="0" smtClean="0"/>
            <a:t/>
          </a:r>
          <a:br>
            <a:rPr lang="en-US" sz="1400" kern="1200" dirty="0" smtClean="0"/>
          </a:br>
          <a:r>
            <a:rPr lang="en-US" sz="1400" kern="1200" dirty="0" smtClean="0"/>
            <a:t>a possible duplicate is found</a:t>
          </a:r>
          <a:endParaRPr lang="en-US" sz="14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2</a:t>
          </a:r>
          <a:endParaRPr lang="en-US" sz="14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3</a:t>
          </a:r>
          <a:endParaRPr lang="en-US" sz="1400"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4</a:t>
          </a:r>
          <a:endParaRPr lang="en-US" sz="14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5</a:t>
          </a:r>
          <a:endParaRPr lang="en-US" sz="140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6</a:t>
          </a:r>
          <a:endParaRPr lang="en-US" sz="1400"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7</a:t>
          </a:r>
          <a:endParaRPr lang="en-US" sz="140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8</a:t>
          </a:r>
          <a:endParaRPr lang="en-US" sz="1400"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9</a:t>
          </a:r>
          <a:endParaRPr lang="en-US" sz="14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10</a:t>
          </a:r>
          <a:endParaRPr lang="en-US" sz="14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Step 11</a:t>
          </a:r>
          <a:endParaRPr lang="en-US" sz="14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 Step 12</a:t>
          </a:r>
          <a:endParaRPr lang="en-US" sz="1400" kern="1200" dirty="0"/>
        </a:p>
      </dsp:txBody>
      <dsp:txXfrm>
        <a:off x="6473948" y="3192608"/>
        <a:ext cx="1754013" cy="105240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u="none" kern="1200" dirty="0" smtClean="0"/>
            <a:t>STEP 1:</a:t>
          </a:r>
          <a:r>
            <a:rPr lang="en-US" sz="700" kern="1200" dirty="0" smtClean="0"/>
            <a:t/>
          </a:r>
          <a:br>
            <a:rPr lang="en-US" sz="700" kern="1200" dirty="0" smtClean="0"/>
          </a:br>
          <a:r>
            <a:rPr lang="en-US" sz="700" kern="1200" dirty="0" smtClean="0"/>
            <a:t>a possible duplicate is found</a:t>
          </a:r>
          <a:endParaRPr lang="en-US" sz="7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2:</a:t>
          </a:r>
          <a:r>
            <a:rPr lang="en-US" sz="700" kern="1200" dirty="0" smtClean="0"/>
            <a:t/>
          </a:r>
          <a:br>
            <a:rPr lang="en-US" sz="700" kern="1200" dirty="0" smtClean="0"/>
          </a:br>
          <a:r>
            <a:rPr lang="en-US" sz="700" kern="1200" dirty="0" smtClean="0"/>
            <a:t>decide if the records are actually duplicates</a:t>
          </a:r>
          <a:endParaRPr lang="en-US" sz="7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3:</a:t>
          </a:r>
          <a:br>
            <a:rPr lang="en-US" sz="700" b="1" kern="1200" dirty="0" smtClean="0"/>
          </a:br>
          <a:r>
            <a:rPr lang="en-US" sz="700" b="0" kern="1200" dirty="0" smtClean="0"/>
            <a:t>if duplicates, enter information onto duplicate spreadsheet</a:t>
          </a:r>
          <a:endParaRPr lang="en-US" sz="7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4:</a:t>
          </a:r>
          <a:r>
            <a:rPr lang="en-US" sz="700" kern="1200" dirty="0" smtClean="0"/>
            <a:t/>
          </a:r>
          <a:br>
            <a:rPr lang="en-US" sz="700" kern="1200" dirty="0" smtClean="0"/>
          </a:br>
          <a:r>
            <a:rPr lang="en-US" sz="700" kern="1200" dirty="0" smtClean="0"/>
            <a:t>notify gift administration that the spreadsheet has been updated</a:t>
          </a:r>
          <a:endParaRPr lang="en-US" sz="7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5:</a:t>
          </a:r>
          <a:br>
            <a:rPr lang="en-US" sz="700" b="1" kern="1200" dirty="0" smtClean="0"/>
          </a:br>
          <a:r>
            <a:rPr lang="en-US" sz="700" b="0" kern="1200" dirty="0" smtClean="0"/>
            <a:t>gift administration will determine the “good/bad” IDs, update the spreadsheet, and notify me once the spreadsheet has been updated</a:t>
          </a:r>
          <a:endParaRPr lang="en-US" sz="7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6:</a:t>
          </a:r>
          <a:br>
            <a:rPr lang="en-US" sz="700" b="1" kern="1200" dirty="0" smtClean="0"/>
          </a:br>
          <a:r>
            <a:rPr lang="en-US" sz="700" b="0" kern="1200" dirty="0" smtClean="0"/>
            <a:t>notify donor relations and prospect research of the “good” and “bad” IDs and request that they merge the information their department is </a:t>
          </a:r>
          <a:r>
            <a:rPr lang="en-US" sz="700" b="0" kern="1200" smtClean="0"/>
            <a:t>responsible for</a:t>
          </a:r>
          <a:endParaRPr lang="en-US" sz="700" b="1"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7:</a:t>
          </a:r>
          <a:br>
            <a:rPr lang="en-US" sz="700" b="1" kern="1200" dirty="0" smtClean="0"/>
          </a:br>
          <a:r>
            <a:rPr lang="en-US" sz="700" b="0" kern="1200" dirty="0" smtClean="0"/>
            <a:t>inactivate all addresses and phone numbers on the “bad” ID’s record</a:t>
          </a:r>
          <a:endParaRPr lang="en-US" sz="700" b="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8:</a:t>
          </a:r>
          <a:br>
            <a:rPr lang="en-US" sz="700" b="1" kern="1200" dirty="0" smtClean="0"/>
          </a:br>
          <a:r>
            <a:rPr lang="en-US" sz="700" b="0" kern="1200" dirty="0" smtClean="0"/>
            <a:t>move all of my department’s information from the “bad” ID to the “good” ID in all necessary banner forms</a:t>
          </a:r>
          <a:endParaRPr lang="en-US" sz="700" b="1"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9:</a:t>
          </a:r>
          <a:br>
            <a:rPr lang="en-US" sz="700" b="1" kern="1200" dirty="0" smtClean="0"/>
          </a:br>
          <a:r>
            <a:rPr lang="en-US" sz="700" b="0" kern="1200" dirty="0" smtClean="0"/>
            <a:t>add a user alert in AUAALRT for the “bad” ID with a message that states not to use this record and update the spreadsheet with an “x” in the user alert column once this is complete</a:t>
          </a:r>
          <a:endParaRPr lang="en-US" sz="700" b="1"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10:</a:t>
          </a:r>
          <a:br>
            <a:rPr lang="en-US" sz="700" b="1" kern="1200" dirty="0" smtClean="0"/>
          </a:br>
          <a:r>
            <a:rPr lang="en-US" sz="700" b="0" kern="1200" dirty="0" smtClean="0"/>
            <a:t>after merging their department’s information. </a:t>
          </a:r>
          <a:r>
            <a:rPr lang="en-US" sz="700" b="0" kern="1200" dirty="0" smtClean="0"/>
            <a:t>each department will update the spreadsheet by placing the date in their respective field and notify me once this is complete</a:t>
          </a:r>
          <a:endParaRPr lang="en-US" sz="700" b="1"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t>Step 11</a:t>
          </a:r>
          <a:endParaRPr lang="en-US" sz="7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t> Step 12</a:t>
          </a:r>
          <a:endParaRPr lang="en-US" sz="700" kern="1200" dirty="0"/>
        </a:p>
      </dsp:txBody>
      <dsp:txXfrm>
        <a:off x="6473948" y="3192608"/>
        <a:ext cx="1754013" cy="10524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u="none" kern="1200" dirty="0" smtClean="0"/>
            <a:t>STEP 1:</a:t>
          </a:r>
          <a:r>
            <a:rPr lang="en-US" sz="700" kern="1200" dirty="0" smtClean="0"/>
            <a:t/>
          </a:r>
          <a:br>
            <a:rPr lang="en-US" sz="700" kern="1200" dirty="0" smtClean="0"/>
          </a:br>
          <a:r>
            <a:rPr lang="en-US" sz="700" kern="1200" dirty="0" smtClean="0"/>
            <a:t>a possible duplicate is found</a:t>
          </a:r>
          <a:endParaRPr lang="en-US" sz="7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2:</a:t>
          </a:r>
          <a:r>
            <a:rPr lang="en-US" sz="700" kern="1200" dirty="0" smtClean="0"/>
            <a:t/>
          </a:r>
          <a:br>
            <a:rPr lang="en-US" sz="700" kern="1200" dirty="0" smtClean="0"/>
          </a:br>
          <a:r>
            <a:rPr lang="en-US" sz="700" kern="1200" dirty="0" smtClean="0"/>
            <a:t>decide if the records are actually duplicates</a:t>
          </a:r>
          <a:endParaRPr lang="en-US" sz="7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3:</a:t>
          </a:r>
          <a:br>
            <a:rPr lang="en-US" sz="700" b="1" kern="1200" dirty="0" smtClean="0"/>
          </a:br>
          <a:r>
            <a:rPr lang="en-US" sz="700" b="0" kern="1200" dirty="0" smtClean="0"/>
            <a:t>if duplicates, enter information onto duplicate spreadsheet</a:t>
          </a:r>
          <a:endParaRPr lang="en-US" sz="7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4:</a:t>
          </a:r>
          <a:r>
            <a:rPr lang="en-US" sz="700" kern="1200" dirty="0" smtClean="0"/>
            <a:t/>
          </a:r>
          <a:br>
            <a:rPr lang="en-US" sz="700" kern="1200" dirty="0" smtClean="0"/>
          </a:br>
          <a:r>
            <a:rPr lang="en-US" sz="700" kern="1200" dirty="0" smtClean="0"/>
            <a:t>notify gift administration that the spreadsheet has been updated</a:t>
          </a:r>
          <a:endParaRPr lang="en-US" sz="7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5:</a:t>
          </a:r>
          <a:br>
            <a:rPr lang="en-US" sz="700" b="1" kern="1200" dirty="0" smtClean="0"/>
          </a:br>
          <a:r>
            <a:rPr lang="en-US" sz="700" b="0" kern="1200" dirty="0" smtClean="0"/>
            <a:t>gift administration will determine the “good/bad” IDs, update the spreadsheet, and notify me once the spreadsheet has been updated</a:t>
          </a:r>
          <a:endParaRPr lang="en-US" sz="7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6:</a:t>
          </a:r>
          <a:br>
            <a:rPr lang="en-US" sz="700" b="1" kern="1200" dirty="0" smtClean="0"/>
          </a:br>
          <a:r>
            <a:rPr lang="en-US" sz="700" b="0" kern="1200" dirty="0" smtClean="0"/>
            <a:t>notify donor relations and prospect research of the “good” and “bad” IDs and request that they merge the information their department is </a:t>
          </a:r>
          <a:r>
            <a:rPr lang="en-US" sz="700" b="0" kern="1200" smtClean="0"/>
            <a:t>responsible for</a:t>
          </a:r>
          <a:endParaRPr lang="en-US" sz="700" b="1"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7:</a:t>
          </a:r>
          <a:br>
            <a:rPr lang="en-US" sz="700" b="1" kern="1200" dirty="0" smtClean="0"/>
          </a:br>
          <a:r>
            <a:rPr lang="en-US" sz="700" b="0" kern="1200" dirty="0" smtClean="0"/>
            <a:t>inactivate all addresses and phone numbers on the “bad” ID’s record</a:t>
          </a:r>
          <a:endParaRPr lang="en-US" sz="700" b="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8:</a:t>
          </a:r>
          <a:br>
            <a:rPr lang="en-US" sz="700" b="1" kern="1200" dirty="0" smtClean="0"/>
          </a:br>
          <a:r>
            <a:rPr lang="en-US" sz="700" b="0" kern="1200" dirty="0" smtClean="0"/>
            <a:t>move all of my department’s information from the “bad” ID to the “good” ID in all necessary banner forms</a:t>
          </a:r>
          <a:endParaRPr lang="en-US" sz="700" b="1"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9:</a:t>
          </a:r>
          <a:br>
            <a:rPr lang="en-US" sz="700" b="1" kern="1200" dirty="0" smtClean="0"/>
          </a:br>
          <a:r>
            <a:rPr lang="en-US" sz="700" b="0" kern="1200" dirty="0" smtClean="0"/>
            <a:t>add a user alert in AUAALRT for the “bad” ID with a message that states not to use this record and update the spreadsheet with an “x” in the user alert column once this is complete</a:t>
          </a:r>
          <a:endParaRPr lang="en-US" sz="700" b="1"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10:</a:t>
          </a:r>
          <a:br>
            <a:rPr lang="en-US" sz="700" b="1" kern="1200" dirty="0" smtClean="0"/>
          </a:br>
          <a:r>
            <a:rPr lang="en-US" sz="700" b="0" kern="1200" dirty="0" smtClean="0"/>
            <a:t>after merging their department’s information. </a:t>
          </a:r>
          <a:r>
            <a:rPr lang="en-US" sz="700" b="0" kern="1200" dirty="0" smtClean="0"/>
            <a:t>each department will update the spreadsheet by placing the date in their respective field and notify me once this is complete</a:t>
          </a:r>
          <a:endParaRPr lang="en-US" sz="700" b="1"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11:</a:t>
          </a:r>
          <a:br>
            <a:rPr lang="en-US" sz="700" b="1" kern="1200" dirty="0" smtClean="0"/>
          </a:br>
          <a:r>
            <a:rPr lang="en-US" sz="700" b="0" kern="1200" dirty="0" smtClean="0"/>
            <a:t>once all information has been merged, notify the sr. systems analyst in the EIS department that the “bad” ID is ready to be permanently deleted from banner</a:t>
          </a:r>
          <a:endParaRPr lang="en-US" sz="700" b="1"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t> Step 12</a:t>
          </a:r>
          <a:endParaRPr lang="en-US" sz="700" kern="1200" dirty="0"/>
        </a:p>
      </dsp:txBody>
      <dsp:txXfrm>
        <a:off x="6473948" y="3192608"/>
        <a:ext cx="1754013" cy="105240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u="none" kern="1200" dirty="0" smtClean="0"/>
            <a:t>STEP 1:</a:t>
          </a:r>
          <a:r>
            <a:rPr lang="en-US" sz="700" kern="1200" dirty="0" smtClean="0"/>
            <a:t/>
          </a:r>
          <a:br>
            <a:rPr lang="en-US" sz="700" kern="1200" dirty="0" smtClean="0"/>
          </a:br>
          <a:r>
            <a:rPr lang="en-US" sz="700" kern="1200" dirty="0" smtClean="0"/>
            <a:t>a possible duplicate is found</a:t>
          </a:r>
          <a:endParaRPr lang="en-US" sz="7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2:</a:t>
          </a:r>
          <a:r>
            <a:rPr lang="en-US" sz="700" kern="1200" dirty="0" smtClean="0"/>
            <a:t/>
          </a:r>
          <a:br>
            <a:rPr lang="en-US" sz="700" kern="1200" dirty="0" smtClean="0"/>
          </a:br>
          <a:r>
            <a:rPr lang="en-US" sz="700" kern="1200" dirty="0" smtClean="0"/>
            <a:t>decide if the records are actually duplicates</a:t>
          </a:r>
          <a:endParaRPr lang="en-US" sz="7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3:</a:t>
          </a:r>
          <a:br>
            <a:rPr lang="en-US" sz="700" b="1" kern="1200" dirty="0" smtClean="0"/>
          </a:br>
          <a:r>
            <a:rPr lang="en-US" sz="700" b="0" kern="1200" dirty="0" smtClean="0"/>
            <a:t>if duplicates, enter information onto duplicate spreadsheet</a:t>
          </a:r>
          <a:endParaRPr lang="en-US" sz="7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4:</a:t>
          </a:r>
          <a:r>
            <a:rPr lang="en-US" sz="700" kern="1200" dirty="0" smtClean="0"/>
            <a:t/>
          </a:r>
          <a:br>
            <a:rPr lang="en-US" sz="700" kern="1200" dirty="0" smtClean="0"/>
          </a:br>
          <a:r>
            <a:rPr lang="en-US" sz="700" kern="1200" dirty="0" smtClean="0"/>
            <a:t>notify gift administration that the spreadsheet has been updated</a:t>
          </a:r>
          <a:endParaRPr lang="en-US" sz="7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5:</a:t>
          </a:r>
          <a:br>
            <a:rPr lang="en-US" sz="700" b="1" kern="1200" dirty="0" smtClean="0"/>
          </a:br>
          <a:r>
            <a:rPr lang="en-US" sz="700" b="0" kern="1200" dirty="0" smtClean="0"/>
            <a:t>gift administration will determine the “good/bad” IDs, update the spreadsheet, and notify me once the spreadsheet has been updated</a:t>
          </a:r>
          <a:endParaRPr lang="en-US" sz="7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6:</a:t>
          </a:r>
          <a:br>
            <a:rPr lang="en-US" sz="700" b="1" kern="1200" dirty="0" smtClean="0"/>
          </a:br>
          <a:r>
            <a:rPr lang="en-US" sz="700" b="0" kern="1200" dirty="0" smtClean="0"/>
            <a:t>notify donor relations and prospect research of the “good” and “bad” IDs and request that they merge the information their department is </a:t>
          </a:r>
          <a:r>
            <a:rPr lang="en-US" sz="700" b="0" kern="1200" smtClean="0"/>
            <a:t>responsible for</a:t>
          </a:r>
          <a:endParaRPr lang="en-US" sz="700" b="1"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7:</a:t>
          </a:r>
          <a:br>
            <a:rPr lang="en-US" sz="700" b="1" kern="1200" dirty="0" smtClean="0"/>
          </a:br>
          <a:r>
            <a:rPr lang="en-US" sz="700" b="0" kern="1200" dirty="0" smtClean="0"/>
            <a:t>inactivate all addresses and phone numbers on the “bad” ID’s record</a:t>
          </a:r>
          <a:endParaRPr lang="en-US" sz="700" b="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8:</a:t>
          </a:r>
          <a:br>
            <a:rPr lang="en-US" sz="700" b="1" kern="1200" dirty="0" smtClean="0"/>
          </a:br>
          <a:r>
            <a:rPr lang="en-US" sz="700" b="0" kern="1200" dirty="0" smtClean="0"/>
            <a:t>move all of my department’s information from the “bad” ID to the “good” ID in all necessary banner forms</a:t>
          </a:r>
          <a:endParaRPr lang="en-US" sz="700" b="1"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9:</a:t>
          </a:r>
          <a:br>
            <a:rPr lang="en-US" sz="700" b="1" kern="1200" dirty="0" smtClean="0"/>
          </a:br>
          <a:r>
            <a:rPr lang="en-US" sz="700" b="0" kern="1200" dirty="0" smtClean="0"/>
            <a:t>add a user alert in AUAALRT for the “bad” ID with a message that states not to use this record and update the spreadsheet with an “x” in the user alert column once this is complete</a:t>
          </a:r>
          <a:endParaRPr lang="en-US" sz="700" b="1"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10:</a:t>
          </a:r>
          <a:br>
            <a:rPr lang="en-US" sz="700" b="1" kern="1200" dirty="0" smtClean="0"/>
          </a:br>
          <a:r>
            <a:rPr lang="en-US" sz="700" b="0" kern="1200" dirty="0" smtClean="0"/>
            <a:t>after merging their department’s information. </a:t>
          </a:r>
          <a:r>
            <a:rPr lang="en-US" sz="700" b="0" kern="1200" dirty="0" smtClean="0"/>
            <a:t>each department will update the spreadsheet by placing the date in their respective field and notify me once this is complete</a:t>
          </a:r>
          <a:endParaRPr lang="en-US" sz="700" b="1"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11:</a:t>
          </a:r>
          <a:br>
            <a:rPr lang="en-US" sz="700" b="1" kern="1200" dirty="0" smtClean="0"/>
          </a:br>
          <a:r>
            <a:rPr lang="en-US" sz="700" b="0" kern="1200" dirty="0" smtClean="0"/>
            <a:t>once all information has been merged, notify the sr. systems analyst in the EIS department that the “bad” ID is ready to be permanently deleted from banner</a:t>
          </a:r>
          <a:endParaRPr lang="en-US" sz="700" b="1"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12:</a:t>
          </a:r>
          <a:br>
            <a:rPr lang="en-US" sz="700" b="1" kern="1200" dirty="0" smtClean="0"/>
          </a:br>
          <a:r>
            <a:rPr lang="en-US" sz="700" b="0" kern="1200" dirty="0" smtClean="0"/>
            <a:t>the sr. systems analyst will notify me once the “bad” id has been deleted. I will notify the data management coordinator that the “bad” ID has been deleted so that iModules can be updated</a:t>
          </a:r>
          <a:endParaRPr lang="en-US" sz="700" b="1" kern="1200" dirty="0"/>
        </a:p>
      </dsp:txBody>
      <dsp:txXfrm>
        <a:off x="6473948" y="3192608"/>
        <a:ext cx="1754013" cy="1052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n-US" sz="1200" b="1" u="none" kern="1200" dirty="0" smtClean="0"/>
            <a:t>STEP 1:</a:t>
          </a:r>
          <a:r>
            <a:rPr lang="en-US" sz="1200" kern="1200" dirty="0" smtClean="0"/>
            <a:t/>
          </a:r>
          <a:br>
            <a:rPr lang="en-US" sz="1200" kern="1200" dirty="0" smtClean="0"/>
          </a:br>
          <a:r>
            <a:rPr lang="en-US" sz="1200" kern="1200" dirty="0" smtClean="0"/>
            <a:t>a possible duplicate is found</a:t>
          </a:r>
          <a:endParaRPr lang="en-US" sz="12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en-US" sz="1200" b="1" kern="1200" dirty="0" smtClean="0"/>
            <a:t>STEP 2:</a:t>
          </a:r>
          <a:r>
            <a:rPr lang="en-US" sz="1200" kern="1200" dirty="0" smtClean="0"/>
            <a:t/>
          </a:r>
          <a:br>
            <a:rPr lang="en-US" sz="1200" kern="1200" dirty="0" smtClean="0"/>
          </a:br>
          <a:r>
            <a:rPr lang="en-US" sz="1200" kern="1200" dirty="0" smtClean="0"/>
            <a:t>decide if the records are actually duplicates</a:t>
          </a:r>
          <a:endParaRPr lang="en-US" sz="12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3</a:t>
          </a:r>
          <a:endParaRPr lang="en-US" sz="1200"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4</a:t>
          </a:r>
          <a:endParaRPr lang="en-US" sz="12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5</a:t>
          </a:r>
          <a:endParaRPr lang="en-US" sz="120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6</a:t>
          </a:r>
          <a:endParaRPr lang="en-US" sz="1200"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7</a:t>
          </a:r>
          <a:endParaRPr lang="en-US" sz="120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8</a:t>
          </a:r>
          <a:endParaRPr lang="en-US" sz="1200"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9</a:t>
          </a:r>
          <a:endParaRPr lang="en-US" sz="12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10</a:t>
          </a:r>
          <a:endParaRPr lang="en-US" sz="12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Step 11</a:t>
          </a:r>
          <a:endParaRPr lang="en-US" sz="12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 Step 12</a:t>
          </a:r>
          <a:endParaRPr lang="en-US" sz="1200" kern="1200" dirty="0"/>
        </a:p>
      </dsp:txBody>
      <dsp:txXfrm>
        <a:off x="6473948" y="3192608"/>
        <a:ext cx="1754013" cy="10524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b="1" u="none" kern="1200" dirty="0" smtClean="0"/>
            <a:t>STEP 1:</a:t>
          </a:r>
          <a:r>
            <a:rPr lang="en-US" sz="1100" kern="1200" dirty="0" smtClean="0"/>
            <a:t/>
          </a:r>
          <a:br>
            <a:rPr lang="en-US" sz="1100" kern="1200" dirty="0" smtClean="0"/>
          </a:br>
          <a:r>
            <a:rPr lang="en-US" sz="1100" kern="1200" dirty="0" smtClean="0"/>
            <a:t>a possible duplicate is found</a:t>
          </a:r>
          <a:endParaRPr lang="en-US" sz="11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b="1" kern="1200" dirty="0" smtClean="0"/>
            <a:t>STEP 2:</a:t>
          </a:r>
          <a:r>
            <a:rPr lang="en-US" sz="1100" kern="1200" dirty="0" smtClean="0"/>
            <a:t/>
          </a:r>
          <a:br>
            <a:rPr lang="en-US" sz="1100" kern="1200" dirty="0" smtClean="0"/>
          </a:br>
          <a:r>
            <a:rPr lang="en-US" sz="1100" kern="1200" dirty="0" smtClean="0"/>
            <a:t>decide if the records are actually duplicates</a:t>
          </a:r>
          <a:endParaRPr lang="en-US" sz="11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t" anchorCtr="0">
          <a:noAutofit/>
        </a:bodyPr>
        <a:lstStyle/>
        <a:p>
          <a:pPr lvl="0" algn="ctr" defTabSz="488950">
            <a:lnSpc>
              <a:spcPct val="90000"/>
            </a:lnSpc>
            <a:spcBef>
              <a:spcPct val="0"/>
            </a:spcBef>
            <a:spcAft>
              <a:spcPct val="35000"/>
            </a:spcAft>
          </a:pPr>
          <a:r>
            <a:rPr lang="en-US" sz="1100" b="1" kern="1200" dirty="0" smtClean="0"/>
            <a:t>STEP 3:</a:t>
          </a:r>
          <a:br>
            <a:rPr lang="en-US" sz="1100" b="1" kern="1200" dirty="0" smtClean="0"/>
          </a:br>
          <a:r>
            <a:rPr lang="en-US" sz="1100" b="0" kern="1200" dirty="0" smtClean="0"/>
            <a:t>if duplicates, enter information onto duplicate spreadsheet</a:t>
          </a:r>
          <a:endParaRPr lang="en-US" sz="11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4</a:t>
          </a:r>
          <a:endParaRPr lang="en-US" sz="11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5</a:t>
          </a:r>
          <a:endParaRPr lang="en-US" sz="110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6</a:t>
          </a:r>
          <a:endParaRPr lang="en-US" sz="1100"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7</a:t>
          </a:r>
          <a:endParaRPr lang="en-US" sz="110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8</a:t>
          </a:r>
          <a:endParaRPr lang="en-US" sz="1100"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9</a:t>
          </a:r>
          <a:endParaRPr lang="en-US" sz="11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10</a:t>
          </a:r>
          <a:endParaRPr lang="en-US" sz="11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Step 11</a:t>
          </a:r>
          <a:endParaRPr lang="en-US" sz="11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 Step 12</a:t>
          </a:r>
          <a:endParaRPr lang="en-US" sz="1100" kern="1200" dirty="0"/>
        </a:p>
      </dsp:txBody>
      <dsp:txXfrm>
        <a:off x="6473948" y="3192608"/>
        <a:ext cx="1754013" cy="10524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u="none" kern="1200" dirty="0" smtClean="0"/>
            <a:t>STEP 1:</a:t>
          </a:r>
          <a:r>
            <a:rPr lang="en-US" sz="1000" kern="1200" dirty="0" smtClean="0"/>
            <a:t/>
          </a:r>
          <a:br>
            <a:rPr lang="en-US" sz="1000" kern="1200" dirty="0" smtClean="0"/>
          </a:br>
          <a:r>
            <a:rPr lang="en-US" sz="1000" kern="1200" dirty="0" smtClean="0"/>
            <a:t>a possible duplicate is found</a:t>
          </a:r>
          <a:endParaRPr lang="en-US" sz="10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t>STEP 2:</a:t>
          </a:r>
          <a:r>
            <a:rPr lang="en-US" sz="1000" kern="1200" dirty="0" smtClean="0"/>
            <a:t/>
          </a:r>
          <a:br>
            <a:rPr lang="en-US" sz="1000" kern="1200" dirty="0" smtClean="0"/>
          </a:br>
          <a:r>
            <a:rPr lang="en-US" sz="1000" kern="1200" dirty="0" smtClean="0"/>
            <a:t>decide if the records are actually duplicates</a:t>
          </a:r>
          <a:endParaRPr lang="en-US" sz="10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t>STEP 3:</a:t>
          </a:r>
          <a:br>
            <a:rPr lang="en-US" sz="1000" b="1" kern="1200" dirty="0" smtClean="0"/>
          </a:br>
          <a:r>
            <a:rPr lang="en-US" sz="1000" b="0" kern="1200" dirty="0" smtClean="0"/>
            <a:t>if duplicates, enter information onto duplicate spreadsheet</a:t>
          </a:r>
          <a:endParaRPr lang="en-US" sz="10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t" anchorCtr="0">
          <a:noAutofit/>
        </a:bodyPr>
        <a:lstStyle/>
        <a:p>
          <a:pPr lvl="0" algn="ctr" defTabSz="444500">
            <a:lnSpc>
              <a:spcPct val="90000"/>
            </a:lnSpc>
            <a:spcBef>
              <a:spcPct val="0"/>
            </a:spcBef>
            <a:spcAft>
              <a:spcPct val="35000"/>
            </a:spcAft>
          </a:pPr>
          <a:r>
            <a:rPr lang="en-US" sz="1000" b="1" kern="1200" dirty="0" smtClean="0"/>
            <a:t>STEP 4:</a:t>
          </a:r>
          <a:r>
            <a:rPr lang="en-US" sz="1000" kern="1200" dirty="0" smtClean="0"/>
            <a:t/>
          </a:r>
          <a:br>
            <a:rPr lang="en-US" sz="1000" kern="1200" dirty="0" smtClean="0"/>
          </a:br>
          <a:r>
            <a:rPr lang="en-US" sz="1000" kern="1200" dirty="0" smtClean="0"/>
            <a:t>notify gift administration that the spreadsheet has been updated</a:t>
          </a:r>
          <a:endParaRPr lang="en-US" sz="10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Step 5</a:t>
          </a:r>
          <a:endParaRPr lang="en-US" sz="100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Step 6</a:t>
          </a:r>
          <a:endParaRPr lang="en-US" sz="1000"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Step 7</a:t>
          </a:r>
          <a:endParaRPr lang="en-US" sz="100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Step 8</a:t>
          </a:r>
          <a:endParaRPr lang="en-US" sz="1000"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Step 9</a:t>
          </a:r>
          <a:endParaRPr lang="en-US" sz="10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Step 10</a:t>
          </a:r>
          <a:endParaRPr lang="en-US" sz="10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Step 11</a:t>
          </a:r>
          <a:endParaRPr lang="en-US" sz="10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n-US" sz="1000" kern="1200" dirty="0" smtClean="0"/>
            <a:t> Step 12</a:t>
          </a:r>
          <a:endParaRPr lang="en-US" sz="1000" kern="1200" dirty="0"/>
        </a:p>
      </dsp:txBody>
      <dsp:txXfrm>
        <a:off x="6473948" y="3192608"/>
        <a:ext cx="1754013" cy="10524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u="none" kern="1200" dirty="0" smtClean="0"/>
            <a:t>STEP 1:</a:t>
          </a:r>
          <a:r>
            <a:rPr lang="en-US" sz="800" kern="1200" dirty="0" smtClean="0"/>
            <a:t/>
          </a:r>
          <a:br>
            <a:rPr lang="en-US" sz="800" kern="1200" dirty="0" smtClean="0"/>
          </a:br>
          <a:r>
            <a:rPr lang="en-US" sz="800" kern="1200" dirty="0" smtClean="0"/>
            <a:t>a possible duplicate is found</a:t>
          </a:r>
          <a:endParaRPr lang="en-US" sz="8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2:</a:t>
          </a:r>
          <a:r>
            <a:rPr lang="en-US" sz="800" kern="1200" dirty="0" smtClean="0"/>
            <a:t/>
          </a:r>
          <a:br>
            <a:rPr lang="en-US" sz="800" kern="1200" dirty="0" smtClean="0"/>
          </a:br>
          <a:r>
            <a:rPr lang="en-US" sz="800" kern="1200" dirty="0" smtClean="0"/>
            <a:t>decide if the records are actually duplicates</a:t>
          </a:r>
          <a:endParaRPr lang="en-US" sz="8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3:</a:t>
          </a:r>
          <a:br>
            <a:rPr lang="en-US" sz="800" b="1" kern="1200" dirty="0" smtClean="0"/>
          </a:br>
          <a:r>
            <a:rPr lang="en-US" sz="800" b="0" kern="1200" dirty="0" smtClean="0"/>
            <a:t>if duplicates, enter information onto duplicate spreadsheet</a:t>
          </a:r>
          <a:endParaRPr lang="en-US" sz="8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4:</a:t>
          </a:r>
          <a:r>
            <a:rPr lang="en-US" sz="800" kern="1200" dirty="0" smtClean="0"/>
            <a:t/>
          </a:r>
          <a:br>
            <a:rPr lang="en-US" sz="800" kern="1200" dirty="0" smtClean="0"/>
          </a:br>
          <a:r>
            <a:rPr lang="en-US" sz="800" kern="1200" dirty="0" smtClean="0"/>
            <a:t>notify gift administration that the spreadsheet has been updated</a:t>
          </a:r>
          <a:endParaRPr lang="en-US" sz="8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5:</a:t>
          </a:r>
          <a:br>
            <a:rPr lang="en-US" sz="800" b="1" kern="1200" dirty="0" smtClean="0"/>
          </a:br>
          <a:r>
            <a:rPr lang="en-US" sz="800" b="0" kern="1200" dirty="0" smtClean="0"/>
            <a:t>gift administration will determine the “good/bad” IDs, update the spreadsheet, and notify me once the spreadsheet has been updated</a:t>
          </a:r>
          <a:endParaRPr lang="en-US" sz="8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b="0" kern="1200" dirty="0" smtClean="0"/>
            <a:t>Step 6</a:t>
          </a:r>
          <a:endParaRPr lang="en-US" sz="800" b="0"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7</a:t>
          </a:r>
          <a:endParaRPr lang="en-US" sz="80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8</a:t>
          </a:r>
          <a:endParaRPr lang="en-US" sz="800"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9</a:t>
          </a:r>
          <a:endParaRPr lang="en-US" sz="8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10</a:t>
          </a:r>
          <a:endParaRPr lang="en-US" sz="8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11</a:t>
          </a:r>
          <a:endParaRPr lang="en-US" sz="8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 Step 12</a:t>
          </a:r>
          <a:endParaRPr lang="en-US" sz="800" kern="1200" dirty="0"/>
        </a:p>
      </dsp:txBody>
      <dsp:txXfrm>
        <a:off x="6473948" y="3192608"/>
        <a:ext cx="1754013" cy="10524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u="none" kern="1200" dirty="0" smtClean="0"/>
            <a:t>STEP 1:</a:t>
          </a:r>
          <a:r>
            <a:rPr lang="en-US" sz="800" kern="1200" dirty="0" smtClean="0"/>
            <a:t/>
          </a:r>
          <a:br>
            <a:rPr lang="en-US" sz="800" kern="1200" dirty="0" smtClean="0"/>
          </a:br>
          <a:r>
            <a:rPr lang="en-US" sz="800" kern="1200" dirty="0" smtClean="0"/>
            <a:t>a possible duplicate is found</a:t>
          </a:r>
          <a:endParaRPr lang="en-US" sz="8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2:</a:t>
          </a:r>
          <a:r>
            <a:rPr lang="en-US" sz="800" kern="1200" dirty="0" smtClean="0"/>
            <a:t/>
          </a:r>
          <a:br>
            <a:rPr lang="en-US" sz="800" kern="1200" dirty="0" smtClean="0"/>
          </a:br>
          <a:r>
            <a:rPr lang="en-US" sz="800" kern="1200" dirty="0" smtClean="0"/>
            <a:t>decide if the records are actually duplicates</a:t>
          </a:r>
          <a:endParaRPr lang="en-US" sz="8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3:</a:t>
          </a:r>
          <a:br>
            <a:rPr lang="en-US" sz="800" b="1" kern="1200" dirty="0" smtClean="0"/>
          </a:br>
          <a:r>
            <a:rPr lang="en-US" sz="800" b="0" kern="1200" dirty="0" smtClean="0"/>
            <a:t>if duplicates, enter information onto duplicate spreadsheet</a:t>
          </a:r>
          <a:endParaRPr lang="en-US" sz="8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4:</a:t>
          </a:r>
          <a:r>
            <a:rPr lang="en-US" sz="800" kern="1200" dirty="0" smtClean="0"/>
            <a:t/>
          </a:r>
          <a:br>
            <a:rPr lang="en-US" sz="800" kern="1200" dirty="0" smtClean="0"/>
          </a:br>
          <a:r>
            <a:rPr lang="en-US" sz="800" kern="1200" dirty="0" smtClean="0"/>
            <a:t>notify gift administration that the spreadsheet has been updated</a:t>
          </a:r>
          <a:endParaRPr lang="en-US" sz="8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5:</a:t>
          </a:r>
          <a:br>
            <a:rPr lang="en-US" sz="800" b="1" kern="1200" dirty="0" smtClean="0"/>
          </a:br>
          <a:r>
            <a:rPr lang="en-US" sz="800" b="0" kern="1200" dirty="0" smtClean="0"/>
            <a:t>gift administration will determine the “good/bad” IDs, update the spreadsheet, and notify me once the spreadsheet has been updated</a:t>
          </a:r>
          <a:endParaRPr lang="en-US" sz="8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6:</a:t>
          </a:r>
          <a:br>
            <a:rPr lang="en-US" sz="800" b="1" kern="1200" dirty="0" smtClean="0"/>
          </a:br>
          <a:r>
            <a:rPr lang="en-US" sz="800" b="0" kern="1200" dirty="0" smtClean="0"/>
            <a:t>notify donor relations and prospect research of the “good” and “bad” IDs and request that they merge the information their department is responsible for</a:t>
          </a:r>
          <a:endParaRPr lang="en-US" sz="800" b="1"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7</a:t>
          </a:r>
          <a:endParaRPr lang="en-US" sz="80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8</a:t>
          </a:r>
          <a:endParaRPr lang="en-US" sz="800"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9</a:t>
          </a:r>
          <a:endParaRPr lang="en-US" sz="8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10</a:t>
          </a:r>
          <a:endParaRPr lang="en-US" sz="8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11</a:t>
          </a:r>
          <a:endParaRPr lang="en-US" sz="8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 Step 12</a:t>
          </a:r>
          <a:endParaRPr lang="en-US" sz="800" kern="1200" dirty="0"/>
        </a:p>
      </dsp:txBody>
      <dsp:txXfrm>
        <a:off x="6473948" y="3192608"/>
        <a:ext cx="1754013" cy="10524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u="none" kern="1200" dirty="0" smtClean="0"/>
            <a:t>STEP 1:</a:t>
          </a:r>
          <a:r>
            <a:rPr lang="en-US" sz="800" kern="1200" dirty="0" smtClean="0"/>
            <a:t/>
          </a:r>
          <a:br>
            <a:rPr lang="en-US" sz="800" kern="1200" dirty="0" smtClean="0"/>
          </a:br>
          <a:r>
            <a:rPr lang="en-US" sz="800" kern="1200" dirty="0" smtClean="0"/>
            <a:t>a possible duplicate is found</a:t>
          </a:r>
          <a:endParaRPr lang="en-US" sz="8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2:</a:t>
          </a:r>
          <a:r>
            <a:rPr lang="en-US" sz="800" kern="1200" dirty="0" smtClean="0"/>
            <a:t/>
          </a:r>
          <a:br>
            <a:rPr lang="en-US" sz="800" kern="1200" dirty="0" smtClean="0"/>
          </a:br>
          <a:r>
            <a:rPr lang="en-US" sz="800" kern="1200" dirty="0" smtClean="0"/>
            <a:t>decide if the records are actually duplicates</a:t>
          </a:r>
          <a:endParaRPr lang="en-US" sz="8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3:</a:t>
          </a:r>
          <a:br>
            <a:rPr lang="en-US" sz="800" b="1" kern="1200" dirty="0" smtClean="0"/>
          </a:br>
          <a:r>
            <a:rPr lang="en-US" sz="800" b="0" kern="1200" dirty="0" smtClean="0"/>
            <a:t>if duplicates, enter information onto duplicate spreadsheet</a:t>
          </a:r>
          <a:endParaRPr lang="en-US" sz="8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4:</a:t>
          </a:r>
          <a:r>
            <a:rPr lang="en-US" sz="800" kern="1200" dirty="0" smtClean="0"/>
            <a:t/>
          </a:r>
          <a:br>
            <a:rPr lang="en-US" sz="800" kern="1200" dirty="0" smtClean="0"/>
          </a:br>
          <a:r>
            <a:rPr lang="en-US" sz="800" kern="1200" dirty="0" smtClean="0"/>
            <a:t>notify gift administration that the spreadsheet has been updated</a:t>
          </a:r>
          <a:endParaRPr lang="en-US" sz="8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5:</a:t>
          </a:r>
          <a:br>
            <a:rPr lang="en-US" sz="800" b="1" kern="1200" dirty="0" smtClean="0"/>
          </a:br>
          <a:r>
            <a:rPr lang="en-US" sz="800" b="0" kern="1200" dirty="0" smtClean="0"/>
            <a:t>gift administration will determine the “good/bad” IDs, update the spreadsheet, and notify me once the spreadsheet has been updated</a:t>
          </a:r>
          <a:endParaRPr lang="en-US" sz="8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6:</a:t>
          </a:r>
          <a:br>
            <a:rPr lang="en-US" sz="800" b="1" kern="1200" dirty="0" smtClean="0"/>
          </a:br>
          <a:r>
            <a:rPr lang="en-US" sz="800" b="0" kern="1200" dirty="0" smtClean="0"/>
            <a:t>notify donor relations and prospect research of the “good” and “bad” IDs and request that they merge the information their department is </a:t>
          </a:r>
          <a:r>
            <a:rPr lang="en-US" sz="800" b="0" kern="1200" smtClean="0"/>
            <a:t>responsible for</a:t>
          </a:r>
          <a:endParaRPr lang="en-US" sz="800" b="1"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7:</a:t>
          </a:r>
          <a:br>
            <a:rPr lang="en-US" sz="800" b="1" kern="1200" dirty="0" smtClean="0"/>
          </a:br>
          <a:r>
            <a:rPr lang="en-US" sz="800" b="0" kern="1200" dirty="0" smtClean="0"/>
            <a:t>inactivate all addresses and phone numbers on the “bad” ID’s record</a:t>
          </a:r>
          <a:endParaRPr lang="en-US" sz="800" b="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8</a:t>
          </a:r>
          <a:endParaRPr lang="en-US" sz="800"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9</a:t>
          </a:r>
          <a:endParaRPr lang="en-US" sz="8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10</a:t>
          </a:r>
          <a:endParaRPr lang="en-US" sz="8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11</a:t>
          </a:r>
          <a:endParaRPr lang="en-US" sz="8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 Step 12</a:t>
          </a:r>
          <a:endParaRPr lang="en-US" sz="800" kern="1200" dirty="0"/>
        </a:p>
      </dsp:txBody>
      <dsp:txXfrm>
        <a:off x="6473948" y="3192608"/>
        <a:ext cx="1754013" cy="105240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u="none" kern="1200" dirty="0" smtClean="0"/>
            <a:t>STEP 1:</a:t>
          </a:r>
          <a:r>
            <a:rPr lang="en-US" sz="800" kern="1200" dirty="0" smtClean="0"/>
            <a:t/>
          </a:r>
          <a:br>
            <a:rPr lang="en-US" sz="800" kern="1200" dirty="0" smtClean="0"/>
          </a:br>
          <a:r>
            <a:rPr lang="en-US" sz="800" kern="1200" dirty="0" smtClean="0"/>
            <a:t>a possible duplicate is found</a:t>
          </a:r>
          <a:endParaRPr lang="en-US" sz="8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2:</a:t>
          </a:r>
          <a:r>
            <a:rPr lang="en-US" sz="800" kern="1200" dirty="0" smtClean="0"/>
            <a:t/>
          </a:r>
          <a:br>
            <a:rPr lang="en-US" sz="800" kern="1200" dirty="0" smtClean="0"/>
          </a:br>
          <a:r>
            <a:rPr lang="en-US" sz="800" kern="1200" dirty="0" smtClean="0"/>
            <a:t>decide if the records are actually duplicates</a:t>
          </a:r>
          <a:endParaRPr lang="en-US" sz="8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3:</a:t>
          </a:r>
          <a:br>
            <a:rPr lang="en-US" sz="800" b="1" kern="1200" dirty="0" smtClean="0"/>
          </a:br>
          <a:r>
            <a:rPr lang="en-US" sz="800" b="0" kern="1200" dirty="0" smtClean="0"/>
            <a:t>if duplicates, enter information onto duplicate spreadsheet</a:t>
          </a:r>
          <a:endParaRPr lang="en-US" sz="8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4:</a:t>
          </a:r>
          <a:r>
            <a:rPr lang="en-US" sz="800" kern="1200" dirty="0" smtClean="0"/>
            <a:t/>
          </a:r>
          <a:br>
            <a:rPr lang="en-US" sz="800" kern="1200" dirty="0" smtClean="0"/>
          </a:br>
          <a:r>
            <a:rPr lang="en-US" sz="800" kern="1200" dirty="0" smtClean="0"/>
            <a:t>notify gift administration that the spreadsheet has been updated</a:t>
          </a:r>
          <a:endParaRPr lang="en-US" sz="8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5:</a:t>
          </a:r>
          <a:br>
            <a:rPr lang="en-US" sz="800" b="1" kern="1200" dirty="0" smtClean="0"/>
          </a:br>
          <a:r>
            <a:rPr lang="en-US" sz="800" b="0" kern="1200" dirty="0" smtClean="0"/>
            <a:t>gift administration will determine the “good/bad” IDs, update the spreadsheet, and notify me once the spreadsheet has been updated</a:t>
          </a:r>
          <a:endParaRPr lang="en-US" sz="8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6:</a:t>
          </a:r>
          <a:br>
            <a:rPr lang="en-US" sz="800" b="1" kern="1200" dirty="0" smtClean="0"/>
          </a:br>
          <a:r>
            <a:rPr lang="en-US" sz="800" b="0" kern="1200" dirty="0" smtClean="0"/>
            <a:t>notify donor relations and prospect research of the “good” and “bad” IDs and request that they merge the information their department is </a:t>
          </a:r>
          <a:r>
            <a:rPr lang="en-US" sz="800" b="0" kern="1200" smtClean="0"/>
            <a:t>responsible for</a:t>
          </a:r>
          <a:endParaRPr lang="en-US" sz="800" b="1"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7:</a:t>
          </a:r>
          <a:br>
            <a:rPr lang="en-US" sz="800" b="1" kern="1200" dirty="0" smtClean="0"/>
          </a:br>
          <a:r>
            <a:rPr lang="en-US" sz="800" b="0" kern="1200" dirty="0" smtClean="0"/>
            <a:t>inactivate all addresses and phone numbers on the “bad” ID’s record</a:t>
          </a:r>
          <a:endParaRPr lang="en-US" sz="800" b="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t" anchorCtr="0">
          <a:noAutofit/>
        </a:bodyPr>
        <a:lstStyle/>
        <a:p>
          <a:pPr lvl="0" algn="ctr" defTabSz="355600">
            <a:lnSpc>
              <a:spcPct val="90000"/>
            </a:lnSpc>
            <a:spcBef>
              <a:spcPct val="0"/>
            </a:spcBef>
            <a:spcAft>
              <a:spcPct val="35000"/>
            </a:spcAft>
          </a:pPr>
          <a:r>
            <a:rPr lang="en-US" sz="800" b="1" kern="1200" dirty="0" smtClean="0"/>
            <a:t>STEP 8:</a:t>
          </a:r>
          <a:br>
            <a:rPr lang="en-US" sz="800" b="1" kern="1200" dirty="0" smtClean="0"/>
          </a:br>
          <a:r>
            <a:rPr lang="en-US" sz="800" b="0" kern="1200" dirty="0" smtClean="0"/>
            <a:t>move all of my department’s information from the “bad” ID to the “good” ID in all necessary banner forms</a:t>
          </a:r>
          <a:endParaRPr lang="en-US" sz="800" b="1"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9</a:t>
          </a:r>
          <a:endParaRPr lang="en-US" sz="800"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10</a:t>
          </a:r>
          <a:endParaRPr lang="en-US" sz="8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Step 11</a:t>
          </a:r>
          <a:endParaRPr lang="en-US" sz="8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896" tIns="56896" rIns="56896" bIns="56896" numCol="1" spcCol="1270" anchor="ctr" anchorCtr="0">
          <a:noAutofit/>
        </a:bodyPr>
        <a:lstStyle/>
        <a:p>
          <a:pPr lvl="0" algn="ctr" defTabSz="355600">
            <a:lnSpc>
              <a:spcPct val="90000"/>
            </a:lnSpc>
            <a:spcBef>
              <a:spcPct val="0"/>
            </a:spcBef>
            <a:spcAft>
              <a:spcPct val="35000"/>
            </a:spcAft>
          </a:pPr>
          <a:r>
            <a:rPr lang="en-US" sz="800" kern="1200" dirty="0" smtClean="0"/>
            <a:t> Step 12</a:t>
          </a:r>
          <a:endParaRPr lang="en-US" sz="800" kern="1200" dirty="0"/>
        </a:p>
      </dsp:txBody>
      <dsp:txXfrm>
        <a:off x="6473948" y="3192608"/>
        <a:ext cx="1754013" cy="105240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A82922-E015-4154-BA26-A6FC9EC1E001}">
      <dsp:nvSpPr>
        <dsp:cNvPr id="0" name=""/>
        <dsp:cNvSpPr/>
      </dsp:nvSpPr>
      <dsp:spPr>
        <a:xfrm>
          <a:off x="1753851"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805132"/>
        <a:ext cx="20171" cy="4034"/>
      </dsp:txXfrm>
    </dsp:sp>
    <dsp:sp modelId="{8BBA6864-25DB-4CBA-9795-70CC530FB833}">
      <dsp:nvSpPr>
        <dsp:cNvPr id="0" name=""/>
        <dsp:cNvSpPr/>
      </dsp:nvSpPr>
      <dsp:spPr>
        <a:xfrm>
          <a:off x="1637"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u="none" kern="1200" dirty="0" smtClean="0"/>
            <a:t>STEP 1:</a:t>
          </a:r>
          <a:r>
            <a:rPr lang="en-US" sz="700" kern="1200" dirty="0" smtClean="0"/>
            <a:t/>
          </a:r>
          <a:br>
            <a:rPr lang="en-US" sz="700" kern="1200" dirty="0" smtClean="0"/>
          </a:br>
          <a:r>
            <a:rPr lang="en-US" sz="700" kern="1200" dirty="0" smtClean="0"/>
            <a:t>a possible duplicate is found</a:t>
          </a:r>
          <a:endParaRPr lang="en-US" sz="700" kern="1200" dirty="0"/>
        </a:p>
      </dsp:txBody>
      <dsp:txXfrm>
        <a:off x="1637" y="280945"/>
        <a:ext cx="1754013" cy="1052408"/>
      </dsp:txXfrm>
    </dsp:sp>
    <dsp:sp modelId="{2D8A8DB5-0C5F-4A40-A8A8-35A7DE9D9842}">
      <dsp:nvSpPr>
        <dsp:cNvPr id="0" name=""/>
        <dsp:cNvSpPr/>
      </dsp:nvSpPr>
      <dsp:spPr>
        <a:xfrm>
          <a:off x="3911288"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805132"/>
        <a:ext cx="20171" cy="4034"/>
      </dsp:txXfrm>
    </dsp:sp>
    <dsp:sp modelId="{347EAB3B-B73F-4869-ABA7-663127D3D39A}">
      <dsp:nvSpPr>
        <dsp:cNvPr id="0" name=""/>
        <dsp:cNvSpPr/>
      </dsp:nvSpPr>
      <dsp:spPr>
        <a:xfrm>
          <a:off x="2159074"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2:</a:t>
          </a:r>
          <a:r>
            <a:rPr lang="en-US" sz="700" kern="1200" dirty="0" smtClean="0"/>
            <a:t/>
          </a:r>
          <a:br>
            <a:rPr lang="en-US" sz="700" kern="1200" dirty="0" smtClean="0"/>
          </a:br>
          <a:r>
            <a:rPr lang="en-US" sz="700" kern="1200" dirty="0" smtClean="0"/>
            <a:t>decide if the records are actually duplicates</a:t>
          </a:r>
          <a:endParaRPr lang="en-US" sz="700" kern="1200" dirty="0"/>
        </a:p>
      </dsp:txBody>
      <dsp:txXfrm>
        <a:off x="2159074" y="280945"/>
        <a:ext cx="1754013" cy="1052408"/>
      </dsp:txXfrm>
    </dsp:sp>
    <dsp:sp modelId="{7005651E-5AE1-48C5-A077-C12DA8EE5034}">
      <dsp:nvSpPr>
        <dsp:cNvPr id="0" name=""/>
        <dsp:cNvSpPr/>
      </dsp:nvSpPr>
      <dsp:spPr>
        <a:xfrm>
          <a:off x="6068725" y="761429"/>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805132"/>
        <a:ext cx="20171" cy="4034"/>
      </dsp:txXfrm>
    </dsp:sp>
    <dsp:sp modelId="{8E5C927A-FB15-4B4D-A3BF-FFD78998F15D}">
      <dsp:nvSpPr>
        <dsp:cNvPr id="0" name=""/>
        <dsp:cNvSpPr/>
      </dsp:nvSpPr>
      <dsp:spPr>
        <a:xfrm>
          <a:off x="4316511"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3:</a:t>
          </a:r>
          <a:br>
            <a:rPr lang="en-US" sz="700" b="1" kern="1200" dirty="0" smtClean="0"/>
          </a:br>
          <a:r>
            <a:rPr lang="en-US" sz="700" b="0" kern="1200" dirty="0" smtClean="0"/>
            <a:t>if duplicates, enter information onto duplicate spreadsheet</a:t>
          </a:r>
          <a:endParaRPr lang="en-US" sz="700" b="1" kern="1200" dirty="0"/>
        </a:p>
      </dsp:txBody>
      <dsp:txXfrm>
        <a:off x="4316511" y="280945"/>
        <a:ext cx="1754013" cy="1052408"/>
      </dsp:txXfrm>
    </dsp:sp>
    <dsp:sp modelId="{E68E8F57-BAED-4543-850F-2CCC01775393}">
      <dsp:nvSpPr>
        <dsp:cNvPr id="0" name=""/>
        <dsp:cNvSpPr/>
      </dsp:nvSpPr>
      <dsp:spPr>
        <a:xfrm>
          <a:off x="878644" y="1331553"/>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1515948"/>
        <a:ext cx="324243" cy="4034"/>
      </dsp:txXfrm>
    </dsp:sp>
    <dsp:sp modelId="{C8522C34-B51D-44B1-8364-76BE8519A78C}">
      <dsp:nvSpPr>
        <dsp:cNvPr id="0" name=""/>
        <dsp:cNvSpPr/>
      </dsp:nvSpPr>
      <dsp:spPr>
        <a:xfrm>
          <a:off x="6473948" y="280945"/>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4:</a:t>
          </a:r>
          <a:r>
            <a:rPr lang="en-US" sz="700" kern="1200" dirty="0" smtClean="0"/>
            <a:t/>
          </a:r>
          <a:br>
            <a:rPr lang="en-US" sz="700" kern="1200" dirty="0" smtClean="0"/>
          </a:br>
          <a:r>
            <a:rPr lang="en-US" sz="700" kern="1200" dirty="0" smtClean="0"/>
            <a:t>notify gift administration that the spreadsheet has been updated</a:t>
          </a:r>
          <a:endParaRPr lang="en-US" sz="700" kern="1200" dirty="0"/>
        </a:p>
      </dsp:txBody>
      <dsp:txXfrm>
        <a:off x="6473948" y="280945"/>
        <a:ext cx="1754013" cy="1052408"/>
      </dsp:txXfrm>
    </dsp:sp>
    <dsp:sp modelId="{EDC3151A-573A-4C8B-81D0-21751AB1AAFA}">
      <dsp:nvSpPr>
        <dsp:cNvPr id="0" name=""/>
        <dsp:cNvSpPr/>
      </dsp:nvSpPr>
      <dsp:spPr>
        <a:xfrm>
          <a:off x="1753851"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2260963"/>
        <a:ext cx="20171" cy="4034"/>
      </dsp:txXfrm>
    </dsp:sp>
    <dsp:sp modelId="{AD779EF2-43B4-4B6C-A915-E5FF8FE8C9CD}">
      <dsp:nvSpPr>
        <dsp:cNvPr id="0" name=""/>
        <dsp:cNvSpPr/>
      </dsp:nvSpPr>
      <dsp:spPr>
        <a:xfrm>
          <a:off x="1637"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5:</a:t>
          </a:r>
          <a:br>
            <a:rPr lang="en-US" sz="700" b="1" kern="1200" dirty="0" smtClean="0"/>
          </a:br>
          <a:r>
            <a:rPr lang="en-US" sz="700" b="0" kern="1200" dirty="0" smtClean="0"/>
            <a:t>gift administration will determine the “good/bad” IDs, update the spreadsheet, and notify me once the spreadsheet has been updated</a:t>
          </a:r>
          <a:endParaRPr lang="en-US" sz="700" b="0" kern="1200" dirty="0"/>
        </a:p>
      </dsp:txBody>
      <dsp:txXfrm>
        <a:off x="1637" y="1736776"/>
        <a:ext cx="1754013" cy="1052408"/>
      </dsp:txXfrm>
    </dsp:sp>
    <dsp:sp modelId="{B2C395EC-5927-4F12-AAFA-876212A81347}">
      <dsp:nvSpPr>
        <dsp:cNvPr id="0" name=""/>
        <dsp:cNvSpPr/>
      </dsp:nvSpPr>
      <dsp:spPr>
        <a:xfrm>
          <a:off x="3911288"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2260963"/>
        <a:ext cx="20171" cy="4034"/>
      </dsp:txXfrm>
    </dsp:sp>
    <dsp:sp modelId="{E6BC6BB7-88BA-410F-89EB-9B66AB20AA18}">
      <dsp:nvSpPr>
        <dsp:cNvPr id="0" name=""/>
        <dsp:cNvSpPr/>
      </dsp:nvSpPr>
      <dsp:spPr>
        <a:xfrm>
          <a:off x="2159074"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6:</a:t>
          </a:r>
          <a:br>
            <a:rPr lang="en-US" sz="700" b="1" kern="1200" dirty="0" smtClean="0"/>
          </a:br>
          <a:r>
            <a:rPr lang="en-US" sz="700" b="0" kern="1200" dirty="0" smtClean="0"/>
            <a:t>notify donor relations and prospect research of the “good” and “bad” IDs and request that they merge the information their department is </a:t>
          </a:r>
          <a:r>
            <a:rPr lang="en-US" sz="700" b="0" kern="1200" smtClean="0"/>
            <a:t>responsible for</a:t>
          </a:r>
          <a:endParaRPr lang="en-US" sz="700" b="1" kern="1200" dirty="0"/>
        </a:p>
      </dsp:txBody>
      <dsp:txXfrm>
        <a:off x="2159074" y="1736776"/>
        <a:ext cx="1754013" cy="1052408"/>
      </dsp:txXfrm>
    </dsp:sp>
    <dsp:sp modelId="{EBC46D9F-E41B-4E48-AA8F-B11F3483DE63}">
      <dsp:nvSpPr>
        <dsp:cNvPr id="0" name=""/>
        <dsp:cNvSpPr/>
      </dsp:nvSpPr>
      <dsp:spPr>
        <a:xfrm>
          <a:off x="6068725" y="2217260"/>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2260963"/>
        <a:ext cx="20171" cy="4034"/>
      </dsp:txXfrm>
    </dsp:sp>
    <dsp:sp modelId="{DBF44740-6577-4DB8-BFE6-58E9B18B6559}">
      <dsp:nvSpPr>
        <dsp:cNvPr id="0" name=""/>
        <dsp:cNvSpPr/>
      </dsp:nvSpPr>
      <dsp:spPr>
        <a:xfrm>
          <a:off x="4316511"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7:</a:t>
          </a:r>
          <a:br>
            <a:rPr lang="en-US" sz="700" b="1" kern="1200" dirty="0" smtClean="0"/>
          </a:br>
          <a:r>
            <a:rPr lang="en-US" sz="700" b="0" kern="1200" dirty="0" smtClean="0"/>
            <a:t>inactivate all addresses and phone numbers on the “bad” ID’s record</a:t>
          </a:r>
          <a:endParaRPr lang="en-US" sz="700" b="0" kern="1200" dirty="0"/>
        </a:p>
      </dsp:txBody>
      <dsp:txXfrm>
        <a:off x="4316511" y="1736776"/>
        <a:ext cx="1754013" cy="1052408"/>
      </dsp:txXfrm>
    </dsp:sp>
    <dsp:sp modelId="{8B51955E-76EA-4FDA-9BA3-AA88ED659CA9}">
      <dsp:nvSpPr>
        <dsp:cNvPr id="0" name=""/>
        <dsp:cNvSpPr/>
      </dsp:nvSpPr>
      <dsp:spPr>
        <a:xfrm>
          <a:off x="878644" y="2787385"/>
          <a:ext cx="6472311" cy="372823"/>
        </a:xfrm>
        <a:custGeom>
          <a:avLst/>
          <a:gdLst/>
          <a:ahLst/>
          <a:cxnLst/>
          <a:rect l="0" t="0" r="0" b="0"/>
          <a:pathLst>
            <a:path>
              <a:moveTo>
                <a:pt x="6472311" y="0"/>
              </a:moveTo>
              <a:lnTo>
                <a:pt x="6472311" y="203511"/>
              </a:lnTo>
              <a:lnTo>
                <a:pt x="0" y="203511"/>
              </a:lnTo>
              <a:lnTo>
                <a:pt x="0" y="372823"/>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52678" y="2971779"/>
        <a:ext cx="324243" cy="4034"/>
      </dsp:txXfrm>
    </dsp:sp>
    <dsp:sp modelId="{1B3D42C7-D764-4BB3-948C-42D9DAB6EC2A}">
      <dsp:nvSpPr>
        <dsp:cNvPr id="0" name=""/>
        <dsp:cNvSpPr/>
      </dsp:nvSpPr>
      <dsp:spPr>
        <a:xfrm>
          <a:off x="6473948" y="1736776"/>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8:</a:t>
          </a:r>
          <a:br>
            <a:rPr lang="en-US" sz="700" b="1" kern="1200" dirty="0" smtClean="0"/>
          </a:br>
          <a:r>
            <a:rPr lang="en-US" sz="700" b="0" kern="1200" dirty="0" smtClean="0"/>
            <a:t>move all of my department’s information from the “bad” ID to the “good” ID in all necessary banner forms</a:t>
          </a:r>
          <a:endParaRPr lang="en-US" sz="700" b="1" kern="1200" dirty="0"/>
        </a:p>
      </dsp:txBody>
      <dsp:txXfrm>
        <a:off x="6473948" y="1736776"/>
        <a:ext cx="1754013" cy="1052408"/>
      </dsp:txXfrm>
    </dsp:sp>
    <dsp:sp modelId="{00B92114-5E49-4A26-B084-16D86A67A89A}">
      <dsp:nvSpPr>
        <dsp:cNvPr id="0" name=""/>
        <dsp:cNvSpPr/>
      </dsp:nvSpPr>
      <dsp:spPr>
        <a:xfrm>
          <a:off x="1753851"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30177" y="3716795"/>
        <a:ext cx="20171" cy="4034"/>
      </dsp:txXfrm>
    </dsp:sp>
    <dsp:sp modelId="{BABAC35D-98E2-4888-A590-74AC2A4D7330}">
      <dsp:nvSpPr>
        <dsp:cNvPr id="0" name=""/>
        <dsp:cNvSpPr/>
      </dsp:nvSpPr>
      <dsp:spPr>
        <a:xfrm>
          <a:off x="1637"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t" anchorCtr="0">
          <a:noAutofit/>
        </a:bodyPr>
        <a:lstStyle/>
        <a:p>
          <a:pPr lvl="0" algn="ctr" defTabSz="311150">
            <a:lnSpc>
              <a:spcPct val="90000"/>
            </a:lnSpc>
            <a:spcBef>
              <a:spcPct val="0"/>
            </a:spcBef>
            <a:spcAft>
              <a:spcPct val="35000"/>
            </a:spcAft>
          </a:pPr>
          <a:r>
            <a:rPr lang="en-US" sz="700" b="1" kern="1200" dirty="0" smtClean="0"/>
            <a:t>STEP 9:</a:t>
          </a:r>
          <a:br>
            <a:rPr lang="en-US" sz="700" b="1" kern="1200" dirty="0" smtClean="0"/>
          </a:br>
          <a:r>
            <a:rPr lang="en-US" sz="700" b="0" kern="1200" dirty="0" smtClean="0"/>
            <a:t>add a user alert in AUAALRT for the “bad” ID with a message that states not to use this record and update the spreadsheet with an “x” in the user alert column once this is complete</a:t>
          </a:r>
          <a:endParaRPr lang="en-US" sz="700" b="1" kern="1200" dirty="0"/>
        </a:p>
      </dsp:txBody>
      <dsp:txXfrm>
        <a:off x="1637" y="3192608"/>
        <a:ext cx="1754013" cy="1052408"/>
      </dsp:txXfrm>
    </dsp:sp>
    <dsp:sp modelId="{057F2B76-B26B-4659-A46C-31946031FF0D}">
      <dsp:nvSpPr>
        <dsp:cNvPr id="0" name=""/>
        <dsp:cNvSpPr/>
      </dsp:nvSpPr>
      <dsp:spPr>
        <a:xfrm>
          <a:off x="3911288"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87614" y="3716795"/>
        <a:ext cx="20171" cy="4034"/>
      </dsp:txXfrm>
    </dsp:sp>
    <dsp:sp modelId="{DAF7D8CF-630F-4234-BBAA-6395C6A2AAB8}">
      <dsp:nvSpPr>
        <dsp:cNvPr id="0" name=""/>
        <dsp:cNvSpPr/>
      </dsp:nvSpPr>
      <dsp:spPr>
        <a:xfrm>
          <a:off x="2159074"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t>Step 10</a:t>
          </a:r>
          <a:endParaRPr lang="en-US" sz="700" kern="1200" dirty="0"/>
        </a:p>
      </dsp:txBody>
      <dsp:txXfrm>
        <a:off x="2159074" y="3192608"/>
        <a:ext cx="1754013" cy="1052408"/>
      </dsp:txXfrm>
    </dsp:sp>
    <dsp:sp modelId="{AD144490-F2FB-48D5-B614-CD20968E51A7}">
      <dsp:nvSpPr>
        <dsp:cNvPr id="0" name=""/>
        <dsp:cNvSpPr/>
      </dsp:nvSpPr>
      <dsp:spPr>
        <a:xfrm>
          <a:off x="6068725" y="3673092"/>
          <a:ext cx="372823" cy="91440"/>
        </a:xfrm>
        <a:custGeom>
          <a:avLst/>
          <a:gdLst/>
          <a:ahLst/>
          <a:cxnLst/>
          <a:rect l="0" t="0" r="0" b="0"/>
          <a:pathLst>
            <a:path>
              <a:moveTo>
                <a:pt x="0" y="45720"/>
              </a:moveTo>
              <a:lnTo>
                <a:pt x="372823"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245051" y="3716795"/>
        <a:ext cx="20171" cy="4034"/>
      </dsp:txXfrm>
    </dsp:sp>
    <dsp:sp modelId="{F7F9EF74-2070-4AC4-BB5A-4BFE913662C7}">
      <dsp:nvSpPr>
        <dsp:cNvPr id="0" name=""/>
        <dsp:cNvSpPr/>
      </dsp:nvSpPr>
      <dsp:spPr>
        <a:xfrm>
          <a:off x="4316511"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t>Step 11</a:t>
          </a:r>
          <a:endParaRPr lang="en-US" sz="700" kern="1200" dirty="0"/>
        </a:p>
      </dsp:txBody>
      <dsp:txXfrm>
        <a:off x="4316511" y="3192608"/>
        <a:ext cx="1754013" cy="1052408"/>
      </dsp:txXfrm>
    </dsp:sp>
    <dsp:sp modelId="{7A10EAE1-CC67-4762-846D-26FFC98DBA0A}">
      <dsp:nvSpPr>
        <dsp:cNvPr id="0" name=""/>
        <dsp:cNvSpPr/>
      </dsp:nvSpPr>
      <dsp:spPr>
        <a:xfrm>
          <a:off x="6473948" y="3192608"/>
          <a:ext cx="1754013" cy="1052408"/>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lvl="0" algn="ctr" defTabSz="311150">
            <a:lnSpc>
              <a:spcPct val="90000"/>
            </a:lnSpc>
            <a:spcBef>
              <a:spcPct val="0"/>
            </a:spcBef>
            <a:spcAft>
              <a:spcPct val="35000"/>
            </a:spcAft>
          </a:pPr>
          <a:r>
            <a:rPr lang="en-US" sz="700" kern="1200" dirty="0" smtClean="0"/>
            <a:t> Step 12</a:t>
          </a:r>
          <a:endParaRPr lang="en-US" sz="700" kern="1200" dirty="0"/>
        </a:p>
      </dsp:txBody>
      <dsp:txXfrm>
        <a:off x="6473948" y="3192608"/>
        <a:ext cx="1754013" cy="105240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6434"/>
          </a:xfrm>
          <a:prstGeom prst="rect">
            <a:avLst/>
          </a:prstGeom>
        </p:spPr>
        <p:txBody>
          <a:bodyPr vert="horz" lIns="92446" tIns="46223" rIns="92446" bIns="46223" rtlCol="0"/>
          <a:lstStyle>
            <a:lvl1pPr algn="r">
              <a:defRPr sz="1200"/>
            </a:lvl1pPr>
          </a:lstStyle>
          <a:p>
            <a:fld id="{A39BF832-105A-4C5D-AA3F-7DA98C7C52BC}" type="datetimeFigureOut">
              <a:rPr lang="en-US" smtClean="0"/>
              <a:t>8/15/2018</a:t>
            </a:fld>
            <a:endParaRPr lang="en-US"/>
          </a:p>
        </p:txBody>
      </p:sp>
      <p:sp>
        <p:nvSpPr>
          <p:cNvPr id="4" name="Footer Placeholder 3"/>
          <p:cNvSpPr>
            <a:spLocks noGrp="1"/>
          </p:cNvSpPr>
          <p:nvPr>
            <p:ph type="ftr" sz="quarter" idx="2"/>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6433"/>
          </a:xfrm>
          <a:prstGeom prst="rect">
            <a:avLst/>
          </a:prstGeom>
        </p:spPr>
        <p:txBody>
          <a:bodyPr vert="horz" lIns="92446" tIns="46223" rIns="92446" bIns="46223" rtlCol="0" anchor="b"/>
          <a:lstStyle>
            <a:lvl1pPr algn="r">
              <a:defRPr sz="1200"/>
            </a:lvl1pPr>
          </a:lstStyle>
          <a:p>
            <a:fld id="{82C350D7-7C26-454E-8890-52CB97D4EB6C}" type="slidenum">
              <a:rPr lang="en-US" smtClean="0"/>
              <a:t>‹#›</a:t>
            </a:fld>
            <a:endParaRPr lang="en-US"/>
          </a:p>
        </p:txBody>
      </p:sp>
    </p:spTree>
    <p:extLst>
      <p:ext uri="{BB962C8B-B14F-4D97-AF65-F5344CB8AC3E}">
        <p14:creationId xmlns:p14="http://schemas.microsoft.com/office/powerpoint/2010/main" val="252378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AC7437C3-1743-4EED-9A46-C3814B8DFD1D}" type="datetimeFigureOut">
              <a:rPr lang="en-US" smtClean="0"/>
              <a:t>8/15/2018</a:t>
            </a:fld>
            <a:endParaRPr lang="en-US"/>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ABAF8E5E-19E7-4418-89FB-63011BEA281A}" type="slidenum">
              <a:rPr lang="en-US" smtClean="0"/>
              <a:t>‹#›</a:t>
            </a:fld>
            <a:endParaRPr lang="en-US"/>
          </a:p>
        </p:txBody>
      </p:sp>
    </p:spTree>
    <p:extLst>
      <p:ext uri="{BB962C8B-B14F-4D97-AF65-F5344CB8AC3E}">
        <p14:creationId xmlns:p14="http://schemas.microsoft.com/office/powerpoint/2010/main" val="308662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F8E5E-19E7-4418-89FB-63011BEA281A}" type="slidenum">
              <a:rPr lang="en-US" smtClean="0"/>
              <a:t>8</a:t>
            </a:fld>
            <a:endParaRPr lang="en-US"/>
          </a:p>
        </p:txBody>
      </p:sp>
    </p:spTree>
    <p:extLst>
      <p:ext uri="{BB962C8B-B14F-4D97-AF65-F5344CB8AC3E}">
        <p14:creationId xmlns:p14="http://schemas.microsoft.com/office/powerpoint/2010/main" val="833444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2A4143-1CEE-4AE4-AD9B-5AADEAE137B7}" type="datetimeFigureOut">
              <a:rPr lang="en-US" smtClean="0"/>
              <a:t>8/15/2018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D0F0F3-6D14-4A29-A603-CBE4880F15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2A4143-1CEE-4AE4-AD9B-5AADEAE137B7}" type="datetimeFigureOut">
              <a:rPr lang="en-US" smtClean="0"/>
              <a:t>8/15/2018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2A4143-1CEE-4AE4-AD9B-5AADEAE137B7}"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2A4143-1CEE-4AE4-AD9B-5AADEAE137B7}" type="datetimeFigureOut">
              <a:rPr lang="en-US" smtClean="0"/>
              <a:t>8/15/2018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2A4143-1CEE-4AE4-AD9B-5AADEAE137B7}" type="datetimeFigureOut">
              <a:rPr lang="en-US" smtClean="0"/>
              <a:t>8/15/2018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D0F0F3-6D14-4A29-A603-CBE4880F153C}"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A4143-1CEE-4AE4-AD9B-5AADEAE137B7}" type="datetimeFigureOut">
              <a:rPr lang="en-US" smtClean="0"/>
              <a:t>8/15/2018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D0F0F3-6D14-4A29-A603-CBE4880F15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A2A4143-1CEE-4AE4-AD9B-5AADEAE137B7}" type="datetimeFigureOut">
              <a:rPr lang="en-US" smtClean="0"/>
              <a:t>8/15/2018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2A4143-1CEE-4AE4-AD9B-5AADEAE137B7}" type="datetimeFigureOut">
              <a:rPr lang="en-US" smtClean="0"/>
              <a:t>8/15/2018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D0F0F3-6D14-4A29-A603-CBE4880F153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2A4143-1CEE-4AE4-AD9B-5AADEAE137B7}" type="datetimeFigureOut">
              <a:rPr lang="en-US" smtClean="0"/>
              <a:t>8/15/2018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D0F0F3-6D14-4A29-A603-CBE4880F15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fontScale="90000"/>
          </a:bodyPr>
          <a:lstStyle/>
          <a:p>
            <a:pPr algn="ctr"/>
            <a:r>
              <a:rPr lang="en-US" dirty="0" smtClean="0"/>
              <a:t>MBUG 2018</a:t>
            </a:r>
            <a:br>
              <a:rPr lang="en-US" dirty="0" smtClean="0"/>
            </a:br>
            <a:endParaRPr lang="en-US" dirty="0"/>
          </a:p>
        </p:txBody>
      </p:sp>
      <p:sp>
        <p:nvSpPr>
          <p:cNvPr id="5" name="Subtitle 4"/>
          <p:cNvSpPr>
            <a:spLocks noGrp="1"/>
          </p:cNvSpPr>
          <p:nvPr>
            <p:ph type="subTitle" idx="1"/>
          </p:nvPr>
        </p:nvSpPr>
        <p:spPr>
          <a:xfrm>
            <a:off x="685800" y="1905000"/>
            <a:ext cx="7772400" cy="2438400"/>
          </a:xfrm>
        </p:spPr>
        <p:txBody>
          <a:bodyPr>
            <a:normAutofit/>
          </a:bodyPr>
          <a:lstStyle/>
          <a:p>
            <a:pPr algn="l"/>
            <a:r>
              <a:rPr lang="en-US" sz="2000" dirty="0" smtClean="0"/>
              <a:t>Session Title:	Managing and Merging Duplicate Records</a:t>
            </a:r>
          </a:p>
          <a:p>
            <a:pPr algn="l"/>
            <a:r>
              <a:rPr lang="en-US" sz="2000" dirty="0" smtClean="0"/>
              <a:t>Presented By:	Reagan Kinard</a:t>
            </a:r>
          </a:p>
          <a:p>
            <a:pPr algn="l"/>
            <a:r>
              <a:rPr lang="en-US" sz="2000" dirty="0" smtClean="0"/>
              <a:t>Institution:	Mississippi State University</a:t>
            </a:r>
          </a:p>
          <a:p>
            <a:pPr algn="l"/>
            <a:endParaRPr lang="en-US" sz="2000" dirty="0" smtClean="0"/>
          </a:p>
          <a:p>
            <a:pPr algn="l"/>
            <a:r>
              <a:rPr lang="en-US" sz="2000" dirty="0" smtClean="0"/>
              <a:t>September 10, 2018</a:t>
            </a:r>
            <a:endParaRPr lang="en-US" sz="2000" dirty="0"/>
          </a:p>
        </p:txBody>
      </p:sp>
      <p:pic>
        <p:nvPicPr>
          <p:cNvPr id="8" name="Picture 7"/>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216513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Spreadsheet Headers</a:t>
            </a:r>
            <a:endParaRPr lang="en-US" dirty="0"/>
          </a:p>
        </p:txBody>
      </p:sp>
      <p:grpSp>
        <p:nvGrpSpPr>
          <p:cNvPr id="5" name="Group 4"/>
          <p:cNvGrpSpPr/>
          <p:nvPr/>
        </p:nvGrpSpPr>
        <p:grpSpPr>
          <a:xfrm>
            <a:off x="228601" y="1416379"/>
            <a:ext cx="8686799" cy="3611562"/>
            <a:chOff x="563634" y="3582371"/>
            <a:chExt cx="9267827" cy="3097428"/>
          </a:xfrm>
        </p:grpSpPr>
        <p:sp>
          <p:nvSpPr>
            <p:cNvPr id="6" name="Content Placeholder 2"/>
            <p:cNvSpPr txBox="1">
              <a:spLocks/>
            </p:cNvSpPr>
            <p:nvPr/>
          </p:nvSpPr>
          <p:spPr>
            <a:xfrm>
              <a:off x="563634" y="3583451"/>
              <a:ext cx="2138729" cy="2932672"/>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230188" indent="-230188">
                <a:lnSpc>
                  <a:spcPct val="120000"/>
                </a:lnSpc>
                <a:buClr>
                  <a:srgbClr val="2DA2BF"/>
                </a:buClr>
                <a:buFont typeface="+mj-lt"/>
                <a:buAutoNum type="arabicPeriod"/>
              </a:pPr>
              <a:r>
                <a:rPr lang="en-US" sz="6400" dirty="0" smtClean="0">
                  <a:solidFill>
                    <a:schemeClr val="tx1"/>
                  </a:solidFill>
                </a:rPr>
                <a:t>Date Initiated</a:t>
              </a:r>
            </a:p>
            <a:p>
              <a:pPr marL="230188" lvl="0" indent="-230188">
                <a:lnSpc>
                  <a:spcPct val="120000"/>
                </a:lnSpc>
                <a:buClr>
                  <a:srgbClr val="2DA2BF"/>
                </a:buClr>
                <a:buFont typeface="+mj-lt"/>
                <a:buAutoNum type="arabicPeriod"/>
              </a:pPr>
              <a:r>
                <a:rPr lang="en-US" sz="6400" dirty="0">
                  <a:solidFill>
                    <a:schemeClr val="tx1"/>
                  </a:solidFill>
                </a:rPr>
                <a:t>Banner ID One</a:t>
              </a:r>
            </a:p>
            <a:p>
              <a:pPr marL="230188" lvl="0" indent="-230188">
                <a:lnSpc>
                  <a:spcPct val="120000"/>
                </a:lnSpc>
                <a:buClr>
                  <a:srgbClr val="2DA2BF"/>
                </a:buClr>
                <a:buFont typeface="+mj-lt"/>
                <a:buAutoNum type="arabicPeriod"/>
              </a:pPr>
              <a:r>
                <a:rPr lang="en-US" sz="6400" dirty="0">
                  <a:solidFill>
                    <a:schemeClr val="tx1"/>
                  </a:solidFill>
                </a:rPr>
                <a:t>Banner ID Two</a:t>
              </a:r>
            </a:p>
            <a:p>
              <a:pPr marL="230188" lvl="0" indent="-230188">
                <a:lnSpc>
                  <a:spcPct val="120000"/>
                </a:lnSpc>
                <a:buClr>
                  <a:srgbClr val="2DA2BF"/>
                </a:buClr>
                <a:buFont typeface="+mj-lt"/>
                <a:buAutoNum type="arabicPeriod"/>
              </a:pPr>
              <a:r>
                <a:rPr lang="en-US" sz="6400" dirty="0">
                  <a:solidFill>
                    <a:schemeClr val="tx1"/>
                  </a:solidFill>
                </a:rPr>
                <a:t>Banner ID Three</a:t>
              </a:r>
            </a:p>
            <a:p>
              <a:pPr marL="230188" lvl="0" indent="-230188">
                <a:lnSpc>
                  <a:spcPct val="120000"/>
                </a:lnSpc>
                <a:buClr>
                  <a:srgbClr val="2DA2BF"/>
                </a:buClr>
                <a:buFont typeface="+mj-lt"/>
                <a:buAutoNum type="arabicPeriod"/>
              </a:pPr>
              <a:r>
                <a:rPr lang="en-US" sz="6400" dirty="0">
                  <a:solidFill>
                    <a:schemeClr val="tx1"/>
                  </a:solidFill>
                </a:rPr>
                <a:t>Good ID</a:t>
              </a:r>
            </a:p>
            <a:p>
              <a:pPr marL="230188" lvl="0" indent="-230188">
                <a:lnSpc>
                  <a:spcPct val="120000"/>
                </a:lnSpc>
                <a:buClr>
                  <a:srgbClr val="2DA2BF"/>
                </a:buClr>
                <a:buFont typeface="+mj-lt"/>
                <a:buAutoNum type="arabicPeriod"/>
              </a:pPr>
              <a:r>
                <a:rPr lang="en-US" sz="6400" dirty="0">
                  <a:solidFill>
                    <a:schemeClr val="tx1"/>
                  </a:solidFill>
                </a:rPr>
                <a:t>Bad ID(s</a:t>
              </a:r>
              <a:r>
                <a:rPr lang="en-US" sz="6400" dirty="0" smtClean="0">
                  <a:solidFill>
                    <a:schemeClr val="tx1"/>
                  </a:solidFill>
                </a:rPr>
                <a:t>)</a:t>
              </a:r>
            </a:p>
            <a:p>
              <a:pPr marL="230188" lvl="0" indent="-230188">
                <a:lnSpc>
                  <a:spcPct val="120000"/>
                </a:lnSpc>
                <a:buClr>
                  <a:srgbClr val="2DA2BF"/>
                </a:buClr>
                <a:buFont typeface="+mj-lt"/>
                <a:buAutoNum type="arabicPeriod"/>
              </a:pPr>
              <a:r>
                <a:rPr lang="en-US" sz="6400" dirty="0" smtClean="0">
                  <a:solidFill>
                    <a:schemeClr val="tx1"/>
                  </a:solidFill>
                </a:rPr>
                <a:t>Donor Name</a:t>
              </a:r>
            </a:p>
            <a:p>
              <a:pPr marL="230188" lvl="0" indent="-230188">
                <a:lnSpc>
                  <a:spcPct val="120000"/>
                </a:lnSpc>
                <a:buClr>
                  <a:srgbClr val="2DA2BF"/>
                </a:buClr>
                <a:buFont typeface="+mj-lt"/>
                <a:buAutoNum type="arabicPeriod"/>
              </a:pPr>
              <a:r>
                <a:rPr lang="en-US" sz="6400" dirty="0" smtClean="0">
                  <a:solidFill>
                    <a:schemeClr val="tx1"/>
                  </a:solidFill>
                </a:rPr>
                <a:t>User Alert</a:t>
              </a:r>
              <a:endParaRPr lang="en-US" sz="6400" dirty="0">
                <a:solidFill>
                  <a:schemeClr val="tx1"/>
                </a:solidFill>
              </a:endParaRPr>
            </a:p>
            <a:p>
              <a:endParaRPr lang="en-US" sz="2400" dirty="0" smtClean="0"/>
            </a:p>
            <a:p>
              <a:endParaRPr lang="en-US" dirty="0"/>
            </a:p>
          </p:txBody>
        </p:sp>
        <p:sp>
          <p:nvSpPr>
            <p:cNvPr id="7" name="Content Placeholder 2"/>
            <p:cNvSpPr txBox="1">
              <a:spLocks/>
            </p:cNvSpPr>
            <p:nvPr/>
          </p:nvSpPr>
          <p:spPr>
            <a:xfrm>
              <a:off x="2623150" y="3582371"/>
              <a:ext cx="4365236" cy="30974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403225" lvl="0" indent="-403225">
                <a:lnSpc>
                  <a:spcPct val="120000"/>
                </a:lnSpc>
                <a:buClr>
                  <a:srgbClr val="2DA2BF"/>
                </a:buClr>
                <a:buFont typeface="+mj-lt"/>
                <a:buAutoNum type="arabicPeriod" startAt="9"/>
              </a:pPr>
              <a:r>
                <a:rPr lang="en-US" sz="1600" dirty="0"/>
                <a:t>Date Demographic &amp; Biographical Info Cleared (Name(s) of Person(s) Responsible)</a:t>
              </a:r>
            </a:p>
            <a:p>
              <a:pPr marL="403225" lvl="0" indent="-403225">
                <a:lnSpc>
                  <a:spcPct val="120000"/>
                </a:lnSpc>
                <a:buClr>
                  <a:srgbClr val="2DA2BF"/>
                </a:buClr>
                <a:buFont typeface="+mj-lt"/>
                <a:buAutoNum type="arabicPeriod" startAt="9"/>
              </a:pPr>
              <a:r>
                <a:rPr lang="en-US" sz="1600" dirty="0"/>
                <a:t>Date Gift Society Info Cleared </a:t>
              </a:r>
              <a:r>
                <a:rPr lang="en-US" sz="1600" dirty="0" smtClean="0"/>
                <a:t/>
              </a:r>
              <a:br>
                <a:rPr lang="en-US" sz="1600" dirty="0" smtClean="0"/>
              </a:br>
              <a:r>
                <a:rPr lang="en-US" sz="1600" dirty="0" smtClean="0"/>
                <a:t>(</a:t>
              </a:r>
              <a:r>
                <a:rPr lang="en-US" sz="1600" dirty="0"/>
                <a:t>Name(s) of Person(s) Responsible)</a:t>
              </a:r>
            </a:p>
            <a:p>
              <a:pPr marL="403225" lvl="0" indent="-403225">
                <a:lnSpc>
                  <a:spcPct val="120000"/>
                </a:lnSpc>
                <a:buClr>
                  <a:srgbClr val="2DA2BF"/>
                </a:buClr>
                <a:buFont typeface="+mj-lt"/>
                <a:buAutoNum type="arabicPeriod" startAt="9"/>
              </a:pPr>
              <a:r>
                <a:rPr lang="en-US" sz="1600" dirty="0"/>
                <a:t>Date Gift/Pledge Info Cleared </a:t>
              </a:r>
              <a:r>
                <a:rPr lang="en-US" sz="1600" dirty="0" smtClean="0"/>
                <a:t/>
              </a:r>
              <a:br>
                <a:rPr lang="en-US" sz="1600" dirty="0" smtClean="0"/>
              </a:br>
              <a:r>
                <a:rPr lang="en-US" sz="1600" dirty="0" smtClean="0"/>
                <a:t>(</a:t>
              </a:r>
              <a:r>
                <a:rPr lang="en-US" sz="1600" dirty="0"/>
                <a:t>Name(s) of Person(s) Responsible)</a:t>
              </a:r>
            </a:p>
            <a:p>
              <a:pPr marL="403225" lvl="0" indent="-403225">
                <a:lnSpc>
                  <a:spcPct val="120000"/>
                </a:lnSpc>
                <a:buClr>
                  <a:srgbClr val="2DA2BF"/>
                </a:buClr>
                <a:buFont typeface="+mj-lt"/>
                <a:buAutoNum type="arabicPeriod" startAt="9"/>
              </a:pPr>
              <a:r>
                <a:rPr lang="en-US" sz="1600" dirty="0"/>
                <a:t>Date Prospect Info Cleared </a:t>
              </a:r>
              <a:r>
                <a:rPr lang="en-US" sz="1600" dirty="0" smtClean="0"/>
                <a:t/>
              </a:r>
              <a:br>
                <a:rPr lang="en-US" sz="1600" dirty="0" smtClean="0"/>
              </a:br>
              <a:r>
                <a:rPr lang="en-US" sz="1600" dirty="0" smtClean="0"/>
                <a:t>(</a:t>
              </a:r>
              <a:r>
                <a:rPr lang="en-US" sz="1600" dirty="0"/>
                <a:t>Name(s) of Person(s) Responsible)</a:t>
              </a:r>
            </a:p>
            <a:p>
              <a:pPr marL="403225" lvl="0" indent="-403225">
                <a:lnSpc>
                  <a:spcPct val="120000"/>
                </a:lnSpc>
                <a:buClr>
                  <a:srgbClr val="2DA2BF"/>
                </a:buClr>
                <a:buFont typeface="+mj-lt"/>
                <a:buAutoNum type="arabicPeriod" startAt="9"/>
              </a:pPr>
              <a:r>
                <a:rPr lang="en-US" sz="1600" dirty="0"/>
                <a:t>Date Merge Completed </a:t>
              </a:r>
              <a:r>
                <a:rPr lang="en-US" sz="1600" dirty="0" smtClean="0"/>
                <a:t/>
              </a:r>
              <a:br>
                <a:rPr lang="en-US" sz="1600" dirty="0" smtClean="0"/>
              </a:br>
              <a:r>
                <a:rPr lang="en-US" sz="1600" dirty="0" smtClean="0"/>
                <a:t>(</a:t>
              </a:r>
              <a:r>
                <a:rPr lang="en-US" sz="1600" dirty="0"/>
                <a:t>Name(s) of Person(s) Responsible)</a:t>
              </a:r>
            </a:p>
            <a:p>
              <a:endParaRPr lang="en-US" sz="2400" dirty="0" smtClean="0"/>
            </a:p>
            <a:p>
              <a:pPr marL="0" indent="0">
                <a:buNone/>
              </a:pPr>
              <a:endParaRPr lang="en-US" dirty="0"/>
            </a:p>
          </p:txBody>
        </p:sp>
        <p:sp>
          <p:nvSpPr>
            <p:cNvPr id="8" name="Content Placeholder 2"/>
            <p:cNvSpPr txBox="1">
              <a:spLocks/>
            </p:cNvSpPr>
            <p:nvPr/>
          </p:nvSpPr>
          <p:spPr>
            <a:xfrm>
              <a:off x="6988386" y="3582371"/>
              <a:ext cx="2843075" cy="293375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403225" lvl="0" indent="-403225">
                <a:buClr>
                  <a:srgbClr val="2DA2BF"/>
                </a:buClr>
                <a:buFont typeface="+mj-lt"/>
                <a:buAutoNum type="arabicPeriod" startAt="14"/>
              </a:pPr>
              <a:r>
                <a:rPr lang="en-US" sz="1600" dirty="0"/>
                <a:t>Records Created By</a:t>
              </a:r>
            </a:p>
            <a:p>
              <a:pPr marL="403225" lvl="0" indent="-403225">
                <a:buClr>
                  <a:srgbClr val="2DA2BF"/>
                </a:buClr>
                <a:buFont typeface="+mj-lt"/>
                <a:buAutoNum type="arabicPeriod" startAt="14"/>
              </a:pPr>
              <a:r>
                <a:rPr lang="en-US" sz="1600" dirty="0"/>
                <a:t>Created Date</a:t>
              </a:r>
            </a:p>
            <a:p>
              <a:pPr marL="403225" lvl="0" indent="-403225">
                <a:buClr>
                  <a:srgbClr val="2DA2BF"/>
                </a:buClr>
                <a:buFont typeface="+mj-lt"/>
                <a:buAutoNum type="arabicPeriod" startAt="14"/>
              </a:pPr>
              <a:r>
                <a:rPr lang="en-US" sz="1600" dirty="0"/>
                <a:t>Process Created By</a:t>
              </a:r>
            </a:p>
            <a:p>
              <a:pPr marL="403225" indent="-403225">
                <a:buClr>
                  <a:srgbClr val="2DA2BF"/>
                </a:buClr>
                <a:buFont typeface="+mj-lt"/>
                <a:buAutoNum type="arabicPeriod" startAt="14"/>
              </a:pPr>
              <a:r>
                <a:rPr lang="en-US" sz="1600" dirty="0"/>
                <a:t>Notes</a:t>
              </a:r>
              <a:endParaRPr lang="en-US" sz="1600" dirty="0" smtClean="0"/>
            </a:p>
            <a:p>
              <a:endParaRPr lang="en-US" dirty="0"/>
            </a:p>
          </p:txBody>
        </p:sp>
      </p:grpSp>
    </p:spTree>
    <p:extLst>
      <p:ext uri="{BB962C8B-B14F-4D97-AF65-F5344CB8AC3E}">
        <p14:creationId xmlns:p14="http://schemas.microsoft.com/office/powerpoint/2010/main" val="902264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Spreadsheet Tips</a:t>
            </a:r>
            <a:endParaRPr lang="en-US" dirty="0"/>
          </a:p>
        </p:txBody>
      </p:sp>
      <p:sp>
        <p:nvSpPr>
          <p:cNvPr id="9" name="Content Placeholder 2"/>
          <p:cNvSpPr>
            <a:spLocks noGrp="1"/>
          </p:cNvSpPr>
          <p:nvPr>
            <p:ph idx="1"/>
          </p:nvPr>
        </p:nvSpPr>
        <p:spPr>
          <a:xfrm>
            <a:off x="457200" y="1481328"/>
            <a:ext cx="7239000" cy="3471672"/>
          </a:xfrm>
          <a:ln>
            <a:noFill/>
          </a:ln>
        </p:spPr>
        <p:txBody>
          <a:bodyPr>
            <a:normAutofit/>
          </a:bodyPr>
          <a:lstStyle/>
          <a:p>
            <a:r>
              <a:rPr lang="en-US" dirty="0" smtClean="0"/>
              <a:t>Save the duplicate spreadsheet in a </a:t>
            </a:r>
            <a:r>
              <a:rPr lang="en-US" dirty="0"/>
              <a:t>shared </a:t>
            </a:r>
            <a:r>
              <a:rPr lang="en-US" dirty="0" smtClean="0"/>
              <a:t>folder, so all departments can access the </a:t>
            </a:r>
            <a:r>
              <a:rPr lang="en-US" dirty="0" smtClean="0"/>
              <a:t>information</a:t>
            </a:r>
          </a:p>
          <a:p>
            <a:pPr marL="109728" indent="0">
              <a:buNone/>
            </a:pPr>
            <a:endParaRPr lang="en-US" sz="1500" dirty="0"/>
          </a:p>
          <a:p>
            <a:r>
              <a:rPr lang="en-US" dirty="0" smtClean="0"/>
              <a:t>Save a COPY of the spreadsheet to your desktop/in the shared folder</a:t>
            </a:r>
          </a:p>
          <a:p>
            <a:pPr marL="109728" indent="0" defTabSz="630238">
              <a:buNone/>
            </a:pPr>
            <a:r>
              <a:rPr lang="en-US" dirty="0"/>
              <a:t>	</a:t>
            </a:r>
            <a:r>
              <a:rPr lang="en-US" dirty="0" smtClean="0"/>
              <a:t>	</a:t>
            </a:r>
            <a:endParaRPr lang="en-US" dirty="0"/>
          </a:p>
        </p:txBody>
      </p:sp>
    </p:spTree>
    <p:extLst>
      <p:ext uri="{BB962C8B-B14F-4D97-AF65-F5344CB8AC3E}">
        <p14:creationId xmlns:p14="http://schemas.microsoft.com/office/powerpoint/2010/main" val="2399359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Spreadsheet Tips</a:t>
            </a:r>
            <a:endParaRPr lang="en-US" dirty="0"/>
          </a:p>
        </p:txBody>
      </p:sp>
      <p:sp>
        <p:nvSpPr>
          <p:cNvPr id="9" name="Content Placeholder 2"/>
          <p:cNvSpPr>
            <a:spLocks noGrp="1"/>
          </p:cNvSpPr>
          <p:nvPr>
            <p:ph idx="1"/>
          </p:nvPr>
        </p:nvSpPr>
        <p:spPr>
          <a:xfrm>
            <a:off x="457200" y="1481328"/>
            <a:ext cx="7239000" cy="1795271"/>
          </a:xfrm>
          <a:ln>
            <a:noFill/>
          </a:ln>
        </p:spPr>
        <p:txBody>
          <a:bodyPr>
            <a:normAutofit/>
          </a:bodyPr>
          <a:lstStyle/>
          <a:p>
            <a:r>
              <a:rPr lang="en-US" dirty="0" smtClean="0"/>
              <a:t>Color Coding</a:t>
            </a:r>
          </a:p>
          <a:p>
            <a:pPr marL="109728" indent="0" defTabSz="630238">
              <a:buNone/>
            </a:pPr>
            <a:r>
              <a:rPr lang="en-US" dirty="0"/>
              <a:t>	</a:t>
            </a:r>
            <a:r>
              <a:rPr lang="en-US" dirty="0" smtClean="0"/>
              <a:t>	</a:t>
            </a:r>
            <a:endParaRPr lang="en-US" dirty="0"/>
          </a:p>
        </p:txBody>
      </p:sp>
      <p:grpSp>
        <p:nvGrpSpPr>
          <p:cNvPr id="23" name="Group 22"/>
          <p:cNvGrpSpPr/>
          <p:nvPr/>
        </p:nvGrpSpPr>
        <p:grpSpPr>
          <a:xfrm>
            <a:off x="1295400" y="2286000"/>
            <a:ext cx="7391400" cy="1752600"/>
            <a:chOff x="1295400" y="1981200"/>
            <a:chExt cx="5257800" cy="1212103"/>
          </a:xfrm>
        </p:grpSpPr>
        <p:grpSp>
          <p:nvGrpSpPr>
            <p:cNvPr id="13" name="Group 12"/>
            <p:cNvGrpSpPr/>
            <p:nvPr/>
          </p:nvGrpSpPr>
          <p:grpSpPr>
            <a:xfrm>
              <a:off x="1295400" y="1981200"/>
              <a:ext cx="4422228" cy="381000"/>
              <a:chOff x="1295400" y="1981200"/>
              <a:chExt cx="4422228" cy="381000"/>
            </a:xfrm>
          </p:grpSpPr>
          <p:sp>
            <p:nvSpPr>
              <p:cNvPr id="3" name="Rectangle 2"/>
              <p:cNvSpPr/>
              <p:nvPr/>
            </p:nvSpPr>
            <p:spPr>
              <a:xfrm>
                <a:off x="1295400" y="1981200"/>
                <a:ext cx="304800" cy="304800"/>
              </a:xfrm>
              <a:prstGeom prst="rec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679028" y="1981200"/>
                <a:ext cx="4038600" cy="381000"/>
              </a:xfrm>
              <a:prstGeom prst="rect">
                <a:avLst/>
              </a:prstGeom>
              <a:noFill/>
            </p:spPr>
            <p:txBody>
              <a:bodyPr wrap="square" rtlCol="0">
                <a:spAutoFit/>
              </a:bodyPr>
              <a:lstStyle/>
              <a:p>
                <a:r>
                  <a:rPr lang="en-US" dirty="0" smtClean="0"/>
                  <a:t>The “bad” ID has been deleted</a:t>
                </a:r>
                <a:endParaRPr lang="en-US" dirty="0"/>
              </a:p>
            </p:txBody>
          </p:sp>
        </p:grpSp>
        <p:grpSp>
          <p:nvGrpSpPr>
            <p:cNvPr id="14" name="Group 13"/>
            <p:cNvGrpSpPr/>
            <p:nvPr/>
          </p:nvGrpSpPr>
          <p:grpSpPr>
            <a:xfrm>
              <a:off x="1295400" y="2400299"/>
              <a:ext cx="5257800" cy="369332"/>
              <a:chOff x="1295400" y="1981200"/>
              <a:chExt cx="5257800" cy="369332"/>
            </a:xfrm>
          </p:grpSpPr>
          <p:sp>
            <p:nvSpPr>
              <p:cNvPr id="15" name="Rectangle 14"/>
              <p:cNvSpPr/>
              <p:nvPr/>
            </p:nvSpPr>
            <p:spPr>
              <a:xfrm>
                <a:off x="1295400" y="1981200"/>
                <a:ext cx="304800" cy="304800"/>
              </a:xfrm>
              <a:prstGeom prst="rect">
                <a:avLst/>
              </a:prstGeom>
              <a:solidFill>
                <a:srgbClr val="FF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679028" y="1981200"/>
                <a:ext cx="4874172" cy="369332"/>
              </a:xfrm>
              <a:prstGeom prst="rect">
                <a:avLst/>
              </a:prstGeom>
              <a:noFill/>
            </p:spPr>
            <p:txBody>
              <a:bodyPr wrap="square" rtlCol="0">
                <a:spAutoFit/>
              </a:bodyPr>
              <a:lstStyle/>
              <a:p>
                <a:r>
                  <a:rPr lang="en-US" dirty="0" smtClean="0"/>
                  <a:t>The records need to be reviewed again</a:t>
                </a:r>
                <a:endParaRPr lang="en-US" dirty="0"/>
              </a:p>
            </p:txBody>
          </p:sp>
        </p:grpSp>
        <p:grpSp>
          <p:nvGrpSpPr>
            <p:cNvPr id="17" name="Group 16"/>
            <p:cNvGrpSpPr/>
            <p:nvPr/>
          </p:nvGrpSpPr>
          <p:grpSpPr>
            <a:xfrm>
              <a:off x="1295400" y="2823971"/>
              <a:ext cx="5257800" cy="369332"/>
              <a:chOff x="1295400" y="1981200"/>
              <a:chExt cx="5257800" cy="369332"/>
            </a:xfrm>
          </p:grpSpPr>
          <p:sp>
            <p:nvSpPr>
              <p:cNvPr id="18" name="Rectangle 17"/>
              <p:cNvSpPr/>
              <p:nvPr/>
            </p:nvSpPr>
            <p:spPr>
              <a:xfrm>
                <a:off x="1295400" y="1981200"/>
                <a:ext cx="304800" cy="304800"/>
              </a:xfrm>
              <a:prstGeom prst="rect">
                <a:avLst/>
              </a:prstGeom>
              <a:solidFill>
                <a:srgbClr val="00B0F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79028" y="1981200"/>
                <a:ext cx="4874172" cy="369332"/>
              </a:xfrm>
              <a:prstGeom prst="rect">
                <a:avLst/>
              </a:prstGeom>
              <a:noFill/>
            </p:spPr>
            <p:txBody>
              <a:bodyPr wrap="square" rtlCol="0">
                <a:spAutoFit/>
              </a:bodyPr>
              <a:lstStyle/>
              <a:p>
                <a:r>
                  <a:rPr lang="en-US" dirty="0" smtClean="0"/>
                  <a:t>The “bad” ID has been sent to be deleted</a:t>
                </a:r>
                <a:endParaRPr lang="en-US" dirty="0"/>
              </a:p>
            </p:txBody>
          </p:sp>
        </p:grpSp>
      </p:grpSp>
    </p:spTree>
    <p:extLst>
      <p:ext uri="{BB962C8B-B14F-4D97-AF65-F5344CB8AC3E}">
        <p14:creationId xmlns:p14="http://schemas.microsoft.com/office/powerpoint/2010/main" val="2629325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1871471"/>
          </a:xfrm>
          <a:ln>
            <a:noFill/>
          </a:ln>
        </p:spPr>
        <p:txBody>
          <a:bodyPr>
            <a:normAutofit/>
          </a:bodyPr>
          <a:lstStyle/>
          <a:p>
            <a:r>
              <a:rPr lang="en-US" dirty="0"/>
              <a:t>After the information is entered into the spreadsheet, I notify Gift Administration that these records have been added to the spreadsheet.</a:t>
            </a:r>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4</a:t>
            </a:r>
            <a:endParaRPr lang="en-US" dirty="0"/>
          </a:p>
        </p:txBody>
      </p:sp>
    </p:spTree>
    <p:extLst>
      <p:ext uri="{BB962C8B-B14F-4D97-AF65-F5344CB8AC3E}">
        <p14:creationId xmlns:p14="http://schemas.microsoft.com/office/powerpoint/2010/main" val="2217001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4</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74483212"/>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7052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471672"/>
          </a:xfrm>
          <a:ln>
            <a:noFill/>
          </a:ln>
        </p:spPr>
        <p:txBody>
          <a:bodyPr>
            <a:normAutofit fontScale="92500"/>
          </a:bodyPr>
          <a:lstStyle/>
          <a:p>
            <a:r>
              <a:rPr lang="en-US" dirty="0"/>
              <a:t>Gift Administration will determine which ID is the “good ID”. </a:t>
            </a:r>
            <a:endParaRPr lang="en-US" dirty="0" smtClean="0"/>
          </a:p>
          <a:p>
            <a:pPr marL="109728" indent="0">
              <a:buNone/>
            </a:pPr>
            <a:endParaRPr lang="en-US" sz="1600" dirty="0"/>
          </a:p>
          <a:p>
            <a:r>
              <a:rPr lang="en-US" dirty="0"/>
              <a:t>They will then enter the </a:t>
            </a:r>
            <a:r>
              <a:rPr lang="en-US" dirty="0" smtClean="0"/>
              <a:t>“good” </a:t>
            </a:r>
            <a:r>
              <a:rPr lang="en-US" dirty="0"/>
              <a:t>and </a:t>
            </a:r>
            <a:r>
              <a:rPr lang="en-US" dirty="0" smtClean="0"/>
              <a:t>“bad” </a:t>
            </a:r>
            <a:r>
              <a:rPr lang="en-US" dirty="0"/>
              <a:t>IDs into their appropriate fields on the spreadsheet. </a:t>
            </a:r>
            <a:endParaRPr lang="en-US" dirty="0" smtClean="0"/>
          </a:p>
          <a:p>
            <a:pPr marL="109728" indent="0">
              <a:buNone/>
            </a:pPr>
            <a:endParaRPr lang="en-US" sz="1600" dirty="0"/>
          </a:p>
          <a:p>
            <a:r>
              <a:rPr lang="en-US" dirty="0"/>
              <a:t>Once this is done, they will notify me of the </a:t>
            </a:r>
            <a:r>
              <a:rPr lang="en-US" dirty="0" smtClean="0"/>
              <a:t>“good” </a:t>
            </a:r>
            <a:r>
              <a:rPr lang="en-US" dirty="0"/>
              <a:t>and </a:t>
            </a:r>
            <a:r>
              <a:rPr lang="en-US" dirty="0" smtClean="0"/>
              <a:t>“bad” </a:t>
            </a:r>
            <a:r>
              <a:rPr lang="en-US" dirty="0"/>
              <a:t>IDs and that the spreadsheet has been updated. </a:t>
            </a:r>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5</a:t>
            </a:r>
            <a:endParaRPr lang="en-US" dirty="0"/>
          </a:p>
        </p:txBody>
      </p:sp>
    </p:spTree>
    <p:extLst>
      <p:ext uri="{BB962C8B-B14F-4D97-AF65-F5344CB8AC3E}">
        <p14:creationId xmlns:p14="http://schemas.microsoft.com/office/powerpoint/2010/main" val="297013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5</a:t>
            </a:r>
            <a:endParaRPr lang="en-US" dirty="0"/>
          </a:p>
        </p:txBody>
      </p:sp>
      <p:graphicFrame>
        <p:nvGraphicFramePr>
          <p:cNvPr id="13" name="Content Placeholder 5"/>
          <p:cNvGraphicFramePr>
            <a:graphicFrameLocks noGrp="1"/>
          </p:cNvGraphicFramePr>
          <p:nvPr>
            <p:ph idx="1"/>
            <p:extLst>
              <p:ext uri="{D42A27DB-BD31-4B8C-83A1-F6EECF244321}">
                <p14:modId xmlns:p14="http://schemas.microsoft.com/office/powerpoint/2010/main" val="3485753189"/>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1111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471672"/>
          </a:xfrm>
          <a:ln>
            <a:noFill/>
          </a:ln>
        </p:spPr>
        <p:txBody>
          <a:bodyPr>
            <a:normAutofit lnSpcReduction="10000"/>
          </a:bodyPr>
          <a:lstStyle/>
          <a:p>
            <a:r>
              <a:rPr lang="en-US" dirty="0"/>
              <a:t>Once the good and bad IDs have been determined and the spreadsheet has been </a:t>
            </a:r>
            <a:r>
              <a:rPr lang="en-US" dirty="0" smtClean="0"/>
              <a:t>updated, </a:t>
            </a:r>
            <a:r>
              <a:rPr lang="en-US" dirty="0"/>
              <a:t>I will notify </a:t>
            </a:r>
            <a:r>
              <a:rPr lang="en-US" dirty="0" smtClean="0"/>
              <a:t>the departments of –</a:t>
            </a:r>
          </a:p>
          <a:p>
            <a:pPr marL="109728" indent="0">
              <a:buNone/>
            </a:pPr>
            <a:endParaRPr lang="en-US" sz="500" dirty="0" smtClean="0"/>
          </a:p>
          <a:p>
            <a:pPr lvl="1">
              <a:buFont typeface="Arial" panose="020B0604020202020204" pitchFamily="34" charset="0"/>
              <a:buChar char="•"/>
            </a:pPr>
            <a:r>
              <a:rPr lang="en-US" dirty="0" smtClean="0"/>
              <a:t>Donor Relations</a:t>
            </a:r>
          </a:p>
          <a:p>
            <a:pPr lvl="1">
              <a:buFont typeface="Arial" panose="020B0604020202020204" pitchFamily="34" charset="0"/>
              <a:buChar char="•"/>
            </a:pPr>
            <a:r>
              <a:rPr lang="en-US" dirty="0" smtClean="0"/>
              <a:t>Prospect </a:t>
            </a:r>
            <a:r>
              <a:rPr lang="en-US" dirty="0"/>
              <a:t>Research </a:t>
            </a:r>
            <a:endParaRPr lang="en-US" dirty="0"/>
          </a:p>
          <a:p>
            <a:pPr marL="393192" lvl="1" indent="0">
              <a:buNone/>
            </a:pPr>
            <a:endParaRPr lang="en-US" sz="1600" dirty="0" smtClean="0"/>
          </a:p>
          <a:p>
            <a:pPr lvl="0">
              <a:buClr>
                <a:srgbClr val="2DA2BF"/>
              </a:buClr>
            </a:pPr>
            <a:r>
              <a:rPr lang="en-US" dirty="0" smtClean="0">
                <a:solidFill>
                  <a:prstClr val="black"/>
                </a:solidFill>
              </a:rPr>
              <a:t>Request that they move the information their department is responsible for from the “bad” ID to the “good” ID</a:t>
            </a:r>
            <a:endParaRPr lang="en-US" dirty="0">
              <a:solidFill>
                <a:prstClr val="black"/>
              </a:solidFill>
            </a:endParaRPr>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marL="393192" lvl="1" indent="0">
              <a:buNone/>
            </a:pPr>
            <a:endParaRPr lang="en-US" sz="500" dirty="0"/>
          </a:p>
          <a:p>
            <a:pPr marL="109728" indent="0">
              <a:buNone/>
            </a:pP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6</a:t>
            </a:r>
            <a:endParaRPr lang="en-US" dirty="0"/>
          </a:p>
        </p:txBody>
      </p:sp>
    </p:spTree>
    <p:extLst>
      <p:ext uri="{BB962C8B-B14F-4D97-AF65-F5344CB8AC3E}">
        <p14:creationId xmlns:p14="http://schemas.microsoft.com/office/powerpoint/2010/main" val="1307342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6</a:t>
            </a:r>
            <a:endParaRPr lang="en-US" dirty="0"/>
          </a:p>
        </p:txBody>
      </p:sp>
      <p:graphicFrame>
        <p:nvGraphicFramePr>
          <p:cNvPr id="10" name="Content Placeholder 5"/>
          <p:cNvGraphicFramePr>
            <a:graphicFrameLocks noGrp="1"/>
          </p:cNvGraphicFramePr>
          <p:nvPr>
            <p:ph idx="1"/>
            <p:extLst>
              <p:ext uri="{D42A27DB-BD31-4B8C-83A1-F6EECF244321}">
                <p14:modId xmlns:p14="http://schemas.microsoft.com/office/powerpoint/2010/main" val="337093609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1317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471672"/>
          </a:xfrm>
          <a:ln>
            <a:noFill/>
          </a:ln>
        </p:spPr>
        <p:txBody>
          <a:bodyPr>
            <a:normAutofit/>
          </a:bodyPr>
          <a:lstStyle/>
          <a:p>
            <a:r>
              <a:rPr lang="en-US" dirty="0"/>
              <a:t>Then, I inactive all of the addresses and phone numbers on the </a:t>
            </a:r>
            <a:r>
              <a:rPr lang="en-US" dirty="0" smtClean="0"/>
              <a:t>“bad” ID</a:t>
            </a:r>
            <a:r>
              <a:rPr lang="en-US" dirty="0" smtClean="0"/>
              <a:t>’s</a:t>
            </a:r>
            <a:r>
              <a:rPr lang="en-US" dirty="0" smtClean="0"/>
              <a:t> </a:t>
            </a:r>
            <a:r>
              <a:rPr lang="en-US" dirty="0"/>
              <a:t>record.</a:t>
            </a:r>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7</a:t>
            </a:r>
            <a:endParaRPr lang="en-US" dirty="0"/>
          </a:p>
        </p:txBody>
      </p:sp>
    </p:spTree>
    <p:extLst>
      <p:ext uri="{BB962C8B-B14F-4D97-AF65-F5344CB8AC3E}">
        <p14:creationId xmlns:p14="http://schemas.microsoft.com/office/powerpoint/2010/main" val="18977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lstStyle/>
          <a:p>
            <a:pPr>
              <a:buFont typeface="Wingdings" pitchFamily="2" charset="2"/>
              <a:buChar char="§"/>
            </a:pPr>
            <a:r>
              <a:rPr lang="en-US" dirty="0" smtClean="0"/>
              <a:t>Please turn off your cell phone</a:t>
            </a:r>
          </a:p>
          <a:p>
            <a:pPr>
              <a:buFont typeface="Wingdings" pitchFamily="2" charset="2"/>
              <a:buChar char="§"/>
            </a:pPr>
            <a:r>
              <a:rPr lang="en-US" dirty="0" smtClean="0"/>
              <a:t>If you must leave the session early, please do so discreetly</a:t>
            </a:r>
          </a:p>
          <a:p>
            <a:pPr>
              <a:buFont typeface="Wingdings" pitchFamily="2" charset="2"/>
              <a:buChar char="§"/>
            </a:pPr>
            <a:r>
              <a:rPr lang="en-US" dirty="0" smtClean="0"/>
              <a:t>Please avoid side conversation during the session</a:t>
            </a:r>
            <a:endParaRPr lang="en-US" dirty="0"/>
          </a:p>
        </p:txBody>
      </p:sp>
      <p:sp>
        <p:nvSpPr>
          <p:cNvPr id="3" name="Title 2"/>
          <p:cNvSpPr>
            <a:spLocks noGrp="1"/>
          </p:cNvSpPr>
          <p:nvPr>
            <p:ph type="title"/>
          </p:nvPr>
        </p:nvSpPr>
        <p:spPr/>
        <p:txBody>
          <a:bodyPr/>
          <a:lstStyle/>
          <a:p>
            <a:r>
              <a:rPr lang="en-US" dirty="0" smtClean="0"/>
              <a:t>Session Rules of Etiquette</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10633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7</a:t>
            </a:r>
            <a:endParaRPr lang="en-US"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1937777869"/>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2367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1414272"/>
          </a:xfrm>
          <a:ln>
            <a:noFill/>
          </a:ln>
        </p:spPr>
        <p:txBody>
          <a:bodyPr>
            <a:normAutofit/>
          </a:bodyPr>
          <a:lstStyle/>
          <a:p>
            <a:pPr>
              <a:spcBef>
                <a:spcPts val="0"/>
              </a:spcBef>
            </a:pPr>
            <a:r>
              <a:rPr lang="en-US" dirty="0" smtClean="0"/>
              <a:t>Next, I </a:t>
            </a:r>
            <a:r>
              <a:rPr lang="en-US" dirty="0" smtClean="0"/>
              <a:t>move </a:t>
            </a:r>
            <a:r>
              <a:rPr lang="en-US" dirty="0"/>
              <a:t>all information from the </a:t>
            </a:r>
            <a:r>
              <a:rPr lang="en-US" dirty="0" smtClean="0"/>
              <a:t>“bad” ID’s </a:t>
            </a:r>
            <a:r>
              <a:rPr lang="en-US" dirty="0"/>
              <a:t>record the </a:t>
            </a:r>
            <a:r>
              <a:rPr lang="en-US" dirty="0" smtClean="0"/>
              <a:t>“good” ID’s </a:t>
            </a:r>
            <a:r>
              <a:rPr lang="en-US" dirty="0"/>
              <a:t>record in the following forms –</a:t>
            </a:r>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a:t>
            </a:r>
            <a:r>
              <a:rPr lang="en-US" dirty="0" smtClean="0"/>
              <a:t>8</a:t>
            </a:r>
            <a:endParaRPr lang="en-US" dirty="0"/>
          </a:p>
        </p:txBody>
      </p:sp>
      <p:grpSp>
        <p:nvGrpSpPr>
          <p:cNvPr id="5" name="Group 4"/>
          <p:cNvGrpSpPr/>
          <p:nvPr/>
        </p:nvGrpSpPr>
        <p:grpSpPr>
          <a:xfrm>
            <a:off x="2171700" y="2954035"/>
            <a:ext cx="4800600" cy="2529015"/>
            <a:chOff x="2323070" y="3550508"/>
            <a:chExt cx="4291914" cy="2529015"/>
          </a:xfrm>
        </p:grpSpPr>
        <p:sp>
          <p:nvSpPr>
            <p:cNvPr id="6" name="Content Placeholder 2"/>
            <p:cNvSpPr txBox="1">
              <a:spLocks/>
            </p:cNvSpPr>
            <p:nvPr/>
          </p:nvSpPr>
          <p:spPr>
            <a:xfrm>
              <a:off x="2323070" y="3550509"/>
              <a:ext cx="2743200" cy="2529014"/>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lvl="0"/>
              <a:r>
                <a:rPr lang="en-US" sz="2000" dirty="0"/>
                <a:t>APAIDEN</a:t>
              </a:r>
            </a:p>
            <a:p>
              <a:pPr lvl="0"/>
              <a:r>
                <a:rPr lang="en-US" sz="2000" dirty="0"/>
                <a:t>APACONS/AOAORGN</a:t>
              </a:r>
            </a:p>
            <a:p>
              <a:pPr lvl="0"/>
              <a:r>
                <a:rPr lang="en-US" sz="2000" dirty="0"/>
                <a:t>APAADEG</a:t>
              </a:r>
            </a:p>
            <a:p>
              <a:pPr lvl="0"/>
              <a:r>
                <a:rPr lang="en-US" sz="2000" dirty="0"/>
                <a:t>APACHLD</a:t>
              </a:r>
            </a:p>
            <a:p>
              <a:pPr lvl="0"/>
              <a:r>
                <a:rPr lang="en-US" sz="2000" dirty="0"/>
                <a:t>APAEHIS</a:t>
              </a:r>
            </a:p>
            <a:p>
              <a:endParaRPr lang="en-US" dirty="0" smtClean="0"/>
            </a:p>
            <a:p>
              <a:endParaRPr lang="en-US" dirty="0"/>
            </a:p>
          </p:txBody>
        </p:sp>
        <p:sp>
          <p:nvSpPr>
            <p:cNvPr id="7" name="Content Placeholder 2"/>
            <p:cNvSpPr txBox="1">
              <a:spLocks/>
            </p:cNvSpPr>
            <p:nvPr/>
          </p:nvSpPr>
          <p:spPr>
            <a:xfrm>
              <a:off x="5066270" y="3550508"/>
              <a:ext cx="1548714" cy="252901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lvl="0"/>
              <a:r>
                <a:rPr lang="en-US" sz="2000" dirty="0"/>
                <a:t>APAACTY</a:t>
              </a:r>
            </a:p>
            <a:p>
              <a:pPr lvl="0"/>
              <a:r>
                <a:rPr lang="en-US" sz="2000" dirty="0"/>
                <a:t>APAXREF</a:t>
              </a:r>
            </a:p>
            <a:p>
              <a:pPr lvl="0"/>
              <a:r>
                <a:rPr lang="en-US" sz="2000" dirty="0"/>
                <a:t>APACOMT</a:t>
              </a:r>
            </a:p>
            <a:p>
              <a:pPr lvl="0"/>
              <a:r>
                <a:rPr lang="en-US" sz="2000" dirty="0"/>
                <a:t>APANAME</a:t>
              </a:r>
            </a:p>
            <a:p>
              <a:pPr lvl="0"/>
              <a:r>
                <a:rPr lang="en-US" sz="2000" dirty="0"/>
                <a:t>APAMAIL</a:t>
              </a:r>
            </a:p>
            <a:p>
              <a:pPr lvl="0"/>
              <a:r>
                <a:rPr lang="en-US" sz="2000" dirty="0"/>
                <a:t>Xtender</a:t>
              </a:r>
            </a:p>
            <a:p>
              <a:endParaRPr lang="en-US" dirty="0" smtClean="0"/>
            </a:p>
            <a:p>
              <a:endParaRPr lang="en-US" dirty="0"/>
            </a:p>
          </p:txBody>
        </p:sp>
      </p:grpSp>
    </p:spTree>
    <p:extLst>
      <p:ext uri="{BB962C8B-B14F-4D97-AF65-F5344CB8AC3E}">
        <p14:creationId xmlns:p14="http://schemas.microsoft.com/office/powerpoint/2010/main" val="226910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8</a:t>
            </a:r>
            <a:endParaRPr lang="en-US"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168941149"/>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3754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471672"/>
          </a:xfrm>
          <a:ln>
            <a:noFill/>
          </a:ln>
        </p:spPr>
        <p:txBody>
          <a:bodyPr>
            <a:normAutofit/>
          </a:bodyPr>
          <a:lstStyle/>
          <a:p>
            <a:pPr>
              <a:spcBef>
                <a:spcPts val="0"/>
              </a:spcBef>
            </a:pPr>
            <a:r>
              <a:rPr lang="en-US" dirty="0"/>
              <a:t>I also add a user alert (AUAALRT) for the </a:t>
            </a:r>
            <a:r>
              <a:rPr lang="en-US" dirty="0" smtClean="0"/>
              <a:t>“bad” </a:t>
            </a:r>
            <a:r>
              <a:rPr lang="en-US" dirty="0"/>
              <a:t>ID with the following message </a:t>
            </a:r>
            <a:r>
              <a:rPr lang="en-US" dirty="0" smtClean="0"/>
              <a:t>–</a:t>
            </a:r>
          </a:p>
          <a:p>
            <a:pPr marL="109728" indent="0">
              <a:spcBef>
                <a:spcPts val="0"/>
              </a:spcBef>
              <a:buNone/>
            </a:pPr>
            <a:endParaRPr lang="en-US" sz="500" dirty="0"/>
          </a:p>
          <a:p>
            <a:pPr lvl="1">
              <a:buFont typeface="Arial" panose="020B0604020202020204" pitchFamily="34" charset="0"/>
              <a:buChar char="•"/>
            </a:pPr>
            <a:r>
              <a:rPr lang="en-US" dirty="0"/>
              <a:t>“Do not use this record. This is a duplicate waiting to be deleted. The good id is …” </a:t>
            </a:r>
            <a:endParaRPr lang="en-US" dirty="0" smtClean="0"/>
          </a:p>
          <a:p>
            <a:pPr marL="393192" lvl="1" indent="0">
              <a:buNone/>
            </a:pPr>
            <a:endParaRPr lang="en-US" sz="500" dirty="0"/>
          </a:p>
          <a:p>
            <a:r>
              <a:rPr lang="en-US" dirty="0"/>
              <a:t>I also update the spreadsheet with an “X” in the </a:t>
            </a:r>
            <a:r>
              <a:rPr lang="en-US" dirty="0" smtClean="0"/>
              <a:t>“user alert” column to represent that all information has been moved to the “good” ID.</a:t>
            </a:r>
            <a:endParaRPr lang="en-US" dirty="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a:t>
            </a:r>
            <a:r>
              <a:rPr lang="en-US" dirty="0" smtClean="0"/>
              <a:t>9</a:t>
            </a:r>
            <a:endParaRPr lang="en-US" dirty="0"/>
          </a:p>
        </p:txBody>
      </p:sp>
    </p:spTree>
    <p:extLst>
      <p:ext uri="{BB962C8B-B14F-4D97-AF65-F5344CB8AC3E}">
        <p14:creationId xmlns:p14="http://schemas.microsoft.com/office/powerpoint/2010/main" val="557970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9</a:t>
            </a:r>
            <a:endParaRPr lang="en-US"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460369360"/>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5137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090672"/>
          </a:xfrm>
          <a:ln>
            <a:noFill/>
          </a:ln>
        </p:spPr>
        <p:txBody>
          <a:bodyPr>
            <a:normAutofit fontScale="92500"/>
          </a:bodyPr>
          <a:lstStyle/>
          <a:p>
            <a:r>
              <a:rPr lang="en-US" dirty="0"/>
              <a:t>After Gift Administration, Prospect Research, and Donor Relations notify me that all of their information has been merged, they each update the spreadsheet in their respective field with the date the information was merged. </a:t>
            </a:r>
            <a:endParaRPr lang="en-US" dirty="0" smtClean="0"/>
          </a:p>
          <a:p>
            <a:pPr marL="109728" indent="0">
              <a:buNone/>
            </a:pPr>
            <a:endParaRPr lang="en-US" sz="1600" dirty="0"/>
          </a:p>
          <a:p>
            <a:r>
              <a:rPr lang="en-US" dirty="0"/>
              <a:t>They will notify me once the spreadsheet has been updated.</a:t>
            </a:r>
          </a:p>
          <a:p>
            <a:pPr>
              <a:spcBef>
                <a:spcPts val="0"/>
              </a:spcBef>
            </a:pPr>
            <a:endParaRPr lang="en-US" dirty="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10</a:t>
            </a:r>
            <a:endParaRPr lang="en-US" dirty="0"/>
          </a:p>
        </p:txBody>
      </p:sp>
    </p:spTree>
    <p:extLst>
      <p:ext uri="{BB962C8B-B14F-4D97-AF65-F5344CB8AC3E}">
        <p14:creationId xmlns:p14="http://schemas.microsoft.com/office/powerpoint/2010/main" val="1628849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10</a:t>
            </a:r>
            <a:endParaRPr lang="en-US"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955083788"/>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2175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090672"/>
          </a:xfrm>
          <a:ln>
            <a:noFill/>
          </a:ln>
        </p:spPr>
        <p:txBody>
          <a:bodyPr>
            <a:normAutofit/>
          </a:bodyPr>
          <a:lstStyle/>
          <a:p>
            <a:r>
              <a:rPr lang="en-US" dirty="0"/>
              <a:t>Once all of the information has been merged, I notify our Sr. Systems Analyst in the EIS (Enterprise Information Systems) department that the </a:t>
            </a:r>
            <a:r>
              <a:rPr lang="en-US" dirty="0" smtClean="0"/>
              <a:t>“bad” </a:t>
            </a:r>
            <a:r>
              <a:rPr lang="en-US" dirty="0"/>
              <a:t>ID is ready to be deleted from Banner.</a:t>
            </a:r>
          </a:p>
          <a:p>
            <a:pPr>
              <a:spcBef>
                <a:spcPts val="0"/>
              </a:spcBef>
            </a:pPr>
            <a:endParaRPr lang="en-US" dirty="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11</a:t>
            </a:r>
            <a:endParaRPr lang="en-US" dirty="0"/>
          </a:p>
        </p:txBody>
      </p:sp>
    </p:spTree>
    <p:extLst>
      <p:ext uri="{BB962C8B-B14F-4D97-AF65-F5344CB8AC3E}">
        <p14:creationId xmlns:p14="http://schemas.microsoft.com/office/powerpoint/2010/main" val="29866281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11</a:t>
            </a:r>
            <a:endParaRPr lang="en-US"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343039183"/>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5573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090672"/>
          </a:xfrm>
          <a:ln>
            <a:noFill/>
          </a:ln>
        </p:spPr>
        <p:txBody>
          <a:bodyPr>
            <a:normAutofit fontScale="92500"/>
          </a:bodyPr>
          <a:lstStyle/>
          <a:p>
            <a:r>
              <a:rPr lang="en-US" dirty="0"/>
              <a:t>Our Sr. Systems Analyst notifies me when the </a:t>
            </a:r>
            <a:r>
              <a:rPr lang="en-US" dirty="0" smtClean="0"/>
              <a:t>“bad” </a:t>
            </a:r>
            <a:r>
              <a:rPr lang="en-US" dirty="0"/>
              <a:t>ID has been deleted, and I update the spreadsheet</a:t>
            </a:r>
            <a:r>
              <a:rPr lang="en-US" dirty="0" smtClean="0"/>
              <a:t>.</a:t>
            </a:r>
          </a:p>
          <a:p>
            <a:pPr marL="109728" indent="0">
              <a:buNone/>
            </a:pPr>
            <a:endParaRPr lang="en-US" sz="1500" dirty="0" smtClean="0"/>
          </a:p>
          <a:p>
            <a:r>
              <a:rPr lang="en-US" dirty="0" smtClean="0"/>
              <a:t>I will notify the Data Management Coordinator once the “bad” ID has been deleted so that iModules and any other constituent management program can be updated.</a:t>
            </a:r>
            <a:endParaRPr lang="en-US" dirty="0"/>
          </a:p>
          <a:p>
            <a:pPr>
              <a:spcBef>
                <a:spcPts val="0"/>
              </a:spcBef>
            </a:pPr>
            <a:endParaRPr lang="en-US" dirty="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12</a:t>
            </a:r>
            <a:endParaRPr lang="en-US" dirty="0"/>
          </a:p>
        </p:txBody>
      </p:sp>
    </p:spTree>
    <p:extLst>
      <p:ext uri="{BB962C8B-B14F-4D97-AF65-F5344CB8AC3E}">
        <p14:creationId xmlns:p14="http://schemas.microsoft.com/office/powerpoint/2010/main" val="669801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Title 2"/>
          <p:cNvSpPr txBox="1">
            <a:spLocks/>
          </p:cNvSpPr>
          <p:nvPr/>
        </p:nvSpPr>
        <p:spPr>
          <a:xfrm>
            <a:off x="457200" y="1905000"/>
            <a:ext cx="8229600" cy="2466975"/>
          </a:xfrm>
          <a:prstGeom prst="rect">
            <a:avLst/>
          </a:prstGeom>
        </p:spPr>
        <p:txBody>
          <a:bodyPr anchor="t"/>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dirty="0" smtClean="0"/>
          </a:p>
          <a:p>
            <a:pPr algn="ctr"/>
            <a:r>
              <a:rPr lang="en-US" dirty="0" smtClean="0"/>
              <a:t>THE “12 STEP” </a:t>
            </a:r>
            <a:br>
              <a:rPr lang="en-US" dirty="0" smtClean="0"/>
            </a:br>
            <a:r>
              <a:rPr lang="en-US" dirty="0" smtClean="0"/>
              <a:t>DUPLICATE PROCESS</a:t>
            </a:r>
            <a:endParaRPr lang="en-US" dirty="0"/>
          </a:p>
        </p:txBody>
      </p:sp>
    </p:spTree>
    <p:extLst>
      <p:ext uri="{BB962C8B-B14F-4D97-AF65-F5344CB8AC3E}">
        <p14:creationId xmlns:p14="http://schemas.microsoft.com/office/powerpoint/2010/main" val="15299046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12</a:t>
            </a:r>
            <a:endParaRPr lang="en-US" dirty="0"/>
          </a:p>
        </p:txBody>
      </p:sp>
      <p:graphicFrame>
        <p:nvGraphicFramePr>
          <p:cNvPr id="4" name="Content Placeholder 5"/>
          <p:cNvGraphicFramePr>
            <a:graphicFrameLocks noGrp="1"/>
          </p:cNvGraphicFramePr>
          <p:nvPr>
            <p:ph idx="1"/>
            <p:extLst>
              <p:ext uri="{D42A27DB-BD31-4B8C-83A1-F6EECF244321}">
                <p14:modId xmlns:p14="http://schemas.microsoft.com/office/powerpoint/2010/main" val="227216905"/>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5047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Title 2"/>
          <p:cNvSpPr txBox="1">
            <a:spLocks/>
          </p:cNvSpPr>
          <p:nvPr/>
        </p:nvSpPr>
        <p:spPr>
          <a:xfrm>
            <a:off x="457200" y="1143000"/>
            <a:ext cx="8229600" cy="3228975"/>
          </a:xfrm>
          <a:prstGeom prst="rect">
            <a:avLst/>
          </a:prstGeom>
        </p:spPr>
        <p:txBody>
          <a:bodyPr anchor="ct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dirty="0" smtClean="0"/>
          </a:p>
          <a:p>
            <a:pPr algn="ctr"/>
            <a:r>
              <a:rPr lang="en-US" dirty="0" smtClean="0"/>
              <a:t>RED FLAGS FOR DUPLICATES</a:t>
            </a:r>
            <a:endParaRPr lang="en-US" dirty="0"/>
          </a:p>
        </p:txBody>
      </p:sp>
    </p:spTree>
    <p:extLst>
      <p:ext uri="{BB962C8B-B14F-4D97-AF65-F5344CB8AC3E}">
        <p14:creationId xmlns:p14="http://schemas.microsoft.com/office/powerpoint/2010/main" val="29757827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547872"/>
          </a:xfrm>
          <a:ln>
            <a:noFill/>
          </a:ln>
        </p:spPr>
        <p:txBody>
          <a:bodyPr>
            <a:normAutofit/>
          </a:bodyPr>
          <a:lstStyle/>
          <a:p>
            <a:r>
              <a:rPr lang="en-US" dirty="0"/>
              <a:t>No degree information in Banner, but person claims they earned a degree from your </a:t>
            </a:r>
            <a:r>
              <a:rPr lang="en-US" dirty="0" smtClean="0"/>
              <a:t>institution</a:t>
            </a:r>
          </a:p>
          <a:p>
            <a:pPr lvl="1">
              <a:buFont typeface="Arial" panose="020B0604020202020204" pitchFamily="34" charset="0"/>
              <a:buChar char="•"/>
            </a:pPr>
            <a:r>
              <a:rPr lang="en-US" dirty="0" smtClean="0"/>
              <a:t>Obituaries</a:t>
            </a:r>
            <a:endParaRPr lang="en-US" dirty="0"/>
          </a:p>
          <a:p>
            <a:r>
              <a:rPr lang="en-US" dirty="0"/>
              <a:t>Women (maiden/married names</a:t>
            </a:r>
            <a:r>
              <a:rPr lang="en-US" dirty="0" smtClean="0"/>
              <a:t>)</a:t>
            </a:r>
          </a:p>
          <a:p>
            <a:r>
              <a:rPr lang="en-US" dirty="0" smtClean="0"/>
              <a:t>Spouses that have divorces and remarried other people </a:t>
            </a:r>
            <a:endParaRPr lang="en-US" dirty="0"/>
          </a:p>
          <a:p>
            <a:pPr>
              <a:spcBef>
                <a:spcPts val="0"/>
              </a:spcBef>
            </a:pPr>
            <a:endParaRPr lang="en-US" dirty="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RED FLAGS FOR DUPLICATES</a:t>
            </a:r>
            <a:endParaRPr lang="en-US" dirty="0"/>
          </a:p>
        </p:txBody>
      </p:sp>
    </p:spTree>
    <p:extLst>
      <p:ext uri="{BB962C8B-B14F-4D97-AF65-F5344CB8AC3E}">
        <p14:creationId xmlns:p14="http://schemas.microsoft.com/office/powerpoint/2010/main" val="22328199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Title 2"/>
          <p:cNvSpPr txBox="1">
            <a:spLocks/>
          </p:cNvSpPr>
          <p:nvPr/>
        </p:nvSpPr>
        <p:spPr>
          <a:xfrm>
            <a:off x="457200" y="1143000"/>
            <a:ext cx="8229600" cy="3228975"/>
          </a:xfrm>
          <a:prstGeom prst="rect">
            <a:avLst/>
          </a:prstGeom>
        </p:spPr>
        <p:txBody>
          <a:bodyPr anchor="ct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dirty="0" smtClean="0"/>
          </a:p>
          <a:p>
            <a:pPr algn="ctr"/>
            <a:r>
              <a:rPr lang="en-US" dirty="0" smtClean="0"/>
              <a:t>IMPORTANT REMINDERS</a:t>
            </a:r>
            <a:endParaRPr lang="en-US" dirty="0"/>
          </a:p>
        </p:txBody>
      </p:sp>
    </p:spTree>
    <p:extLst>
      <p:ext uri="{BB962C8B-B14F-4D97-AF65-F5344CB8AC3E}">
        <p14:creationId xmlns:p14="http://schemas.microsoft.com/office/powerpoint/2010/main" val="2691497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624072"/>
          </a:xfrm>
          <a:ln>
            <a:noFill/>
          </a:ln>
        </p:spPr>
        <p:txBody>
          <a:bodyPr>
            <a:normAutofit fontScale="92500" lnSpcReduction="20000"/>
          </a:bodyPr>
          <a:lstStyle/>
          <a:p>
            <a:r>
              <a:rPr lang="en-US" dirty="0"/>
              <a:t>Not all information on the “bad” ID is BAD</a:t>
            </a:r>
            <a:r>
              <a:rPr lang="en-US" dirty="0" smtClean="0"/>
              <a:t>!</a:t>
            </a:r>
          </a:p>
          <a:p>
            <a:pPr marL="109728" indent="0">
              <a:buNone/>
            </a:pPr>
            <a:endParaRPr lang="en-US" sz="1600" dirty="0" smtClean="0"/>
          </a:p>
          <a:p>
            <a:r>
              <a:rPr lang="en-US" dirty="0" smtClean="0"/>
              <a:t>Make sure all information is moved from the “bad” ID to the “good” ID, because once the record is deleted, the information is gone forever.</a:t>
            </a:r>
          </a:p>
          <a:p>
            <a:pPr marL="109728" indent="0">
              <a:buNone/>
            </a:pPr>
            <a:endParaRPr lang="en-US" sz="1600" dirty="0" smtClean="0"/>
          </a:p>
          <a:p>
            <a:r>
              <a:rPr lang="en-US" dirty="0" smtClean="0"/>
              <a:t>Use resources such as AlumniFinder, Google, LinkedIn, Facebook, etc. to assist in your search of ensuring that the records are actually duplicates.</a:t>
            </a:r>
            <a:endParaRPr lang="en-US" dirty="0"/>
          </a:p>
          <a:p>
            <a:pPr>
              <a:spcBef>
                <a:spcPts val="0"/>
              </a:spcBef>
            </a:pPr>
            <a:endParaRPr lang="en-US" dirty="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IMPORTANT REMINDERS</a:t>
            </a:r>
            <a:endParaRPr lang="en-US" dirty="0"/>
          </a:p>
        </p:txBody>
      </p:sp>
    </p:spTree>
    <p:extLst>
      <p:ext uri="{BB962C8B-B14F-4D97-AF65-F5344CB8AC3E}">
        <p14:creationId xmlns:p14="http://schemas.microsoft.com/office/powerpoint/2010/main" val="18441095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Title 2"/>
          <p:cNvSpPr txBox="1">
            <a:spLocks/>
          </p:cNvSpPr>
          <p:nvPr/>
        </p:nvSpPr>
        <p:spPr>
          <a:xfrm>
            <a:off x="457200" y="1143000"/>
            <a:ext cx="8229600" cy="3228975"/>
          </a:xfrm>
          <a:prstGeom prst="rect">
            <a:avLst/>
          </a:prstGeom>
        </p:spPr>
        <p:txBody>
          <a:bodyPr anchor="ct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endParaRPr lang="en-US" dirty="0" smtClean="0"/>
          </a:p>
          <a:p>
            <a:pPr algn="ctr"/>
            <a:r>
              <a:rPr lang="en-US" dirty="0" smtClean="0"/>
              <a:t>THANK YOU!</a:t>
            </a:r>
            <a:endParaRPr lang="en-US" dirty="0"/>
          </a:p>
        </p:txBody>
      </p:sp>
    </p:spTree>
    <p:extLst>
      <p:ext uri="{BB962C8B-B14F-4D97-AF65-F5344CB8AC3E}">
        <p14:creationId xmlns:p14="http://schemas.microsoft.com/office/powerpoint/2010/main" val="1918650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When a </a:t>
            </a:r>
            <a:r>
              <a:rPr lang="en-US" dirty="0" smtClean="0"/>
              <a:t>possible duplicate is found, </a:t>
            </a:r>
            <a:r>
              <a:rPr lang="en-US" dirty="0" smtClean="0"/>
              <a:t>the </a:t>
            </a:r>
            <a:r>
              <a:rPr lang="en-US" dirty="0" smtClean="0"/>
              <a:t>information is sent/given to me.</a:t>
            </a:r>
          </a:p>
          <a:p>
            <a:pPr marL="109728" indent="0">
              <a:buNone/>
            </a:pPr>
            <a:endParaRPr lang="en-US" sz="1500" dirty="0"/>
          </a:p>
          <a:p>
            <a:r>
              <a:rPr lang="en-US" dirty="0"/>
              <a:t>This information typically includes –</a:t>
            </a:r>
          </a:p>
          <a:p>
            <a:pPr lvl="1">
              <a:buFont typeface="Arial" panose="020B0604020202020204" pitchFamily="34" charset="0"/>
              <a:buChar char="•"/>
            </a:pPr>
            <a:r>
              <a:rPr lang="en-US" dirty="0"/>
              <a:t>Name</a:t>
            </a:r>
          </a:p>
          <a:p>
            <a:pPr lvl="1">
              <a:buFont typeface="Arial" panose="020B0604020202020204" pitchFamily="34" charset="0"/>
              <a:buChar char="•"/>
            </a:pPr>
            <a:r>
              <a:rPr lang="en-US" dirty="0" smtClean="0"/>
              <a:t>IDs</a:t>
            </a:r>
            <a:endParaRPr lang="en-US" dirty="0"/>
          </a:p>
          <a:p>
            <a:pPr marL="109728" lvl="0" indent="0">
              <a:buClr>
                <a:srgbClr val="2DA2BF"/>
              </a:buClr>
              <a:buNone/>
            </a:pPr>
            <a:endParaRPr lang="en-US" dirty="0">
              <a:solidFill>
                <a:prstClr val="black"/>
              </a:solidFill>
            </a:endParaRPr>
          </a:p>
          <a:p>
            <a:pPr marL="393192" lvl="1" indent="0">
              <a:buNone/>
            </a:pPr>
            <a:endParaRPr lang="en-US" dirty="0" smtClean="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1</a:t>
            </a:r>
            <a:endParaRPr lang="en-US" dirty="0"/>
          </a:p>
        </p:txBody>
      </p:sp>
    </p:spTree>
    <p:extLst>
      <p:ext uri="{BB962C8B-B14F-4D97-AF65-F5344CB8AC3E}">
        <p14:creationId xmlns:p14="http://schemas.microsoft.com/office/powerpoint/2010/main" val="3114893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Step 1</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87243925"/>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557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1414271"/>
          </a:xfrm>
        </p:spPr>
        <p:txBody>
          <a:bodyPr>
            <a:normAutofit/>
          </a:bodyPr>
          <a:lstStyle/>
          <a:p>
            <a:r>
              <a:rPr lang="en-US" dirty="0"/>
              <a:t>I look at both records and decide if they are actually duplicates by comparing </a:t>
            </a:r>
            <a:r>
              <a:rPr lang="en-US" dirty="0" smtClean="0"/>
              <a:t>information such as–</a:t>
            </a:r>
            <a:endParaRPr lang="en-US" dirty="0"/>
          </a:p>
          <a:p>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2</a:t>
            </a:r>
            <a:endParaRPr lang="en-US" dirty="0"/>
          </a:p>
        </p:txBody>
      </p:sp>
      <p:grpSp>
        <p:nvGrpSpPr>
          <p:cNvPr id="9" name="Group 8"/>
          <p:cNvGrpSpPr/>
          <p:nvPr/>
        </p:nvGrpSpPr>
        <p:grpSpPr>
          <a:xfrm>
            <a:off x="1159192" y="2959289"/>
            <a:ext cx="6825615" cy="2400657"/>
            <a:chOff x="1506166" y="2590801"/>
            <a:chExt cx="5809034" cy="2400657"/>
          </a:xfrm>
        </p:grpSpPr>
        <p:sp>
          <p:nvSpPr>
            <p:cNvPr id="7" name="TextBox 6"/>
            <p:cNvSpPr txBox="1"/>
            <p:nvPr/>
          </p:nvSpPr>
          <p:spPr>
            <a:xfrm>
              <a:off x="1506166" y="2590801"/>
              <a:ext cx="2075234" cy="2400657"/>
            </a:xfrm>
            <a:prstGeom prst="rect">
              <a:avLst/>
            </a:prstGeom>
            <a:noFill/>
          </p:spPr>
          <p:txBody>
            <a:bodyPr wrap="square" rtlCol="0">
              <a:spAutoFit/>
            </a:bodyPr>
            <a:lstStyle/>
            <a:p>
              <a:pPr marL="285750" indent="-285750">
                <a:buFont typeface="Arial" panose="020B0604020202020204" pitchFamily="34" charset="0"/>
                <a:buChar char="•"/>
              </a:pPr>
              <a:r>
                <a:rPr lang="en-US" sz="2500" dirty="0" smtClean="0"/>
                <a:t>SSN’s</a:t>
              </a:r>
            </a:p>
            <a:p>
              <a:pPr marL="285750" indent="-285750">
                <a:buFont typeface="Arial" panose="020B0604020202020204" pitchFamily="34" charset="0"/>
                <a:buChar char="•"/>
              </a:pPr>
              <a:r>
                <a:rPr lang="en-US" sz="2500" dirty="0" smtClean="0"/>
                <a:t>Full Names</a:t>
              </a:r>
            </a:p>
            <a:p>
              <a:pPr marL="285750" indent="-285750">
                <a:buFont typeface="Arial" panose="020B0604020202020204" pitchFamily="34" charset="0"/>
                <a:buChar char="•"/>
              </a:pPr>
              <a:r>
                <a:rPr lang="en-US" sz="2500" dirty="0" smtClean="0"/>
                <a:t>DOB’s</a:t>
              </a:r>
            </a:p>
            <a:p>
              <a:pPr marL="285750" indent="-285750">
                <a:buFont typeface="Arial" panose="020B0604020202020204" pitchFamily="34" charset="0"/>
                <a:buChar char="•"/>
              </a:pPr>
              <a:r>
                <a:rPr lang="en-US" sz="2500" dirty="0" smtClean="0"/>
                <a:t>Addresses</a:t>
              </a:r>
            </a:p>
            <a:p>
              <a:pPr marL="285750" indent="-285750">
                <a:buFont typeface="Arial" panose="020B0604020202020204" pitchFamily="34" charset="0"/>
                <a:buChar char="•"/>
              </a:pPr>
              <a:r>
                <a:rPr lang="en-US" sz="2500" dirty="0" smtClean="0"/>
                <a:t>Phone Numbers</a:t>
              </a:r>
              <a:endParaRPr lang="en-US" sz="2500" dirty="0"/>
            </a:p>
          </p:txBody>
        </p:sp>
        <p:sp>
          <p:nvSpPr>
            <p:cNvPr id="8" name="TextBox 7"/>
            <p:cNvSpPr txBox="1"/>
            <p:nvPr/>
          </p:nvSpPr>
          <p:spPr>
            <a:xfrm>
              <a:off x="3581400" y="2590801"/>
              <a:ext cx="3733800" cy="2015936"/>
            </a:xfrm>
            <a:prstGeom prst="rect">
              <a:avLst/>
            </a:prstGeom>
            <a:noFill/>
          </p:spPr>
          <p:txBody>
            <a:bodyPr wrap="square" rtlCol="0">
              <a:spAutoFit/>
            </a:bodyPr>
            <a:lstStyle/>
            <a:p>
              <a:pPr marL="285750" indent="-285750">
                <a:buFont typeface="Arial" panose="020B0604020202020204" pitchFamily="34" charset="0"/>
                <a:buChar char="•"/>
              </a:pPr>
              <a:r>
                <a:rPr lang="en-US" sz="2500" dirty="0" smtClean="0"/>
                <a:t>Email Addresses</a:t>
              </a:r>
            </a:p>
            <a:p>
              <a:pPr marL="285750" indent="-285750">
                <a:buFont typeface="Arial" panose="020B0604020202020204" pitchFamily="34" charset="0"/>
                <a:buChar char="•"/>
              </a:pPr>
              <a:r>
                <a:rPr lang="en-US" sz="2500" dirty="0" smtClean="0"/>
                <a:t>Degree Information</a:t>
              </a:r>
            </a:p>
            <a:p>
              <a:pPr marL="285750" indent="-285750">
                <a:buFont typeface="Arial" panose="020B0604020202020204" pitchFamily="34" charset="0"/>
                <a:buChar char="•"/>
              </a:pPr>
              <a:r>
                <a:rPr lang="en-US" sz="2500" dirty="0" smtClean="0"/>
                <a:t>Employment Information</a:t>
              </a:r>
            </a:p>
            <a:p>
              <a:pPr marL="285750" indent="-285750">
                <a:buFont typeface="Arial" panose="020B0604020202020204" pitchFamily="34" charset="0"/>
                <a:buChar char="•"/>
              </a:pPr>
              <a:r>
                <a:rPr lang="en-US" sz="2500" dirty="0" smtClean="0"/>
                <a:t>Etc.</a:t>
              </a:r>
              <a:endParaRPr lang="en-US" sz="2500" dirty="0"/>
            </a:p>
          </p:txBody>
        </p:sp>
      </p:grpSp>
    </p:spTree>
    <p:extLst>
      <p:ext uri="{BB962C8B-B14F-4D97-AF65-F5344CB8AC3E}">
        <p14:creationId xmlns:p14="http://schemas.microsoft.com/office/powerpoint/2010/main" val="3837645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2</a:t>
            </a:r>
            <a:endParaRPr lang="en-US" dirty="0"/>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4059116295"/>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5258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7239000" cy="1795271"/>
          </a:xfrm>
          <a:ln>
            <a:noFill/>
          </a:ln>
        </p:spPr>
        <p:txBody>
          <a:bodyPr>
            <a:normAutofit/>
          </a:bodyPr>
          <a:lstStyle/>
          <a:p>
            <a:r>
              <a:rPr lang="en-US" dirty="0"/>
              <a:t>If the records are duplicates, I enter the information </a:t>
            </a:r>
            <a:r>
              <a:rPr lang="en-US" dirty="0" smtClean="0"/>
              <a:t>onto our </a:t>
            </a:r>
            <a:r>
              <a:rPr lang="en-US" dirty="0"/>
              <a:t>duplicate spreadsheet</a:t>
            </a:r>
            <a:r>
              <a:rPr lang="en-US" dirty="0" smtClean="0"/>
              <a:t>. It looks like this -</a:t>
            </a:r>
            <a:endParaRPr lang="en-US" dirty="0"/>
          </a:p>
          <a:p>
            <a:endParaRPr lang="en-US" dirty="0"/>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
        <p:nvSpPr>
          <p:cNvPr id="2" name="Title 1"/>
          <p:cNvSpPr>
            <a:spLocks noGrp="1"/>
          </p:cNvSpPr>
          <p:nvPr>
            <p:ph type="title"/>
          </p:nvPr>
        </p:nvSpPr>
        <p:spPr/>
        <p:txBody>
          <a:bodyPr/>
          <a:lstStyle/>
          <a:p>
            <a:pPr algn="ctr"/>
            <a:r>
              <a:rPr lang="en-US" dirty="0" smtClean="0"/>
              <a:t>Step 3</a:t>
            </a:r>
            <a:endParaRPr lang="en-US"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987580"/>
            <a:ext cx="9144000" cy="2430488"/>
          </a:xfrm>
          <a:prstGeom prst="rect">
            <a:avLst/>
          </a:prstGeom>
        </p:spPr>
      </p:pic>
    </p:spTree>
    <p:extLst>
      <p:ext uri="{BB962C8B-B14F-4D97-AF65-F5344CB8AC3E}">
        <p14:creationId xmlns:p14="http://schemas.microsoft.com/office/powerpoint/2010/main" val="2708335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Step 3</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4633644"/>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00501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2233</TotalTime>
  <Words>1166</Words>
  <Application>Microsoft Office PowerPoint</Application>
  <PresentationFormat>On-screen Show (4:3)</PresentationFormat>
  <Paragraphs>283</Paragraphs>
  <Slides>35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Calibri</vt:lpstr>
      <vt:lpstr>Lucida Sans Unicode</vt:lpstr>
      <vt:lpstr>Verdana</vt:lpstr>
      <vt:lpstr>Wingdings</vt:lpstr>
      <vt:lpstr>Wingdings 2</vt:lpstr>
      <vt:lpstr>Wingdings 3</vt:lpstr>
      <vt:lpstr>Concourse</vt:lpstr>
      <vt:lpstr>MBUG 2018 </vt:lpstr>
      <vt:lpstr>Session Rules of Etiquette</vt:lpstr>
      <vt:lpstr>PowerPoint Presentation</vt:lpstr>
      <vt:lpstr>Step 1</vt:lpstr>
      <vt:lpstr>Step 1</vt:lpstr>
      <vt:lpstr>Step 2</vt:lpstr>
      <vt:lpstr>Step 2</vt:lpstr>
      <vt:lpstr>Step 3</vt:lpstr>
      <vt:lpstr>Step 3</vt:lpstr>
      <vt:lpstr>Spreadsheet Headers</vt:lpstr>
      <vt:lpstr>Spreadsheet Tips</vt:lpstr>
      <vt:lpstr>Spreadsheet Tips</vt:lpstr>
      <vt:lpstr>Step 4</vt:lpstr>
      <vt:lpstr>Step 4</vt:lpstr>
      <vt:lpstr>Step 5</vt:lpstr>
      <vt:lpstr>Step 5</vt:lpstr>
      <vt:lpstr>Step 6</vt:lpstr>
      <vt:lpstr>Step 6</vt:lpstr>
      <vt:lpstr>Step 7</vt:lpstr>
      <vt:lpstr>Step 7</vt:lpstr>
      <vt:lpstr>Step 8</vt:lpstr>
      <vt:lpstr>Step 8</vt:lpstr>
      <vt:lpstr>Step 9</vt:lpstr>
      <vt:lpstr>Step 9</vt:lpstr>
      <vt:lpstr>Step 10</vt:lpstr>
      <vt:lpstr>Step 10</vt:lpstr>
      <vt:lpstr>Step 11</vt:lpstr>
      <vt:lpstr>Step 11</vt:lpstr>
      <vt:lpstr>Step 12</vt:lpstr>
      <vt:lpstr>Step 12</vt:lpstr>
      <vt:lpstr>PowerPoint Presentation</vt:lpstr>
      <vt:lpstr>RED FLAGS FOR DUPLICATES</vt:lpstr>
      <vt:lpstr>PowerPoint Presentation</vt:lpstr>
      <vt:lpstr>IMPORTANT REMINDERS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MBUG 2013</dc:title>
  <dc:creator>Edith</dc:creator>
  <cp:lastModifiedBy>Reagan Kinard</cp:lastModifiedBy>
  <cp:revision>44</cp:revision>
  <cp:lastPrinted>2018-08-15T16:08:30Z</cp:lastPrinted>
  <dcterms:created xsi:type="dcterms:W3CDTF">2013-01-30T03:13:35Z</dcterms:created>
  <dcterms:modified xsi:type="dcterms:W3CDTF">2018-08-16T21:12:02Z</dcterms:modified>
</cp:coreProperties>
</file>