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2"/>
  </p:sldMasterIdLst>
  <p:notesMasterIdLst>
    <p:notesMasterId r:id="rId62"/>
  </p:notesMasterIdLst>
  <p:sldIdLst>
    <p:sldId id="311" r:id="rId3"/>
    <p:sldId id="312" r:id="rId4"/>
    <p:sldId id="313" r:id="rId5"/>
    <p:sldId id="308" r:id="rId6"/>
    <p:sldId id="315" r:id="rId7"/>
    <p:sldId id="314" r:id="rId8"/>
    <p:sldId id="316" r:id="rId9"/>
    <p:sldId id="317" r:id="rId10"/>
    <p:sldId id="318" r:id="rId11"/>
    <p:sldId id="319" r:id="rId12"/>
    <p:sldId id="320" r:id="rId13"/>
    <p:sldId id="321" r:id="rId14"/>
    <p:sldId id="322" r:id="rId15"/>
    <p:sldId id="323" r:id="rId16"/>
    <p:sldId id="304" r:id="rId17"/>
    <p:sldId id="259" r:id="rId18"/>
    <p:sldId id="260" r:id="rId19"/>
    <p:sldId id="270" r:id="rId20"/>
    <p:sldId id="272" r:id="rId21"/>
    <p:sldId id="262" r:id="rId22"/>
    <p:sldId id="273" r:id="rId23"/>
    <p:sldId id="274" r:id="rId24"/>
    <p:sldId id="276" r:id="rId25"/>
    <p:sldId id="275" r:id="rId26"/>
    <p:sldId id="263" r:id="rId27"/>
    <p:sldId id="305" r:id="rId28"/>
    <p:sldId id="264" r:id="rId29"/>
    <p:sldId id="265" r:id="rId30"/>
    <p:sldId id="266" r:id="rId31"/>
    <p:sldId id="268" r:id="rId32"/>
    <p:sldId id="310" r:id="rId33"/>
    <p:sldId id="269" r:id="rId34"/>
    <p:sldId id="261"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2" r:id="rId49"/>
    <p:sldId id="291" r:id="rId50"/>
    <p:sldId id="293" r:id="rId51"/>
    <p:sldId id="294" r:id="rId52"/>
    <p:sldId id="297" r:id="rId53"/>
    <p:sldId id="296" r:id="rId54"/>
    <p:sldId id="298" r:id="rId55"/>
    <p:sldId id="299" r:id="rId56"/>
    <p:sldId id="301" r:id="rId57"/>
    <p:sldId id="300" r:id="rId58"/>
    <p:sldId id="302" r:id="rId59"/>
    <p:sldId id="303" r:id="rId60"/>
    <p:sldId id="306" r:id="rId61"/>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88EB5D-515B-458B-A467-3722E6402E5A}" type="datetimeFigureOut">
              <a:rPr lang="en-US" smtClean="0"/>
              <a:pPr/>
              <a:t>9/19/2017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6A1F97-50FD-4BD1-BAA4-1E38DFFDED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6A1F97-50FD-4BD1-BAA4-1E38DFFDEDE6}"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6A1F97-50FD-4BD1-BAA4-1E38DFFDEDE6}"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33F60D0A-2BDF-494F-A8D1-C4D42338FFBA}" type="datetimeFigureOut">
              <a:rPr lang="fr-FR" smtClean="0"/>
              <a:pPr>
                <a:defRPr/>
              </a:pPr>
              <a:t>19/09/2017</a:t>
            </a:fld>
            <a:endParaRPr lang="fr-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fr-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5D9D39C-CEA3-4B56-B986-5B476F8AC192}" type="slidenum">
              <a:rPr lang="fr-CA" smtClean="0"/>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3F60D0A-2BDF-494F-A8D1-C4D42338FFBA}" type="datetimeFigureOut">
              <a:rPr lang="fr-FR" smtClean="0"/>
              <a:pPr>
                <a:defRPr/>
              </a:pPr>
              <a:t>19/09/2017</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05D9D39C-CEA3-4B56-B986-5B476F8AC192}" type="slidenum">
              <a:rPr lang="fr-CA" smtClean="0"/>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3F60D0A-2BDF-494F-A8D1-C4D42338FFBA}" type="datetimeFigureOut">
              <a:rPr lang="fr-FR" smtClean="0"/>
              <a:pPr>
                <a:defRPr/>
              </a:pPr>
              <a:t>19/09/2017</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05D9D39C-CEA3-4B56-B986-5B476F8AC192}" type="slidenum">
              <a:rPr lang="fr-CA" smtClean="0"/>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3F60D0A-2BDF-494F-A8D1-C4D42338FFBA}" type="datetimeFigureOut">
              <a:rPr lang="fr-FR" smtClean="0"/>
              <a:pPr>
                <a:defRPr/>
              </a:pPr>
              <a:t>19/09/2017</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05D9D39C-CEA3-4B56-B986-5B476F8AC192}" type="slidenum">
              <a:rPr lang="fr-CA" smtClean="0"/>
              <a:pPr>
                <a:defRPr/>
              </a:pPr>
              <a:t>‹#›</a:t>
            </a:fld>
            <a:endParaRPr lang="fr-CA"/>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33F60D0A-2BDF-494F-A8D1-C4D42338FFBA}" type="datetimeFigureOut">
              <a:rPr lang="fr-FR" smtClean="0"/>
              <a:pPr>
                <a:defRPr/>
              </a:pPr>
              <a:t>19/09/2017</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05D9D39C-CEA3-4B56-B986-5B476F8AC192}" type="slidenum">
              <a:rPr lang="fr-CA" smtClean="0"/>
              <a:pPr>
                <a:defRPr/>
              </a:pPr>
              <a:t>‹#›</a:t>
            </a:fld>
            <a:endParaRPr lang="fr-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3F60D0A-2BDF-494F-A8D1-C4D42338FFBA}" type="datetimeFigureOut">
              <a:rPr lang="fr-FR" smtClean="0"/>
              <a:pPr>
                <a:defRPr/>
              </a:pPr>
              <a:t>19/09/2017</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pPr>
              <a:defRPr/>
            </a:pPr>
            <a:fld id="{05D9D39C-CEA3-4B56-B986-5B476F8AC192}" type="slidenum">
              <a:rPr lang="fr-CA" smtClean="0"/>
              <a:pPr>
                <a:defRPr/>
              </a:pPr>
              <a:t>‹#›</a:t>
            </a:fld>
            <a:endParaRPr lang="fr-CA"/>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33F60D0A-2BDF-494F-A8D1-C4D42338FFBA}" type="datetimeFigureOut">
              <a:rPr lang="fr-FR" smtClean="0"/>
              <a:pPr>
                <a:defRPr/>
              </a:pPr>
              <a:t>19/09/2017</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9" name="Slide Number Placeholder 8"/>
          <p:cNvSpPr>
            <a:spLocks noGrp="1"/>
          </p:cNvSpPr>
          <p:nvPr>
            <p:ph type="sldNum" sz="quarter" idx="12"/>
          </p:nvPr>
        </p:nvSpPr>
        <p:spPr/>
        <p:txBody>
          <a:bodyPr/>
          <a:lstStyle/>
          <a:p>
            <a:pPr>
              <a:defRPr/>
            </a:pPr>
            <a:fld id="{05D9D39C-CEA3-4B56-B986-5B476F8AC192}" type="slidenum">
              <a:rPr lang="fr-CA" smtClean="0"/>
              <a:pPr>
                <a:defRPr/>
              </a:pPr>
              <a:t>‹#›</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3F60D0A-2BDF-494F-A8D1-C4D42338FFBA}" type="datetimeFigureOut">
              <a:rPr lang="fr-FR" smtClean="0"/>
              <a:pPr>
                <a:defRPr/>
              </a:pPr>
              <a:t>19/09/2017</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5" name="Slide Number Placeholder 4"/>
          <p:cNvSpPr>
            <a:spLocks noGrp="1"/>
          </p:cNvSpPr>
          <p:nvPr>
            <p:ph type="sldNum" sz="quarter" idx="12"/>
          </p:nvPr>
        </p:nvSpPr>
        <p:spPr/>
        <p:txBody>
          <a:bodyPr/>
          <a:lstStyle/>
          <a:p>
            <a:pPr>
              <a:defRPr/>
            </a:pPr>
            <a:fld id="{05D9D39C-CEA3-4B56-B986-5B476F8AC192}" type="slidenum">
              <a:rPr lang="fr-CA" smtClean="0"/>
              <a:pPr>
                <a:defRPr/>
              </a:pPr>
              <a:t>‹#›</a:t>
            </a:fld>
            <a:endParaRPr lang="fr-CA"/>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3F60D0A-2BDF-494F-A8D1-C4D42338FFBA}" type="datetimeFigureOut">
              <a:rPr lang="fr-FR" smtClean="0"/>
              <a:pPr>
                <a:defRPr/>
              </a:pPr>
              <a:t>19/09/2017</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4" name="Slide Number Placeholder 3"/>
          <p:cNvSpPr>
            <a:spLocks noGrp="1"/>
          </p:cNvSpPr>
          <p:nvPr>
            <p:ph type="sldNum" sz="quarter" idx="12"/>
          </p:nvPr>
        </p:nvSpPr>
        <p:spPr/>
        <p:txBody>
          <a:bodyPr/>
          <a:lstStyle/>
          <a:p>
            <a:pPr>
              <a:defRPr/>
            </a:pPr>
            <a:fld id="{05D9D39C-CEA3-4B56-B986-5B476F8AC192}" type="slidenum">
              <a:rPr lang="fr-CA" smtClean="0"/>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33F60D0A-2BDF-494F-A8D1-C4D42338FFBA}" type="datetimeFigureOut">
              <a:rPr lang="fr-FR" smtClean="0"/>
              <a:pPr>
                <a:defRPr/>
              </a:pPr>
              <a:t>19/09/2017</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pPr>
              <a:defRPr/>
            </a:pPr>
            <a:fld id="{05D9D39C-CEA3-4B56-B986-5B476F8AC192}" type="slidenum">
              <a:rPr lang="fr-CA" smtClean="0"/>
              <a:pPr>
                <a:defRPr/>
              </a:pPr>
              <a:t>‹#›</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33F60D0A-2BDF-494F-A8D1-C4D42338FFBA}" type="datetimeFigureOut">
              <a:rPr lang="fr-FR" smtClean="0"/>
              <a:pPr>
                <a:defRPr/>
              </a:pPr>
              <a:t>19/09/2017</a:t>
            </a:fld>
            <a:endParaRPr lang="fr-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fr-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05D9D39C-CEA3-4B56-B986-5B476F8AC192}" type="slidenum">
              <a:rPr lang="fr-CA" smtClean="0"/>
              <a:pPr>
                <a:defRPr/>
              </a:pPr>
              <a:t>‹#›</a:t>
            </a:fld>
            <a:endParaRPr lang="fr-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33F60D0A-2BDF-494F-A8D1-C4D42338FFBA}" type="datetimeFigureOut">
              <a:rPr lang="fr-FR" smtClean="0"/>
              <a:pPr>
                <a:defRPr/>
              </a:pPr>
              <a:t>19/09/2017</a:t>
            </a:fld>
            <a:endParaRPr lang="fr-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fr-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5D9D39C-CEA3-4B56-B986-5B476F8AC192}" type="slidenum">
              <a:rPr lang="fr-CA" smtClean="0"/>
              <a:pPr>
                <a:defRPr/>
              </a:pPr>
              <a:t>‹#›</a:t>
            </a:fld>
            <a:endParaRPr lang="fr-C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470025"/>
          </a:xfrm>
        </p:spPr>
        <p:txBody>
          <a:bodyPr>
            <a:normAutofit fontScale="90000"/>
          </a:bodyPr>
          <a:lstStyle/>
          <a:p>
            <a:pPr algn="ctr"/>
            <a:r>
              <a:rPr lang="en-US" dirty="0" smtClean="0"/>
              <a:t>MBUG 2016</a:t>
            </a:r>
            <a:br>
              <a:rPr lang="en-US" dirty="0" smtClean="0"/>
            </a:br>
            <a:endParaRPr lang="en-US" dirty="0"/>
          </a:p>
        </p:txBody>
      </p:sp>
      <p:sp>
        <p:nvSpPr>
          <p:cNvPr id="5" name="Subtitle 4"/>
          <p:cNvSpPr>
            <a:spLocks noGrp="1"/>
          </p:cNvSpPr>
          <p:nvPr>
            <p:ph type="subTitle" idx="1"/>
          </p:nvPr>
        </p:nvSpPr>
        <p:spPr>
          <a:xfrm>
            <a:off x="685800" y="1905000"/>
            <a:ext cx="7772400" cy="1600200"/>
          </a:xfrm>
        </p:spPr>
        <p:txBody>
          <a:bodyPr>
            <a:normAutofit/>
          </a:bodyPr>
          <a:lstStyle/>
          <a:p>
            <a:pPr algn="l"/>
            <a:r>
              <a:rPr lang="en-US" sz="2000" dirty="0" smtClean="0"/>
              <a:t>Session Title: Travel and Expense</a:t>
            </a:r>
          </a:p>
          <a:p>
            <a:pPr algn="l"/>
            <a:r>
              <a:rPr lang="en-US" sz="2000" dirty="0" smtClean="0"/>
              <a:t>Presented By: Keilani Vanish</a:t>
            </a:r>
          </a:p>
          <a:p>
            <a:pPr algn="l"/>
            <a:r>
              <a:rPr lang="en-US" sz="2000" dirty="0" smtClean="0"/>
              <a:t>Institution: Jackson State University</a:t>
            </a:r>
          </a:p>
          <a:p>
            <a:pPr algn="l"/>
            <a:r>
              <a:rPr lang="en-US" sz="2000" dirty="0" smtClean="0"/>
              <a:t>September 11, 2017</a:t>
            </a:r>
            <a:endParaRPr lang="en-US" sz="2000" dirty="0"/>
          </a:p>
        </p:txBody>
      </p:sp>
      <p:pic>
        <p:nvPicPr>
          <p:cNvPr id="8" name="Picture 7"/>
          <p:cNvPicPr>
            <a:picLocks noChangeAspect="1"/>
          </p:cNvPicPr>
          <p:nvPr/>
        </p:nvPicPr>
        <p:blipFill>
          <a:blip r:embed="rId2" cstate="print"/>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421651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Business Purpose</a:t>
            </a:r>
            <a:endParaRPr lang="en-US" dirty="0"/>
          </a:p>
        </p:txBody>
      </p:sp>
      <p:pic>
        <p:nvPicPr>
          <p:cNvPr id="6146" name="Picture 2"/>
          <p:cNvPicPr>
            <a:picLocks noGrp="1" noChangeAspect="1" noChangeArrowheads="1"/>
          </p:cNvPicPr>
          <p:nvPr>
            <p:ph idx="1"/>
          </p:nvPr>
        </p:nvPicPr>
        <p:blipFill>
          <a:blip r:embed="rId2" cstate="print"/>
          <a:srcRect t="10452" r="25926" b="43394"/>
          <a:stretch>
            <a:fillRect/>
          </a:stretch>
        </p:blipFill>
        <p:spPr bwMode="auto">
          <a:xfrm>
            <a:off x="304800" y="1371600"/>
            <a:ext cx="8579556" cy="3429000"/>
          </a:xfrm>
          <a:prstGeom prst="rect">
            <a:avLst/>
          </a:prstGeom>
          <a:noFill/>
          <a:ln w="9525">
            <a:noFill/>
            <a:miter lim="800000"/>
            <a:headEnd/>
            <a:tailEnd/>
          </a:ln>
        </p:spPr>
      </p:pic>
      <p:sp>
        <p:nvSpPr>
          <p:cNvPr id="5" name="Rectangle 4"/>
          <p:cNvSpPr/>
          <p:nvPr/>
        </p:nvSpPr>
        <p:spPr>
          <a:xfrm>
            <a:off x="1905000" y="5257800"/>
            <a:ext cx="533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new to add a business purpose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 Types</a:t>
            </a:r>
            <a:endParaRPr lang="en-US" dirty="0"/>
          </a:p>
        </p:txBody>
      </p:sp>
      <p:pic>
        <p:nvPicPr>
          <p:cNvPr id="7170" name="Picture 2"/>
          <p:cNvPicPr>
            <a:picLocks noGrp="1" noChangeAspect="1" noChangeArrowheads="1"/>
          </p:cNvPicPr>
          <p:nvPr>
            <p:ph idx="1"/>
          </p:nvPr>
        </p:nvPicPr>
        <p:blipFill>
          <a:blip r:embed="rId2" cstate="print"/>
          <a:srcRect t="10452" r="20370" b="46813"/>
          <a:stretch>
            <a:fillRect/>
          </a:stretch>
        </p:blipFill>
        <p:spPr bwMode="auto">
          <a:xfrm>
            <a:off x="457200" y="1981200"/>
            <a:ext cx="8650224" cy="2514600"/>
          </a:xfrm>
          <a:prstGeom prst="rect">
            <a:avLst/>
          </a:prstGeom>
          <a:noFill/>
          <a:ln w="9525">
            <a:noFill/>
            <a:miter lim="800000"/>
            <a:headEnd/>
            <a:tailEnd/>
          </a:ln>
        </p:spPr>
      </p:pic>
      <p:sp>
        <p:nvSpPr>
          <p:cNvPr id="5" name="Rectangle 4"/>
          <p:cNvSpPr/>
          <p:nvPr/>
        </p:nvSpPr>
        <p:spPr>
          <a:xfrm>
            <a:off x="1905000" y="5257800"/>
            <a:ext cx="533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new to add a report type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 Set Up</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152400"/>
            <a:ext cx="8229600" cy="543892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t="10452" r="27374" b="47724"/>
          <a:stretch>
            <a:fillRect/>
          </a:stretch>
        </p:blipFill>
        <p:spPr bwMode="auto">
          <a:xfrm>
            <a:off x="614296" y="1371600"/>
            <a:ext cx="8061218" cy="4800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Profile</a:t>
            </a:r>
            <a:endParaRPr lang="en-US" dirty="0"/>
          </a:p>
        </p:txBody>
      </p:sp>
      <p:sp>
        <p:nvSpPr>
          <p:cNvPr id="3" name="Text Placeholder 2"/>
          <p:cNvSpPr>
            <a:spLocks noGrp="1"/>
          </p:cNvSpPr>
          <p:nvPr>
            <p:ph type="body" idx="1"/>
          </p:nvPr>
        </p:nvSpPr>
        <p:spPr/>
        <p:txBody>
          <a:bodyPr/>
          <a:lstStyle/>
          <a:p>
            <a:r>
              <a:rPr lang="en-US" dirty="0" smtClean="0"/>
              <a:t>Travel and Expense</a:t>
            </a:r>
            <a:endParaRPr lang="en-US" dirty="0"/>
          </a:p>
        </p:txBody>
      </p:sp>
      <p:pic>
        <p:nvPicPr>
          <p:cNvPr id="2051" name="Picture 3" descr="C:\Users\i9\AppData\Local\Microsoft\Windows\Temporary Internet Files\Content.IE5\3ELTDJWM\profile_icon_by_art311-d33mwsf[1].png"/>
          <p:cNvPicPr>
            <a:picLocks noChangeAspect="1" noChangeArrowheads="1"/>
          </p:cNvPicPr>
          <p:nvPr/>
        </p:nvPicPr>
        <p:blipFill>
          <a:blip r:embed="rId2" cstate="print"/>
          <a:srcRect/>
          <a:stretch>
            <a:fillRect/>
          </a:stretch>
        </p:blipFill>
        <p:spPr bwMode="auto">
          <a:xfrm>
            <a:off x="533400" y="2895600"/>
            <a:ext cx="3733800" cy="3200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2400" y="1600200"/>
            <a:ext cx="7848600" cy="45259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Creating a Profile</a:t>
            </a:r>
            <a:endParaRPr lang="en-US" dirty="0"/>
          </a:p>
        </p:txBody>
      </p:sp>
      <p:cxnSp>
        <p:nvCxnSpPr>
          <p:cNvPr id="6" name="Straight Arrow Connector 5"/>
          <p:cNvCxnSpPr/>
          <p:nvPr/>
        </p:nvCxnSpPr>
        <p:spPr>
          <a:xfrm>
            <a:off x="7620000" y="19812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239000" y="1524000"/>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EDIT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457200" y="304800"/>
            <a:ext cx="7630689" cy="4525963"/>
          </a:xfrm>
          <a:prstGeom prst="rect">
            <a:avLst/>
          </a:prstGeom>
          <a:noFill/>
          <a:ln w="9525">
            <a:noFill/>
            <a:miter lim="800000"/>
            <a:headEnd/>
            <a:tailEnd/>
          </a:ln>
        </p:spPr>
      </p:pic>
      <p:sp>
        <p:nvSpPr>
          <p:cNvPr id="2" name="Title 1"/>
          <p:cNvSpPr>
            <a:spLocks noGrp="1"/>
          </p:cNvSpPr>
          <p:nvPr>
            <p:ph type="title"/>
          </p:nvPr>
        </p:nvSpPr>
        <p:spPr>
          <a:xfrm>
            <a:off x="457200" y="4876800"/>
            <a:ext cx="8229600" cy="1371600"/>
          </a:xfrm>
        </p:spPr>
        <p:txBody>
          <a:bodyPr>
            <a:normAutofit fontScale="90000"/>
          </a:bodyPr>
          <a:lstStyle/>
          <a:p>
            <a:pPr algn="l"/>
            <a:r>
              <a:rPr lang="en-US" sz="2200" dirty="0" smtClean="0">
                <a:solidFill>
                  <a:schemeClr val="tx1"/>
                </a:solidFill>
              </a:rPr>
              <a:t>Click the </a:t>
            </a:r>
            <a:r>
              <a:rPr lang="en-US" sz="2200" b="1" dirty="0" smtClean="0">
                <a:solidFill>
                  <a:schemeClr val="tx1"/>
                </a:solidFill>
              </a:rPr>
              <a:t>Profile tab.</a:t>
            </a:r>
            <a:br>
              <a:rPr lang="en-US" sz="2200" b="1" dirty="0" smtClean="0">
                <a:solidFill>
                  <a:schemeClr val="tx1"/>
                </a:solidFill>
              </a:rPr>
            </a:br>
            <a:r>
              <a:rPr lang="en-US" sz="2200" dirty="0" smtClean="0">
                <a:solidFill>
                  <a:schemeClr val="tx1"/>
                </a:solidFill>
              </a:rPr>
              <a:t>2. Click the </a:t>
            </a:r>
            <a:r>
              <a:rPr lang="en-US" sz="2200" b="1" dirty="0" smtClean="0">
                <a:solidFill>
                  <a:schemeClr val="tx1"/>
                </a:solidFill>
              </a:rPr>
              <a:t>Edit icon for the item you want to change.</a:t>
            </a:r>
            <a:br>
              <a:rPr lang="en-US" sz="2200" b="1" dirty="0" smtClean="0">
                <a:solidFill>
                  <a:schemeClr val="tx1"/>
                </a:solidFill>
              </a:rPr>
            </a:br>
            <a:r>
              <a:rPr lang="en-US" sz="2200" dirty="0" smtClean="0">
                <a:solidFill>
                  <a:schemeClr val="tx1"/>
                </a:solidFill>
              </a:rPr>
              <a:t>3. Click any item in the list to select that item.</a:t>
            </a:r>
            <a:br>
              <a:rPr lang="en-US" sz="2200" dirty="0" smtClean="0">
                <a:solidFill>
                  <a:schemeClr val="tx1"/>
                </a:solidFill>
              </a:rPr>
            </a:br>
            <a:r>
              <a:rPr lang="en-US" sz="2200" dirty="0" smtClean="0">
                <a:solidFill>
                  <a:schemeClr val="tx1"/>
                </a:solidFill>
              </a:rPr>
              <a:t>4. Click the </a:t>
            </a:r>
            <a:r>
              <a:rPr lang="en-US" sz="2200" b="1" dirty="0" smtClean="0">
                <a:solidFill>
                  <a:schemeClr val="tx1"/>
                </a:solidFill>
              </a:rPr>
              <a:t>Select button.</a:t>
            </a:r>
            <a:endParaRPr lang="en-US" sz="2200" dirty="0">
              <a:solidFill>
                <a:schemeClr val="tx1"/>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28600" y="1600200"/>
            <a:ext cx="7848600" cy="4525963"/>
          </a:xfrm>
          <a:prstGeom prst="rect">
            <a:avLst/>
          </a:prstGeom>
          <a:noFill/>
          <a:ln w="9525">
            <a:noFill/>
            <a:miter lim="800000"/>
            <a:headEnd/>
            <a:tailEnd/>
          </a:ln>
        </p:spPr>
      </p:pic>
      <p:sp>
        <p:nvSpPr>
          <p:cNvPr id="2" name="Title 1"/>
          <p:cNvSpPr>
            <a:spLocks noGrp="1"/>
          </p:cNvSpPr>
          <p:nvPr>
            <p:ph type="title"/>
          </p:nvPr>
        </p:nvSpPr>
        <p:spPr/>
        <p:txBody>
          <a:bodyPr/>
          <a:lstStyle/>
          <a:p>
            <a:endParaRPr lang="en-US" dirty="0"/>
          </a:p>
        </p:txBody>
      </p:sp>
      <p:cxnSp>
        <p:nvCxnSpPr>
          <p:cNvPr id="6" name="Straight Arrow Connector 5"/>
          <p:cNvCxnSpPr/>
          <p:nvPr/>
        </p:nvCxnSpPr>
        <p:spPr>
          <a:xfrm>
            <a:off x="7772400" y="25908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391400" y="2133600"/>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EDIT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28600" y="1600200"/>
            <a:ext cx="7848600" cy="4525963"/>
          </a:xfrm>
          <a:prstGeom prst="rect">
            <a:avLst/>
          </a:prstGeom>
          <a:noFill/>
          <a:ln w="9525">
            <a:noFill/>
            <a:miter lim="800000"/>
            <a:headEnd/>
            <a:tailEnd/>
          </a:ln>
        </p:spPr>
      </p:pic>
      <p:sp>
        <p:nvSpPr>
          <p:cNvPr id="2" name="Title 1"/>
          <p:cNvSpPr>
            <a:spLocks noGrp="1"/>
          </p:cNvSpPr>
          <p:nvPr>
            <p:ph type="title"/>
          </p:nvPr>
        </p:nvSpPr>
        <p:spPr/>
        <p:txBody>
          <a:bodyPr/>
          <a:lstStyle/>
          <a:p>
            <a:endParaRPr lang="en-US" dirty="0"/>
          </a:p>
        </p:txBody>
      </p:sp>
      <p:cxnSp>
        <p:nvCxnSpPr>
          <p:cNvPr id="6" name="Straight Arrow Connector 5"/>
          <p:cNvCxnSpPr/>
          <p:nvPr/>
        </p:nvCxnSpPr>
        <p:spPr>
          <a:xfrm>
            <a:off x="7696200" y="28956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315200" y="2438400"/>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EDIT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Please turn off your cell phone</a:t>
            </a:r>
          </a:p>
          <a:p>
            <a:endParaRPr lang="en-US" smtClean="0"/>
          </a:p>
          <a:p>
            <a:r>
              <a:rPr lang="en-US" smtClean="0"/>
              <a:t>If you must leave the session early, please do so discreetly</a:t>
            </a:r>
          </a:p>
          <a:p>
            <a:endParaRPr lang="en-US" smtClean="0"/>
          </a:p>
          <a:p>
            <a:r>
              <a:rPr lang="en-US" smtClean="0"/>
              <a:t>Please avoid side conversation during the sessions</a:t>
            </a:r>
          </a:p>
        </p:txBody>
      </p:sp>
      <p:sp>
        <p:nvSpPr>
          <p:cNvPr id="717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929056C-778D-4A98-B304-2E03BC4A84E2}" type="slidenum">
              <a:rPr lang="en-US" smtClean="0"/>
              <a:pPr/>
              <a:t>2</a:t>
            </a:fld>
            <a:endParaRPr lang="en-US" smtClean="0"/>
          </a:p>
        </p:txBody>
      </p:sp>
      <p:sp>
        <p:nvSpPr>
          <p:cNvPr id="2" name="Title 1"/>
          <p:cNvSpPr>
            <a:spLocks noGrp="1"/>
          </p:cNvSpPr>
          <p:nvPr>
            <p:ph type="title"/>
          </p:nvPr>
        </p:nvSpPr>
        <p:spPr/>
        <p:txBody>
          <a:bodyPr/>
          <a:lstStyle/>
          <a:p>
            <a:r>
              <a:rPr lang="en-US" smtClean="0"/>
              <a:t>Session Rules of Etiquette</a:t>
            </a:r>
          </a:p>
        </p:txBody>
      </p:sp>
      <p:pic>
        <p:nvPicPr>
          <p:cNvPr id="68610" name="Picture 2" descr="C:\Users\i9\AppData\Local\Microsoft\Windows\Temporary Internet Files\Content.IE5\0F7KXHDA\MC900434837[1].png"/>
          <p:cNvPicPr>
            <a:picLocks noChangeAspect="1" noChangeArrowheads="1"/>
          </p:cNvPicPr>
          <p:nvPr/>
        </p:nvPicPr>
        <p:blipFill>
          <a:blip r:embed="rId2" cstate="print"/>
          <a:srcRect/>
          <a:stretch>
            <a:fillRect/>
          </a:stretch>
        </p:blipFill>
        <p:spPr bwMode="auto">
          <a:xfrm>
            <a:off x="6096000" y="1066800"/>
            <a:ext cx="1714500" cy="1371600"/>
          </a:xfrm>
          <a:prstGeom prst="rect">
            <a:avLst/>
          </a:prstGeom>
          <a:noFill/>
          <a:ln w="9525">
            <a:noFill/>
            <a:miter lim="800000"/>
            <a:headEnd/>
            <a:tailEnd/>
          </a:ln>
        </p:spPr>
      </p:pic>
      <p:pic>
        <p:nvPicPr>
          <p:cNvPr id="68611" name="Picture 3" descr="C:\Users\i9\AppData\Local\Microsoft\Windows\Temporary Internet Files\Content.IE5\I3RHBBQL\MC900437803[1].wmf"/>
          <p:cNvPicPr>
            <a:picLocks noChangeAspect="1" noChangeArrowheads="1"/>
          </p:cNvPicPr>
          <p:nvPr/>
        </p:nvPicPr>
        <p:blipFill>
          <a:blip r:embed="rId3" cstate="print"/>
          <a:srcRect/>
          <a:stretch>
            <a:fillRect/>
          </a:stretch>
        </p:blipFill>
        <p:spPr bwMode="auto">
          <a:xfrm>
            <a:off x="4724400" y="4267200"/>
            <a:ext cx="1860550" cy="1628775"/>
          </a:xfrm>
          <a:prstGeom prst="rect">
            <a:avLst/>
          </a:prstGeom>
          <a:noFill/>
          <a:ln w="9525">
            <a:noFill/>
            <a:miter lim="800000"/>
            <a:headEnd/>
            <a:tailEnd/>
          </a:ln>
        </p:spPr>
      </p:pic>
      <p:pic>
        <p:nvPicPr>
          <p:cNvPr id="68612" name="Picture 4" descr="C:\Users\i9\AppData\Local\Microsoft\Windows\Temporary Internet Files\Content.IE5\0F7KXHDA\MC900441894[1].wmf"/>
          <p:cNvPicPr>
            <a:picLocks noChangeAspect="1" noChangeArrowheads="1"/>
          </p:cNvPicPr>
          <p:nvPr/>
        </p:nvPicPr>
        <p:blipFill>
          <a:blip r:embed="rId4" cstate="print"/>
          <a:srcRect/>
          <a:stretch>
            <a:fillRect/>
          </a:stretch>
        </p:blipFill>
        <p:spPr bwMode="auto">
          <a:xfrm>
            <a:off x="2743200" y="2743200"/>
            <a:ext cx="1447800" cy="885825"/>
          </a:xfrm>
          <a:prstGeom prst="rect">
            <a:avLst/>
          </a:prstGeom>
          <a:noFill/>
          <a:ln w="9525">
            <a:noFill/>
            <a:miter lim="800000"/>
            <a:headEnd/>
            <a:tailEnd/>
          </a:ln>
        </p:spPr>
      </p:pic>
      <p:pic>
        <p:nvPicPr>
          <p:cNvPr id="8" name="Picture 7"/>
          <p:cNvPicPr>
            <a:picLocks noChangeAspect="1"/>
          </p:cNvPicPr>
          <p:nvPr/>
        </p:nvPicPr>
        <p:blipFill>
          <a:blip r:embed="rId5" cstate="print"/>
          <a:stretch>
            <a:fillRect/>
          </a:stretch>
        </p:blipFill>
        <p:spPr>
          <a:xfrm>
            <a:off x="228600" y="5181600"/>
            <a:ext cx="1447800" cy="16138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3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600" decel="100000"/>
                                        <p:tgtEl>
                                          <p:spTgt spid="3">
                                            <p:txEl>
                                              <p:pRg st="0" end="0"/>
                                            </p:txEl>
                                          </p:spTgt>
                                        </p:tgtEl>
                                      </p:cBhvr>
                                    </p:animEffect>
                                    <p:anim calcmode="lin" valueType="num">
                                      <p:cBhvr>
                                        <p:cTn id="12" dur="16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3" dur="16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4" dur="16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5" dur="400" accel="100000" fill="hold">
                                          <p:stCondLst>
                                            <p:cond delay="16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6" dur="400" accel="100000" fill="hold">
                                          <p:stCondLst>
                                            <p:cond delay="16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7" fill="hold">
                            <p:stCondLst>
                              <p:cond delay="4000"/>
                            </p:stCondLst>
                            <p:childTnLst>
                              <p:par>
                                <p:cTn id="18" presetID="37" presetClass="entr" presetSubtype="0" fill="hold" nodeType="afterEffect">
                                  <p:stCondLst>
                                    <p:cond delay="0"/>
                                  </p:stCondLst>
                                  <p:childTnLst>
                                    <p:set>
                                      <p:cBhvr>
                                        <p:cTn id="19" dur="1" fill="hold">
                                          <p:stCondLst>
                                            <p:cond delay="0"/>
                                          </p:stCondLst>
                                        </p:cTn>
                                        <p:tgtEl>
                                          <p:spTgt spid="68610"/>
                                        </p:tgtEl>
                                        <p:attrNameLst>
                                          <p:attrName>style.visibility</p:attrName>
                                        </p:attrNameLst>
                                      </p:cBhvr>
                                      <p:to>
                                        <p:strVal val="visible"/>
                                      </p:to>
                                    </p:set>
                                    <p:animEffect transition="in" filter="fade">
                                      <p:cBhvr>
                                        <p:cTn id="20" dur="1000"/>
                                        <p:tgtEl>
                                          <p:spTgt spid="68610"/>
                                        </p:tgtEl>
                                      </p:cBhvr>
                                    </p:animEffect>
                                    <p:anim calcmode="lin" valueType="num">
                                      <p:cBhvr>
                                        <p:cTn id="21" dur="1000" fill="hold"/>
                                        <p:tgtEl>
                                          <p:spTgt spid="68610"/>
                                        </p:tgtEl>
                                        <p:attrNameLst>
                                          <p:attrName>ppt_x</p:attrName>
                                        </p:attrNameLst>
                                      </p:cBhvr>
                                      <p:tavLst>
                                        <p:tav tm="0">
                                          <p:val>
                                            <p:strVal val="#ppt_x"/>
                                          </p:val>
                                        </p:tav>
                                        <p:tav tm="100000">
                                          <p:val>
                                            <p:strVal val="#ppt_x"/>
                                          </p:val>
                                        </p:tav>
                                      </p:tavLst>
                                    </p:anim>
                                    <p:anim calcmode="lin" valueType="num">
                                      <p:cBhvr>
                                        <p:cTn id="22" dur="900" decel="100000" fill="hold"/>
                                        <p:tgtEl>
                                          <p:spTgt spid="68610"/>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8610"/>
                                        </p:tgtEl>
                                        <p:attrNameLst>
                                          <p:attrName>ppt_y</p:attrName>
                                        </p:attrNameLst>
                                      </p:cBhvr>
                                      <p:tavLst>
                                        <p:tav tm="0">
                                          <p:val>
                                            <p:strVal val="#ppt_y-.03"/>
                                          </p:val>
                                        </p:tav>
                                        <p:tav tm="100000">
                                          <p:val>
                                            <p:strVal val="#ppt_y"/>
                                          </p:val>
                                        </p:tav>
                                      </p:tavLst>
                                    </p:anim>
                                  </p:childTnLst>
                                </p:cTn>
                              </p:par>
                            </p:childTnLst>
                          </p:cTn>
                        </p:par>
                        <p:par>
                          <p:cTn id="24" fill="hold">
                            <p:stCondLst>
                              <p:cond delay="5000"/>
                            </p:stCondLst>
                            <p:childTnLst>
                              <p:par>
                                <p:cTn id="25" presetID="30"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600" decel="100000"/>
                                        <p:tgtEl>
                                          <p:spTgt spid="3">
                                            <p:txEl>
                                              <p:pRg st="2" end="2"/>
                                            </p:txEl>
                                          </p:spTgt>
                                        </p:tgtEl>
                                      </p:cBhvr>
                                    </p:animEffect>
                                    <p:anim calcmode="lin" valueType="num">
                                      <p:cBhvr>
                                        <p:cTn id="28" dur="16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16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16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400" accel="100000" fill="hold">
                                          <p:stCondLst>
                                            <p:cond delay="16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400" accel="100000" fill="hold">
                                          <p:stCondLst>
                                            <p:cond delay="16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3" fill="hold">
                            <p:stCondLst>
                              <p:cond delay="7000"/>
                            </p:stCondLst>
                            <p:childTnLst>
                              <p:par>
                                <p:cTn id="34" presetID="7" presetClass="entr" presetSubtype="2" fill="hold" nodeType="afterEffect">
                                  <p:stCondLst>
                                    <p:cond delay="0"/>
                                  </p:stCondLst>
                                  <p:childTnLst>
                                    <p:set>
                                      <p:cBhvr>
                                        <p:cTn id="35" dur="1" fill="hold">
                                          <p:stCondLst>
                                            <p:cond delay="0"/>
                                          </p:stCondLst>
                                        </p:cTn>
                                        <p:tgtEl>
                                          <p:spTgt spid="68612"/>
                                        </p:tgtEl>
                                        <p:attrNameLst>
                                          <p:attrName>style.visibility</p:attrName>
                                        </p:attrNameLst>
                                      </p:cBhvr>
                                      <p:to>
                                        <p:strVal val="visible"/>
                                      </p:to>
                                    </p:set>
                                    <p:anim calcmode="lin" valueType="num">
                                      <p:cBhvr additive="base">
                                        <p:cTn id="36" dur="3000" fill="hold"/>
                                        <p:tgtEl>
                                          <p:spTgt spid="68612"/>
                                        </p:tgtEl>
                                        <p:attrNameLst>
                                          <p:attrName>ppt_x</p:attrName>
                                        </p:attrNameLst>
                                      </p:cBhvr>
                                      <p:tavLst>
                                        <p:tav tm="0">
                                          <p:val>
                                            <p:strVal val="1+#ppt_w/2"/>
                                          </p:val>
                                        </p:tav>
                                        <p:tav tm="100000">
                                          <p:val>
                                            <p:strVal val="#ppt_x"/>
                                          </p:val>
                                        </p:tav>
                                      </p:tavLst>
                                    </p:anim>
                                    <p:anim calcmode="lin" valueType="num">
                                      <p:cBhvr additive="base">
                                        <p:cTn id="37" dur="3000" fill="hold"/>
                                        <p:tgtEl>
                                          <p:spTgt spid="68612"/>
                                        </p:tgtEl>
                                        <p:attrNameLst>
                                          <p:attrName>ppt_y</p:attrName>
                                        </p:attrNameLst>
                                      </p:cBhvr>
                                      <p:tavLst>
                                        <p:tav tm="0">
                                          <p:val>
                                            <p:strVal val="#ppt_y"/>
                                          </p:val>
                                        </p:tav>
                                        <p:tav tm="100000">
                                          <p:val>
                                            <p:strVal val="#ppt_y"/>
                                          </p:val>
                                        </p:tav>
                                      </p:tavLst>
                                    </p:anim>
                                  </p:childTnLst>
                                </p:cTn>
                              </p:par>
                            </p:childTnLst>
                          </p:cTn>
                        </p:par>
                        <p:par>
                          <p:cTn id="38" fill="hold">
                            <p:stCondLst>
                              <p:cond delay="10000"/>
                            </p:stCondLst>
                            <p:childTnLst>
                              <p:par>
                                <p:cTn id="39" presetID="30"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600" decel="100000"/>
                                        <p:tgtEl>
                                          <p:spTgt spid="3">
                                            <p:txEl>
                                              <p:pRg st="4" end="4"/>
                                            </p:txEl>
                                          </p:spTgt>
                                        </p:tgtEl>
                                      </p:cBhvr>
                                    </p:animEffect>
                                    <p:anim calcmode="lin" valueType="num">
                                      <p:cBhvr>
                                        <p:cTn id="42" dur="16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3" dur="16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4" dur="16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5" dur="400" accel="100000" fill="hold">
                                          <p:stCondLst>
                                            <p:cond delay="16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6" dur="400" accel="100000" fill="hold">
                                          <p:stCondLst>
                                            <p:cond delay="16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47" presetID="26" presetClass="entr" presetSubtype="0" fill="hold" nodeType="withEffect">
                                  <p:stCondLst>
                                    <p:cond delay="0"/>
                                  </p:stCondLst>
                                  <p:childTnLst>
                                    <p:set>
                                      <p:cBhvr>
                                        <p:cTn id="48" dur="1" fill="hold">
                                          <p:stCondLst>
                                            <p:cond delay="0"/>
                                          </p:stCondLst>
                                        </p:cTn>
                                        <p:tgtEl>
                                          <p:spTgt spid="68611"/>
                                        </p:tgtEl>
                                        <p:attrNameLst>
                                          <p:attrName>style.visibility</p:attrName>
                                        </p:attrNameLst>
                                      </p:cBhvr>
                                      <p:to>
                                        <p:strVal val="visible"/>
                                      </p:to>
                                    </p:set>
                                    <p:animEffect transition="in" filter="wipe(down)">
                                      <p:cBhvr>
                                        <p:cTn id="49" dur="580">
                                          <p:stCondLst>
                                            <p:cond delay="0"/>
                                          </p:stCondLst>
                                        </p:cTn>
                                        <p:tgtEl>
                                          <p:spTgt spid="68611"/>
                                        </p:tgtEl>
                                      </p:cBhvr>
                                    </p:animEffect>
                                    <p:anim calcmode="lin" valueType="num">
                                      <p:cBhvr>
                                        <p:cTn id="50" dur="1822" tmFilter="0,0; 0.14,0.36; 0.43,0.73; 0.71,0.91; 1.0,1.0">
                                          <p:stCondLst>
                                            <p:cond delay="0"/>
                                          </p:stCondLst>
                                        </p:cTn>
                                        <p:tgtEl>
                                          <p:spTgt spid="6861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861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861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861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8611"/>
                                        </p:tgtEl>
                                        <p:attrNameLst>
                                          <p:attrName>ppt_y</p:attrName>
                                        </p:attrNameLst>
                                      </p:cBhvr>
                                      <p:tavLst>
                                        <p:tav tm="0" fmla="#ppt_y-sin(pi*$)/81">
                                          <p:val>
                                            <p:fltVal val="0"/>
                                          </p:val>
                                        </p:tav>
                                        <p:tav tm="100000">
                                          <p:val>
                                            <p:fltVal val="1"/>
                                          </p:val>
                                        </p:tav>
                                      </p:tavLst>
                                    </p:anim>
                                    <p:animScale>
                                      <p:cBhvr>
                                        <p:cTn id="55" dur="26">
                                          <p:stCondLst>
                                            <p:cond delay="650"/>
                                          </p:stCondLst>
                                        </p:cTn>
                                        <p:tgtEl>
                                          <p:spTgt spid="68611"/>
                                        </p:tgtEl>
                                      </p:cBhvr>
                                      <p:to x="100000" y="60000"/>
                                    </p:animScale>
                                    <p:animScale>
                                      <p:cBhvr>
                                        <p:cTn id="56" dur="166" decel="50000">
                                          <p:stCondLst>
                                            <p:cond delay="676"/>
                                          </p:stCondLst>
                                        </p:cTn>
                                        <p:tgtEl>
                                          <p:spTgt spid="68611"/>
                                        </p:tgtEl>
                                      </p:cBhvr>
                                      <p:to x="100000" y="100000"/>
                                    </p:animScale>
                                    <p:animScale>
                                      <p:cBhvr>
                                        <p:cTn id="57" dur="26">
                                          <p:stCondLst>
                                            <p:cond delay="1312"/>
                                          </p:stCondLst>
                                        </p:cTn>
                                        <p:tgtEl>
                                          <p:spTgt spid="68611"/>
                                        </p:tgtEl>
                                      </p:cBhvr>
                                      <p:to x="100000" y="80000"/>
                                    </p:animScale>
                                    <p:animScale>
                                      <p:cBhvr>
                                        <p:cTn id="58" dur="166" decel="50000">
                                          <p:stCondLst>
                                            <p:cond delay="1338"/>
                                          </p:stCondLst>
                                        </p:cTn>
                                        <p:tgtEl>
                                          <p:spTgt spid="68611"/>
                                        </p:tgtEl>
                                      </p:cBhvr>
                                      <p:to x="100000" y="100000"/>
                                    </p:animScale>
                                    <p:animScale>
                                      <p:cBhvr>
                                        <p:cTn id="59" dur="26">
                                          <p:stCondLst>
                                            <p:cond delay="1642"/>
                                          </p:stCondLst>
                                        </p:cTn>
                                        <p:tgtEl>
                                          <p:spTgt spid="68611"/>
                                        </p:tgtEl>
                                      </p:cBhvr>
                                      <p:to x="100000" y="90000"/>
                                    </p:animScale>
                                    <p:animScale>
                                      <p:cBhvr>
                                        <p:cTn id="60" dur="166" decel="50000">
                                          <p:stCondLst>
                                            <p:cond delay="1668"/>
                                          </p:stCondLst>
                                        </p:cTn>
                                        <p:tgtEl>
                                          <p:spTgt spid="68611"/>
                                        </p:tgtEl>
                                      </p:cBhvr>
                                      <p:to x="100000" y="100000"/>
                                    </p:animScale>
                                    <p:animScale>
                                      <p:cBhvr>
                                        <p:cTn id="61" dur="26">
                                          <p:stCondLst>
                                            <p:cond delay="1808"/>
                                          </p:stCondLst>
                                        </p:cTn>
                                        <p:tgtEl>
                                          <p:spTgt spid="68611"/>
                                        </p:tgtEl>
                                      </p:cBhvr>
                                      <p:to x="100000" y="95000"/>
                                    </p:animScale>
                                    <p:animScale>
                                      <p:cBhvr>
                                        <p:cTn id="62" dur="166" decel="50000">
                                          <p:stCondLst>
                                            <p:cond delay="1834"/>
                                          </p:stCondLst>
                                        </p:cTn>
                                        <p:tgtEl>
                                          <p:spTgt spid="686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524000" y="228600"/>
            <a:ext cx="5372100" cy="3686175"/>
          </a:xfrm>
          <a:prstGeom prst="rect">
            <a:avLst/>
          </a:prstGeom>
          <a:noFill/>
          <a:ln w="9525">
            <a:noFill/>
            <a:miter lim="800000"/>
            <a:headEnd/>
            <a:tailEnd/>
          </a:ln>
        </p:spPr>
      </p:pic>
      <p:sp>
        <p:nvSpPr>
          <p:cNvPr id="2" name="Title 1"/>
          <p:cNvSpPr>
            <a:spLocks noGrp="1"/>
          </p:cNvSpPr>
          <p:nvPr>
            <p:ph type="title"/>
          </p:nvPr>
        </p:nvSpPr>
        <p:spPr>
          <a:xfrm>
            <a:off x="228600" y="3810000"/>
            <a:ext cx="8229600" cy="2819400"/>
          </a:xfrm>
        </p:spPr>
        <p:txBody>
          <a:bodyPr>
            <a:normAutofit/>
          </a:bodyPr>
          <a:lstStyle/>
          <a:p>
            <a:pPr algn="l"/>
            <a:r>
              <a:rPr lang="en-US" sz="1600" dirty="0" smtClean="0">
                <a:solidFill>
                  <a:schemeClr val="tx1"/>
                </a:solidFill>
              </a:rPr>
              <a:t>1. Click the </a:t>
            </a:r>
            <a:r>
              <a:rPr lang="en-US" sz="1600" b="1" dirty="0" smtClean="0">
                <a:solidFill>
                  <a:schemeClr val="tx1"/>
                </a:solidFill>
              </a:rPr>
              <a:t>Profile tab.</a:t>
            </a:r>
            <a:br>
              <a:rPr lang="en-US" sz="1600" b="1" dirty="0" smtClean="0">
                <a:solidFill>
                  <a:schemeClr val="tx1"/>
                </a:solidFill>
              </a:rPr>
            </a:br>
            <a:r>
              <a:rPr lang="en-US" sz="1600" dirty="0" smtClean="0">
                <a:solidFill>
                  <a:schemeClr val="tx1"/>
                </a:solidFill>
              </a:rPr>
              <a:t>2. Click the </a:t>
            </a:r>
            <a:r>
              <a:rPr lang="en-US" sz="1600" b="1" dirty="0" smtClean="0">
                <a:solidFill>
                  <a:schemeClr val="tx1"/>
                </a:solidFill>
              </a:rPr>
              <a:t>Edit ( ) icon for the Approver item.</a:t>
            </a:r>
            <a:br>
              <a:rPr lang="en-US" sz="1600" b="1" dirty="0" smtClean="0">
                <a:solidFill>
                  <a:schemeClr val="tx1"/>
                </a:solidFill>
              </a:rPr>
            </a:br>
            <a:r>
              <a:rPr lang="en-US" sz="1600" dirty="0" smtClean="0">
                <a:solidFill>
                  <a:schemeClr val="tx1"/>
                </a:solidFill>
              </a:rPr>
              <a:t>3. Enter a name or partial name in the </a:t>
            </a:r>
            <a:r>
              <a:rPr lang="en-US" sz="1600" b="1" dirty="0" smtClean="0">
                <a:solidFill>
                  <a:schemeClr val="tx1"/>
                </a:solidFill>
              </a:rPr>
              <a:t>Search by Last Name field.</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a:t>
            </a:r>
            <a:r>
              <a:rPr lang="en-US" sz="1600" dirty="0" smtClean="0">
                <a:solidFill>
                  <a:schemeClr val="tx1"/>
                </a:solidFill>
              </a:rPr>
              <a:t>Note: If you did not know how to spell the name, you could enter the partial 	name followed by a percent sign (%). The percent sign (%) is Wildcard character.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4. Click the arrow button to start the search.</a:t>
            </a:r>
            <a:br>
              <a:rPr lang="en-US" sz="1600" dirty="0" smtClean="0">
                <a:solidFill>
                  <a:schemeClr val="tx1"/>
                </a:solidFill>
              </a:rPr>
            </a:br>
            <a:r>
              <a:rPr lang="en-US" sz="1600" dirty="0" smtClean="0">
                <a:solidFill>
                  <a:schemeClr val="tx1"/>
                </a:solidFill>
              </a:rPr>
              <a:t>5. Click any item in the results list to select that item</a:t>
            </a:r>
            <a:br>
              <a:rPr lang="en-US" sz="1600" dirty="0" smtClean="0">
                <a:solidFill>
                  <a:schemeClr val="tx1"/>
                </a:solidFill>
              </a:rPr>
            </a:br>
            <a:r>
              <a:rPr lang="en-US" sz="1600" dirty="0" smtClean="0">
                <a:solidFill>
                  <a:schemeClr val="tx1"/>
                </a:solidFill>
              </a:rPr>
              <a:t>6. Click the </a:t>
            </a:r>
            <a:r>
              <a:rPr lang="en-US" sz="1600" b="1" dirty="0" smtClean="0">
                <a:solidFill>
                  <a:schemeClr val="tx1"/>
                </a:solidFill>
              </a:rPr>
              <a:t>Select button.</a:t>
            </a:r>
            <a:endParaRPr lang="en-US" sz="1600" dirty="0">
              <a:solidFill>
                <a:schemeClr val="tx1"/>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0"/>
            <a:ext cx="8229600" cy="2667000"/>
          </a:xfrm>
        </p:spPr>
        <p:txBody>
          <a:bodyPr/>
          <a:lstStyle/>
          <a:p>
            <a:pPr lvl="0" hangingPunct="0"/>
            <a:r>
              <a:rPr lang="en-US" sz="1800" dirty="0" smtClean="0"/>
              <a:t>Click on the </a:t>
            </a:r>
            <a:r>
              <a:rPr lang="en-US" sz="1800" b="1" dirty="0" smtClean="0"/>
              <a:t>Advanced Search</a:t>
            </a:r>
            <a:r>
              <a:rPr lang="en-US" sz="1800" dirty="0" smtClean="0"/>
              <a:t> tab to expand the window.</a:t>
            </a:r>
          </a:p>
          <a:p>
            <a:pPr lvl="0" hangingPunct="0"/>
            <a:r>
              <a:rPr lang="en-US" sz="1800" dirty="0" smtClean="0"/>
              <a:t>Click on the </a:t>
            </a:r>
            <a:r>
              <a:rPr lang="en-US" sz="1800" b="1" dirty="0" smtClean="0"/>
              <a:t>Select Attribute</a:t>
            </a:r>
            <a:r>
              <a:rPr lang="en-US" sz="1800" dirty="0" smtClean="0"/>
              <a:t> field.</a:t>
            </a:r>
          </a:p>
          <a:p>
            <a:pPr lvl="0" hangingPunct="0"/>
            <a:r>
              <a:rPr lang="en-US" sz="1800" dirty="0" smtClean="0"/>
              <a:t>Select an attribute from the list. (Banner ID = J#)</a:t>
            </a:r>
          </a:p>
          <a:p>
            <a:pPr lvl="0" hangingPunct="0"/>
            <a:r>
              <a:rPr lang="en-US" sz="1800" dirty="0" smtClean="0"/>
              <a:t>Enter the information.</a:t>
            </a:r>
          </a:p>
          <a:p>
            <a:pPr lvl="0" hangingPunct="0"/>
            <a:r>
              <a:rPr lang="en-US" sz="1800" dirty="0" smtClean="0"/>
              <a:t>Click the </a:t>
            </a:r>
            <a:r>
              <a:rPr lang="en-US" sz="1800" b="1" dirty="0" smtClean="0"/>
              <a:t>Go</a:t>
            </a:r>
            <a:r>
              <a:rPr lang="en-US" sz="1800" dirty="0" smtClean="0"/>
              <a:t> button. </a:t>
            </a:r>
          </a:p>
          <a:p>
            <a:r>
              <a:rPr lang="en-US" sz="1800" dirty="0" smtClean="0"/>
              <a:t>Highlight the approver’s name</a:t>
            </a:r>
          </a:p>
          <a:p>
            <a:r>
              <a:rPr lang="en-US" sz="1800" dirty="0" smtClean="0"/>
              <a:t>Click Select</a:t>
            </a:r>
            <a:endParaRPr lang="en-US" sz="1800" dirty="0"/>
          </a:p>
        </p:txBody>
      </p:sp>
      <p:sp>
        <p:nvSpPr>
          <p:cNvPr id="2" name="Title 1"/>
          <p:cNvSpPr>
            <a:spLocks noGrp="1"/>
          </p:cNvSpPr>
          <p:nvPr>
            <p:ph type="title"/>
          </p:nvPr>
        </p:nvSpPr>
        <p:spPr/>
        <p:txBody>
          <a:bodyPr/>
          <a:lstStyle/>
          <a:p>
            <a:endParaRPr lang="en-US"/>
          </a:p>
        </p:txBody>
      </p:sp>
      <p:pic>
        <p:nvPicPr>
          <p:cNvPr id="4" name="Picture 3"/>
          <p:cNvPicPr/>
          <p:nvPr/>
        </p:nvPicPr>
        <p:blipFill>
          <a:blip r:embed="rId2" cstate="print"/>
          <a:stretch>
            <a:fillRect/>
          </a:stretch>
        </p:blipFill>
        <p:spPr>
          <a:xfrm>
            <a:off x="1676400" y="228600"/>
            <a:ext cx="5791200" cy="3505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28600" y="1600200"/>
            <a:ext cx="7848600" cy="4525963"/>
          </a:xfrm>
          <a:prstGeom prst="rect">
            <a:avLst/>
          </a:prstGeom>
          <a:noFill/>
          <a:ln w="9525">
            <a:noFill/>
            <a:miter lim="800000"/>
            <a:headEnd/>
            <a:tailEnd/>
          </a:ln>
        </p:spPr>
      </p:pic>
      <p:sp>
        <p:nvSpPr>
          <p:cNvPr id="2" name="Title 1"/>
          <p:cNvSpPr>
            <a:spLocks noGrp="1"/>
          </p:cNvSpPr>
          <p:nvPr>
            <p:ph type="title"/>
          </p:nvPr>
        </p:nvSpPr>
        <p:spPr/>
        <p:txBody>
          <a:bodyPr/>
          <a:lstStyle/>
          <a:p>
            <a:endParaRPr lang="en-US" dirty="0"/>
          </a:p>
        </p:txBody>
      </p:sp>
      <p:cxnSp>
        <p:nvCxnSpPr>
          <p:cNvPr id="6" name="Straight Arrow Connector 5"/>
          <p:cNvCxnSpPr/>
          <p:nvPr/>
        </p:nvCxnSpPr>
        <p:spPr>
          <a:xfrm>
            <a:off x="7696200" y="32766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315200" y="2819400"/>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EDIT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8229600" cy="4648200"/>
          </a:xfrm>
        </p:spPr>
        <p:txBody>
          <a:bodyPr>
            <a:normAutofit fontScale="92500" lnSpcReduction="10000"/>
          </a:bodyPr>
          <a:lstStyle/>
          <a:p>
            <a:pPr lvl="0" hangingPunct="0"/>
            <a:r>
              <a:rPr lang="en-US" sz="2600" dirty="0" smtClean="0"/>
              <a:t>Click the </a:t>
            </a:r>
            <a:r>
              <a:rPr lang="en-US" sz="2600" b="1" dirty="0" smtClean="0"/>
              <a:t>Profile</a:t>
            </a:r>
            <a:r>
              <a:rPr lang="en-US" sz="2600" dirty="0" smtClean="0"/>
              <a:t> tab. </a:t>
            </a:r>
          </a:p>
          <a:p>
            <a:pPr lvl="0" hangingPunct="0"/>
            <a:r>
              <a:rPr lang="en-US" sz="2600" dirty="0" smtClean="0"/>
              <a:t>Click the </a:t>
            </a:r>
            <a:r>
              <a:rPr lang="en-US" sz="2600" b="1" dirty="0" smtClean="0"/>
              <a:t>Edit</a:t>
            </a:r>
            <a:r>
              <a:rPr lang="en-US" sz="2600" dirty="0" smtClean="0"/>
              <a:t> ( ) icon for the Workflow Login ID item. </a:t>
            </a:r>
            <a:r>
              <a:rPr lang="en-US" sz="2600" dirty="0" smtClean="0">
                <a:solidFill>
                  <a:srgbClr val="FF0000"/>
                </a:solidFill>
              </a:rPr>
              <a:t>(Workflow Login ID is </a:t>
            </a:r>
            <a:r>
              <a:rPr lang="en-US" sz="2600" smtClean="0">
                <a:solidFill>
                  <a:srgbClr val="FF0000"/>
                </a:solidFill>
              </a:rPr>
              <a:t>your J00000000)</a:t>
            </a:r>
            <a:endParaRPr lang="en-US" sz="2600" dirty="0" smtClean="0">
              <a:solidFill>
                <a:srgbClr val="FF0000"/>
              </a:solidFill>
            </a:endParaRPr>
          </a:p>
          <a:p>
            <a:pPr lvl="0" hangingPunct="0"/>
            <a:r>
              <a:rPr lang="en-US" sz="2600" dirty="0" smtClean="0"/>
              <a:t>Enter the Workflow ID in the </a:t>
            </a:r>
            <a:r>
              <a:rPr lang="en-US" sz="2600" b="1" dirty="0" smtClean="0"/>
              <a:t>ID</a:t>
            </a:r>
            <a:r>
              <a:rPr lang="en-US" sz="2600" dirty="0" smtClean="0"/>
              <a:t> field.  This ID must be set up in Workflow by the Workflow Administrator.  You must also be assigned the Workflow Approver role.  This is not searchable or validated here but must be valid.</a:t>
            </a:r>
          </a:p>
          <a:p>
            <a:pPr lvl="0" hangingPunct="0"/>
            <a:r>
              <a:rPr lang="en-US" sz="2600" dirty="0" smtClean="0"/>
              <a:t>Click the </a:t>
            </a:r>
            <a:r>
              <a:rPr lang="en-US" sz="2600" b="1" dirty="0" smtClean="0"/>
              <a:t>Save</a:t>
            </a:r>
            <a:r>
              <a:rPr lang="en-US" sz="2600" dirty="0" smtClean="0"/>
              <a:t> button.</a:t>
            </a:r>
          </a:p>
          <a:p>
            <a:pPr>
              <a:buNone/>
            </a:pPr>
            <a:r>
              <a:rPr lang="en-US" sz="2600" dirty="0" smtClean="0"/>
              <a:t> </a:t>
            </a:r>
            <a:r>
              <a:rPr lang="en-US" sz="2600" b="1" dirty="0" smtClean="0">
                <a:solidFill>
                  <a:srgbClr val="FF0000"/>
                </a:solidFill>
              </a:rPr>
              <a:t>NOTE: You will only need to add your Workflow ID to your profile if you will be approving travel authorizations or travel reimbursements. </a:t>
            </a:r>
            <a:endParaRPr lang="en-US" sz="2600" b="1" dirty="0">
              <a:solidFill>
                <a:srgbClr val="FF0000"/>
              </a:solidFill>
            </a:endParaRPr>
          </a:p>
        </p:txBody>
      </p:sp>
      <p:sp>
        <p:nvSpPr>
          <p:cNvPr id="2" name="Title 1"/>
          <p:cNvSpPr>
            <a:spLocks noGrp="1"/>
          </p:cNvSpPr>
          <p:nvPr>
            <p:ph type="title"/>
          </p:nvPr>
        </p:nvSpPr>
        <p:spPr/>
        <p:txBody>
          <a:bodyPr/>
          <a:lstStyle/>
          <a:p>
            <a:endParaRPr lang="en-US" dirty="0"/>
          </a:p>
        </p:txBody>
      </p:sp>
      <p:pic>
        <p:nvPicPr>
          <p:cNvPr id="4" name="Picture 3"/>
          <p:cNvPicPr/>
          <p:nvPr/>
        </p:nvPicPr>
        <p:blipFill>
          <a:blip r:embed="rId2" cstate="print"/>
          <a:stretch>
            <a:fillRect/>
          </a:stretch>
        </p:blipFill>
        <p:spPr>
          <a:xfrm>
            <a:off x="1219200" y="304800"/>
            <a:ext cx="5615796" cy="148374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2400" y="1600200"/>
            <a:ext cx="7848600" cy="4525963"/>
          </a:xfrm>
          <a:prstGeom prst="rect">
            <a:avLst/>
          </a:prstGeom>
          <a:noFill/>
          <a:ln w="9525">
            <a:noFill/>
            <a:miter lim="800000"/>
            <a:headEnd/>
            <a:tailEnd/>
          </a:ln>
        </p:spPr>
      </p:pic>
      <p:sp>
        <p:nvSpPr>
          <p:cNvPr id="2" name="Title 1"/>
          <p:cNvSpPr>
            <a:spLocks noGrp="1"/>
          </p:cNvSpPr>
          <p:nvPr>
            <p:ph type="title"/>
          </p:nvPr>
        </p:nvSpPr>
        <p:spPr/>
        <p:txBody>
          <a:bodyPr/>
          <a:lstStyle/>
          <a:p>
            <a:endParaRPr lang="en-US" dirty="0"/>
          </a:p>
        </p:txBody>
      </p:sp>
      <p:cxnSp>
        <p:nvCxnSpPr>
          <p:cNvPr id="6" name="Straight Arrow Connector 5"/>
          <p:cNvCxnSpPr/>
          <p:nvPr/>
        </p:nvCxnSpPr>
        <p:spPr>
          <a:xfrm>
            <a:off x="7696200" y="35814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239000" y="3124200"/>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EDIT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0473" t="24328" r="20620" b="15789"/>
          <a:stretch>
            <a:fillRect/>
          </a:stretch>
        </p:blipFill>
        <p:spPr bwMode="auto">
          <a:xfrm>
            <a:off x="381000" y="381000"/>
            <a:ext cx="7239000" cy="3799305"/>
          </a:xfrm>
          <a:prstGeom prst="rect">
            <a:avLst/>
          </a:prstGeom>
          <a:noFill/>
          <a:ln w="9525">
            <a:noFill/>
            <a:miter lim="800000"/>
            <a:headEnd/>
            <a:tailEnd/>
          </a:ln>
        </p:spPr>
      </p:pic>
      <p:sp>
        <p:nvSpPr>
          <p:cNvPr id="2" name="Title 1"/>
          <p:cNvSpPr>
            <a:spLocks noGrp="1"/>
          </p:cNvSpPr>
          <p:nvPr>
            <p:ph type="title"/>
          </p:nvPr>
        </p:nvSpPr>
        <p:spPr>
          <a:xfrm>
            <a:off x="152400" y="4038600"/>
            <a:ext cx="8077200" cy="2743200"/>
          </a:xfrm>
        </p:spPr>
        <p:txBody>
          <a:bodyPr>
            <a:normAutofit/>
          </a:bodyPr>
          <a:lstStyle/>
          <a:p>
            <a:pPr algn="l"/>
            <a:r>
              <a:rPr lang="en-US" sz="1400" dirty="0" smtClean="0">
                <a:solidFill>
                  <a:schemeClr val="tx1"/>
                </a:solidFill>
              </a:rPr>
              <a:t>1. Specify the percentage of the funding to be added in the </a:t>
            </a:r>
            <a:r>
              <a:rPr lang="en-US" sz="1400" b="1" dirty="0" smtClean="0">
                <a:solidFill>
                  <a:schemeClr val="tx1"/>
                </a:solidFill>
              </a:rPr>
              <a:t>Percent field. The</a:t>
            </a:r>
            <a:br>
              <a:rPr lang="en-US" sz="1400" b="1" dirty="0" smtClean="0">
                <a:solidFill>
                  <a:schemeClr val="tx1"/>
                </a:solidFill>
              </a:rPr>
            </a:br>
            <a:r>
              <a:rPr lang="en-US" sz="1400" dirty="0" smtClean="0">
                <a:solidFill>
                  <a:schemeClr val="tx1"/>
                </a:solidFill>
              </a:rPr>
              <a:t>total percentages should add up to 100%.</a:t>
            </a:r>
            <a:br>
              <a:rPr lang="en-US" sz="1400" dirty="0" smtClean="0">
                <a:solidFill>
                  <a:schemeClr val="tx1"/>
                </a:solidFill>
              </a:rPr>
            </a:br>
            <a:r>
              <a:rPr lang="en-US" sz="1400" dirty="0" smtClean="0">
                <a:solidFill>
                  <a:schemeClr val="tx1"/>
                </a:solidFill>
              </a:rPr>
              <a:t>2.  Chart is always </a:t>
            </a:r>
            <a:r>
              <a:rPr lang="en-US" sz="1400" b="1" dirty="0" smtClean="0">
                <a:solidFill>
                  <a:schemeClr val="tx1"/>
                </a:solidFill>
              </a:rPr>
              <a:t>J</a:t>
            </a:r>
            <a:br>
              <a:rPr lang="en-US" sz="1400" b="1" dirty="0" smtClean="0">
                <a:solidFill>
                  <a:schemeClr val="tx1"/>
                </a:solidFill>
              </a:rPr>
            </a:br>
            <a:r>
              <a:rPr lang="en-US" sz="1400" dirty="0" smtClean="0">
                <a:solidFill>
                  <a:schemeClr val="tx1"/>
                </a:solidFill>
              </a:rPr>
              <a:t>3. Fill in additional fields (such as Index or Fund, Organization, and Program). Note that the Account field is grayed out because it will be filled in by the Expense Type during processing.</a:t>
            </a:r>
            <a:br>
              <a:rPr lang="en-US" sz="1400" dirty="0" smtClean="0">
                <a:solidFill>
                  <a:schemeClr val="tx1"/>
                </a:solidFill>
              </a:rPr>
            </a:br>
            <a:r>
              <a:rPr lang="en-US" sz="1400" dirty="0" smtClean="0">
                <a:solidFill>
                  <a:schemeClr val="tx1"/>
                </a:solidFill>
              </a:rPr>
              <a:t>4. Click the </a:t>
            </a:r>
            <a:r>
              <a:rPr lang="en-US" sz="1400" b="1" dirty="0" smtClean="0">
                <a:solidFill>
                  <a:schemeClr val="tx1"/>
                </a:solidFill>
              </a:rPr>
              <a:t>Add button to add the funding to your selections.</a:t>
            </a:r>
            <a:br>
              <a:rPr lang="en-US" sz="1400" b="1" dirty="0" smtClean="0">
                <a:solidFill>
                  <a:schemeClr val="tx1"/>
                </a:solidFill>
              </a:rPr>
            </a:br>
            <a:r>
              <a:rPr lang="en-US" sz="1400" dirty="0" smtClean="0">
                <a:solidFill>
                  <a:schemeClr val="tx1"/>
                </a:solidFill>
              </a:rPr>
              <a:t>5. You may now add additional funding to your selections by repeating steps 1-4 as necessary.</a:t>
            </a:r>
            <a:br>
              <a:rPr lang="en-US" sz="1400" dirty="0" smtClean="0">
                <a:solidFill>
                  <a:schemeClr val="tx1"/>
                </a:solidFill>
              </a:rPr>
            </a:br>
            <a:r>
              <a:rPr lang="en-US" sz="1400" dirty="0" smtClean="0">
                <a:solidFill>
                  <a:schemeClr val="tx1"/>
                </a:solidFill>
              </a:rPr>
              <a:t>6. If you wish to remove a funding from your selections, click the </a:t>
            </a:r>
            <a:r>
              <a:rPr lang="en-US" sz="1400" b="1" dirty="0" smtClean="0">
                <a:solidFill>
                  <a:schemeClr val="tx1"/>
                </a:solidFill>
              </a:rPr>
              <a:t>Delete </a:t>
            </a:r>
            <a:r>
              <a:rPr lang="en-US" sz="1400" dirty="0" smtClean="0">
                <a:solidFill>
                  <a:schemeClr val="tx1"/>
                </a:solidFill>
              </a:rPr>
              <a:t>icon in its row.</a:t>
            </a:r>
            <a:br>
              <a:rPr lang="en-US" sz="1400" dirty="0" smtClean="0">
                <a:solidFill>
                  <a:schemeClr val="tx1"/>
                </a:solidFill>
              </a:rPr>
            </a:br>
            <a:r>
              <a:rPr lang="en-US" sz="1400" dirty="0" smtClean="0">
                <a:solidFill>
                  <a:schemeClr val="tx1"/>
                </a:solidFill>
              </a:rPr>
              <a:t>7. When you are satisfied with your selections, click </a:t>
            </a:r>
            <a:r>
              <a:rPr lang="en-US" sz="1400" b="1" dirty="0" smtClean="0">
                <a:solidFill>
                  <a:schemeClr val="tx1"/>
                </a:solidFill>
              </a:rPr>
              <a:t>Save to save them as the </a:t>
            </a:r>
            <a:r>
              <a:rPr lang="en-US" sz="1400" dirty="0" smtClean="0">
                <a:solidFill>
                  <a:schemeClr val="tx1"/>
                </a:solidFill>
              </a:rPr>
              <a:t>default funding or </a:t>
            </a:r>
            <a:r>
              <a:rPr lang="en-US" sz="1400" b="1" dirty="0" smtClean="0">
                <a:solidFill>
                  <a:schemeClr val="tx1"/>
                </a:solidFill>
              </a:rPr>
              <a:t>Cancel to exit without saving.</a:t>
            </a:r>
            <a:endParaRPr lang="en-US" sz="1400" b="1" dirty="0">
              <a:solidFill>
                <a:schemeClr val="tx1"/>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 report (TA)</a:t>
            </a:r>
            <a:endParaRPr lang="en-US" dirty="0"/>
          </a:p>
        </p:txBody>
      </p:sp>
      <p:sp>
        <p:nvSpPr>
          <p:cNvPr id="3" name="Text Placeholder 2"/>
          <p:cNvSpPr>
            <a:spLocks noGrp="1"/>
          </p:cNvSpPr>
          <p:nvPr>
            <p:ph type="body" idx="1"/>
          </p:nvPr>
        </p:nvSpPr>
        <p:spPr/>
        <p:txBody>
          <a:bodyPr/>
          <a:lstStyle/>
          <a:p>
            <a:r>
              <a:rPr lang="en-US" dirty="0" smtClean="0"/>
              <a:t>Travel and Expense</a:t>
            </a:r>
            <a:endParaRPr lang="en-US" dirty="0"/>
          </a:p>
        </p:txBody>
      </p:sp>
      <p:pic>
        <p:nvPicPr>
          <p:cNvPr id="3074" name="Picture 2" descr="C:\Users\i9\AppData\Local\Microsoft\Windows\Temporary Internet Files\Content.IE5\0F7KXHDA\3220966520_c5c57aa658[1].jpg"/>
          <p:cNvPicPr>
            <a:picLocks noChangeAspect="1" noChangeArrowheads="1"/>
          </p:cNvPicPr>
          <p:nvPr/>
        </p:nvPicPr>
        <p:blipFill>
          <a:blip r:embed="rId2" cstate="print"/>
          <a:srcRect/>
          <a:stretch>
            <a:fillRect/>
          </a:stretch>
        </p:blipFill>
        <p:spPr bwMode="auto">
          <a:xfrm>
            <a:off x="762000" y="3733800"/>
            <a:ext cx="2667000" cy="2667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t="6051" r="50926" b="67326"/>
          <a:stretch>
            <a:fillRect/>
          </a:stretch>
        </p:blipFill>
        <p:spPr bwMode="auto">
          <a:xfrm>
            <a:off x="76200" y="1524000"/>
            <a:ext cx="8001000" cy="23622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Creating Authorization Report</a:t>
            </a:r>
            <a:endParaRPr lang="en-US" dirty="0"/>
          </a:p>
        </p:txBody>
      </p:sp>
      <p:sp>
        <p:nvSpPr>
          <p:cNvPr id="5" name="TextBox 4"/>
          <p:cNvSpPr txBox="1"/>
          <p:nvPr/>
        </p:nvSpPr>
        <p:spPr>
          <a:xfrm>
            <a:off x="762000" y="3886200"/>
            <a:ext cx="3429000" cy="923330"/>
          </a:xfrm>
          <a:prstGeom prst="rect">
            <a:avLst/>
          </a:prstGeom>
          <a:noFill/>
        </p:spPr>
        <p:txBody>
          <a:bodyPr wrap="square" rtlCol="0">
            <a:spAutoFit/>
          </a:bodyPr>
          <a:lstStyle/>
          <a:p>
            <a:pPr marL="342900" indent="-342900">
              <a:buFont typeface="+mj-lt"/>
              <a:buAutoNum type="arabicPeriod"/>
            </a:pPr>
            <a:r>
              <a:rPr lang="en-US" dirty="0" smtClean="0"/>
              <a:t>Click </a:t>
            </a:r>
            <a:r>
              <a:rPr lang="en-US" b="1" dirty="0" smtClean="0"/>
              <a:t>on Expense Manager</a:t>
            </a:r>
          </a:p>
          <a:p>
            <a:pPr marL="342900" indent="-342900">
              <a:buFont typeface="+mj-lt"/>
              <a:buAutoNum type="arabicPeriod"/>
            </a:pPr>
            <a:r>
              <a:rPr lang="en-US" dirty="0" smtClean="0"/>
              <a:t>Click </a:t>
            </a:r>
            <a:r>
              <a:rPr lang="en-US" b="1" dirty="0" smtClean="0"/>
              <a:t>Authorization Report</a:t>
            </a:r>
          </a:p>
          <a:p>
            <a:pPr marL="342900" indent="-342900">
              <a:buFont typeface="+mj-lt"/>
              <a:buAutoNum type="arabicPeriod"/>
            </a:pPr>
            <a:r>
              <a:rPr lang="en-US" dirty="0" smtClean="0"/>
              <a:t>Click </a:t>
            </a:r>
            <a:r>
              <a:rPr lang="en-US" b="1" dirty="0" smtClean="0"/>
              <a:t>New</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228600" y="152400"/>
            <a:ext cx="7620000" cy="2743200"/>
          </a:xfrm>
          <a:prstGeom prst="rect">
            <a:avLst/>
          </a:prstGeom>
          <a:noFill/>
          <a:ln w="9525">
            <a:noFill/>
            <a:miter lim="800000"/>
            <a:headEnd/>
            <a:tailEnd/>
          </a:ln>
        </p:spPr>
      </p:pic>
      <p:sp>
        <p:nvSpPr>
          <p:cNvPr id="2" name="Title 1"/>
          <p:cNvSpPr>
            <a:spLocks noGrp="1"/>
          </p:cNvSpPr>
          <p:nvPr>
            <p:ph type="title"/>
          </p:nvPr>
        </p:nvSpPr>
        <p:spPr>
          <a:xfrm>
            <a:off x="228600" y="2895600"/>
            <a:ext cx="8686800" cy="3352800"/>
          </a:xfrm>
        </p:spPr>
        <p:txBody>
          <a:bodyPr>
            <a:normAutofit/>
          </a:bodyPr>
          <a:lstStyle/>
          <a:p>
            <a:pPr algn="l"/>
            <a:r>
              <a:rPr lang="en-US" sz="1500" dirty="0" smtClean="0">
                <a:solidFill>
                  <a:schemeClr val="tx1"/>
                </a:solidFill>
              </a:rPr>
              <a:t>1.  Enter a unique name in the </a:t>
            </a:r>
            <a:r>
              <a:rPr lang="en-US" sz="1500" b="1" dirty="0" smtClean="0">
                <a:solidFill>
                  <a:schemeClr val="tx1"/>
                </a:solidFill>
              </a:rPr>
              <a:t>Report Name field.  </a:t>
            </a:r>
            <a:br>
              <a:rPr lang="en-US" sz="1500" b="1" dirty="0" smtClean="0">
                <a:solidFill>
                  <a:schemeClr val="tx1"/>
                </a:solidFill>
              </a:rPr>
            </a:br>
            <a:r>
              <a:rPr lang="en-US" sz="1500" dirty="0" smtClean="0">
                <a:solidFill>
                  <a:srgbClr val="FF0000"/>
                </a:solidFill>
              </a:rPr>
              <a:t>Note: You may want to include a date in the report name to distinguish this report from another if you make multiple trips to the same city or conference.</a:t>
            </a:r>
            <a:r>
              <a:rPr lang="en-US" sz="1500" dirty="0" smtClean="0">
                <a:solidFill>
                  <a:schemeClr val="tx1"/>
                </a:solidFill>
              </a:rPr>
              <a:t/>
            </a:r>
            <a:br>
              <a:rPr lang="en-US" sz="1500" dirty="0" smtClean="0">
                <a:solidFill>
                  <a:schemeClr val="tx1"/>
                </a:solidFill>
              </a:rPr>
            </a:br>
            <a:r>
              <a:rPr lang="en-US" sz="1500" dirty="0" smtClean="0">
                <a:solidFill>
                  <a:schemeClr val="tx1"/>
                </a:solidFill>
              </a:rPr>
              <a:t>2. Select a business purpose, such as </a:t>
            </a:r>
            <a:r>
              <a:rPr lang="en-US" sz="1500" i="1" dirty="0" smtClean="0">
                <a:solidFill>
                  <a:schemeClr val="tx1"/>
                </a:solidFill>
              </a:rPr>
              <a:t>Conference, in the </a:t>
            </a:r>
            <a:r>
              <a:rPr lang="en-US" sz="1500" b="1" i="1" dirty="0" smtClean="0">
                <a:solidFill>
                  <a:schemeClr val="tx1"/>
                </a:solidFill>
              </a:rPr>
              <a:t>Purpose field.</a:t>
            </a:r>
            <a:br>
              <a:rPr lang="en-US" sz="1500" b="1" i="1" dirty="0" smtClean="0">
                <a:solidFill>
                  <a:schemeClr val="tx1"/>
                </a:solidFill>
              </a:rPr>
            </a:br>
            <a:r>
              <a:rPr lang="en-US" sz="1500" dirty="0" smtClean="0">
                <a:solidFill>
                  <a:schemeClr val="tx1"/>
                </a:solidFill>
              </a:rPr>
              <a:t>3. Enter a description of the authorization report in the </a:t>
            </a:r>
            <a:r>
              <a:rPr lang="en-US" sz="1500" b="1" dirty="0" smtClean="0">
                <a:solidFill>
                  <a:schemeClr val="tx1"/>
                </a:solidFill>
              </a:rPr>
              <a:t>Description field. (OPTIONAL)</a:t>
            </a:r>
            <a:br>
              <a:rPr lang="en-US" sz="1500" b="1" dirty="0" smtClean="0">
                <a:solidFill>
                  <a:schemeClr val="tx1"/>
                </a:solidFill>
              </a:rPr>
            </a:br>
            <a:r>
              <a:rPr lang="en-US" sz="1500" dirty="0" smtClean="0">
                <a:solidFill>
                  <a:schemeClr val="tx1"/>
                </a:solidFill>
              </a:rPr>
              <a:t>4. Select a report type (such as </a:t>
            </a:r>
            <a:r>
              <a:rPr lang="en-US" sz="1500" i="1" dirty="0" smtClean="0">
                <a:solidFill>
                  <a:schemeClr val="tx1"/>
                </a:solidFill>
              </a:rPr>
              <a:t>travel) as the report type in the </a:t>
            </a:r>
            <a:r>
              <a:rPr lang="en-US" sz="1500" b="1" i="1" dirty="0" smtClean="0">
                <a:solidFill>
                  <a:schemeClr val="tx1"/>
                </a:solidFill>
              </a:rPr>
              <a:t>Report Type field.</a:t>
            </a:r>
            <a:br>
              <a:rPr lang="en-US" sz="1500" b="1" i="1" dirty="0" smtClean="0">
                <a:solidFill>
                  <a:schemeClr val="tx1"/>
                </a:solidFill>
              </a:rPr>
            </a:br>
            <a:r>
              <a:rPr lang="en-US" sz="1500" dirty="0" smtClean="0">
                <a:solidFill>
                  <a:schemeClr val="tx1"/>
                </a:solidFill>
              </a:rPr>
              <a:t>5. Today's date will default in the </a:t>
            </a:r>
            <a:r>
              <a:rPr lang="en-US" sz="1500" b="1" dirty="0" smtClean="0">
                <a:solidFill>
                  <a:schemeClr val="tx1"/>
                </a:solidFill>
              </a:rPr>
              <a:t>Report Date field.</a:t>
            </a:r>
            <a:br>
              <a:rPr lang="en-US" sz="1500" b="1" dirty="0" smtClean="0">
                <a:solidFill>
                  <a:schemeClr val="tx1"/>
                </a:solidFill>
              </a:rPr>
            </a:br>
            <a:r>
              <a:rPr lang="en-US" sz="1500" dirty="0" smtClean="0">
                <a:solidFill>
                  <a:schemeClr val="tx1"/>
                </a:solidFill>
              </a:rPr>
              <a:t>6. Select an affiliation in the </a:t>
            </a:r>
            <a:r>
              <a:rPr lang="en-US" sz="1500" b="1" dirty="0" smtClean="0">
                <a:solidFill>
                  <a:schemeClr val="tx1"/>
                </a:solidFill>
              </a:rPr>
              <a:t>Affiliation field.</a:t>
            </a:r>
            <a:br>
              <a:rPr lang="en-US" sz="1500" b="1" dirty="0" smtClean="0">
                <a:solidFill>
                  <a:schemeClr val="tx1"/>
                </a:solidFill>
              </a:rPr>
            </a:br>
            <a:r>
              <a:rPr lang="en-US" sz="1500" dirty="0" smtClean="0">
                <a:solidFill>
                  <a:schemeClr val="tx1"/>
                </a:solidFill>
              </a:rPr>
              <a:t>7. Notice that the Funding Default is populated from your </a:t>
            </a:r>
            <a:r>
              <a:rPr lang="en-US" sz="1500" b="1" dirty="0" smtClean="0">
                <a:solidFill>
                  <a:schemeClr val="tx1"/>
                </a:solidFill>
              </a:rPr>
              <a:t>Profile tab entry, if one </a:t>
            </a:r>
            <a:r>
              <a:rPr lang="en-US" sz="1500" dirty="0" smtClean="0">
                <a:solidFill>
                  <a:schemeClr val="tx1"/>
                </a:solidFill>
              </a:rPr>
              <a:t>exists. </a:t>
            </a:r>
            <a:br>
              <a:rPr lang="en-US" sz="1500" dirty="0" smtClean="0">
                <a:solidFill>
                  <a:schemeClr val="tx1"/>
                </a:solidFill>
              </a:rPr>
            </a:br>
            <a:r>
              <a:rPr lang="en-US" sz="1500" dirty="0" smtClean="0">
                <a:solidFill>
                  <a:schemeClr val="tx1"/>
                </a:solidFill>
              </a:rPr>
              <a:t>If you wish to change this funding, click on the edit icon, make changes, and click save</a:t>
            </a:r>
            <a:br>
              <a:rPr lang="en-US" sz="1500" dirty="0" smtClean="0">
                <a:solidFill>
                  <a:schemeClr val="tx1"/>
                </a:solidFill>
              </a:rPr>
            </a:br>
            <a:r>
              <a:rPr lang="en-US" sz="1500" dirty="0" smtClean="0">
                <a:solidFill>
                  <a:schemeClr val="tx1"/>
                </a:solidFill>
              </a:rPr>
              <a:t>8. </a:t>
            </a:r>
            <a:r>
              <a:rPr lang="en-US" sz="1500" b="1" dirty="0" smtClean="0">
                <a:solidFill>
                  <a:schemeClr val="tx1"/>
                </a:solidFill>
              </a:rPr>
              <a:t>Save and Continue in the next step.</a:t>
            </a:r>
            <a:endParaRPr lang="en-US" sz="15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20000" t="24327" r="21053" b="13918"/>
          <a:stretch>
            <a:fillRect/>
          </a:stretch>
        </p:blipFill>
        <p:spPr bwMode="auto">
          <a:xfrm>
            <a:off x="609600" y="228600"/>
            <a:ext cx="7239000" cy="3352800"/>
          </a:xfrm>
          <a:prstGeom prst="rect">
            <a:avLst/>
          </a:prstGeom>
          <a:noFill/>
          <a:ln w="9525">
            <a:noFill/>
            <a:miter lim="800000"/>
            <a:headEnd/>
            <a:tailEnd/>
          </a:ln>
        </p:spPr>
      </p:pic>
      <p:sp>
        <p:nvSpPr>
          <p:cNvPr id="2" name="Title 1"/>
          <p:cNvSpPr>
            <a:spLocks noGrp="1"/>
          </p:cNvSpPr>
          <p:nvPr>
            <p:ph type="title"/>
          </p:nvPr>
        </p:nvSpPr>
        <p:spPr>
          <a:xfrm>
            <a:off x="609600" y="2895600"/>
            <a:ext cx="7620000" cy="3733800"/>
          </a:xfrm>
        </p:spPr>
        <p:txBody>
          <a:bodyPr>
            <a:normAutofit/>
          </a:bodyPr>
          <a:lstStyle/>
          <a:p>
            <a:pPr algn="l"/>
            <a:r>
              <a:rPr lang="en-US" sz="1500" dirty="0" smtClean="0">
                <a:solidFill>
                  <a:schemeClr val="tx1"/>
                </a:solidFill>
              </a:rPr>
              <a:t>1. Click the </a:t>
            </a:r>
            <a:r>
              <a:rPr lang="en-US" sz="1500" b="1" dirty="0" smtClean="0">
                <a:solidFill>
                  <a:schemeClr val="tx1"/>
                </a:solidFill>
              </a:rPr>
              <a:t>Calendar icon in the From: </a:t>
            </a:r>
            <a:r>
              <a:rPr lang="en-US" sz="1500" dirty="0" smtClean="0">
                <a:solidFill>
                  <a:schemeClr val="tx1"/>
                </a:solidFill>
              </a:rPr>
              <a:t>Date field to select a starting date.</a:t>
            </a:r>
            <a:r>
              <a:rPr lang="en-US" sz="1500" b="1" dirty="0" smtClean="0">
                <a:solidFill>
                  <a:schemeClr val="tx1"/>
                </a:solidFill>
              </a:rPr>
              <a:t/>
            </a:r>
            <a:br>
              <a:rPr lang="en-US" sz="1500" b="1" dirty="0" smtClean="0">
                <a:solidFill>
                  <a:schemeClr val="tx1"/>
                </a:solidFill>
              </a:rPr>
            </a:br>
            <a:r>
              <a:rPr lang="en-US" sz="1500" dirty="0" smtClean="0">
                <a:solidFill>
                  <a:schemeClr val="tx1"/>
                </a:solidFill>
              </a:rPr>
              <a:t>2. Click on </a:t>
            </a:r>
            <a:r>
              <a:rPr lang="en-US" sz="1500" b="1" dirty="0" smtClean="0">
                <a:solidFill>
                  <a:schemeClr val="tx1"/>
                </a:solidFill>
              </a:rPr>
              <a:t>Select Location Enter the proper city name. Use the Search Location </a:t>
            </a:r>
            <a:r>
              <a:rPr lang="en-US" sz="1500" dirty="0" smtClean="0">
                <a:solidFill>
                  <a:schemeClr val="tx1"/>
                </a:solidFill>
              </a:rPr>
              <a:t>if that helps.</a:t>
            </a:r>
            <a:br>
              <a:rPr lang="en-US" sz="1500" dirty="0" smtClean="0">
                <a:solidFill>
                  <a:schemeClr val="tx1"/>
                </a:solidFill>
              </a:rPr>
            </a:br>
            <a:r>
              <a:rPr lang="en-US" sz="1500" dirty="0" smtClean="0">
                <a:solidFill>
                  <a:schemeClr val="tx1"/>
                </a:solidFill>
              </a:rPr>
              <a:t>3. Click the </a:t>
            </a:r>
            <a:r>
              <a:rPr lang="en-US" sz="1500" b="1" dirty="0" smtClean="0">
                <a:solidFill>
                  <a:schemeClr val="tx1"/>
                </a:solidFill>
              </a:rPr>
              <a:t>Calendar icon in the To: </a:t>
            </a:r>
            <a:r>
              <a:rPr lang="en-US" sz="1500" dirty="0" smtClean="0">
                <a:solidFill>
                  <a:schemeClr val="tx1"/>
                </a:solidFill>
              </a:rPr>
              <a:t>Date field to select an arrival date.</a:t>
            </a:r>
            <a:r>
              <a:rPr lang="en-US" sz="1500" b="1" dirty="0" smtClean="0">
                <a:solidFill>
                  <a:schemeClr val="tx1"/>
                </a:solidFill>
              </a:rPr>
              <a:t/>
            </a:r>
            <a:br>
              <a:rPr lang="en-US" sz="1500" b="1" dirty="0" smtClean="0">
                <a:solidFill>
                  <a:schemeClr val="tx1"/>
                </a:solidFill>
              </a:rPr>
            </a:br>
            <a:r>
              <a:rPr lang="en-US" sz="1500" dirty="0" smtClean="0">
                <a:solidFill>
                  <a:schemeClr val="tx1"/>
                </a:solidFill>
              </a:rPr>
              <a:t>4. Click the </a:t>
            </a:r>
            <a:r>
              <a:rPr lang="en-US" sz="1500" b="1" dirty="0" smtClean="0">
                <a:solidFill>
                  <a:schemeClr val="tx1"/>
                </a:solidFill>
              </a:rPr>
              <a:t>Time field drop-down arrow to select an arrival time in half-hour </a:t>
            </a:r>
            <a:r>
              <a:rPr lang="en-US" sz="1500" dirty="0" smtClean="0">
                <a:solidFill>
                  <a:schemeClr val="tx1"/>
                </a:solidFill>
              </a:rPr>
              <a:t>increments.</a:t>
            </a:r>
            <a:br>
              <a:rPr lang="en-US" sz="1500" dirty="0" smtClean="0">
                <a:solidFill>
                  <a:schemeClr val="tx1"/>
                </a:solidFill>
              </a:rPr>
            </a:br>
            <a:r>
              <a:rPr lang="en-US" sz="1500" dirty="0" smtClean="0">
                <a:solidFill>
                  <a:schemeClr val="tx1"/>
                </a:solidFill>
              </a:rPr>
              <a:t>5. Click on </a:t>
            </a:r>
            <a:r>
              <a:rPr lang="en-US" sz="1500" b="1" dirty="0" smtClean="0">
                <a:solidFill>
                  <a:schemeClr val="tx1"/>
                </a:solidFill>
              </a:rPr>
              <a:t>Select Location</a:t>
            </a:r>
            <a:r>
              <a:rPr lang="en-US" sz="1500" dirty="0" smtClean="0">
                <a:solidFill>
                  <a:schemeClr val="tx1"/>
                </a:solidFill>
              </a:rPr>
              <a:t>. Enter the destination city name. </a:t>
            </a:r>
            <a:br>
              <a:rPr lang="en-US" sz="1500" dirty="0" smtClean="0">
                <a:solidFill>
                  <a:schemeClr val="tx1"/>
                </a:solidFill>
              </a:rPr>
            </a:br>
            <a:r>
              <a:rPr lang="en-US" sz="1500" dirty="0" smtClean="0">
                <a:solidFill>
                  <a:schemeClr val="tx1"/>
                </a:solidFill>
              </a:rPr>
              <a:t>6. Click the </a:t>
            </a:r>
            <a:r>
              <a:rPr lang="en-US" sz="1500" b="1" dirty="0" smtClean="0">
                <a:solidFill>
                  <a:schemeClr val="tx1"/>
                </a:solidFill>
              </a:rPr>
              <a:t>Add button </a:t>
            </a:r>
            <a:r>
              <a:rPr lang="en-US" sz="1500" dirty="0" smtClean="0">
                <a:solidFill>
                  <a:schemeClr val="tx1"/>
                </a:solidFill>
              </a:rPr>
              <a:t>to add the first portion of the trip to the itinerary.</a:t>
            </a:r>
            <a:r>
              <a:rPr lang="en-US" sz="1500" b="1" dirty="0" smtClean="0">
                <a:solidFill>
                  <a:schemeClr val="tx1"/>
                </a:solidFill>
              </a:rPr>
              <a:t/>
            </a:r>
            <a:br>
              <a:rPr lang="en-US" sz="1500" b="1" dirty="0" smtClean="0">
                <a:solidFill>
                  <a:schemeClr val="tx1"/>
                </a:solidFill>
              </a:rPr>
            </a:br>
            <a:r>
              <a:rPr lang="en-US" sz="1500" dirty="0" smtClean="0">
                <a:solidFill>
                  <a:schemeClr val="tx1"/>
                </a:solidFill>
              </a:rPr>
              <a:t>7</a:t>
            </a:r>
            <a:r>
              <a:rPr lang="en-US" sz="1500" b="1" dirty="0" smtClean="0">
                <a:solidFill>
                  <a:schemeClr val="tx1"/>
                </a:solidFill>
              </a:rPr>
              <a:t>. </a:t>
            </a:r>
            <a:r>
              <a:rPr lang="en-US" sz="1500" dirty="0" smtClean="0">
                <a:solidFill>
                  <a:schemeClr val="tx1"/>
                </a:solidFill>
              </a:rPr>
              <a:t>Click the </a:t>
            </a:r>
            <a:r>
              <a:rPr lang="en-US" sz="1500" b="1" dirty="0" smtClean="0">
                <a:solidFill>
                  <a:schemeClr val="tx1"/>
                </a:solidFill>
              </a:rPr>
              <a:t>Save and Continue </a:t>
            </a:r>
            <a:r>
              <a:rPr lang="en-US" sz="1500" dirty="0" smtClean="0">
                <a:solidFill>
                  <a:schemeClr val="tx1"/>
                </a:solidFill>
              </a:rPr>
              <a:t>button to go to the next window.</a:t>
            </a:r>
            <a:r>
              <a:rPr lang="en-US" sz="1500" b="1" dirty="0" smtClean="0"/>
              <a:t/>
            </a:r>
            <a:br>
              <a:rPr lang="en-US" sz="1500" b="1" dirty="0" smtClean="0"/>
            </a:br>
            <a:r>
              <a:rPr lang="en-US" sz="1500" b="1" dirty="0" smtClean="0">
                <a:solidFill>
                  <a:srgbClr val="FF0000"/>
                </a:solidFill>
              </a:rPr>
              <a:t>Repeat steps 1-7 for the addition of other cities that will be visited on the same trip</a:t>
            </a:r>
            <a:endParaRPr lang="en-US" sz="15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Assigning User Roles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38200" y="1487526"/>
            <a:ext cx="6781800" cy="4098709"/>
          </a:xfrm>
          <a:prstGeom prst="rect">
            <a:avLst/>
          </a:prstGeom>
          <a:noFill/>
          <a:ln w="9525">
            <a:noFill/>
            <a:miter lim="800000"/>
            <a:headEnd/>
            <a:tailEnd/>
          </a:ln>
        </p:spPr>
      </p:pic>
      <p:sp>
        <p:nvSpPr>
          <p:cNvPr id="5" name="Rectangle 4"/>
          <p:cNvSpPr/>
          <p:nvPr/>
        </p:nvSpPr>
        <p:spPr>
          <a:xfrm>
            <a:off x="1371600" y="5562600"/>
            <a:ext cx="7315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Web Tailor Administrator set the user roles.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276600"/>
            <a:ext cx="7315200" cy="3306763"/>
          </a:xfrm>
        </p:spPr>
        <p:txBody>
          <a:bodyPr/>
          <a:lstStyle/>
          <a:p>
            <a:pPr>
              <a:buNone/>
            </a:pPr>
            <a:r>
              <a:rPr lang="en-US" sz="2800" dirty="0" smtClean="0"/>
              <a:t>Click YES/NO if your report will contain Per Diem expenses for meals.</a:t>
            </a:r>
            <a:endParaRPr lang="en-US" sz="2800" dirty="0"/>
          </a:p>
        </p:txBody>
      </p:sp>
      <p:sp>
        <p:nvSpPr>
          <p:cNvPr id="2" name="Title 1"/>
          <p:cNvSpPr>
            <a:spLocks noGrp="1"/>
          </p:cNvSpPr>
          <p:nvPr>
            <p:ph type="title"/>
          </p:nvPr>
        </p:nvSpPr>
        <p:spPr/>
        <p:txBody>
          <a:bodyPr/>
          <a:lstStyle/>
          <a:p>
            <a:endParaRPr lang="en-US" dirty="0"/>
          </a:p>
        </p:txBody>
      </p:sp>
      <p:pic>
        <p:nvPicPr>
          <p:cNvPr id="4" name="Picture 3"/>
          <p:cNvPicPr/>
          <p:nvPr/>
        </p:nvPicPr>
        <p:blipFill>
          <a:blip r:embed="rId2" cstate="print"/>
          <a:srcRect/>
          <a:stretch>
            <a:fillRect/>
          </a:stretch>
        </p:blipFill>
        <p:spPr bwMode="auto">
          <a:xfrm>
            <a:off x="2362200" y="838200"/>
            <a:ext cx="3371850" cy="21158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7239000" cy="1676400"/>
          </a:xfrm>
        </p:spPr>
        <p:txBody>
          <a:bodyPr>
            <a:normAutofit/>
          </a:bodyPr>
          <a:lstStyle/>
          <a:p>
            <a:r>
              <a:rPr lang="en-US" sz="1800" dirty="0" smtClean="0"/>
              <a:t>Select Employee Paid</a:t>
            </a:r>
          </a:p>
          <a:p>
            <a:r>
              <a:rPr lang="en-US" sz="1800" dirty="0" smtClean="0"/>
              <a:t>Deselect any meals that will be provided by the conference</a:t>
            </a:r>
            <a:endParaRPr lang="en-US" sz="1800" dirty="0"/>
          </a:p>
        </p:txBody>
      </p:sp>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cstate="print"/>
          <a:srcRect l="26667" t="30158" r="25714" b="17460"/>
          <a:stretch>
            <a:fillRect/>
          </a:stretch>
        </p:blipFill>
        <p:spPr bwMode="auto">
          <a:xfrm>
            <a:off x="381000" y="304800"/>
            <a:ext cx="7162800" cy="3886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7696200" cy="3810000"/>
          </a:xfrm>
        </p:spPr>
        <p:txBody>
          <a:bodyPr>
            <a:normAutofit lnSpcReduction="10000"/>
          </a:bodyPr>
          <a:lstStyle/>
          <a:p>
            <a:pPr lvl="0" hangingPunct="0"/>
            <a:r>
              <a:rPr lang="en-US" sz="1850" dirty="0" smtClean="0"/>
              <a:t>From an open authorization report, click the Estimated </a:t>
            </a:r>
            <a:r>
              <a:rPr lang="en-US" sz="1850" b="1" dirty="0" smtClean="0"/>
              <a:t>Expenses</a:t>
            </a:r>
            <a:r>
              <a:rPr lang="en-US" sz="1850" dirty="0" smtClean="0"/>
              <a:t> link, if needed.</a:t>
            </a:r>
          </a:p>
          <a:p>
            <a:pPr hangingPunct="0"/>
            <a:r>
              <a:rPr lang="en-US" sz="1850" dirty="0" smtClean="0"/>
              <a:t>Select the date the expense is expected to occur using the </a:t>
            </a:r>
            <a:r>
              <a:rPr lang="en-US" sz="1850" b="1" dirty="0" smtClean="0"/>
              <a:t>Calendar</a:t>
            </a:r>
            <a:r>
              <a:rPr lang="en-US" sz="1850" dirty="0" smtClean="0"/>
              <a:t> icon in the </a:t>
            </a:r>
            <a:r>
              <a:rPr lang="en-US" sz="1850" b="1" dirty="0" smtClean="0"/>
              <a:t>Date</a:t>
            </a:r>
            <a:r>
              <a:rPr lang="en-US" sz="1850" dirty="0" smtClean="0"/>
              <a:t> field.</a:t>
            </a:r>
          </a:p>
          <a:p>
            <a:pPr hangingPunct="0"/>
            <a:r>
              <a:rPr lang="en-US" sz="1850" dirty="0" smtClean="0"/>
              <a:t>Select the expense type in the </a:t>
            </a:r>
            <a:r>
              <a:rPr lang="en-US" sz="1850" b="1" dirty="0" smtClean="0"/>
              <a:t>Type</a:t>
            </a:r>
            <a:r>
              <a:rPr lang="en-US" sz="1850" dirty="0" smtClean="0"/>
              <a:t> field.</a:t>
            </a:r>
          </a:p>
          <a:p>
            <a:pPr hangingPunct="0"/>
            <a:r>
              <a:rPr lang="en-US" sz="1850" dirty="0" smtClean="0"/>
              <a:t>Enter the amount of the expense in the </a:t>
            </a:r>
            <a:r>
              <a:rPr lang="en-US" sz="1850" b="1" dirty="0" smtClean="0"/>
              <a:t>Receipt</a:t>
            </a:r>
            <a:r>
              <a:rPr lang="en-US" sz="1850" dirty="0" smtClean="0"/>
              <a:t> </a:t>
            </a:r>
            <a:r>
              <a:rPr lang="en-US" sz="1850" b="1" dirty="0" smtClean="0"/>
              <a:t>Amount</a:t>
            </a:r>
            <a:r>
              <a:rPr lang="en-US" sz="1850" dirty="0" smtClean="0"/>
              <a:t> field. </a:t>
            </a:r>
          </a:p>
          <a:p>
            <a:pPr hangingPunct="0"/>
            <a:r>
              <a:rPr lang="en-US" sz="1850" dirty="0" smtClean="0"/>
              <a:t>Note:  If you selected a calculated amount type such as </a:t>
            </a:r>
            <a:r>
              <a:rPr lang="en-US" sz="1850" i="1" dirty="0" smtClean="0"/>
              <a:t>Mileage</a:t>
            </a:r>
            <a:r>
              <a:rPr lang="en-US" sz="1850" dirty="0" smtClean="0"/>
              <a:t> in the </a:t>
            </a:r>
            <a:r>
              <a:rPr lang="en-US" sz="1850" b="1" dirty="0" smtClean="0"/>
              <a:t>Type</a:t>
            </a:r>
            <a:r>
              <a:rPr lang="en-US" sz="1850" dirty="0" smtClean="0"/>
              <a:t> field, you will not be able to enter an actual amount in the </a:t>
            </a:r>
            <a:r>
              <a:rPr lang="en-US" sz="1850" b="1" dirty="0" smtClean="0"/>
              <a:t>Receipt</a:t>
            </a:r>
            <a:r>
              <a:rPr lang="en-US" sz="1850" dirty="0" smtClean="0"/>
              <a:t> </a:t>
            </a:r>
            <a:r>
              <a:rPr lang="en-US" sz="1850" b="1" dirty="0" smtClean="0"/>
              <a:t>Amount</a:t>
            </a:r>
            <a:r>
              <a:rPr lang="en-US" sz="1850" dirty="0" smtClean="0"/>
              <a:t> field. </a:t>
            </a:r>
          </a:p>
          <a:p>
            <a:pPr hangingPunct="0"/>
            <a:r>
              <a:rPr lang="en-US" sz="1850" dirty="0" smtClean="0"/>
              <a:t>Select how the expense will be paid in the</a:t>
            </a:r>
            <a:r>
              <a:rPr lang="en-US" sz="1850" b="1" dirty="0" smtClean="0"/>
              <a:t> Paid By</a:t>
            </a:r>
            <a:r>
              <a:rPr lang="en-US" sz="1850" dirty="0" smtClean="0"/>
              <a:t> field.</a:t>
            </a:r>
          </a:p>
          <a:p>
            <a:pPr hangingPunct="0"/>
            <a:r>
              <a:rPr lang="en-US" sz="1850" dirty="0" smtClean="0"/>
              <a:t>Make sure every field with and </a:t>
            </a:r>
            <a:r>
              <a:rPr lang="en-US" sz="1850" b="1" dirty="0" smtClean="0">
                <a:solidFill>
                  <a:srgbClr val="FF0000"/>
                </a:solidFill>
              </a:rPr>
              <a:t>* </a:t>
            </a:r>
            <a:r>
              <a:rPr lang="en-US" sz="1850" dirty="0" smtClean="0"/>
              <a:t>is filled in</a:t>
            </a:r>
          </a:p>
          <a:p>
            <a:pPr hangingPunct="0"/>
            <a:r>
              <a:rPr lang="en-US" sz="1850" dirty="0" smtClean="0"/>
              <a:t>Click the </a:t>
            </a:r>
            <a:r>
              <a:rPr lang="en-US" sz="1850" b="1" dirty="0" smtClean="0"/>
              <a:t>Save</a:t>
            </a:r>
            <a:r>
              <a:rPr lang="en-US" sz="1850" dirty="0" smtClean="0"/>
              <a:t> button to save the expense.</a:t>
            </a:r>
          </a:p>
          <a:p>
            <a:pPr hangingPunct="0"/>
            <a:endParaRPr lang="en-US" sz="1850" b="1" dirty="0" smtClean="0">
              <a:solidFill>
                <a:srgbClr val="FF0000"/>
              </a:solidFill>
            </a:endParaRPr>
          </a:p>
        </p:txBody>
      </p:sp>
      <p:sp>
        <p:nvSpPr>
          <p:cNvPr id="2" name="Title 1"/>
          <p:cNvSpPr>
            <a:spLocks noGrp="1"/>
          </p:cNvSpPr>
          <p:nvPr>
            <p:ph type="title"/>
          </p:nvPr>
        </p:nvSpPr>
        <p:spPr/>
        <p:txBody>
          <a:bodyPr/>
          <a:lstStyle/>
          <a:p>
            <a:endParaRPr lang="en-US" dirty="0"/>
          </a:p>
        </p:txBody>
      </p:sp>
      <p:pic>
        <p:nvPicPr>
          <p:cNvPr id="4" name="Picture 3"/>
          <p:cNvPicPr/>
          <p:nvPr/>
        </p:nvPicPr>
        <p:blipFill>
          <a:blip r:embed="rId2" cstate="print"/>
          <a:stretch>
            <a:fillRect/>
          </a:stretch>
        </p:blipFill>
        <p:spPr>
          <a:xfrm>
            <a:off x="1600200" y="152400"/>
            <a:ext cx="5503653" cy="260517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38600"/>
            <a:ext cx="8229600" cy="2438400"/>
          </a:xfrm>
        </p:spPr>
        <p:txBody>
          <a:bodyPr>
            <a:normAutofit fontScale="92500" lnSpcReduction="10000"/>
          </a:bodyPr>
          <a:lstStyle/>
          <a:p>
            <a:r>
              <a:rPr lang="en-US" sz="2400" dirty="0" smtClean="0"/>
              <a:t>Note:  For repeating expenses, you can click the </a:t>
            </a:r>
            <a:r>
              <a:rPr lang="en-US" sz="2400" b="1" dirty="0" smtClean="0"/>
              <a:t>Recurring</a:t>
            </a:r>
            <a:r>
              <a:rPr lang="en-US" sz="2400" dirty="0" smtClean="0"/>
              <a:t>  icon before or after entering the Expense Type and Amount.  The resulting window gives you several options for showing how many consecutive days a charge was made. </a:t>
            </a:r>
          </a:p>
          <a:p>
            <a:r>
              <a:rPr lang="en-US" sz="2400" b="1" dirty="0" smtClean="0">
                <a:solidFill>
                  <a:srgbClr val="FF0000"/>
                </a:solidFill>
              </a:rPr>
              <a:t>Examples of repeating expenses…hotel charges, car rental fees, per diem, etc</a:t>
            </a:r>
          </a:p>
          <a:p>
            <a:endParaRPr lang="en-US" sz="2400" dirty="0"/>
          </a:p>
        </p:txBody>
      </p:sp>
      <p:sp>
        <p:nvSpPr>
          <p:cNvPr id="2" name="Title 1"/>
          <p:cNvSpPr>
            <a:spLocks noGrp="1"/>
          </p:cNvSpPr>
          <p:nvPr>
            <p:ph type="title"/>
          </p:nvPr>
        </p:nvSpPr>
        <p:spPr/>
        <p:txBody>
          <a:bodyPr/>
          <a:lstStyle/>
          <a:p>
            <a:endParaRPr lang="en-US" dirty="0"/>
          </a:p>
        </p:txBody>
      </p:sp>
      <p:pic>
        <p:nvPicPr>
          <p:cNvPr id="4" name="Picture 3"/>
          <p:cNvPicPr/>
          <p:nvPr/>
        </p:nvPicPr>
        <p:blipFill>
          <a:blip r:embed="rId2" cstate="print"/>
          <a:srcRect/>
          <a:stretch>
            <a:fillRect/>
          </a:stretch>
        </p:blipFill>
        <p:spPr bwMode="auto">
          <a:xfrm>
            <a:off x="2895600" y="228600"/>
            <a:ext cx="39624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229600" cy="4800600"/>
          </a:xfrm>
        </p:spPr>
        <p:txBody>
          <a:bodyPr>
            <a:normAutofit lnSpcReduction="10000"/>
          </a:bodyPr>
          <a:lstStyle/>
          <a:p>
            <a:pPr>
              <a:buNone/>
            </a:pPr>
            <a:r>
              <a:rPr lang="en-US" dirty="0" smtClean="0"/>
              <a:t>What will happen with each “Pay By Option”</a:t>
            </a:r>
          </a:p>
          <a:p>
            <a:r>
              <a:rPr lang="en-US" dirty="0" smtClean="0"/>
              <a:t>Accounts Payable Check – a requisition MUST be completed and a PO assigned before an Accounts Payable Check can be issued</a:t>
            </a:r>
          </a:p>
          <a:p>
            <a:r>
              <a:rPr lang="en-US" dirty="0" smtClean="0"/>
              <a:t>Employee Paid – employee will pay for the expenses and get reimbursed with a completions of a travel reimbursement report</a:t>
            </a:r>
          </a:p>
          <a:p>
            <a:r>
              <a:rPr lang="en-US" dirty="0" smtClean="0"/>
              <a:t>University BTA – the travel agent will pay for the expenses with the University’s credit card.</a:t>
            </a:r>
          </a:p>
          <a:p>
            <a:r>
              <a:rPr lang="en-US" dirty="0" smtClean="0"/>
              <a:t>Departmental Transfer – mostly used for JSU Vehicle</a:t>
            </a:r>
          </a:p>
        </p:txBody>
      </p:sp>
      <p:sp>
        <p:nvSpPr>
          <p:cNvPr id="2" name="Title 1"/>
          <p:cNvSpPr>
            <a:spLocks noGrp="1"/>
          </p:cNvSpPr>
          <p:nvPr>
            <p:ph type="title"/>
          </p:nvPr>
        </p:nvSpPr>
        <p:spPr/>
        <p:txBody>
          <a:bodyPr/>
          <a:lstStyle/>
          <a:p>
            <a:r>
              <a:rPr lang="en-US" dirty="0" smtClean="0"/>
              <a:t>Paid By Options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392363"/>
          </a:xfrm>
        </p:spPr>
        <p:txBody>
          <a:bodyPr>
            <a:normAutofit fontScale="92500"/>
          </a:bodyPr>
          <a:lstStyle/>
          <a:p>
            <a:r>
              <a:rPr lang="en-US" sz="2100" dirty="0" smtClean="0"/>
              <a:t>Save the documents on your computer first</a:t>
            </a:r>
          </a:p>
          <a:p>
            <a:pPr lvl="0" hangingPunct="0"/>
            <a:r>
              <a:rPr lang="en-US" sz="2100" dirty="0" smtClean="0"/>
              <a:t>From an open authorization report, click the </a:t>
            </a:r>
            <a:r>
              <a:rPr lang="en-US" sz="2100" b="1" dirty="0" smtClean="0"/>
              <a:t>Attachments</a:t>
            </a:r>
            <a:r>
              <a:rPr lang="en-US" sz="2100" dirty="0" smtClean="0"/>
              <a:t> link.</a:t>
            </a:r>
          </a:p>
          <a:p>
            <a:pPr hangingPunct="0"/>
            <a:r>
              <a:rPr lang="en-US" sz="2100" dirty="0" smtClean="0"/>
              <a:t>Click the </a:t>
            </a:r>
            <a:r>
              <a:rPr lang="en-US" sz="2100" b="1" dirty="0" smtClean="0"/>
              <a:t>New</a:t>
            </a:r>
            <a:r>
              <a:rPr lang="en-US" sz="2100" dirty="0" smtClean="0"/>
              <a:t> icon to add an attachment.</a:t>
            </a:r>
          </a:p>
          <a:p>
            <a:pPr hangingPunct="0"/>
            <a:r>
              <a:rPr lang="en-US" sz="2100" dirty="0" smtClean="0"/>
              <a:t>Click the </a:t>
            </a:r>
            <a:r>
              <a:rPr lang="en-US" sz="2100" b="1" dirty="0" smtClean="0"/>
              <a:t>Browse</a:t>
            </a:r>
            <a:r>
              <a:rPr lang="en-US" sz="2100" dirty="0" smtClean="0"/>
              <a:t> button to navigate to the file you want to attach.</a:t>
            </a:r>
          </a:p>
          <a:p>
            <a:pPr hangingPunct="0"/>
            <a:r>
              <a:rPr lang="en-US" sz="2100" dirty="0" smtClean="0"/>
              <a:t>Click the </a:t>
            </a:r>
            <a:r>
              <a:rPr lang="en-US" sz="2100" b="1" dirty="0" smtClean="0"/>
              <a:t>Attach</a:t>
            </a:r>
            <a:r>
              <a:rPr lang="en-US" sz="2100" dirty="0" smtClean="0"/>
              <a:t> button. The following box will appear if the upload is successful.</a:t>
            </a:r>
          </a:p>
          <a:p>
            <a:endParaRPr lang="en-US" sz="2100" dirty="0"/>
          </a:p>
        </p:txBody>
      </p:sp>
      <p:sp>
        <p:nvSpPr>
          <p:cNvPr id="2" name="Title 1"/>
          <p:cNvSpPr>
            <a:spLocks noGrp="1"/>
          </p:cNvSpPr>
          <p:nvPr>
            <p:ph type="title"/>
          </p:nvPr>
        </p:nvSpPr>
        <p:spPr/>
        <p:txBody>
          <a:bodyPr/>
          <a:lstStyle/>
          <a:p>
            <a:endParaRPr lang="en-US" dirty="0"/>
          </a:p>
        </p:txBody>
      </p:sp>
      <p:pic>
        <p:nvPicPr>
          <p:cNvPr id="4" name="Picture 3"/>
          <p:cNvPicPr/>
          <p:nvPr/>
        </p:nvPicPr>
        <p:blipFill>
          <a:blip r:embed="rId2" cstate="print"/>
          <a:srcRect/>
          <a:stretch>
            <a:fillRect/>
          </a:stretch>
        </p:blipFill>
        <p:spPr bwMode="auto">
          <a:xfrm>
            <a:off x="1981200" y="152400"/>
            <a:ext cx="5216066" cy="344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hangingPunct="0">
              <a:buNone/>
            </a:pPr>
            <a:r>
              <a:rPr lang="en-US" dirty="0" smtClean="0"/>
              <a:t>Follow these steps to add a comment to an authorization report.</a:t>
            </a:r>
          </a:p>
          <a:p>
            <a:pPr lvl="0" hangingPunct="0"/>
            <a:r>
              <a:rPr lang="en-US" dirty="0" smtClean="0"/>
              <a:t>From an open authorization report, click the </a:t>
            </a:r>
            <a:r>
              <a:rPr lang="en-US" b="1" dirty="0" smtClean="0"/>
              <a:t>Comment</a:t>
            </a:r>
            <a:r>
              <a:rPr lang="en-US" dirty="0" smtClean="0"/>
              <a:t> link.</a:t>
            </a:r>
          </a:p>
          <a:p>
            <a:pPr hangingPunct="0"/>
            <a:r>
              <a:rPr lang="en-US" dirty="0" smtClean="0"/>
              <a:t>Click the </a:t>
            </a:r>
            <a:r>
              <a:rPr lang="en-US" b="1" dirty="0" smtClean="0"/>
              <a:t>New</a:t>
            </a:r>
            <a:r>
              <a:rPr lang="en-US" dirty="0" smtClean="0"/>
              <a:t> icon to add a comment.</a:t>
            </a:r>
          </a:p>
          <a:p>
            <a:pPr hangingPunct="0"/>
            <a:r>
              <a:rPr lang="en-US" dirty="0" smtClean="0"/>
              <a:t>Enter the comment in the </a:t>
            </a:r>
            <a:r>
              <a:rPr lang="en-US" b="1" dirty="0" smtClean="0"/>
              <a:t>Comment</a:t>
            </a:r>
            <a:r>
              <a:rPr lang="en-US" dirty="0" smtClean="0"/>
              <a:t> field.</a:t>
            </a:r>
          </a:p>
          <a:p>
            <a:pPr hangingPunct="0"/>
            <a:r>
              <a:rPr lang="en-US" dirty="0" smtClean="0"/>
              <a:t>Click the </a:t>
            </a:r>
            <a:r>
              <a:rPr lang="en-US" b="1" dirty="0" smtClean="0"/>
              <a:t>Save</a:t>
            </a:r>
            <a:r>
              <a:rPr lang="en-US" dirty="0" smtClean="0"/>
              <a:t> button.</a:t>
            </a:r>
          </a:p>
          <a:p>
            <a:pPr>
              <a:buNone/>
            </a:pPr>
            <a:endParaRPr lang="en-US" dirty="0"/>
          </a:p>
        </p:txBody>
      </p:sp>
      <p:sp>
        <p:nvSpPr>
          <p:cNvPr id="2" name="Title 1"/>
          <p:cNvSpPr>
            <a:spLocks noGrp="1"/>
          </p:cNvSpPr>
          <p:nvPr>
            <p:ph type="title"/>
          </p:nvPr>
        </p:nvSpPr>
        <p:spPr/>
        <p:txBody>
          <a:bodyPr/>
          <a:lstStyle/>
          <a:p>
            <a:endParaRPr lang="en-US" dirty="0"/>
          </a:p>
        </p:txBody>
      </p:sp>
      <p:pic>
        <p:nvPicPr>
          <p:cNvPr id="5" name="Picture 4"/>
          <p:cNvPicPr/>
          <p:nvPr/>
        </p:nvPicPr>
        <p:blipFill>
          <a:blip r:embed="rId2" cstate="print"/>
          <a:srcRect/>
          <a:stretch>
            <a:fillRect/>
          </a:stretch>
        </p:blipFill>
        <p:spPr bwMode="auto">
          <a:xfrm>
            <a:off x="2895600" y="381000"/>
            <a:ext cx="35528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1125093" y="1481138"/>
            <a:ext cx="6893813" cy="4525962"/>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cxnSp>
        <p:nvCxnSpPr>
          <p:cNvPr id="6" name="Straight Arrow Connector 5"/>
          <p:cNvCxnSpPr/>
          <p:nvPr/>
        </p:nvCxnSpPr>
        <p:spPr>
          <a:xfrm>
            <a:off x="6705600" y="5105400"/>
            <a:ext cx="0"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2743200" y="1981200"/>
            <a:ext cx="3819048" cy="2409524"/>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travel authorization</a:t>
            </a:r>
            <a:endParaRPr lang="en-US" dirty="0"/>
          </a:p>
        </p:txBody>
      </p:sp>
      <p:sp>
        <p:nvSpPr>
          <p:cNvPr id="3" name="Text Placeholder 2"/>
          <p:cNvSpPr>
            <a:spLocks noGrp="1"/>
          </p:cNvSpPr>
          <p:nvPr>
            <p:ph type="body" idx="1"/>
          </p:nvPr>
        </p:nvSpPr>
        <p:spPr/>
        <p:txBody>
          <a:bodyPr/>
          <a:lstStyle/>
          <a:p>
            <a:r>
              <a:rPr lang="en-US" dirty="0" smtClean="0"/>
              <a:t>Travel and Expense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89098" y="3505200"/>
            <a:ext cx="3429000" cy="1698674"/>
          </a:xfrm>
        </p:spPr>
        <p:txBody>
          <a:bodyPr>
            <a:normAutofit/>
          </a:bodyPr>
          <a:lstStyle/>
          <a:p>
            <a:r>
              <a:rPr lang="en-US" sz="2200" dirty="0" smtClean="0"/>
              <a:t>WWW.JSUMS.EDU/BANNER</a:t>
            </a:r>
            <a:endParaRPr lang="en-US" sz="2200" dirty="0"/>
          </a:p>
        </p:txBody>
      </p:sp>
      <p:sp>
        <p:nvSpPr>
          <p:cNvPr id="4" name="Picture Placeholder 3"/>
          <p:cNvSpPr>
            <a:spLocks noGrp="1"/>
          </p:cNvSpPr>
          <p:nvPr>
            <p:ph type="pic" idx="1"/>
          </p:nvPr>
        </p:nvSpPr>
        <p:spPr/>
      </p:sp>
      <p:sp>
        <p:nvSpPr>
          <p:cNvPr id="2" name="Title 1"/>
          <p:cNvSpPr>
            <a:spLocks noGrp="1"/>
          </p:cNvSpPr>
          <p:nvPr>
            <p:ph type="title"/>
          </p:nvPr>
        </p:nvSpPr>
        <p:spPr>
          <a:xfrm>
            <a:off x="5389098" y="1143000"/>
            <a:ext cx="3602502" cy="2057400"/>
          </a:xfrm>
        </p:spPr>
        <p:txBody>
          <a:bodyPr/>
          <a:lstStyle/>
          <a:p>
            <a:r>
              <a:rPr lang="en-US" dirty="0" smtClean="0"/>
              <a:t>Logging into travel &amp; Expense</a:t>
            </a:r>
            <a:endParaRPr lang="en-US" dirty="0"/>
          </a:p>
        </p:txBody>
      </p:sp>
      <p:pic>
        <p:nvPicPr>
          <p:cNvPr id="5" name="Picture 4"/>
          <p:cNvPicPr/>
          <p:nvPr/>
        </p:nvPicPr>
        <p:blipFill>
          <a:blip r:embed="rId2" cstate="print"/>
          <a:srcRect l="28365" t="8876" r="31731" b="1479"/>
          <a:stretch>
            <a:fillRect/>
          </a:stretch>
        </p:blipFill>
        <p:spPr bwMode="auto">
          <a:xfrm>
            <a:off x="685800" y="1143000"/>
            <a:ext cx="4114801" cy="39624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819400"/>
            <a:ext cx="7772400" cy="3306763"/>
          </a:xfrm>
        </p:spPr>
        <p:txBody>
          <a:bodyPr/>
          <a:lstStyle/>
          <a:p>
            <a:pPr>
              <a:buNone/>
            </a:pPr>
            <a:r>
              <a:rPr lang="en-US" sz="2400" dirty="0" smtClean="0"/>
              <a:t>If you are the Approver for an Authorization or Expense Report, you will receive an email similar to the example above indicating you have something to Approve.</a:t>
            </a:r>
          </a:p>
          <a:p>
            <a:pPr lvl="0" hangingPunct="0"/>
            <a:r>
              <a:rPr lang="en-US" sz="2400" dirty="0" smtClean="0"/>
              <a:t>Click on the </a:t>
            </a:r>
            <a:r>
              <a:rPr lang="en-US" sz="2400" u="sng" dirty="0" smtClean="0"/>
              <a:t>Workflow</a:t>
            </a:r>
            <a:r>
              <a:rPr lang="en-US" sz="2400" dirty="0" smtClean="0"/>
              <a:t> link in the email to take you to the Workflow Login Page.</a:t>
            </a:r>
          </a:p>
          <a:p>
            <a:pPr lvl="0" hangingPunct="0"/>
            <a:r>
              <a:rPr lang="en-US" sz="2400" dirty="0" smtClean="0"/>
              <a:t>Log into Workflow and you will be taken directly to the approval page.</a:t>
            </a:r>
          </a:p>
        </p:txBody>
      </p:sp>
      <p:sp>
        <p:nvSpPr>
          <p:cNvPr id="2" name="Title 1"/>
          <p:cNvSpPr>
            <a:spLocks noGrp="1"/>
          </p:cNvSpPr>
          <p:nvPr>
            <p:ph type="title"/>
          </p:nvPr>
        </p:nvSpPr>
        <p:spPr/>
        <p:txBody>
          <a:bodyPr/>
          <a:lstStyle/>
          <a:p>
            <a:endParaRPr lang="en-US"/>
          </a:p>
        </p:txBody>
      </p:sp>
      <p:pic>
        <p:nvPicPr>
          <p:cNvPr id="4" name="Picture 3"/>
          <p:cNvPicPr/>
          <p:nvPr/>
        </p:nvPicPr>
        <p:blipFill>
          <a:blip r:embed="rId2" cstate="print"/>
          <a:stretch>
            <a:fillRect/>
          </a:stretch>
        </p:blipFill>
        <p:spPr>
          <a:xfrm>
            <a:off x="1524000" y="304800"/>
            <a:ext cx="5943600" cy="2537460"/>
          </a:xfrm>
          <a:prstGeom prst="rect">
            <a:avLst/>
          </a:prstGeom>
        </p:spPr>
      </p:pic>
      <p:cxnSp>
        <p:nvCxnSpPr>
          <p:cNvPr id="6" name="Straight Arrow Connector 5"/>
          <p:cNvCxnSpPr/>
          <p:nvPr/>
        </p:nvCxnSpPr>
        <p:spPr>
          <a:xfrm flipV="1">
            <a:off x="6324600" y="1600200"/>
            <a:ext cx="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24600"/>
            <a:ext cx="7239000" cy="435936"/>
          </a:xfrm>
        </p:spPr>
        <p:txBody>
          <a:bodyPr>
            <a:normAutofit fontScale="92500" lnSpcReduction="20000"/>
          </a:bodyPr>
          <a:lstStyle/>
          <a:p>
            <a:pPr>
              <a:buNone/>
            </a:pPr>
            <a:r>
              <a:rPr lang="en-US" dirty="0" smtClean="0"/>
              <a:t>Additional Approver J# is J000#####</a:t>
            </a:r>
            <a:endParaRPr lang="en-US" dirty="0"/>
          </a:p>
        </p:txBody>
      </p:sp>
      <p:sp>
        <p:nvSpPr>
          <p:cNvPr id="2" name="Title 1"/>
          <p:cNvSpPr>
            <a:spLocks noGrp="1"/>
          </p:cNvSpPr>
          <p:nvPr>
            <p:ph type="title"/>
          </p:nvPr>
        </p:nvSpPr>
        <p:spPr/>
        <p:txBody>
          <a:bodyPr/>
          <a:lstStyle/>
          <a:p>
            <a:endParaRPr lang="en-US" dirty="0"/>
          </a:p>
        </p:txBody>
      </p:sp>
      <p:pic>
        <p:nvPicPr>
          <p:cNvPr id="4" name="Picture 3"/>
          <p:cNvPicPr/>
          <p:nvPr/>
        </p:nvPicPr>
        <p:blipFill>
          <a:blip r:embed="rId2" cstate="print"/>
          <a:stretch>
            <a:fillRect/>
          </a:stretch>
        </p:blipFill>
        <p:spPr>
          <a:xfrm>
            <a:off x="304800" y="152400"/>
            <a:ext cx="7543799" cy="6096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505200"/>
            <a:ext cx="8153400" cy="2620963"/>
          </a:xfrm>
        </p:spPr>
        <p:txBody>
          <a:bodyPr>
            <a:normAutofit/>
          </a:bodyPr>
          <a:lstStyle/>
          <a:p>
            <a:r>
              <a:rPr lang="en-US" sz="2100" dirty="0" smtClean="0"/>
              <a:t>Click on the </a:t>
            </a:r>
            <a:r>
              <a:rPr lang="en-US" sz="2100" u="sng" dirty="0" smtClean="0"/>
              <a:t>Travel and Expense Page</a:t>
            </a:r>
            <a:r>
              <a:rPr lang="en-US" sz="2100" dirty="0" smtClean="0"/>
              <a:t> link on the Workflow page to take you to the report in Travel and Expense Management. You can navigate through this report just like the creator but you cannot modify it except to add attachments and comments. Exit back to your Workflow page to select your approval decision.</a:t>
            </a:r>
          </a:p>
          <a:p>
            <a:pPr lvl="0"/>
            <a:endParaRPr lang="en-US" sz="2100" dirty="0" smtClean="0"/>
          </a:p>
          <a:p>
            <a:endParaRPr lang="en-US" sz="2100" dirty="0"/>
          </a:p>
        </p:txBody>
      </p:sp>
      <p:sp>
        <p:nvSpPr>
          <p:cNvPr id="2" name="Title 1"/>
          <p:cNvSpPr>
            <a:spLocks noGrp="1"/>
          </p:cNvSpPr>
          <p:nvPr>
            <p:ph type="title"/>
          </p:nvPr>
        </p:nvSpPr>
        <p:spPr/>
        <p:txBody>
          <a:bodyPr/>
          <a:lstStyle/>
          <a:p>
            <a:endParaRPr lang="en-US" dirty="0"/>
          </a:p>
        </p:txBody>
      </p:sp>
      <p:pic>
        <p:nvPicPr>
          <p:cNvPr id="4" name="Picture 3"/>
          <p:cNvPicPr/>
          <p:nvPr/>
        </p:nvPicPr>
        <p:blipFill>
          <a:blip r:embed="rId2" cstate="print"/>
          <a:stretch>
            <a:fillRect/>
          </a:stretch>
        </p:blipFill>
        <p:spPr>
          <a:xfrm>
            <a:off x="1752600" y="228600"/>
            <a:ext cx="5943600" cy="322961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7924800" cy="4953000"/>
          </a:xfrm>
        </p:spPr>
        <p:txBody>
          <a:bodyPr>
            <a:normAutofit lnSpcReduction="10000"/>
          </a:bodyPr>
          <a:lstStyle/>
          <a:p>
            <a:pPr lvl="0" hangingPunct="0"/>
            <a:r>
              <a:rPr lang="en-US" sz="2800" dirty="0" smtClean="0"/>
              <a:t>Approve (Final) – </a:t>
            </a:r>
            <a:r>
              <a:rPr lang="en-US" sz="2800" b="1" dirty="0" smtClean="0">
                <a:solidFill>
                  <a:srgbClr val="FF0000"/>
                </a:solidFill>
              </a:rPr>
              <a:t>NEVER select this option</a:t>
            </a:r>
          </a:p>
          <a:p>
            <a:pPr lvl="0" hangingPunct="0"/>
            <a:r>
              <a:rPr lang="en-US" sz="2800" dirty="0" smtClean="0"/>
              <a:t>Approve Authorization but Not Advance</a:t>
            </a:r>
          </a:p>
          <a:p>
            <a:pPr lvl="0" hangingPunct="0"/>
            <a:r>
              <a:rPr lang="en-US" sz="2800" dirty="0" smtClean="0"/>
              <a:t>Approve and Add Approver (enter approver’s J000#####)</a:t>
            </a:r>
          </a:p>
          <a:p>
            <a:pPr lvl="0" hangingPunct="0"/>
            <a:r>
              <a:rPr lang="en-US" sz="2800" dirty="0" smtClean="0"/>
              <a:t>Deny</a:t>
            </a:r>
          </a:p>
          <a:p>
            <a:pPr lvl="0" hangingPunct="0"/>
            <a:r>
              <a:rPr lang="en-US" sz="2800" dirty="0" smtClean="0"/>
              <a:t>Return for correction (If the report is returned for correction, you must enter a comment to let the traveler know what needs to be changed.)</a:t>
            </a:r>
          </a:p>
          <a:p>
            <a:pPr hangingPunct="0"/>
            <a:r>
              <a:rPr lang="en-US" sz="2800" dirty="0" smtClean="0"/>
              <a:t>Click the </a:t>
            </a:r>
            <a:r>
              <a:rPr lang="en-US" sz="2800" b="1" dirty="0" smtClean="0"/>
              <a:t>Complete </a:t>
            </a:r>
            <a:r>
              <a:rPr lang="en-US" sz="2800" dirty="0" smtClean="0"/>
              <a:t>button to complete your approval process.</a:t>
            </a:r>
          </a:p>
          <a:p>
            <a:pPr lvl="0" hangingPunct="0"/>
            <a:endParaRPr lang="en-US" sz="2800" dirty="0" smtClean="0"/>
          </a:p>
          <a:p>
            <a:endParaRPr lang="en-US" sz="2800" dirty="0"/>
          </a:p>
        </p:txBody>
      </p:sp>
      <p:sp>
        <p:nvSpPr>
          <p:cNvPr id="2" name="Title 1"/>
          <p:cNvSpPr>
            <a:spLocks noGrp="1"/>
          </p:cNvSpPr>
          <p:nvPr>
            <p:ph type="title"/>
          </p:nvPr>
        </p:nvSpPr>
        <p:spPr/>
        <p:txBody>
          <a:bodyPr/>
          <a:lstStyle/>
          <a:p>
            <a:r>
              <a:rPr lang="en-US" dirty="0" smtClean="0"/>
              <a:t>Approval Decisions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51579" t="33294" r="5263" b="6823"/>
          <a:stretch>
            <a:fillRect/>
          </a:stretch>
        </p:blipFill>
        <p:spPr bwMode="auto">
          <a:xfrm>
            <a:off x="609600" y="1447800"/>
            <a:ext cx="6705600" cy="4724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Email to the Traveler</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6316" t="18324" r="55375" b="36556"/>
          <a:stretch>
            <a:fillRect/>
          </a:stretch>
        </p:blipFill>
        <p:spPr bwMode="auto">
          <a:xfrm>
            <a:off x="914400" y="1600200"/>
            <a:ext cx="6019800" cy="4800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Email to the Traveler</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advance</a:t>
            </a:r>
            <a:endParaRPr lang="en-US" dirty="0"/>
          </a:p>
        </p:txBody>
      </p:sp>
      <p:sp>
        <p:nvSpPr>
          <p:cNvPr id="3" name="Text Placeholder 2"/>
          <p:cNvSpPr>
            <a:spLocks noGrp="1"/>
          </p:cNvSpPr>
          <p:nvPr>
            <p:ph type="body" idx="1"/>
          </p:nvPr>
        </p:nvSpPr>
        <p:spPr/>
        <p:txBody>
          <a:bodyPr/>
          <a:lstStyle/>
          <a:p>
            <a:r>
              <a:rPr lang="en-US" dirty="0" smtClean="0"/>
              <a:t>Travel and Expense	</a:t>
            </a:r>
            <a:endParaRPr lang="en-US" dirty="0"/>
          </a:p>
        </p:txBody>
      </p:sp>
      <p:pic>
        <p:nvPicPr>
          <p:cNvPr id="5123" name="Picture 3" descr="C:\Users\i9\AppData\Local\Microsoft\Windows\Temporary Internet Files\Content.IE5\I3RHBBQL\cash[1].jpg"/>
          <p:cNvPicPr>
            <a:picLocks noChangeAspect="1" noChangeArrowheads="1"/>
          </p:cNvPicPr>
          <p:nvPr/>
        </p:nvPicPr>
        <p:blipFill>
          <a:blip r:embed="rId2" cstate="print"/>
          <a:srcRect/>
          <a:stretch>
            <a:fillRect/>
          </a:stretch>
        </p:blipFill>
        <p:spPr bwMode="auto">
          <a:xfrm>
            <a:off x="2743200" y="4343400"/>
            <a:ext cx="2333624" cy="137636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620000" cy="5105400"/>
          </a:xfrm>
        </p:spPr>
        <p:txBody>
          <a:bodyPr/>
          <a:lstStyle/>
          <a:p>
            <a:r>
              <a:rPr lang="en-US" sz="2800" dirty="0" smtClean="0"/>
              <a:t>Advance is based on the Employee Paid payment option</a:t>
            </a:r>
          </a:p>
          <a:p>
            <a:r>
              <a:rPr lang="en-US" sz="2800" dirty="0" smtClean="0"/>
              <a:t>Advance must be requested at least 14 days prior to the schedule trip start date</a:t>
            </a:r>
          </a:p>
          <a:p>
            <a:r>
              <a:rPr lang="en-US" sz="2800" dirty="0" smtClean="0"/>
              <a:t>Advance will be paid within 7 days prior to the schedule trip start date</a:t>
            </a:r>
          </a:p>
          <a:p>
            <a:r>
              <a:rPr lang="en-US" sz="2800" dirty="0" smtClean="0"/>
              <a:t>Advance reconciliation must be no more that 14 days after the trip end</a:t>
            </a:r>
          </a:p>
          <a:p>
            <a:r>
              <a:rPr lang="en-US" sz="2800" dirty="0" smtClean="0"/>
              <a:t>NO advances will be allowed after the trip begin</a:t>
            </a:r>
          </a:p>
          <a:p>
            <a:endParaRPr lang="en-US" sz="2800" dirty="0"/>
          </a:p>
        </p:txBody>
      </p:sp>
      <p:sp>
        <p:nvSpPr>
          <p:cNvPr id="2" name="Title 1"/>
          <p:cNvSpPr>
            <a:spLocks noGrp="1"/>
          </p:cNvSpPr>
          <p:nvPr>
            <p:ph type="title"/>
          </p:nvPr>
        </p:nvSpPr>
        <p:spPr/>
        <p:txBody>
          <a:bodyPr/>
          <a:lstStyle/>
          <a:p>
            <a:r>
              <a:rPr lang="en-US" dirty="0" smtClean="0"/>
              <a:t>Advance Rules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114800"/>
            <a:ext cx="7696200" cy="2011363"/>
          </a:xfrm>
        </p:spPr>
        <p:txBody>
          <a:bodyPr>
            <a:normAutofit lnSpcReduction="10000"/>
          </a:bodyPr>
          <a:lstStyle/>
          <a:p>
            <a:r>
              <a:rPr lang="en-US" sz="1800" dirty="0" smtClean="0"/>
              <a:t>Note that if an advance is to accompany the authorization report it must be requested prior to submission of the authorization report.  If the </a:t>
            </a:r>
            <a:r>
              <a:rPr lang="en-US" sz="1800" b="1" dirty="0" smtClean="0"/>
              <a:t>Request Advance</a:t>
            </a:r>
            <a:r>
              <a:rPr lang="en-US" sz="1800" dirty="0" smtClean="0"/>
              <a:t> button is clicked on a Submitted report that has not yet been approved, an error message will be displayed.</a:t>
            </a:r>
          </a:p>
          <a:p>
            <a:r>
              <a:rPr lang="en-US" sz="1800" dirty="0" smtClean="0"/>
              <a:t>An advance request can also be made on an authorization report after the Authorization has been approved and posted.</a:t>
            </a:r>
          </a:p>
          <a:p>
            <a:pPr>
              <a:buNone/>
            </a:pPr>
            <a:endParaRPr lang="en-US" sz="1800" dirty="0"/>
          </a:p>
        </p:txBody>
      </p:sp>
      <p:sp>
        <p:nvSpPr>
          <p:cNvPr id="2" name="Title 1"/>
          <p:cNvSpPr>
            <a:spLocks noGrp="1"/>
          </p:cNvSpPr>
          <p:nvPr>
            <p:ph type="title"/>
          </p:nvPr>
        </p:nvSpPr>
        <p:spPr/>
        <p:txBody>
          <a:bodyPr/>
          <a:lstStyle/>
          <a:p>
            <a:endParaRPr lang="en-US" dirty="0"/>
          </a:p>
        </p:txBody>
      </p:sp>
      <p:pic>
        <p:nvPicPr>
          <p:cNvPr id="6" name="Picture 5"/>
          <p:cNvPicPr/>
          <p:nvPr/>
        </p:nvPicPr>
        <p:blipFill>
          <a:blip r:embed="rId2" cstate="print"/>
          <a:srcRect/>
          <a:stretch>
            <a:fillRect/>
          </a:stretch>
        </p:blipFill>
        <p:spPr bwMode="auto">
          <a:xfrm>
            <a:off x="1752600" y="228600"/>
            <a:ext cx="5689172" cy="375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24400"/>
            <a:ext cx="8229600" cy="1981200"/>
          </a:xfrm>
        </p:spPr>
        <p:txBody>
          <a:bodyPr>
            <a:normAutofit fontScale="92500"/>
          </a:bodyPr>
          <a:lstStyle/>
          <a:p>
            <a:pPr hangingPunct="0"/>
            <a:r>
              <a:rPr lang="en-US" sz="1600" dirty="0" smtClean="0"/>
              <a:t>Enter a description of your requested advance in the </a:t>
            </a:r>
            <a:r>
              <a:rPr lang="en-US" sz="1600" b="1" dirty="0" smtClean="0"/>
              <a:t>Description</a:t>
            </a:r>
            <a:r>
              <a:rPr lang="en-US" sz="1600" dirty="0" smtClean="0"/>
              <a:t> field, if desired.</a:t>
            </a:r>
          </a:p>
          <a:p>
            <a:pPr hangingPunct="0"/>
            <a:r>
              <a:rPr lang="en-US" sz="1600" dirty="0" smtClean="0"/>
              <a:t>Enter an amount for your advance request in the </a:t>
            </a:r>
            <a:r>
              <a:rPr lang="en-US" sz="1600" b="1" dirty="0" smtClean="0"/>
              <a:t>Requested amount</a:t>
            </a:r>
            <a:r>
              <a:rPr lang="en-US" sz="1600" dirty="0" smtClean="0"/>
              <a:t> field.</a:t>
            </a:r>
          </a:p>
          <a:p>
            <a:r>
              <a:rPr lang="en-US" sz="1600" dirty="0" smtClean="0"/>
              <a:t>Add comments, if desired, by clicking the </a:t>
            </a:r>
            <a:r>
              <a:rPr lang="en-US" sz="1600" b="1" dirty="0" smtClean="0"/>
              <a:t>Edit</a:t>
            </a:r>
            <a:r>
              <a:rPr lang="en-US" sz="1600" dirty="0" smtClean="0"/>
              <a:t> icon for the Comments block.</a:t>
            </a:r>
          </a:p>
          <a:p>
            <a:pPr hangingPunct="0"/>
            <a:r>
              <a:rPr lang="en-US" sz="1600" dirty="0" smtClean="0"/>
              <a:t>Click the </a:t>
            </a:r>
            <a:r>
              <a:rPr lang="en-US" sz="1600" b="1" dirty="0" smtClean="0"/>
              <a:t>Submit</a:t>
            </a:r>
            <a:r>
              <a:rPr lang="en-US" sz="1600" dirty="0" smtClean="0"/>
              <a:t> button to submit your authorization report and your advance request.  You cannot return to the authorization after entering advance requests.  </a:t>
            </a:r>
          </a:p>
          <a:p>
            <a:pPr hangingPunct="0"/>
            <a:r>
              <a:rPr lang="en-US" sz="1600" b="1" dirty="0" smtClean="0">
                <a:solidFill>
                  <a:srgbClr val="FF0000"/>
                </a:solidFill>
              </a:rPr>
              <a:t>Note:  If the authorization is returned for correction, the advance is cancelled and must be requested again after correcting the authorization.</a:t>
            </a:r>
          </a:p>
          <a:p>
            <a:endParaRPr lang="en-US" sz="1600" dirty="0" smtClean="0"/>
          </a:p>
          <a:p>
            <a:endParaRPr lang="en-US" sz="1600" dirty="0"/>
          </a:p>
        </p:txBody>
      </p:sp>
      <p:sp>
        <p:nvSpPr>
          <p:cNvPr id="2" name="Title 1"/>
          <p:cNvSpPr>
            <a:spLocks noGrp="1"/>
          </p:cNvSpPr>
          <p:nvPr>
            <p:ph type="title"/>
          </p:nvPr>
        </p:nvSpPr>
        <p:spPr/>
        <p:txBody>
          <a:bodyPr/>
          <a:lstStyle/>
          <a:p>
            <a:endParaRPr lang="en-US" dirty="0"/>
          </a:p>
        </p:txBody>
      </p:sp>
      <p:pic>
        <p:nvPicPr>
          <p:cNvPr id="4" name="Picture 3"/>
          <p:cNvPicPr/>
          <p:nvPr/>
        </p:nvPicPr>
        <p:blipFill>
          <a:blip r:embed="rId2" cstate="print"/>
          <a:srcRect/>
          <a:stretch>
            <a:fillRect/>
          </a:stretch>
        </p:blipFill>
        <p:spPr bwMode="auto">
          <a:xfrm>
            <a:off x="2057400" y="228600"/>
            <a:ext cx="4798321" cy="4403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Administration</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124200"/>
            <a:ext cx="7391400" cy="1219199"/>
          </a:xfrm>
        </p:spPr>
        <p:txBody>
          <a:bodyPr/>
          <a:lstStyle/>
          <a:p>
            <a:pPr hangingPunct="0"/>
            <a:r>
              <a:rPr lang="en-US" dirty="0" smtClean="0"/>
              <a:t>If the submission is successful, this message will display.</a:t>
            </a:r>
            <a:endParaRPr lang="en-US" dirty="0"/>
          </a:p>
        </p:txBody>
      </p:sp>
      <p:sp>
        <p:nvSpPr>
          <p:cNvPr id="2" name="Title 1"/>
          <p:cNvSpPr>
            <a:spLocks noGrp="1"/>
          </p:cNvSpPr>
          <p:nvPr>
            <p:ph type="title"/>
          </p:nvPr>
        </p:nvSpPr>
        <p:spPr/>
        <p:txBody>
          <a:bodyPr/>
          <a:lstStyle/>
          <a:p>
            <a:endParaRPr lang="en-US"/>
          </a:p>
        </p:txBody>
      </p:sp>
      <p:pic>
        <p:nvPicPr>
          <p:cNvPr id="4" name="Picture 3"/>
          <p:cNvPicPr/>
          <p:nvPr/>
        </p:nvPicPr>
        <p:blipFill>
          <a:blip r:embed="rId2" cstate="print"/>
          <a:srcRect/>
          <a:stretch>
            <a:fillRect/>
          </a:stretch>
        </p:blipFill>
        <p:spPr bwMode="auto">
          <a:xfrm>
            <a:off x="2590800" y="304800"/>
            <a:ext cx="3829050" cy="2400300"/>
          </a:xfrm>
          <a:prstGeom prst="rect">
            <a:avLst/>
          </a:prstGeom>
          <a:noFill/>
          <a:ln w="9525">
            <a:noFill/>
            <a:miter lim="800000"/>
            <a:headEnd/>
            <a:tailEnd/>
          </a:ln>
        </p:spPr>
      </p:pic>
      <p:pic>
        <p:nvPicPr>
          <p:cNvPr id="1027" name="Picture 3" descr="C:\Users\i9\AppData\Local\Microsoft\Windows\Temporary Internet Files\Content.IE5\3ELTDJWM\smile[1].jpg"/>
          <p:cNvPicPr>
            <a:picLocks noChangeAspect="1" noChangeArrowheads="1"/>
          </p:cNvPicPr>
          <p:nvPr/>
        </p:nvPicPr>
        <p:blipFill>
          <a:blip r:embed="rId3" cstate="print"/>
          <a:srcRect/>
          <a:stretch>
            <a:fillRect/>
          </a:stretch>
        </p:blipFill>
        <p:spPr bwMode="auto">
          <a:xfrm rot="10800000" flipV="1">
            <a:off x="2895600" y="4114800"/>
            <a:ext cx="1928813" cy="1928813"/>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 report</a:t>
            </a:r>
            <a:endParaRPr lang="en-US" dirty="0"/>
          </a:p>
        </p:txBody>
      </p:sp>
      <p:sp>
        <p:nvSpPr>
          <p:cNvPr id="3" name="Text Placeholder 2"/>
          <p:cNvSpPr>
            <a:spLocks noGrp="1"/>
          </p:cNvSpPr>
          <p:nvPr>
            <p:ph type="body" idx="1"/>
          </p:nvPr>
        </p:nvSpPr>
        <p:spPr/>
        <p:txBody>
          <a:bodyPr/>
          <a:lstStyle/>
          <a:p>
            <a:r>
              <a:rPr lang="en-US" dirty="0" smtClean="0"/>
              <a:t>Travel and Expense	</a:t>
            </a:r>
            <a:endParaRPr lang="en-US" dirty="0"/>
          </a:p>
        </p:txBody>
      </p:sp>
      <p:pic>
        <p:nvPicPr>
          <p:cNvPr id="6151" name="Picture 7" descr="C:\Users\i9\AppData\Local\Microsoft\Windows\Temporary Internet Files\Content.IE5\I3RHBBQL\time-money[1].png"/>
          <p:cNvPicPr>
            <a:picLocks noChangeAspect="1" noChangeArrowheads="1"/>
          </p:cNvPicPr>
          <p:nvPr/>
        </p:nvPicPr>
        <p:blipFill>
          <a:blip r:embed="rId2" cstate="print"/>
          <a:srcRect/>
          <a:stretch>
            <a:fillRect/>
          </a:stretch>
        </p:blipFill>
        <p:spPr bwMode="auto">
          <a:xfrm>
            <a:off x="533400" y="152400"/>
            <a:ext cx="2801689" cy="28956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392363"/>
          </a:xfrm>
        </p:spPr>
        <p:txBody>
          <a:bodyPr/>
          <a:lstStyle/>
          <a:p>
            <a:r>
              <a:rPr lang="en-US" sz="2800" dirty="0" smtClean="0"/>
              <a:t>Go to the Authorization tab and highlight the travel authorization that you want to be reimbursed.</a:t>
            </a:r>
          </a:p>
          <a:p>
            <a:r>
              <a:rPr lang="en-US" sz="2800" dirty="0" smtClean="0"/>
              <a:t>Click “Generate Expense Report”</a:t>
            </a:r>
            <a:endParaRPr lang="en-US" sz="2800" dirty="0"/>
          </a:p>
        </p:txBody>
      </p:sp>
      <p:sp>
        <p:nvSpPr>
          <p:cNvPr id="2" name="Title 1"/>
          <p:cNvSpPr>
            <a:spLocks noGrp="1"/>
          </p:cNvSpPr>
          <p:nvPr>
            <p:ph type="title"/>
          </p:nvPr>
        </p:nvSpPr>
        <p:spPr/>
        <p:txBody>
          <a:bodyPr/>
          <a:lstStyle/>
          <a:p>
            <a:endParaRPr lang="en-US" dirty="0"/>
          </a:p>
        </p:txBody>
      </p:sp>
      <p:pic>
        <p:nvPicPr>
          <p:cNvPr id="4" name="Picture 3"/>
          <p:cNvPicPr/>
          <p:nvPr/>
        </p:nvPicPr>
        <p:blipFill>
          <a:blip r:embed="rId2" cstate="print">
            <a:lum contrast="-3000"/>
          </a:blip>
          <a:srcRect/>
          <a:stretch>
            <a:fillRect/>
          </a:stretch>
        </p:blipFill>
        <p:spPr bwMode="auto">
          <a:xfrm>
            <a:off x="1600200" y="228600"/>
            <a:ext cx="5943600" cy="3344720"/>
          </a:xfrm>
          <a:prstGeom prst="rect">
            <a:avLst/>
          </a:prstGeom>
          <a:noFill/>
          <a:ln w="9525">
            <a:noFill/>
            <a:miter lim="800000"/>
            <a:headEnd/>
            <a:tailEnd/>
          </a:ln>
        </p:spPr>
      </p:pic>
      <p:cxnSp>
        <p:nvCxnSpPr>
          <p:cNvPr id="6" name="Straight Arrow Connector 5"/>
          <p:cNvCxnSpPr/>
          <p:nvPr/>
        </p:nvCxnSpPr>
        <p:spPr>
          <a:xfrm>
            <a:off x="7086600" y="2743200"/>
            <a:ext cx="0" cy="533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230563"/>
          </a:xfrm>
        </p:spPr>
        <p:txBody>
          <a:bodyPr/>
          <a:lstStyle/>
          <a:p>
            <a:r>
              <a:rPr lang="en-US" dirty="0" smtClean="0"/>
              <a:t>Verify the name on the report</a:t>
            </a:r>
          </a:p>
          <a:p>
            <a:r>
              <a:rPr lang="en-US" dirty="0" smtClean="0"/>
              <a:t>Verify the report date</a:t>
            </a:r>
          </a:p>
          <a:p>
            <a:r>
              <a:rPr lang="en-US" dirty="0" smtClean="0"/>
              <a:t>Click save</a:t>
            </a:r>
            <a:endParaRPr lang="en-US" dirty="0"/>
          </a:p>
        </p:txBody>
      </p:sp>
      <p:sp>
        <p:nvSpPr>
          <p:cNvPr id="2" name="Title 1"/>
          <p:cNvSpPr>
            <a:spLocks noGrp="1"/>
          </p:cNvSpPr>
          <p:nvPr>
            <p:ph type="title"/>
          </p:nvPr>
        </p:nvSpPr>
        <p:spPr/>
        <p:txBody>
          <a:bodyPr/>
          <a:lstStyle/>
          <a:p>
            <a:endParaRPr lang="en-US"/>
          </a:p>
        </p:txBody>
      </p:sp>
      <p:pic>
        <p:nvPicPr>
          <p:cNvPr id="4" name="Picture 3"/>
          <p:cNvPicPr/>
          <p:nvPr/>
        </p:nvPicPr>
        <p:blipFill>
          <a:blip r:embed="rId2" cstate="print"/>
          <a:srcRect l="39577" t="46465" r="40089" b="35937"/>
          <a:stretch>
            <a:fillRect/>
          </a:stretch>
        </p:blipFill>
        <p:spPr bwMode="auto">
          <a:xfrm>
            <a:off x="2514600" y="609600"/>
            <a:ext cx="3581399"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3078163"/>
          </a:xfrm>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4" name="Picture 3"/>
          <p:cNvPicPr/>
          <p:nvPr/>
        </p:nvPicPr>
        <p:blipFill>
          <a:blip r:embed="rId2" cstate="print"/>
          <a:srcRect t="10309" b="55136"/>
          <a:stretch>
            <a:fillRect/>
          </a:stretch>
        </p:blipFill>
        <p:spPr bwMode="auto">
          <a:xfrm>
            <a:off x="457200" y="381000"/>
            <a:ext cx="7543800" cy="2667000"/>
          </a:xfrm>
          <a:prstGeom prst="rect">
            <a:avLst/>
          </a:prstGeom>
          <a:noFill/>
          <a:ln w="9525">
            <a:noFill/>
            <a:miter lim="800000"/>
            <a:headEnd/>
            <a:tailEnd/>
          </a:ln>
        </p:spPr>
      </p:pic>
      <p:cxnSp>
        <p:nvCxnSpPr>
          <p:cNvPr id="6" name="Straight Arrow Connector 5"/>
          <p:cNvCxnSpPr/>
          <p:nvPr/>
        </p:nvCxnSpPr>
        <p:spPr>
          <a:xfrm>
            <a:off x="533400" y="1981200"/>
            <a:ext cx="762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delegates</a:t>
            </a:r>
            <a:endParaRPr lang="en-US" dirty="0"/>
          </a:p>
        </p:txBody>
      </p:sp>
      <p:sp>
        <p:nvSpPr>
          <p:cNvPr id="3" name="Text Placeholder 2"/>
          <p:cNvSpPr>
            <a:spLocks noGrp="1"/>
          </p:cNvSpPr>
          <p:nvPr>
            <p:ph type="body" idx="1"/>
          </p:nvPr>
        </p:nvSpPr>
        <p:spPr/>
        <p:txBody>
          <a:bodyPr/>
          <a:lstStyle/>
          <a:p>
            <a:r>
              <a:rPr lang="en-US" dirty="0" smtClean="0"/>
              <a:t>Travel and Expense</a:t>
            </a:r>
            <a:endParaRPr lang="en-US" dirty="0"/>
          </a:p>
        </p:txBody>
      </p:sp>
      <p:pic>
        <p:nvPicPr>
          <p:cNvPr id="7175" name="Picture 7" descr="C:\Users\i9\AppData\Local\Microsoft\Windows\Temporary Internet Files\Content.IE5\Z1RS2CMP\5410735687_1699322a58_z[1].jpg"/>
          <p:cNvPicPr>
            <a:picLocks noChangeAspect="1" noChangeArrowheads="1"/>
          </p:cNvPicPr>
          <p:nvPr/>
        </p:nvPicPr>
        <p:blipFill>
          <a:blip r:embed="rId2" cstate="print"/>
          <a:srcRect/>
          <a:stretch>
            <a:fillRect/>
          </a:stretch>
        </p:blipFill>
        <p:spPr bwMode="auto">
          <a:xfrm>
            <a:off x="6096000" y="3657600"/>
            <a:ext cx="1298448" cy="195072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Indicate on the System Access Authorization for Travel and Expenses Management form (under the TEM Delegate Authorization List) include the names and J#’s of the people you will be a delegate </a:t>
            </a:r>
            <a:r>
              <a:rPr lang="en-US" smtClean="0"/>
              <a:t>for.</a:t>
            </a:r>
            <a:endParaRPr lang="en-US" dirty="0" smtClean="0"/>
          </a:p>
        </p:txBody>
      </p:sp>
      <p:sp>
        <p:nvSpPr>
          <p:cNvPr id="2" name="Title 1"/>
          <p:cNvSpPr>
            <a:spLocks noGrp="1"/>
          </p:cNvSpPr>
          <p:nvPr>
            <p:ph type="title"/>
          </p:nvPr>
        </p:nvSpPr>
        <p:spPr/>
        <p:txBody>
          <a:bodyPr/>
          <a:lstStyle/>
          <a:p>
            <a:r>
              <a:rPr lang="en-US" dirty="0" smtClean="0"/>
              <a:t>Acting as a Delegate</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495800"/>
            <a:ext cx="7924800" cy="1828800"/>
          </a:xfrm>
        </p:spPr>
        <p:txBody>
          <a:bodyPr>
            <a:normAutofit lnSpcReduction="10000"/>
          </a:bodyPr>
          <a:lstStyle/>
          <a:p>
            <a:r>
              <a:rPr lang="en-US" sz="2400" dirty="0" smtClean="0"/>
              <a:t>At the “Act as Delegate For” field, select the travelers name</a:t>
            </a:r>
          </a:p>
          <a:p>
            <a:r>
              <a:rPr lang="en-US" sz="2400" dirty="0" smtClean="0"/>
              <a:t>Proceed with the completing the travel authorization or travel reimbursement as if you were the traveler. </a:t>
            </a:r>
          </a:p>
          <a:p>
            <a:endParaRPr lang="en-US" sz="2400" dirty="0"/>
          </a:p>
        </p:txBody>
      </p:sp>
      <p:sp>
        <p:nvSpPr>
          <p:cNvPr id="2" name="Title 1"/>
          <p:cNvSpPr>
            <a:spLocks noGrp="1"/>
          </p:cNvSpPr>
          <p:nvPr>
            <p:ph type="title"/>
          </p:nvPr>
        </p:nvSpPr>
        <p:spPr/>
        <p:txBody>
          <a:bodyPr/>
          <a:lstStyle/>
          <a:p>
            <a:endParaRPr lang="en-US" dirty="0"/>
          </a:p>
        </p:txBody>
      </p:sp>
      <p:pic>
        <p:nvPicPr>
          <p:cNvPr id="5" name="Picture 4"/>
          <p:cNvPicPr/>
          <p:nvPr/>
        </p:nvPicPr>
        <p:blipFill>
          <a:blip r:embed="rId2" cstate="print"/>
          <a:srcRect t="12245"/>
          <a:stretch>
            <a:fillRect/>
          </a:stretch>
        </p:blipFill>
        <p:spPr>
          <a:xfrm>
            <a:off x="533400" y="457200"/>
            <a:ext cx="7162800" cy="32766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077200" cy="777240"/>
          </a:xfrm>
        </p:spPr>
        <p:txBody>
          <a:bodyPr>
            <a:normAutofit fontScale="90000"/>
          </a:bodyPr>
          <a:lstStyle/>
          <a:p>
            <a:r>
              <a:rPr lang="en-US" dirty="0" smtClean="0"/>
              <a:t>Questions/Concerns/Complaints</a:t>
            </a:r>
            <a:endParaRPr lang="en-US" dirty="0"/>
          </a:p>
        </p:txBody>
      </p:sp>
      <p:sp>
        <p:nvSpPr>
          <p:cNvPr id="4" name="Content Placeholder 3"/>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7239000" cy="4556760"/>
          </a:xfrm>
        </p:spPr>
        <p:txBody>
          <a:bodyPr>
            <a:normAutofit/>
          </a:bodyPr>
          <a:lstStyle/>
          <a:p>
            <a:r>
              <a:rPr lang="en-US" dirty="0" smtClean="0"/>
              <a:t>This has concluded the Travel &amp; Expense training workshop</a:t>
            </a:r>
            <a:br>
              <a:rPr lang="en-US" dirty="0" smtClean="0"/>
            </a:br>
            <a:r>
              <a:rPr lang="en-US" dirty="0" smtClean="0"/>
              <a:t/>
            </a:r>
            <a:br>
              <a:rPr lang="en-US" dirty="0" smtClean="0"/>
            </a:br>
            <a:r>
              <a:rPr lang="en-US" dirty="0" smtClean="0"/>
              <a:t>Happy Traveling</a:t>
            </a:r>
            <a:br>
              <a:rPr lang="en-US"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cstate="print"/>
          <a:srcRect t="10452" r="57407" b="5787"/>
          <a:stretch>
            <a:fillRect/>
          </a:stretch>
        </p:blipFill>
        <p:spPr bwMode="auto">
          <a:xfrm>
            <a:off x="228600" y="228600"/>
            <a:ext cx="8763000" cy="6629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t="7626" r="73148" b="19583"/>
          <a:stretch>
            <a:fillRect/>
          </a:stretch>
        </p:blipFill>
        <p:spPr bwMode="auto">
          <a:xfrm>
            <a:off x="152400" y="990600"/>
            <a:ext cx="8610600" cy="5715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l="926" t="10452" r="7407" b="21172"/>
          <a:stretch>
            <a:fillRect/>
          </a:stretch>
        </p:blipFill>
        <p:spPr bwMode="auto">
          <a:xfrm>
            <a:off x="152401" y="1066800"/>
            <a:ext cx="8991599" cy="4800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Affiliation</a:t>
            </a:r>
            <a:endParaRPr lang="en-US" dirty="0"/>
          </a:p>
        </p:txBody>
      </p:sp>
      <p:pic>
        <p:nvPicPr>
          <p:cNvPr id="5122" name="Picture 2"/>
          <p:cNvPicPr>
            <a:picLocks noGrp="1" noChangeAspect="1" noChangeArrowheads="1"/>
          </p:cNvPicPr>
          <p:nvPr>
            <p:ph idx="1"/>
          </p:nvPr>
        </p:nvPicPr>
        <p:blipFill>
          <a:blip r:embed="rId2" cstate="print"/>
          <a:srcRect t="9940" r="15741" b="43394"/>
          <a:stretch>
            <a:fillRect/>
          </a:stretch>
        </p:blipFill>
        <p:spPr bwMode="auto">
          <a:xfrm>
            <a:off x="228600" y="1295400"/>
            <a:ext cx="8667750" cy="2971800"/>
          </a:xfrm>
          <a:prstGeom prst="rect">
            <a:avLst/>
          </a:prstGeom>
          <a:noFill/>
          <a:ln w="9525">
            <a:noFill/>
            <a:miter lim="800000"/>
            <a:headEnd/>
            <a:tailEnd/>
          </a:ln>
        </p:spPr>
      </p:pic>
      <p:sp>
        <p:nvSpPr>
          <p:cNvPr id="5" name="Rectangle 4"/>
          <p:cNvSpPr/>
          <p:nvPr/>
        </p:nvSpPr>
        <p:spPr>
          <a:xfrm>
            <a:off x="1676400" y="4648200"/>
            <a:ext cx="533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new to add an affiliation</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A273889-2B6A-4F67-BB4B-2ABF475A53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2017 template</Template>
  <TotalTime>2176</TotalTime>
  <Words>1287</Words>
  <Application>Microsoft Office PowerPoint</Application>
  <PresentationFormat>On-screen Show (4:3)</PresentationFormat>
  <Paragraphs>133</Paragraphs>
  <Slides>59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Lucida Sans Unicode</vt:lpstr>
      <vt:lpstr>Verdana</vt:lpstr>
      <vt:lpstr>Wingdings 2</vt:lpstr>
      <vt:lpstr>Wingdings 3</vt:lpstr>
      <vt:lpstr>Concourse</vt:lpstr>
      <vt:lpstr>MBUG 2016 </vt:lpstr>
      <vt:lpstr>Session Rules of Etiquette</vt:lpstr>
      <vt:lpstr>Assigning User Roles</vt:lpstr>
      <vt:lpstr>Logging into travel &amp; Expense</vt:lpstr>
      <vt:lpstr>Administration</vt:lpstr>
      <vt:lpstr>PowerPoint Presentation</vt:lpstr>
      <vt:lpstr>PowerPoint Presentation</vt:lpstr>
      <vt:lpstr>PowerPoint Presentation</vt:lpstr>
      <vt:lpstr>Affiliation</vt:lpstr>
      <vt:lpstr>Business Purpose</vt:lpstr>
      <vt:lpstr>Report Types</vt:lpstr>
      <vt:lpstr>Expense Set Up</vt:lpstr>
      <vt:lpstr>PowerPoint Presentation</vt:lpstr>
      <vt:lpstr>PowerPoint Presentation</vt:lpstr>
      <vt:lpstr>Profile</vt:lpstr>
      <vt:lpstr>Creating a Profile</vt:lpstr>
      <vt:lpstr>Click the Profile tab. 2. Click the Edit icon for the item you want to change. 3. Click any item in the list to select that item. 4. Click the Select button.</vt:lpstr>
      <vt:lpstr>PowerPoint Presentation</vt:lpstr>
      <vt:lpstr>PowerPoint Presentation</vt:lpstr>
      <vt:lpstr>1. Click the Profile tab. 2. Click the Edit ( ) icon for the Approver item. 3. Enter a name or partial name in the Search by Last Name field.  ****Note: If you did not know how to spell the name, you could enter the partial  name followed by a percent sign (%). The percent sign (%) is Wildcard character.   4. Click the arrow button to start the search. 5. Click any item in the results list to select that item 6. Click the Select button.</vt:lpstr>
      <vt:lpstr>PowerPoint Presentation</vt:lpstr>
      <vt:lpstr>PowerPoint Presentation</vt:lpstr>
      <vt:lpstr>PowerPoint Presentation</vt:lpstr>
      <vt:lpstr>PowerPoint Presentation</vt:lpstr>
      <vt:lpstr>1. Specify the percentage of the funding to be added in the Percent field. The total percentages should add up to 100%. 2.  Chart is always J 3. Fill in additional fields (such as Index or Fund, Organization, and Program). Note that the Account field is grayed out because it will be filled in by the Expense Type during processing. 4. Click the Add button to add the funding to your selections. 5. You may now add additional funding to your selections by repeating steps 1-4 as necessary. 6. If you wish to remove a funding from your selections, click the Delete icon in its row. 7. When you are satisfied with your selections, click Save to save them as the default funding or Cancel to exit without saving.</vt:lpstr>
      <vt:lpstr>Authorization report (TA)</vt:lpstr>
      <vt:lpstr>Creating Authorization Report</vt:lpstr>
      <vt:lpstr>1.  Enter a unique name in the Report Name field.   Note: You may want to include a date in the report name to distinguish this report from another if you make multiple trips to the same city or conference. 2. Select a business purpose, such as Conference, in the Purpose field. 3. Enter a description of the authorization report in the Description field. (OPTIONAL) 4. Select a report type (such as travel) as the report type in the Report Type field. 5. Today's date will default in the Report Date field. 6. Select an affiliation in the Affiliation field. 7. Notice that the Funding Default is populated from your Profile tab entry, if one exists.  If you wish to change this funding, click on the edit icon, make changes, and click save 8. Save and Continue in the next step.</vt:lpstr>
      <vt:lpstr>1. Click the Calendar icon in the From: Date field to select a starting date. 2. Click on Select Location Enter the proper city name. Use the Search Location if that helps. 3. Click the Calendar icon in the To: Date field to select an arrival date. 4. Click the Time field drop-down arrow to select an arrival time in half-hour increments. 5. Click on Select Location. Enter the destination city name.  6. Click the Add button to add the first portion of the trip to the itinerary. 7. Click the Save and Continue button to go to the next window. Repeat steps 1-7 for the addition of other cities that will be visited on the same trip</vt:lpstr>
      <vt:lpstr>PowerPoint Presentation</vt:lpstr>
      <vt:lpstr>PowerPoint Presentation</vt:lpstr>
      <vt:lpstr>PowerPoint Presentation</vt:lpstr>
      <vt:lpstr>PowerPoint Presentation</vt:lpstr>
      <vt:lpstr>Paid By Options </vt:lpstr>
      <vt:lpstr>PowerPoint Presentation</vt:lpstr>
      <vt:lpstr>PowerPoint Presentation</vt:lpstr>
      <vt:lpstr>PowerPoint Presentation</vt:lpstr>
      <vt:lpstr>PowerPoint Presentation</vt:lpstr>
      <vt:lpstr>Approving travel authorization</vt:lpstr>
      <vt:lpstr>PowerPoint Presentation</vt:lpstr>
      <vt:lpstr>PowerPoint Presentation</vt:lpstr>
      <vt:lpstr>PowerPoint Presentation</vt:lpstr>
      <vt:lpstr>Approval Decisions</vt:lpstr>
      <vt:lpstr>Email to the Traveler</vt:lpstr>
      <vt:lpstr>Email to the Traveler</vt:lpstr>
      <vt:lpstr>Travel advance</vt:lpstr>
      <vt:lpstr>Advance Rules</vt:lpstr>
      <vt:lpstr>PowerPoint Presentation</vt:lpstr>
      <vt:lpstr>PowerPoint Presentation</vt:lpstr>
      <vt:lpstr>PowerPoint Presentation</vt:lpstr>
      <vt:lpstr>Expense report</vt:lpstr>
      <vt:lpstr>PowerPoint Presentation</vt:lpstr>
      <vt:lpstr>PowerPoint Presentation</vt:lpstr>
      <vt:lpstr>PowerPoint Presentation</vt:lpstr>
      <vt:lpstr>delegates</vt:lpstr>
      <vt:lpstr>Acting as a Delegate</vt:lpstr>
      <vt:lpstr>PowerPoint Presentation</vt:lpstr>
      <vt:lpstr>Questions/Concerns/Complaints</vt:lpstr>
      <vt:lpstr>This has concluded the Travel &amp; Expense training workshop  Happy Traveling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i9</dc:creator>
  <cp:lastModifiedBy>Coleman, Allen L.</cp:lastModifiedBy>
  <cp:revision>167</cp:revision>
  <dcterms:created xsi:type="dcterms:W3CDTF">2014-07-02T16:02:25Z</dcterms:created>
  <dcterms:modified xsi:type="dcterms:W3CDTF">2017-09-19T15:32:44Z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TC103815399990</vt:lpwstr>
  </property>
</Properties>
</file>