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Rambla" panose="020B0604020202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593"/>
              </a:gs>
              <a:gs pos="55000">
                <a:srgbClr val="5FD0EC"/>
              </a:gs>
              <a:gs pos="100000">
                <a:srgbClr val="007593"/>
              </a:gs>
            </a:gsLst>
            <a:lin ang="30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0" name="Shape 20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BDEEA">
                <a:alpha val="40000"/>
              </a:srgb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5442" y="5135526"/>
              <a:ext cx="9108557" cy="838200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4883887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Shape 23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A3D9E7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rgbClr val="EBF6F9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Font typeface="Rambla"/>
              <a:buNone/>
              <a:defRPr sz="48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Rambla"/>
              <a:buNone/>
              <a:defRPr sz="2000" b="1"/>
            </a:lvl2pPr>
            <a:lvl3pPr lvl="2" rtl="0">
              <a:spcBef>
                <a:spcPts val="0"/>
              </a:spcBef>
              <a:buFont typeface="Rambla"/>
              <a:buNone/>
              <a:defRPr sz="1800" b="1"/>
            </a:lvl3pPr>
            <a:lvl4pPr lvl="3" rtl="0">
              <a:spcBef>
                <a:spcPts val="0"/>
              </a:spcBef>
              <a:buFont typeface="Rambla"/>
              <a:buNone/>
              <a:defRPr sz="1600" b="1"/>
            </a:lvl4pPr>
            <a:lvl5pPr lvl="4" rtl="0">
              <a:spcBef>
                <a:spcPts val="0"/>
              </a:spcBef>
              <a:buFont typeface="Rambla"/>
              <a:buNone/>
              <a:defRPr sz="1600" b="1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Rambla"/>
              <a:buNone/>
              <a:defRPr sz="2000" b="1"/>
            </a:lvl2pPr>
            <a:lvl3pPr lvl="2" rtl="0">
              <a:spcBef>
                <a:spcPts val="0"/>
              </a:spcBef>
              <a:buFont typeface="Rambla"/>
              <a:buNone/>
              <a:defRPr sz="1800" b="1"/>
            </a:lvl3pPr>
            <a:lvl4pPr lvl="3" rtl="0">
              <a:spcBef>
                <a:spcPts val="0"/>
              </a:spcBef>
              <a:buFont typeface="Rambla"/>
              <a:buNone/>
              <a:defRPr sz="1600" b="1"/>
            </a:lvl4pPr>
            <a:lvl5pPr lvl="4" rtl="0">
              <a:spcBef>
                <a:spcPts val="0"/>
              </a:spcBef>
              <a:buFont typeface="Rambla"/>
              <a:buNone/>
              <a:defRPr sz="1600" b="1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r" rtl="0">
              <a:spcBef>
                <a:spcPts val="0"/>
              </a:spcBef>
              <a:buFont typeface="Rambla"/>
              <a:buNone/>
              <a:defRPr sz="1600"/>
            </a:lvl1pPr>
            <a:lvl2pPr lvl="1" rtl="0">
              <a:spcBef>
                <a:spcPts val="0"/>
              </a:spcBef>
              <a:buFont typeface="Rambla"/>
              <a:buNone/>
              <a:defRPr sz="1200"/>
            </a:lvl2pPr>
            <a:lvl3pPr lvl="2" rtl="0">
              <a:spcBef>
                <a:spcPts val="0"/>
              </a:spcBef>
              <a:buFont typeface="Rambla"/>
              <a:buNone/>
              <a:defRPr sz="1000"/>
            </a:lvl3pPr>
            <a:lvl4pPr lvl="3" rtl="0">
              <a:spcBef>
                <a:spcPts val="0"/>
              </a:spcBef>
              <a:buFont typeface="Rambla"/>
              <a:buNone/>
              <a:defRPr sz="900"/>
            </a:lvl4pPr>
            <a:lvl5pPr lvl="4" rtl="0">
              <a:spcBef>
                <a:spcPts val="0"/>
              </a:spcBef>
              <a:buFont typeface="Rambla"/>
              <a:buNone/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18288" lvl="0" indent="0" algn="r" rtl="0">
              <a:spcBef>
                <a:spcPts val="0"/>
              </a:spcBef>
              <a:buFont typeface="Rambla"/>
              <a:buNone/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R="0" lvl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A3D9E7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BDEEA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A3D9E7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32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MBUG </a:t>
            </a:r>
            <a:r>
              <a:rPr lang="en-US" sz="4320"/>
              <a:t>2017</a:t>
            </a:r>
            <a:r>
              <a:rPr lang="en-US" sz="432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/>
            </a:r>
            <a:br>
              <a:rPr lang="en-US" sz="432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32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685800" y="1905000"/>
            <a:ext cx="7772400" cy="22014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64008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Session Title: </a:t>
            </a:r>
            <a:r>
              <a:rPr lang="en-US" sz="2000" b="1" dirty="0"/>
              <a:t>Username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/>
              <a:t>and Password Security - A Review Of Account Retrieval, Sign In, and Multi Factor Authentication</a:t>
            </a:r>
          </a:p>
          <a:p>
            <a:pPr marL="0" marR="64008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Presented By: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Allen </a:t>
            </a:r>
            <a:r>
              <a:rPr lang="en-US" sz="2000" b="1" i="0" u="none" strike="noStrike" cap="none" dirty="0" err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McGehee</a:t>
            </a:r>
            <a:endParaRPr lang="en-US" sz="2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64008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Institution: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Mississippi College</a:t>
            </a:r>
          </a:p>
          <a:p>
            <a:pPr marL="0" marR="64008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September 1</a:t>
            </a:r>
            <a:r>
              <a:rPr lang="en-US" sz="2000" b="1" dirty="0"/>
              <a:t>2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, 201</a:t>
            </a:r>
            <a:r>
              <a:rPr lang="en-US" sz="2000" b="1" dirty="0"/>
              <a:t>7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Our Story- Compromised Accounts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1600200"/>
            <a:ext cx="9096374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Education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Change Passwords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Block Bogus MyMC URL’s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Tighten Spam Settings in Google Apps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Got Your Back – Delete Emails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Antivirus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MC’s Response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Block Suspicious IP’s in Africa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Address Robo Login Pattern: reCAPTCHA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Address potential 2 Factor Authentication: Federated Login (Future)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MC’s Response cont’d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reCAPTCHA 2.0 – </a:t>
            </a:r>
            <a:r>
              <a:rPr lang="en-US" sz="2700" b="0" i="0" u="none" strike="noStrike" cap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google.com/recaptcha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None/>
            </a:pPr>
            <a:endParaRPr sz="23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Recaptcha 1.0: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None/>
            </a:pPr>
            <a:endParaRPr sz="23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None/>
            </a:pPr>
            <a:endParaRPr sz="23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Recaptcha 2.0: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ReCAPTCHA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https://upload.wikimedia.org/wikipedia/commons/b/b6/Modern-captch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2284489"/>
            <a:ext cx="2857499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https://upload.wikimedia.org/wikipedia/en/c/cf/NoCAPTCHA_reCAPTCHA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3344151"/>
            <a:ext cx="3778250" cy="10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ReCAPTCHA Walkthrough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575" y="1417637"/>
            <a:ext cx="3200847" cy="385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ReCAPTCHA Walkthrough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1456783"/>
            <a:ext cx="3172267" cy="3877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ReCAPTCHA Walkthrough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351738"/>
            <a:ext cx="4107128" cy="550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ReCAPTCHA Walkthrough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1102" y="1509444"/>
            <a:ext cx="3181794" cy="383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838200" y="1481328"/>
            <a:ext cx="784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Factor Authentication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Something You Know / Something You Have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Google Apps Security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Text, Call, Authenticator App, Security Key, Apps Specific Passwords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Hurdles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Implement Federated Authentication with MyMC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Google Apps Password Sync (GAPS)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Figure out how to sync/inject AD Attributes into the SSO/SAML flow (group memberships)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Federated Authentication	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838200" y="1481328"/>
            <a:ext cx="784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/>
              <a:t>Reasons We Took It Down</a:t>
            </a: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300"/>
              <a:t>High Value Users Received Captcha Too Frequently</a:t>
            </a: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300"/>
              <a:t>Reduced Productivity - Detail Oriented</a:t>
            </a: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300"/>
              <a:t>Free Service - Outtage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ReCAPTCHA Breakdown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4675" y="2834920"/>
            <a:ext cx="2366400" cy="31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95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▪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Please turn off your cell phone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▪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If you must leave the session early, please do so discreetly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▪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Please avoid side conversation during the session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Session Rules of Etiquette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305" y="1417650"/>
            <a:ext cx="2546668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838200" y="1481325"/>
            <a:ext cx="5759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/>
              <a:t>Integrated Solution by Unyfied</a:t>
            </a: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300"/>
              <a:t>Remain in the Portal Ecosystem</a:t>
            </a: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300"/>
              <a:t>Username/Password Self Service Reset</a:t>
            </a:r>
          </a:p>
          <a:p>
            <a:pPr marL="1371600" lvl="1" indent="-374650" rtl="0">
              <a:spcBef>
                <a:spcPts val="0"/>
              </a:spcBef>
              <a:buSzPct val="100000"/>
            </a:pPr>
            <a:r>
              <a:rPr lang="en-US"/>
              <a:t>Lookup</a:t>
            </a:r>
          </a:p>
          <a:p>
            <a:pPr marL="1371600" lvl="1" indent="-374650" rtl="0">
              <a:spcBef>
                <a:spcPts val="0"/>
              </a:spcBef>
              <a:buSzPct val="100000"/>
            </a:pPr>
            <a:r>
              <a:rPr lang="en-US"/>
              <a:t>Reset - After Expiration</a:t>
            </a:r>
          </a:p>
          <a:p>
            <a:pPr marL="1371600" lvl="1" indent="-374650" rtl="0">
              <a:spcBef>
                <a:spcPts val="0"/>
              </a:spcBef>
              <a:buSzPct val="100000"/>
            </a:pPr>
            <a:r>
              <a:rPr lang="en-US"/>
              <a:t>Forgotten</a:t>
            </a:r>
          </a:p>
          <a:p>
            <a:pPr marL="1371600" lvl="1" indent="-374650" rtl="0">
              <a:spcBef>
                <a:spcPts val="0"/>
              </a:spcBef>
              <a:buSzPct val="100000"/>
            </a:pPr>
            <a:r>
              <a:rPr lang="en-US"/>
              <a:t>Change</a:t>
            </a:r>
          </a:p>
          <a:p>
            <a:pPr marL="1371600" lvl="1" indent="-374650" rtl="0">
              <a:spcBef>
                <a:spcPts val="0"/>
              </a:spcBef>
              <a:buSzPct val="100000"/>
            </a:pPr>
            <a:r>
              <a:rPr lang="en-US"/>
              <a:t>Login</a:t>
            </a: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300"/>
              <a:t>Multi Factor an option at each action</a:t>
            </a:r>
          </a:p>
          <a:p>
            <a:pPr marL="1371600" marR="0" lvl="1" indent="-37465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Questions, Email, SMS (Text Message)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Password Manager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5181600"/>
            <a:ext cx="1447800" cy="16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838200" y="1481328"/>
            <a:ext cx="784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-US"/>
              <a:t>Where are you in this process?</a:t>
            </a:r>
          </a:p>
          <a:p>
            <a:pPr marL="1078992" lvl="1" indent="-240791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</a:pPr>
            <a:r>
              <a:rPr lang="en-US"/>
              <a:t>Attacked?</a:t>
            </a:r>
          </a:p>
          <a:p>
            <a:pPr marL="1078992" lvl="1" indent="-240791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</a:pPr>
            <a:r>
              <a:rPr lang="en-US"/>
              <a:t>Multi Factor in place?</a:t>
            </a:r>
          </a:p>
          <a:p>
            <a:pPr marL="1078992" lvl="1" indent="-240791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</a:pPr>
            <a:r>
              <a:rPr lang="en-US"/>
              <a:t>Banner 9 Opportunity?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/>
              <a:t>Other Colleges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Questions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Description: Internet-business-questions-answer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503" y="2209800"/>
            <a:ext cx="3752991" cy="274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http://www.mc.edu/themes/mississippi_college_2014_2/images/background.jpg"/>
          <p:cNvPicPr preferRelativeResize="0"/>
          <p:nvPr/>
        </p:nvPicPr>
        <p:blipFill rotWithShape="1">
          <a:blip r:embed="rId4">
            <a:alphaModFix/>
          </a:blip>
          <a:srcRect t="14954" b="7544"/>
          <a:stretch/>
        </p:blipFill>
        <p:spPr>
          <a:xfrm>
            <a:off x="0" y="4024312"/>
            <a:ext cx="9144000" cy="2833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81000" y="2532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Mississippi College </a:t>
            </a:r>
            <a:r>
              <a:rPr lang="en-US" sz="2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mc.edu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50850" y="137318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Founded in 1826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FTE = 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5,070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Main Systems: Ellucian Banner, Google Apps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Moodle and 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Canvas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https://lh3.googleusercontent.com/E93Phg7Hve1ngTxV5MEekGA6hyXoCGZ0XSC2muvVLC6nUy3OHr-_PDDyYnwb5qlOacEuEJKsnlJgkxD9N_SZPYVUNQ-qvenjUUrZCIyCawnkAp0XfLDSZa0ziKXBOC0nDz-M0blAfhH8gtCUY-uU9tehTMWuAiEs7yPXNV3pGeldP18TlWqgizYsuyWpWp43oRK871hCju8BIqehdlpkbtjhdzjohhyxhYnNptWM5xDzGmi_zDQR4YOHSX9pIjfwI_9WqXzljtovN3DEV4dB2qbdmZYU3y2pKjqgZV5CriXUuIchnrR1QKmB3TgXEam9YXKOm70NoJx7hBSmSAU0gDCfYlpUPj7GpFZ7KnTddZ0wCZfu-E6MsWRQI-bMOZd-yZqVkd2dy7IiN6SJydqcoC_-yI1FyP7m9iPLMJ3bUzh4LRUPH-wpykH9Aazltb5O9G0gMz_60O_QnEBZtJc781IJK7OObU4Ky3rRSIMJTCOhZyCDr3N-beh9__k0JLoNdX3e8GGQk5SfHMe2wfXqt748DH7OSgx9d6O0ZLiCb1qe=w1280-h854-no"/>
          <p:cNvPicPr preferRelativeResize="0"/>
          <p:nvPr/>
        </p:nvPicPr>
        <p:blipFill rotWithShape="1">
          <a:blip r:embed="rId4">
            <a:alphaModFix/>
          </a:blip>
          <a:srcRect t="4120" b="31495"/>
          <a:stretch/>
        </p:blipFill>
        <p:spPr>
          <a:xfrm>
            <a:off x="-8730" y="2926080"/>
            <a:ext cx="9152730" cy="3931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55600" y="300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Allen McGehee </a:t>
            </a:r>
            <a:r>
              <a:rPr lang="en-US" sz="27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gmcgehee@mc.edu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0850" y="1373187"/>
            <a:ext cx="8229600" cy="19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Programmer / Analyst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29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Wife and 2 kids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t="25567" b="9983"/>
          <a:stretch/>
        </p:blipFill>
        <p:spPr>
          <a:xfrm>
            <a:off x="-4233" y="2926075"/>
            <a:ext cx="9144000" cy="39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Single Sign On(SSO)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http://www.auburn.wednet.edu/cms/lib03/WA01001938/Centricity/Domain/1889/open-doo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2099468"/>
            <a:ext cx="32003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Our Systems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MyMC – Central Authentication Service(CAS)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Ellucian Banner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Self Service - CAS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INB – DB Authentication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Google Apps - CAS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Gmail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Calendar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Drive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r>
              <a:rPr lang="en-US"/>
              <a:t>Moodle And Canvas - CAS</a:t>
            </a:r>
          </a:p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Our Systems - Authentication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Authentication Flow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</a:pPr>
            <a:r>
              <a:rPr lang="en-US" sz="2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Creation</a:t>
            </a:r>
          </a:p>
          <a:p>
            <a:pPr marL="859536" marR="0" lvl="2" indent="-23723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Banner (Applicants/Enrolled) -&gt; Active Directory(AD)/Google Apps</a:t>
            </a:r>
          </a:p>
          <a:p>
            <a:pPr marL="859536" marR="0" lvl="2" indent="-23723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 -&gt; GOBTPAC table</a:t>
            </a:r>
          </a:p>
          <a:p>
            <a:pPr marL="621792" marR="0" lvl="1" indent="-240791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</a:pPr>
            <a:r>
              <a:rPr lang="en-US" sz="2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Authentication to Banner Self Service</a:t>
            </a:r>
          </a:p>
          <a:p>
            <a:pPr marL="859536" marR="0" lvl="2" indent="-23723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MyMC Username/Passsword against AD</a:t>
            </a:r>
          </a:p>
          <a:p>
            <a:pPr marL="859536" marR="0" lvl="2" indent="-23723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Redirect to BannerSS Yale PL/SQL CAS Client</a:t>
            </a:r>
          </a:p>
          <a:p>
            <a:pPr marL="859536" marR="0" lvl="2" indent="-23723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Verify CAS Ticket and cross reference GOBTPAC table for external user id</a:t>
            </a:r>
          </a:p>
          <a:p>
            <a:pPr marL="859536" marR="0" lvl="2" indent="-23723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Redirect to requested page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Our Story – Phishing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The Afrika Super Trawler"/>
          <p:cNvPicPr preferRelativeResize="0"/>
          <p:nvPr/>
        </p:nvPicPr>
        <p:blipFill rotWithShape="1">
          <a:blip r:embed="rId4">
            <a:alphaModFix/>
          </a:blip>
          <a:srcRect b="22408"/>
          <a:stretch/>
        </p:blipFill>
        <p:spPr>
          <a:xfrm>
            <a:off x="1101929" y="1508919"/>
            <a:ext cx="694013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Our Story – Phishing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181600"/>
            <a:ext cx="1447800" cy="161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7986" y="2085181"/>
            <a:ext cx="3248024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On-screen Show (4:3)</PresentationFormat>
  <Paragraphs>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Rambla</vt:lpstr>
      <vt:lpstr>Arial</vt:lpstr>
      <vt:lpstr>Noto Symbol</vt:lpstr>
      <vt:lpstr>Verdana</vt:lpstr>
      <vt:lpstr>Concourse</vt:lpstr>
      <vt:lpstr>MBUG 2017 </vt:lpstr>
      <vt:lpstr>Session Rules of Etiquette</vt:lpstr>
      <vt:lpstr>PowerPoint Presentation</vt:lpstr>
      <vt:lpstr>Allen McGehee gmcgehee@mc.edu</vt:lpstr>
      <vt:lpstr>Single Sign On(SSO)</vt:lpstr>
      <vt:lpstr>Our Systems</vt:lpstr>
      <vt:lpstr>Our Systems - Authentication</vt:lpstr>
      <vt:lpstr>Our Story – Phishing</vt:lpstr>
      <vt:lpstr>Our Story – Phishing</vt:lpstr>
      <vt:lpstr>Our Story- Compromised Accounts</vt:lpstr>
      <vt:lpstr>MC’s Response</vt:lpstr>
      <vt:lpstr>MC’s Response cont’d</vt:lpstr>
      <vt:lpstr>ReCAPTCHA</vt:lpstr>
      <vt:lpstr>ReCAPTCHA Walkthrough</vt:lpstr>
      <vt:lpstr>ReCAPTCHA Walkthrough</vt:lpstr>
      <vt:lpstr>ReCAPTCHA Walkthrough</vt:lpstr>
      <vt:lpstr>ReCAPTCHA Walkthrough</vt:lpstr>
      <vt:lpstr>Federated Authentication </vt:lpstr>
      <vt:lpstr>ReCAPTCHA Breakdown</vt:lpstr>
      <vt:lpstr>Password Manager</vt:lpstr>
      <vt:lpstr>Other Colleges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2017 </dc:title>
  <dc:creator>Coleman, Allen L.</dc:creator>
  <cp:lastModifiedBy>Coleman, Allen L.</cp:lastModifiedBy>
  <cp:revision>1</cp:revision>
  <dcterms:modified xsi:type="dcterms:W3CDTF">2017-09-19T15:24:10Z</dcterms:modified>
</cp:coreProperties>
</file>