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69" r:id="rId2"/>
    <p:sldId id="306" r:id="rId3"/>
    <p:sldId id="285" r:id="rId4"/>
    <p:sldId id="307" r:id="rId5"/>
    <p:sldId id="278" r:id="rId6"/>
    <p:sldId id="324" r:id="rId7"/>
    <p:sldId id="325" r:id="rId8"/>
    <p:sldId id="326" r:id="rId9"/>
    <p:sldId id="308" r:id="rId10"/>
    <p:sldId id="271" r:id="rId11"/>
    <p:sldId id="292" r:id="rId12"/>
    <p:sldId id="316" r:id="rId13"/>
    <p:sldId id="296" r:id="rId14"/>
    <p:sldId id="297" r:id="rId15"/>
    <p:sldId id="323" r:id="rId16"/>
    <p:sldId id="314" r:id="rId17"/>
    <p:sldId id="334" r:id="rId18"/>
    <p:sldId id="263" r:id="rId19"/>
    <p:sldId id="266" r:id="rId20"/>
    <p:sldId id="265" r:id="rId21"/>
    <p:sldId id="335" r:id="rId22"/>
    <p:sldId id="315" r:id="rId23"/>
    <p:sldId id="301" r:id="rId24"/>
    <p:sldId id="313" r:id="rId25"/>
    <p:sldId id="321" r:id="rId26"/>
    <p:sldId id="327" r:id="rId27"/>
    <p:sldId id="331" r:id="rId28"/>
    <p:sldId id="312" r:id="rId29"/>
    <p:sldId id="319" r:id="rId30"/>
    <p:sldId id="320" r:id="rId31"/>
    <p:sldId id="332" r:id="rId32"/>
    <p:sldId id="330" r:id="rId33"/>
    <p:sldId id="329" r:id="rId34"/>
    <p:sldId id="318" r:id="rId35"/>
    <p:sldId id="333" r:id="rId36"/>
    <p:sldId id="268" r:id="rId3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D6D"/>
    <a:srgbClr val="E9EDF4"/>
    <a:srgbClr val="9BCBCF"/>
    <a:srgbClr val="B7D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88279" autoAdjust="0"/>
  </p:normalViewPr>
  <p:slideViewPr>
    <p:cSldViewPr>
      <p:cViewPr varScale="1">
        <p:scale>
          <a:sx n="63" d="100"/>
          <a:sy n="63" d="100"/>
        </p:scale>
        <p:origin x="5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1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DE320389-DCA7-4639-9454-404DBF93DC06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21189"/>
            <a:ext cx="5619750" cy="4189412"/>
          </a:xfrm>
          <a:prstGeom prst="rect">
            <a:avLst/>
          </a:prstGeom>
        </p:spPr>
        <p:txBody>
          <a:bodyPr vert="horz" lIns="91427" tIns="45714" rIns="91427" bIns="4571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976AD44E-9B1B-4249-BA76-9BFD6E9CE1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2025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0384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929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205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1246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0931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6126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6" y="4421189"/>
            <a:ext cx="5619750" cy="4189412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5165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6" y="4421189"/>
            <a:ext cx="5619750" cy="418941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7980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6663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5586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9023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4365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715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0311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9288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797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78942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50267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09438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54992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7246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0777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64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228600" indent="-228600">
              <a:buAutoNum type="arabicPlain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28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03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538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005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CBCF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1F98C-E7F4-4DDC-B049-CD880C48ED7F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1981200"/>
            <a:ext cx="78486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6700" dirty="0"/>
              <a:t>IHL Update &amp; Discussion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2743200"/>
          </a:xfrm>
        </p:spPr>
        <p:txBody>
          <a:bodyPr>
            <a:normAutofit fontScale="92500"/>
          </a:bodyPr>
          <a:lstStyle/>
          <a:p>
            <a:r>
              <a:rPr lang="en-US" sz="3000" b="1" dirty="0">
                <a:solidFill>
                  <a:srgbClr val="6D6D6D"/>
                </a:solidFill>
              </a:rPr>
              <a:t>Jim Hood, Ph.D.</a:t>
            </a:r>
          </a:p>
          <a:p>
            <a:r>
              <a:rPr lang="en-US" sz="3000" b="1" dirty="0">
                <a:solidFill>
                  <a:srgbClr val="6D6D6D"/>
                </a:solidFill>
              </a:rPr>
              <a:t>Assistant Commissioner for Strategic Research</a:t>
            </a:r>
          </a:p>
          <a:p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MBUG 2017 Conference – September 11, 2017</a:t>
            </a:r>
          </a:p>
          <a:p>
            <a:endParaRPr lang="en-US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>
                <a:solidFill>
                  <a:srgbClr val="6D6D6D"/>
                </a:solidFill>
              </a:rPr>
              <a:t>@MSPublicUniv            www.mississippi.edu           #AdvancingMS</a:t>
            </a:r>
          </a:p>
        </p:txBody>
      </p:sp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95600" y="381000"/>
            <a:ext cx="3201860" cy="14573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199" y="1447800"/>
            <a:ext cx="8417860" cy="1676400"/>
          </a:xfrm>
        </p:spPr>
        <p:txBody>
          <a:bodyPr>
            <a:noAutofit/>
          </a:bodyPr>
          <a:lstStyle/>
          <a:p>
            <a:r>
              <a:rPr lang="en-US" sz="3000" dirty="0"/>
              <a:t>Report on Workforce Outcomes for IHL Graduates</a:t>
            </a:r>
          </a:p>
          <a:p>
            <a:r>
              <a:rPr lang="en-US" dirty="0"/>
              <a:t>Standing Annual Report from </a:t>
            </a:r>
          </a:p>
          <a:p>
            <a:r>
              <a:rPr lang="en-US" dirty="0"/>
              <a:t>Workforce Outcomes by</a:t>
            </a:r>
          </a:p>
          <a:p>
            <a:pPr>
              <a:buNone/>
            </a:pPr>
            <a:r>
              <a:rPr lang="en-US" dirty="0"/>
              <a:t>	-Residency		-Ethnicity</a:t>
            </a:r>
          </a:p>
          <a:p>
            <a:pPr>
              <a:buNone/>
            </a:pPr>
            <a:r>
              <a:rPr lang="en-US" dirty="0"/>
              <a:t>	-Gender			-Degree Level</a:t>
            </a:r>
          </a:p>
          <a:p>
            <a:pPr>
              <a:buNone/>
            </a:pPr>
            <a:r>
              <a:rPr lang="en-US" dirty="0"/>
              <a:t>	-Program of Study: Baccalaureate</a:t>
            </a:r>
          </a:p>
          <a:p>
            <a:pPr>
              <a:buNone/>
            </a:pPr>
            <a:r>
              <a:rPr lang="en-US" dirty="0"/>
              <a:t>	-Program of Study: Graduate &amp; Professional</a:t>
            </a:r>
          </a:p>
          <a:p>
            <a:pPr>
              <a:buNone/>
            </a:pPr>
            <a:r>
              <a:rPr lang="en-US" dirty="0"/>
              <a:t>	-Program of Study: Customized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81000" y="427038"/>
            <a:ext cx="845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Lifetracks 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Workforce Report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LogoNew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3600" y="2057400"/>
            <a:ext cx="2971800" cy="533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95300" y="1752600"/>
            <a:ext cx="8229600" cy="1828800"/>
          </a:xfrm>
        </p:spPr>
        <p:txBody>
          <a:bodyPr>
            <a:noAutofit/>
          </a:bodyPr>
          <a:lstStyle/>
          <a:p>
            <a:r>
              <a:rPr lang="en-US" dirty="0"/>
              <a:t>61% of resident baccalaureate graduates remain in state 5 years after graduation ($35K)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8% of nonresidents remain after 5 </a:t>
            </a:r>
            <a:r>
              <a:rPr lang="en-US" dirty="0" err="1"/>
              <a:t>yrs</a:t>
            </a:r>
            <a:r>
              <a:rPr lang="en-US" dirty="0"/>
              <a:t> ($37K)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81000" y="427038"/>
            <a:ext cx="845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Lifetracks 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Workforce Report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22268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Allocation Model</a:t>
            </a:r>
          </a:p>
          <a:p>
            <a:r>
              <a:rPr lang="en-US" sz="3600" dirty="0" err="1">
                <a:solidFill>
                  <a:schemeClr val="bg1">
                    <a:lumMod val="50000"/>
                  </a:schemeClr>
                </a:solidFill>
              </a:rPr>
              <a:t>Lifetracks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 Workforce Report</a:t>
            </a:r>
          </a:p>
          <a:p>
            <a:r>
              <a:rPr lang="en-US" sz="3600" dirty="0"/>
              <a:t>Student Financial Aid Program Review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Complete to Compete Initiative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 Data Management Working Group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IHLMIS Data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Future of IHLMIS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Update &amp; Discussion of Issues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55286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1676400"/>
          </a:xfrm>
        </p:spPr>
        <p:txBody>
          <a:bodyPr>
            <a:noAutofit/>
          </a:bodyPr>
          <a:lstStyle/>
          <a:p>
            <a:r>
              <a:rPr lang="en-US" dirty="0"/>
              <a:t>4-Yr Public: 73% of State Aid (18,556/$32.2M)  2-Yr Public: 13% of State Aid (9,599/$5.8M) </a:t>
            </a:r>
            <a:r>
              <a:rPr lang="en-US" sz="3000" dirty="0">
                <a:solidFill>
                  <a:srgbClr val="C00000"/>
                </a:solidFill>
              </a:rPr>
              <a:t>Pell</a:t>
            </a:r>
            <a:r>
              <a:rPr lang="en-US" dirty="0"/>
              <a:t> Other:  14% of State Aid (3,032/$5.9M)</a:t>
            </a:r>
          </a:p>
          <a:p>
            <a:r>
              <a:rPr lang="en-US" dirty="0"/>
              <a:t>3 Largest Programs:</a:t>
            </a:r>
          </a:p>
          <a:p>
            <a:pPr marL="0" indent="0">
              <a:buNone/>
            </a:pPr>
            <a:r>
              <a:rPr lang="en-US" dirty="0"/>
              <a:t>MTAG (24,537 / $14.6M / $594 / 2.50 / 15)</a:t>
            </a:r>
          </a:p>
          <a:p>
            <a:pPr marL="0" indent="0">
              <a:buNone/>
            </a:pPr>
            <a:r>
              <a:rPr lang="en-US" dirty="0"/>
              <a:t>MESG (2,519 / $6.1M / $2,406 / 3.50 / 29)</a:t>
            </a:r>
          </a:p>
          <a:p>
            <a:pPr marL="0" indent="0">
              <a:buNone/>
            </a:pPr>
            <a:r>
              <a:rPr lang="en-US" dirty="0"/>
              <a:t>HELP </a:t>
            </a:r>
            <a:r>
              <a:rPr lang="en-US" sz="3000" dirty="0"/>
              <a:t>(2,661 / $15.1M / $5,681 / 2.50 / 20</a:t>
            </a:r>
            <a:r>
              <a:rPr lang="en-US" sz="3000" dirty="0">
                <a:solidFill>
                  <a:srgbClr val="C00000"/>
                </a:solidFill>
              </a:rPr>
              <a:t>c</a:t>
            </a:r>
            <a:r>
              <a:rPr lang="en-US" sz="3000" dirty="0"/>
              <a:t> / &lt;$39.5k)</a:t>
            </a:r>
          </a:p>
          <a:p>
            <a:r>
              <a:rPr lang="en-US" dirty="0"/>
              <a:t>MTAG and MESG have not been changed since their inception in mid-90s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81000" y="427038"/>
            <a:ext cx="845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Financial Aid</a:t>
            </a:r>
            <a:r>
              <a:rPr lang="en-US" sz="4400" dirty="0">
                <a:latin typeface="+mj-lt"/>
                <a:ea typeface="+mj-ea"/>
                <a:cs typeface="+mj-cs"/>
              </a:rPr>
              <a:t> Program Review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8130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2057400"/>
          </a:xfrm>
        </p:spPr>
        <p:txBody>
          <a:bodyPr>
            <a:noAutofit/>
          </a:bodyPr>
          <a:lstStyle/>
          <a:p>
            <a:r>
              <a:rPr lang="en-US" sz="3400" dirty="0">
                <a:solidFill>
                  <a:srgbClr val="C00000"/>
                </a:solidFill>
              </a:rPr>
              <a:t>How can state financial aid programs and/or dollars be optimized to provide the greatest benefit to our students and overall state?</a:t>
            </a:r>
            <a:endParaRPr lang="en-US" dirty="0"/>
          </a:p>
          <a:p>
            <a:endParaRPr lang="en-US" dirty="0"/>
          </a:p>
          <a:p>
            <a:r>
              <a:rPr lang="en-US" dirty="0"/>
              <a:t>Examine state aid from a variety of perspectives:  Student (Income, Academic Preparedness), Total Aid Package (State, Federal, Institutional), and Productivity (Grad Rates, Workforce Retention, Income)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81000" y="427038"/>
            <a:ext cx="845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Financial Aid</a:t>
            </a:r>
            <a:r>
              <a:rPr lang="en-US" sz="4400" dirty="0">
                <a:latin typeface="+mj-lt"/>
                <a:ea typeface="+mj-ea"/>
                <a:cs typeface="+mj-cs"/>
              </a:rPr>
              <a:t> Program Review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36684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272990"/>
          </a:xfrm>
        </p:spPr>
        <p:txBody>
          <a:bodyPr>
            <a:noAutofit/>
          </a:bodyPr>
          <a:lstStyle/>
          <a:p>
            <a:r>
              <a:rPr lang="en-US" dirty="0"/>
              <a:t>Financial Aid Interactive Model (in progress through </a:t>
            </a:r>
            <a:r>
              <a:rPr lang="en-US" dirty="0" err="1"/>
              <a:t>Lifetracks</a:t>
            </a:r>
            <a:r>
              <a:rPr lang="en-US" dirty="0"/>
              <a:t>)</a:t>
            </a:r>
          </a:p>
          <a:p>
            <a:r>
              <a:rPr lang="en-US" dirty="0"/>
              <a:t>Timeline:</a:t>
            </a:r>
          </a:p>
          <a:p>
            <a:pPr marL="0" indent="0">
              <a:buNone/>
            </a:pPr>
            <a:r>
              <a:rPr lang="en-US" dirty="0"/>
              <a:t>	Collect Data and Conduct Study in Fall 2017 	and Spring 2018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	Develop report with recommendations for 	the Legislature in Spring 2019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81000" y="427038"/>
            <a:ext cx="845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Financial Aid</a:t>
            </a:r>
            <a:r>
              <a:rPr lang="en-US" sz="4400" dirty="0">
                <a:latin typeface="+mj-lt"/>
                <a:ea typeface="+mj-ea"/>
                <a:cs typeface="+mj-cs"/>
              </a:rPr>
              <a:t> Program Review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5166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Allocation Model</a:t>
            </a:r>
          </a:p>
          <a:p>
            <a:r>
              <a:rPr lang="en-US" sz="3600" dirty="0" err="1">
                <a:solidFill>
                  <a:schemeClr val="bg1">
                    <a:lumMod val="50000"/>
                  </a:schemeClr>
                </a:solidFill>
              </a:rPr>
              <a:t>Lifetracks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 Workforce Report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Student Financial Aid Program Review</a:t>
            </a:r>
          </a:p>
          <a:p>
            <a:r>
              <a:rPr lang="en-US" sz="3600" dirty="0"/>
              <a:t>Complete to Compete Initiative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 Data Management Working Group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IHLMIS Data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Future of IHLMIS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Update &amp; Discussion of Issues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72209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410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/>
          </a:p>
          <a:p>
            <a:r>
              <a:rPr lang="en-US" dirty="0"/>
              <a:t>Statewide initiative to reclaim former students who never earned their degree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3800" dirty="0"/>
              <a:t>http://www.msc2c.org/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Complete2Compete (C2C)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4C04CA-ACF6-4BC3-86AD-6EFBAC6CDE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846458"/>
            <a:ext cx="4175812" cy="243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46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45259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MS adults (21+) with some college and no degree</a:t>
            </a:r>
          </a:p>
          <a:p>
            <a:pPr>
              <a:buNone/>
            </a:pPr>
            <a:r>
              <a:rPr lang="en-US" dirty="0"/>
              <a:t>	- Improve college attainment goals</a:t>
            </a:r>
          </a:p>
          <a:p>
            <a:pPr>
              <a:buNone/>
            </a:pPr>
            <a:r>
              <a:rPr lang="en-US" dirty="0"/>
              <a:t>	- Strengthen state workforce</a:t>
            </a:r>
          </a:p>
          <a:p>
            <a:pPr>
              <a:buNone/>
            </a:pPr>
            <a:r>
              <a:rPr lang="en-US" dirty="0"/>
              <a:t>	- Improve personal incomes and state tax base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Data for the initiative went back 15 years</a:t>
            </a:r>
          </a:p>
          <a:p>
            <a:r>
              <a:rPr lang="en-US" dirty="0"/>
              <a:t>Collaborative effort between IHL and MCCB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Complete2Compete (C2C)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09516" y="1569694"/>
            <a:ext cx="8610600" cy="5151095"/>
          </a:xfrm>
        </p:spPr>
        <p:txBody>
          <a:bodyPr>
            <a:normAutofit/>
          </a:bodyPr>
          <a:lstStyle/>
          <a:p>
            <a:r>
              <a:rPr lang="en-US" sz="3400" dirty="0"/>
              <a:t>Baccalaureate, no additional coursework (12k)</a:t>
            </a:r>
          </a:p>
          <a:p>
            <a:r>
              <a:rPr lang="en-US" sz="3400" dirty="0"/>
              <a:t>Associate, no additional coursework (77k)</a:t>
            </a:r>
          </a:p>
          <a:p>
            <a:r>
              <a:rPr lang="en-US" sz="3400" dirty="0"/>
              <a:t>Baccalaureate, some additional coursework (34k)</a:t>
            </a:r>
          </a:p>
          <a:p>
            <a:r>
              <a:rPr lang="en-US" sz="3400" dirty="0"/>
              <a:t>Associate, some additional coursework  (243k)</a:t>
            </a:r>
            <a:endParaRPr lang="en-US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C2C’s Four Target Groups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Fall 2017/AY2017 Students – 81,350</a:t>
            </a:r>
            <a:r>
              <a:rPr lang="en-US" dirty="0">
                <a:solidFill>
                  <a:srgbClr val="C00000"/>
                </a:solidFill>
              </a:rPr>
              <a:t>p</a:t>
            </a:r>
            <a:r>
              <a:rPr lang="en-US" dirty="0"/>
              <a:t>/95,857*</a:t>
            </a:r>
          </a:p>
          <a:p>
            <a:pPr lvl="1">
              <a:buNone/>
            </a:pPr>
            <a:r>
              <a:rPr lang="en-US" sz="3000" dirty="0"/>
              <a:t>Several institutions showing declines for Fall 2017</a:t>
            </a:r>
          </a:p>
          <a:p>
            <a:pPr lvl="1">
              <a:buNone/>
            </a:pPr>
            <a:r>
              <a:rPr lang="en-US" sz="3000" dirty="0"/>
              <a:t>Resident enrollment – around 70% (Declining)</a:t>
            </a:r>
          </a:p>
          <a:p>
            <a:r>
              <a:rPr lang="en-US" dirty="0"/>
              <a:t>AY2017 Degrees – 17,760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/>
              <a:t>*</a:t>
            </a:r>
          </a:p>
          <a:p>
            <a:r>
              <a:rPr lang="en-US" dirty="0"/>
              <a:t>Average Annual In-State Tuition - $7,217*</a:t>
            </a:r>
          </a:p>
          <a:p>
            <a:r>
              <a:rPr lang="en-US" dirty="0"/>
              <a:t>FY2016 Research Dollars – $422 million</a:t>
            </a:r>
          </a:p>
          <a:p>
            <a:r>
              <a:rPr lang="en-US" dirty="0"/>
              <a:t>Fall 2016 Employees – 28,616*</a:t>
            </a:r>
          </a:p>
          <a:p>
            <a:pPr lvl="1">
              <a:buNone/>
            </a:pPr>
            <a:r>
              <a:rPr lang="en-US" sz="3000" dirty="0"/>
              <a:t>Part-Time, UMMC (35%), MSU-Ag &amp; Extension</a:t>
            </a:r>
          </a:p>
          <a:p>
            <a:pPr lvl="1">
              <a:buNone/>
            </a:pPr>
            <a:endParaRPr lang="en-US" sz="1000" dirty="0"/>
          </a:p>
          <a:p>
            <a:pPr lvl="1">
              <a:buNone/>
            </a:pPr>
            <a:r>
              <a:rPr lang="en-US" dirty="0"/>
              <a:t>*System Records   </a:t>
            </a:r>
            <a:r>
              <a:rPr lang="en-US" dirty="0">
                <a:solidFill>
                  <a:srgbClr val="FF0000"/>
                </a:solidFill>
              </a:rPr>
              <a:t>p </a:t>
            </a:r>
            <a:r>
              <a:rPr lang="en-US" dirty="0"/>
              <a:t>Preliminary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Activity at Record Levels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3761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44497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400" dirty="0"/>
              <a:t>Initiative Steps In Progress:</a:t>
            </a:r>
          </a:p>
          <a:p>
            <a:r>
              <a:rPr lang="en-US" sz="3400" dirty="0"/>
              <a:t>Define Target Groups</a:t>
            </a:r>
            <a:endParaRPr lang="en-US" sz="34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3400" dirty="0"/>
              <a:t>	- Remove Degree Holders (</a:t>
            </a:r>
            <a:r>
              <a:rPr lang="en-US" sz="3400" dirty="0" err="1"/>
              <a:t>NSClearinghouse</a:t>
            </a:r>
            <a:r>
              <a:rPr lang="en-US" sz="3400" dirty="0"/>
              <a:t>)</a:t>
            </a:r>
          </a:p>
          <a:p>
            <a:pPr>
              <a:buNone/>
            </a:pPr>
            <a:r>
              <a:rPr lang="en-US" sz="3400" dirty="0"/>
              <a:t>	- Address Barriers, Holds (Financial, 	Academic)</a:t>
            </a:r>
          </a:p>
          <a:p>
            <a:r>
              <a:rPr lang="en-US" sz="3400" dirty="0"/>
              <a:t>Review Campus Adult Services (ALFI Toolkit)</a:t>
            </a:r>
          </a:p>
          <a:p>
            <a:r>
              <a:rPr lang="en-US" sz="3400" dirty="0"/>
              <a:t>Re-Engage former adult students with direct marketing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Complete2Compete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4449762"/>
          </a:xfrm>
        </p:spPr>
        <p:txBody>
          <a:bodyPr>
            <a:noAutofit/>
          </a:bodyPr>
          <a:lstStyle/>
          <a:p>
            <a:r>
              <a:rPr lang="en-US" sz="3400" dirty="0"/>
              <a:t>Day 1:  August 15th</a:t>
            </a:r>
          </a:p>
          <a:p>
            <a:pPr marL="0" indent="0">
              <a:buNone/>
            </a:pPr>
            <a:r>
              <a:rPr lang="en-US" sz="3400" dirty="0"/>
              <a:t>	   162 Applications</a:t>
            </a:r>
          </a:p>
          <a:p>
            <a:pPr marL="0" indent="0">
              <a:buNone/>
            </a:pPr>
            <a:r>
              <a:rPr lang="en-US" sz="3400" dirty="0"/>
              <a:t>	1,372 Website Visits</a:t>
            </a:r>
          </a:p>
          <a:p>
            <a:r>
              <a:rPr lang="en-US" sz="3400" dirty="0"/>
              <a:t>Day 25:  September 8th</a:t>
            </a:r>
          </a:p>
          <a:p>
            <a:pPr marL="0" indent="0">
              <a:buNone/>
            </a:pPr>
            <a:r>
              <a:rPr lang="en-US" sz="3400" dirty="0"/>
              <a:t>	1,836 Applications</a:t>
            </a:r>
          </a:p>
          <a:p>
            <a:pPr marL="0" indent="0">
              <a:buNone/>
            </a:pPr>
            <a:r>
              <a:rPr lang="en-US" sz="3400" dirty="0"/>
              <a:t>	7,140 Website Visits</a:t>
            </a:r>
          </a:p>
          <a:p>
            <a:pPr marL="0" indent="0">
              <a:buNone/>
            </a:pPr>
            <a:r>
              <a:rPr lang="en-US" sz="3400" dirty="0"/>
              <a:t>	2 Degrees Awarded (AA-EMCC; BA-UM)</a:t>
            </a:r>
          </a:p>
          <a:p>
            <a:pPr marL="0" indent="0">
              <a:buNone/>
            </a:pPr>
            <a:endParaRPr lang="en-US" sz="34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Complete2Compete</a:t>
            </a:r>
          </a:p>
        </p:txBody>
      </p:sp>
    </p:spTree>
    <p:extLst>
      <p:ext uri="{BB962C8B-B14F-4D97-AF65-F5344CB8AC3E}">
        <p14:creationId xmlns:p14="http://schemas.microsoft.com/office/powerpoint/2010/main" val="381130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Allocation Model</a:t>
            </a:r>
          </a:p>
          <a:p>
            <a:r>
              <a:rPr lang="en-US" sz="3600" dirty="0" err="1">
                <a:solidFill>
                  <a:schemeClr val="bg1">
                    <a:lumMod val="50000"/>
                  </a:schemeClr>
                </a:solidFill>
              </a:rPr>
              <a:t>Lifetracks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 Workforce Report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Student Financial Aid Program Review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Complete to Compete Initiative</a:t>
            </a:r>
          </a:p>
          <a:p>
            <a:r>
              <a:rPr lang="en-US" sz="3600" dirty="0"/>
              <a:t>MS Data Management Working Group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IHLMIS Data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Future of IHLMIS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Update &amp; Discussion of Issues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2341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56260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sz="2000" dirty="0"/>
          </a:p>
          <a:p>
            <a:r>
              <a:rPr lang="en-US" sz="3600" dirty="0"/>
              <a:t>HB649 – Initial Meeting in July 2017</a:t>
            </a:r>
          </a:p>
          <a:p>
            <a:r>
              <a:rPr lang="en-US" sz="3600" dirty="0"/>
              <a:t>9 members (ITS, DFA, PEER, LBO, MDH, IHL)</a:t>
            </a:r>
          </a:p>
          <a:p>
            <a:r>
              <a:rPr lang="en-US" sz="3600" dirty="0"/>
              <a:t>Identify financial and nonfinancial databases</a:t>
            </a:r>
          </a:p>
          <a:p>
            <a:r>
              <a:rPr lang="en-US" sz="3600" dirty="0"/>
              <a:t>Degree of accessibility and volume</a:t>
            </a:r>
          </a:p>
          <a:p>
            <a:r>
              <a:rPr lang="en-US" sz="3600" dirty="0"/>
              <a:t>Legal requirements that impact access (FERPA)</a:t>
            </a:r>
          </a:p>
          <a:p>
            <a:r>
              <a:rPr lang="en-US" sz="3600" dirty="0"/>
              <a:t>Data dictionaries and audit procedures</a:t>
            </a:r>
          </a:p>
          <a:p>
            <a:r>
              <a:rPr lang="en-US" sz="3600" dirty="0"/>
              <a:t>All files and records shall become work files of PEER Committee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MS Data Management Working Group</a:t>
            </a:r>
          </a:p>
        </p:txBody>
      </p:sp>
    </p:spTree>
    <p:extLst>
      <p:ext uri="{BB962C8B-B14F-4D97-AF65-F5344CB8AC3E}">
        <p14:creationId xmlns:p14="http://schemas.microsoft.com/office/powerpoint/2010/main" val="3603614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Allocation Model</a:t>
            </a:r>
          </a:p>
          <a:p>
            <a:r>
              <a:rPr lang="en-US" sz="3600" dirty="0" err="1">
                <a:solidFill>
                  <a:schemeClr val="bg1">
                    <a:lumMod val="50000"/>
                  </a:schemeClr>
                </a:solidFill>
              </a:rPr>
              <a:t>Lifetracks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 Workforce Report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Student Financial Aid Program Review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Complete to Compete Initiative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 Data Management Working Group</a:t>
            </a:r>
          </a:p>
          <a:p>
            <a:r>
              <a:rPr lang="en-US" sz="3600" dirty="0"/>
              <a:t>IHLMIS Data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Future of IHLMIS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Update &amp; Discussion of Issues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351904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 txBox="1">
            <a:spLocks/>
          </p:cNvSpPr>
          <p:nvPr/>
        </p:nvSpPr>
        <p:spPr>
          <a:xfrm>
            <a:off x="217715" y="127000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IHLMIS Data Files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B089E27-4992-4E27-95A2-8B7188E1C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71756"/>
              </p:ext>
            </p:extLst>
          </p:nvPr>
        </p:nvGraphicFramePr>
        <p:xfrm>
          <a:off x="332014" y="1066800"/>
          <a:ext cx="8305801" cy="56565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41295428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45622734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609745199"/>
                    </a:ext>
                  </a:extLst>
                </a:gridCol>
                <a:gridCol w="1600201">
                  <a:extLst>
                    <a:ext uri="{9D8B030D-6E8A-4147-A177-3AD203B41FA5}">
                      <a16:colId xmlns:a16="http://schemas.microsoft.com/office/drawing/2014/main" val="1893603257"/>
                    </a:ext>
                  </a:extLst>
                </a:gridCol>
              </a:tblGrid>
              <a:tr h="673100">
                <a:tc>
                  <a:txBody>
                    <a:bodyPr/>
                    <a:lstStyle/>
                    <a:p>
                      <a:r>
                        <a:rPr lang="en-US" sz="2800" dirty="0"/>
                        <a:t>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Beginning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Collection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Records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13652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Sum, Fall, </a:t>
                      </a:r>
                      <a:r>
                        <a:rPr lang="en-US" sz="2800" dirty="0" err="1"/>
                        <a:t>Spr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5.32M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775684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/>
                        <a:t>Degree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Academic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425K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631072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/>
                        <a:t>Scholarship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Fiscal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5.78M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04738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1.29M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288192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Sum, Fall, </a:t>
                      </a:r>
                      <a:r>
                        <a:rPr lang="en-US" sz="2800" dirty="0" err="1"/>
                        <a:t>Spr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995K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060383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r>
                        <a:rPr lang="en-US" sz="2600" dirty="0"/>
                        <a:t>Intermediate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Sum, Fall, </a:t>
                      </a:r>
                      <a:r>
                        <a:rPr lang="en-US" sz="2800" dirty="0" err="1"/>
                        <a:t>Spr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85.8K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52899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/>
                        <a:t>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Sum, Fall, </a:t>
                      </a:r>
                      <a:r>
                        <a:rPr lang="en-US" sz="2800" dirty="0" err="1"/>
                        <a:t>Spr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5.83M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692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422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IHLMIS Data – Recent Changes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29A0F34-221C-4473-8262-49C76D4B3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Employee</a:t>
            </a:r>
          </a:p>
          <a:p>
            <a:pPr marL="457200" lvl="1" indent="0">
              <a:buNone/>
            </a:pPr>
            <a:r>
              <a:rPr lang="en-US" sz="3400" dirty="0"/>
              <a:t>- Crosswalk for EEO and SOC codes</a:t>
            </a:r>
          </a:p>
          <a:p>
            <a:r>
              <a:rPr lang="en-US" sz="3400" dirty="0"/>
              <a:t>Scholarship</a:t>
            </a:r>
          </a:p>
          <a:p>
            <a:pPr lvl="1">
              <a:buFontTx/>
              <a:buChar char="-"/>
            </a:pPr>
            <a:r>
              <a:rPr lang="en-US" sz="3400" dirty="0"/>
              <a:t>Code for new C2C Tuition Grant</a:t>
            </a:r>
          </a:p>
          <a:p>
            <a:r>
              <a:rPr lang="en-US" sz="3400" dirty="0"/>
              <a:t>Outcome</a:t>
            </a:r>
          </a:p>
          <a:p>
            <a:pPr marL="457200" lvl="1" indent="0">
              <a:buNone/>
            </a:pPr>
            <a:r>
              <a:rPr lang="en-US" sz="3400" dirty="0"/>
              <a:t>- Terminology to exclude AP, CLEP, IB 	activity from hours earned and graded</a:t>
            </a:r>
          </a:p>
        </p:txBody>
      </p:sp>
      <p:pic>
        <p:nvPicPr>
          <p:cNvPr id="12" name="Picture 11" descr="header-logo.png">
            <a:extLst>
              <a:ext uri="{FF2B5EF4-FFF2-40B4-BE49-F238E27FC236}">
                <a16:creationId xmlns:a16="http://schemas.microsoft.com/office/drawing/2014/main" id="{6DEF2FEA-4FB9-459C-B0B7-1C00375B54B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9864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IHLMIS Data – Recent Changes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29A0F34-221C-4473-8262-49C76D4B3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0590"/>
          </a:xfrm>
        </p:spPr>
        <p:txBody>
          <a:bodyPr>
            <a:normAutofit/>
          </a:bodyPr>
          <a:lstStyle/>
          <a:p>
            <a:r>
              <a:rPr lang="en-US" sz="3400" dirty="0"/>
              <a:t>Student</a:t>
            </a:r>
          </a:p>
          <a:p>
            <a:pPr lvl="1">
              <a:buFontTx/>
              <a:buChar char="-"/>
            </a:pPr>
            <a:r>
              <a:rPr lang="en-US" sz="3400" dirty="0"/>
              <a:t>Current Reg code for C2C students</a:t>
            </a:r>
          </a:p>
          <a:p>
            <a:pPr lvl="1">
              <a:buFontTx/>
              <a:buChar char="-"/>
            </a:pPr>
            <a:r>
              <a:rPr lang="en-US" sz="3400" dirty="0"/>
              <a:t>ACT-SAT concordance table and process</a:t>
            </a:r>
          </a:p>
          <a:p>
            <a:pPr lvl="1">
              <a:buFontTx/>
              <a:buChar char="-"/>
            </a:pPr>
            <a:r>
              <a:rPr lang="en-US" sz="3400" dirty="0"/>
              <a:t>Residency for Fee code to capture institutional nonresident tuition waivers</a:t>
            </a:r>
          </a:p>
          <a:p>
            <a:r>
              <a:rPr lang="en-US" sz="3400" dirty="0"/>
              <a:t>Intermediate</a:t>
            </a:r>
          </a:p>
          <a:p>
            <a:pPr marL="457200" lvl="1" indent="0">
              <a:buNone/>
            </a:pPr>
            <a:r>
              <a:rPr lang="en-US" sz="3400" dirty="0"/>
              <a:t>- Coding and terminology for new co-	requisite courses</a:t>
            </a:r>
          </a:p>
          <a:p>
            <a:endParaRPr lang="en-US" sz="3400" dirty="0"/>
          </a:p>
          <a:p>
            <a:pPr marL="0" indent="0">
              <a:buNone/>
            </a:pPr>
            <a:endParaRPr lang="en-US" sz="3400" dirty="0"/>
          </a:p>
        </p:txBody>
      </p:sp>
      <p:pic>
        <p:nvPicPr>
          <p:cNvPr id="12" name="Picture 11" descr="header-logo.png">
            <a:extLst>
              <a:ext uri="{FF2B5EF4-FFF2-40B4-BE49-F238E27FC236}">
                <a16:creationId xmlns:a16="http://schemas.microsoft.com/office/drawing/2014/main" id="{6DEF2FEA-4FB9-459C-B0B7-1C00375B54B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370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Allocation Model</a:t>
            </a:r>
          </a:p>
          <a:p>
            <a:r>
              <a:rPr lang="en-US" sz="3600" dirty="0" err="1">
                <a:solidFill>
                  <a:schemeClr val="bg1">
                    <a:lumMod val="50000"/>
                  </a:schemeClr>
                </a:solidFill>
              </a:rPr>
              <a:t>Lifetracks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 Workforce Report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Student Financial Aid Program Review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Complete to Compete Initiative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 Data Management Working Group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IHLMIS Data</a:t>
            </a:r>
          </a:p>
          <a:p>
            <a:r>
              <a:rPr lang="en-US" sz="3600" dirty="0"/>
              <a:t>Future of IHLMIS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Update &amp; Discussion of Issues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323442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/>
          </a:p>
          <a:p>
            <a:r>
              <a:rPr lang="en-US" sz="3600" dirty="0"/>
              <a:t>Predictive Analytics</a:t>
            </a:r>
          </a:p>
          <a:p>
            <a:pPr marL="457200" lvl="1" indent="0">
              <a:buNone/>
            </a:pPr>
            <a:r>
              <a:rPr lang="en-US" sz="3800" i="1" dirty="0"/>
              <a:t>Using technology (data) to predict the future behavior of individuals in order to drive better decisions.</a:t>
            </a:r>
          </a:p>
          <a:p>
            <a:pPr marL="457200" lvl="1" indent="0">
              <a:buNone/>
            </a:pPr>
            <a:endParaRPr lang="en-US" sz="2000" i="1" dirty="0"/>
          </a:p>
          <a:p>
            <a:pPr marL="457200" lvl="1" indent="0">
              <a:buNone/>
            </a:pPr>
            <a:r>
              <a:rPr lang="en-US" sz="3800" i="1" dirty="0"/>
              <a:t>Using data trends and patterns to look ahead.</a:t>
            </a:r>
            <a:r>
              <a:rPr lang="en-US" sz="3600" dirty="0"/>
              <a:t>	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Future of IHLMIS Data</a:t>
            </a:r>
          </a:p>
        </p:txBody>
      </p:sp>
    </p:spTree>
    <p:extLst>
      <p:ext uri="{BB962C8B-B14F-4D97-AF65-F5344CB8AC3E}">
        <p14:creationId xmlns:p14="http://schemas.microsoft.com/office/powerpoint/2010/main" val="1195070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/>
              <a:t>Allocation Model</a:t>
            </a:r>
          </a:p>
          <a:p>
            <a:r>
              <a:rPr lang="en-US" sz="3600" dirty="0" err="1"/>
              <a:t>Lifetracks</a:t>
            </a:r>
            <a:r>
              <a:rPr lang="en-US" sz="3600" dirty="0"/>
              <a:t> Workforce Report</a:t>
            </a:r>
          </a:p>
          <a:p>
            <a:r>
              <a:rPr lang="en-US" sz="3600" dirty="0"/>
              <a:t>Student Financial Aid Program Review</a:t>
            </a:r>
          </a:p>
          <a:p>
            <a:r>
              <a:rPr lang="en-US" sz="3600" dirty="0"/>
              <a:t>Complete to Compete Initiative</a:t>
            </a:r>
          </a:p>
          <a:p>
            <a:r>
              <a:rPr lang="en-US" sz="3600" dirty="0"/>
              <a:t>MS Data Management Working Group</a:t>
            </a:r>
          </a:p>
          <a:p>
            <a:r>
              <a:rPr lang="en-US" sz="3600" dirty="0"/>
              <a:t>IHLMIS Data</a:t>
            </a:r>
          </a:p>
          <a:p>
            <a:r>
              <a:rPr lang="en-US" sz="3600" dirty="0"/>
              <a:t>Future of IHLMIS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Update &amp; Discussion of Issues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Future of IHLMIS Data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82EF2A-413D-40CE-8F98-799548C927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70038"/>
            <a:ext cx="8594724" cy="429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3887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 txBox="1">
            <a:spLocks/>
          </p:cNvSpPr>
          <p:nvPr/>
        </p:nvSpPr>
        <p:spPr>
          <a:xfrm>
            <a:off x="304799" y="-45720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Predictive Analytics Examples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0429D1-18D5-430F-B81B-75EAD599AF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66" y="1112520"/>
            <a:ext cx="8466667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793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534400" cy="5562600"/>
          </a:xfrm>
        </p:spPr>
        <p:txBody>
          <a:bodyPr>
            <a:normAutofit/>
          </a:bodyPr>
          <a:lstStyle/>
          <a:p>
            <a:r>
              <a:rPr lang="en-US" sz="3600" dirty="0"/>
              <a:t>Moneyball – Oakland A’s using analytics to predict on-base percentage resulting in more runs</a:t>
            </a:r>
          </a:p>
          <a:p>
            <a:r>
              <a:rPr lang="en-US" sz="3600" dirty="0"/>
              <a:t>Google Flu Trends – analyzing Google searches to predict flu outbreaks 7-10 days faster than the Center for Disease Control</a:t>
            </a:r>
            <a:endParaRPr lang="en-US" sz="2000" dirty="0"/>
          </a:p>
          <a:p>
            <a:r>
              <a:rPr lang="en-US" sz="3600" dirty="0"/>
              <a:t>Target – predicts customer pregnancy based on shopping behavior	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Predictive Analytics Examples</a:t>
            </a:r>
          </a:p>
        </p:txBody>
      </p:sp>
    </p:spTree>
    <p:extLst>
      <p:ext uri="{BB962C8B-B14F-4D97-AF65-F5344CB8AC3E}">
        <p14:creationId xmlns:p14="http://schemas.microsoft.com/office/powerpoint/2010/main" val="36062960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044440"/>
          </a:xfrm>
        </p:spPr>
        <p:txBody>
          <a:bodyPr>
            <a:normAutofit/>
          </a:bodyPr>
          <a:lstStyle/>
          <a:p>
            <a:r>
              <a:rPr lang="en-US" sz="3600" dirty="0"/>
              <a:t>Mental Health – predict schizophrenia from patient transcripts analyzing pronouns and length of responses</a:t>
            </a:r>
          </a:p>
          <a:p>
            <a:r>
              <a:rPr lang="en-US" sz="3600" dirty="0"/>
              <a:t>Rio Salado Community College – predicts after 8 days probability students will attain a C or better using online activity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Predictive Analytics Examples</a:t>
            </a:r>
          </a:p>
        </p:txBody>
      </p:sp>
    </p:spTree>
    <p:extLst>
      <p:ext uri="{BB962C8B-B14F-4D97-AF65-F5344CB8AC3E}">
        <p14:creationId xmlns:p14="http://schemas.microsoft.com/office/powerpoint/2010/main" val="19455128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410200"/>
          </a:xfrm>
        </p:spPr>
        <p:txBody>
          <a:bodyPr>
            <a:normAutofit/>
          </a:bodyPr>
          <a:lstStyle/>
          <a:p>
            <a:r>
              <a:rPr lang="en-US" sz="3600" dirty="0"/>
              <a:t>Forecast Enrollment and Credit Hour Production (Allocation Model)</a:t>
            </a:r>
          </a:p>
          <a:p>
            <a:r>
              <a:rPr lang="en-US" sz="3600" dirty="0"/>
              <a:t>Examine Academic Program Viability (Will a program remain viable given number and quality of incoming students?)</a:t>
            </a:r>
          </a:p>
          <a:p>
            <a:r>
              <a:rPr lang="en-US" sz="3600" dirty="0"/>
              <a:t>Forecast Completion Probability (HS GPA, ACT, First Semester GPA, Gateway Grades, Financial Aid)	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Predictive Analytics with IHL Data</a:t>
            </a:r>
          </a:p>
        </p:txBody>
      </p:sp>
    </p:spTree>
    <p:extLst>
      <p:ext uri="{BB962C8B-B14F-4D97-AF65-F5344CB8AC3E}">
        <p14:creationId xmlns:p14="http://schemas.microsoft.com/office/powerpoint/2010/main" val="16489791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410200"/>
          </a:xfrm>
        </p:spPr>
        <p:txBody>
          <a:bodyPr>
            <a:normAutofit/>
          </a:bodyPr>
          <a:lstStyle/>
          <a:p>
            <a:r>
              <a:rPr lang="en-US" sz="3600" dirty="0"/>
              <a:t>Examine impact of student financial aid (in progress with </a:t>
            </a:r>
            <a:r>
              <a:rPr lang="en-US" sz="3600" dirty="0" err="1"/>
              <a:t>Lifetracks</a:t>
            </a:r>
            <a:r>
              <a:rPr lang="en-US" sz="3600" dirty="0"/>
              <a:t>)</a:t>
            </a:r>
          </a:p>
          <a:p>
            <a:r>
              <a:rPr lang="en-US" sz="3600" dirty="0"/>
              <a:t>Study thresholds for requiring intermediate courses</a:t>
            </a:r>
          </a:p>
          <a:p>
            <a:r>
              <a:rPr lang="en-US" sz="3600" dirty="0"/>
              <a:t>Link academic and workforce data to forecast completion and level of participation in workforce (annual income)</a:t>
            </a:r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Predictive Analytics with IHL Data</a:t>
            </a:r>
          </a:p>
        </p:txBody>
      </p:sp>
    </p:spTree>
    <p:extLst>
      <p:ext uri="{BB962C8B-B14F-4D97-AF65-F5344CB8AC3E}">
        <p14:creationId xmlns:p14="http://schemas.microsoft.com/office/powerpoint/2010/main" val="135182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981200"/>
            <a:ext cx="80010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6000" dirty="0"/>
              <a:t>Thank You!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2743200"/>
          </a:xfrm>
        </p:spPr>
        <p:txBody>
          <a:bodyPr>
            <a:normAutofit fontScale="92500"/>
          </a:bodyPr>
          <a:lstStyle/>
          <a:p>
            <a:r>
              <a:rPr lang="en-US" sz="3000" b="1" dirty="0">
                <a:solidFill>
                  <a:srgbClr val="6D6D6D"/>
                </a:solidFill>
              </a:rPr>
              <a:t>Jim Hood, Ph.D.</a:t>
            </a:r>
          </a:p>
          <a:p>
            <a:r>
              <a:rPr lang="en-US" sz="3000" b="1" dirty="0">
                <a:solidFill>
                  <a:srgbClr val="6D6D6D"/>
                </a:solidFill>
              </a:rPr>
              <a:t>Assistant Commissioner for Strategic Research</a:t>
            </a:r>
          </a:p>
          <a:p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jhood@mississippi.edu – 601.432.7011</a:t>
            </a:r>
          </a:p>
          <a:p>
            <a:endParaRPr lang="en-US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>
                <a:solidFill>
                  <a:srgbClr val="6D6D6D"/>
                </a:solidFill>
              </a:rPr>
              <a:t>@MSPublicUniv            www.mississippi.edu           #AdvancingMS</a:t>
            </a:r>
          </a:p>
        </p:txBody>
      </p:sp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95600" y="381000"/>
            <a:ext cx="3201860" cy="14573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/>
              <a:t>Allocation Model</a:t>
            </a:r>
          </a:p>
          <a:p>
            <a:r>
              <a:rPr lang="en-US" sz="3600" dirty="0" err="1">
                <a:solidFill>
                  <a:schemeClr val="bg1">
                    <a:lumMod val="50000"/>
                  </a:schemeClr>
                </a:solidFill>
              </a:rPr>
              <a:t>Lifetracks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 Workforce Report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Student Financial Aid Program Review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Complete to Compete Initiative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 Data Management Working Group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IHLMIS Data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Future of IHLMIS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Update &amp; Discussion of Issues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87979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953000"/>
          </a:xfrm>
        </p:spPr>
        <p:txBody>
          <a:bodyPr>
            <a:normAutofit/>
          </a:bodyPr>
          <a:lstStyle/>
          <a:p>
            <a:r>
              <a:rPr lang="en-US" dirty="0"/>
              <a:t>FY2017 &amp; FY2018 – no new money to run model; using FY2016 distribution</a:t>
            </a:r>
          </a:p>
          <a:p>
            <a:r>
              <a:rPr lang="en-US" dirty="0"/>
              <a:t>Model needs to do 2 things simultaneously:</a:t>
            </a:r>
          </a:p>
          <a:p>
            <a:pPr lvl="1"/>
            <a:r>
              <a:rPr lang="en-US" sz="3200" dirty="0"/>
              <a:t>Reward growth (90% on completed cred hrs)</a:t>
            </a:r>
          </a:p>
          <a:p>
            <a:pPr lvl="1"/>
            <a:r>
              <a:rPr lang="en-US" sz="3200" dirty="0"/>
              <a:t>Recognize struggles with adequate resources</a:t>
            </a:r>
            <a:endParaRPr lang="en-US" dirty="0"/>
          </a:p>
          <a:p>
            <a:r>
              <a:rPr lang="en-US" dirty="0"/>
              <a:t>Model with 8 VERY different institutions is problematic (618K vs 61K SCHs per year)</a:t>
            </a:r>
          </a:p>
          <a:p>
            <a:pPr lvl="1"/>
            <a:endParaRPr lang="en-US" sz="3200" dirty="0"/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81000" y="427038"/>
            <a:ext cx="845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Allocation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Model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	Operational Support – Designed to 	supplement “cost of opening doors”; 	considers budget for Institutional Support, 	Operations and Maintenance, and Student 	Services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2	Credit Hours Completed – 90% of allocation 	based on credit hour production; uses 	three-year straight average; hours weighted 	by discipline and level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3200" dirty="0"/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81000" y="427038"/>
            <a:ext cx="845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Allocation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Model – 3 Components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95621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4E38F50-B9DD-4DB9-89AE-FC84B58624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017996"/>
              </p:ext>
            </p:extLst>
          </p:nvPr>
        </p:nvGraphicFramePr>
        <p:xfrm>
          <a:off x="218912" y="152400"/>
          <a:ext cx="8620288" cy="6400801"/>
        </p:xfrm>
        <a:graphic>
          <a:graphicData uri="http://schemas.openxmlformats.org/drawingml/2006/table">
            <a:tbl>
              <a:tblPr firstRow="1" firstCol="1" bandRow="1"/>
              <a:tblGrid>
                <a:gridCol w="3133888">
                  <a:extLst>
                    <a:ext uri="{9D8B030D-6E8A-4147-A177-3AD203B41FA5}">
                      <a16:colId xmlns:a16="http://schemas.microsoft.com/office/drawing/2014/main" val="193163597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406673284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52919139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10810302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258136514"/>
                    </a:ext>
                  </a:extLst>
                </a:gridCol>
              </a:tblGrid>
              <a:tr h="8588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Discipline Cluster</a:t>
                      </a:r>
                      <a:endParaRPr lang="en-US" sz="2000" b="1" u="none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Lower Division</a:t>
                      </a:r>
                      <a:endParaRPr lang="en-US" sz="2000" b="1" u="none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Upper Division</a:t>
                      </a:r>
                      <a:endParaRPr lang="en-US" sz="2000" b="1" u="none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Master</a:t>
                      </a:r>
                      <a:endParaRPr lang="en-US" sz="2000" b="1" u="none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Doctoral</a:t>
                      </a:r>
                      <a:endParaRPr lang="en-US" sz="2000" b="1" u="none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058294"/>
                  </a:ext>
                </a:extLst>
              </a:tr>
              <a:tr h="8182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Liberal Arts, Social Science, Languages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1.00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2.20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4.40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5.50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306988"/>
                  </a:ext>
                </a:extLst>
              </a:tr>
              <a:tr h="429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Basic Skills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1.50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baseline="0" dirty="0"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baseline="0" dirty="0"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baseline="0" dirty="0"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689191"/>
                  </a:ext>
                </a:extLst>
              </a:tr>
              <a:tr h="429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Business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1.00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2.20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4.40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6.60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465214"/>
                  </a:ext>
                </a:extLst>
              </a:tr>
              <a:tr h="429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Education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1.50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2.20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2.75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5.50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987656"/>
                  </a:ext>
                </a:extLst>
              </a:tr>
              <a:tr h="429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Services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1.50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2.20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3.30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4.40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446629"/>
                  </a:ext>
                </a:extLst>
              </a:tr>
              <a:tr h="429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Visual, Performing Arts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1.50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2.75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5.50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5.50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647209"/>
                  </a:ext>
                </a:extLst>
              </a:tr>
              <a:tr h="429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Trades, Technologies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2.00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2.75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4.40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5.50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653060"/>
                  </a:ext>
                </a:extLst>
              </a:tr>
              <a:tr h="429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Math, Sciences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2.00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3.30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5.50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8.80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145619"/>
                  </a:ext>
                </a:extLst>
              </a:tr>
              <a:tr h="429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Law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2.00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2.20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4.40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4.40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748580"/>
                  </a:ext>
                </a:extLst>
              </a:tr>
              <a:tr h="429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Engineering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2.00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3.30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5.50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8.80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451526"/>
                  </a:ext>
                </a:extLst>
              </a:tr>
              <a:tr h="429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Health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2.00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3.30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5.50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6.60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965410"/>
                  </a:ext>
                </a:extLst>
              </a:tr>
              <a:tr h="429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Nursing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2.00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4.00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5.50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6.60</a:t>
                      </a:r>
                      <a:endParaRPr lang="en-US" sz="200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185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85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	Performance – 10% of allocation based on 	variety of performance metrics; uses three-	year straight average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3000" dirty="0"/>
              <a:t>Degrees awarded to at-risk students (Pell; ACT&lt;19)</a:t>
            </a:r>
          </a:p>
          <a:p>
            <a:r>
              <a:rPr lang="en-US" sz="3000" dirty="0"/>
              <a:t>Degrees in Priority Fields (</a:t>
            </a:r>
            <a:r>
              <a:rPr lang="en-US" sz="3000" dirty="0" err="1"/>
              <a:t>STEM,Health,Education</a:t>
            </a:r>
            <a:r>
              <a:rPr lang="en-US" sz="3000" dirty="0"/>
              <a:t>)</a:t>
            </a:r>
          </a:p>
          <a:p>
            <a:r>
              <a:rPr lang="en-US" sz="3000" dirty="0"/>
              <a:t>Students accumulating 30 and 60 credit hours</a:t>
            </a:r>
          </a:p>
          <a:p>
            <a:r>
              <a:rPr lang="en-US" sz="3000" dirty="0"/>
              <a:t>Students with &lt;19 completing entry-level gateway courses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3200" dirty="0"/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81000" y="427038"/>
            <a:ext cx="845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Allocation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Model – Three Components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38825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Allocation Model</a:t>
            </a:r>
          </a:p>
          <a:p>
            <a:r>
              <a:rPr lang="en-US" sz="3600" dirty="0" err="1"/>
              <a:t>Lifetracks</a:t>
            </a:r>
            <a:r>
              <a:rPr lang="en-US" sz="3600" dirty="0"/>
              <a:t> Workforce Report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Student Financial Aid Program Review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Complete to Compete Initiative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 Data Management Working Group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IHLMIS Data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Future of IHLMIS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Update &amp; Discussion of Issues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5874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3379</TotalTime>
  <Words>1245</Words>
  <Application>Microsoft Office PowerPoint</Application>
  <PresentationFormat>On-screen Show (4:3)</PresentationFormat>
  <Paragraphs>364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Times New Roman</vt:lpstr>
      <vt:lpstr>Office Theme</vt:lpstr>
      <vt:lpstr> IHL Update &amp; Discussion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Thank You!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IHL Update</dc:title>
  <dc:creator>Jim Hood</dc:creator>
  <cp:lastModifiedBy>Coleman, Allen L.</cp:lastModifiedBy>
  <cp:revision>248</cp:revision>
  <cp:lastPrinted>2017-09-11T14:35:53Z</cp:lastPrinted>
  <dcterms:created xsi:type="dcterms:W3CDTF">2016-03-29T15:20:18Z</dcterms:created>
  <dcterms:modified xsi:type="dcterms:W3CDTF">2017-09-19T15:13:47Z</dcterms:modified>
</cp:coreProperties>
</file>