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2"/>
  </p:handoutMasterIdLst>
  <p:sldIdLst>
    <p:sldId id="256" r:id="rId2"/>
    <p:sldId id="257" r:id="rId3"/>
    <p:sldId id="258" r:id="rId4"/>
    <p:sldId id="260" r:id="rId5"/>
    <p:sldId id="263" r:id="rId6"/>
    <p:sldId id="287" r:id="rId7"/>
    <p:sldId id="310" r:id="rId8"/>
    <p:sldId id="318" r:id="rId9"/>
    <p:sldId id="259" r:id="rId10"/>
    <p:sldId id="262" r:id="rId11"/>
    <p:sldId id="288" r:id="rId12"/>
    <p:sldId id="289" r:id="rId13"/>
    <p:sldId id="314" r:id="rId14"/>
    <p:sldId id="320" r:id="rId15"/>
    <p:sldId id="290" r:id="rId16"/>
    <p:sldId id="316" r:id="rId17"/>
    <p:sldId id="319" r:id="rId18"/>
    <p:sldId id="291" r:id="rId19"/>
    <p:sldId id="293" r:id="rId20"/>
    <p:sldId id="294" r:id="rId21"/>
    <p:sldId id="317" r:id="rId22"/>
    <p:sldId id="295" r:id="rId23"/>
    <p:sldId id="321" r:id="rId24"/>
    <p:sldId id="296" r:id="rId25"/>
    <p:sldId id="312" r:id="rId26"/>
    <p:sldId id="313" r:id="rId27"/>
    <p:sldId id="301" r:id="rId28"/>
    <p:sldId id="302" r:id="rId29"/>
    <p:sldId id="305" r:id="rId30"/>
    <p:sldId id="309" r:id="rId31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anie Freeman" initials="MF" lastIdx="2" clrIdx="0">
    <p:extLst>
      <p:ext uri="{19B8F6BF-5375-455C-9EA6-DF929625EA0E}">
        <p15:presenceInfo xmlns:p15="http://schemas.microsoft.com/office/powerpoint/2012/main" userId="S-1-5-21-3805124395-4118285603-2822831791-21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58" autoAdjust="0"/>
    <p:restoredTop sz="94660"/>
  </p:normalViewPr>
  <p:slideViewPr>
    <p:cSldViewPr>
      <p:cViewPr varScale="1">
        <p:scale>
          <a:sx n="87" d="100"/>
          <a:sy n="87" d="100"/>
        </p:scale>
        <p:origin x="134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2F842-D840-486A-AA48-7FEDCB7A7063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19450-6594-4AA8-8164-F652178DA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019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A2A4143-1CEE-4AE4-AD9B-5AADEAE137B7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A2A4143-1CEE-4AE4-AD9B-5AADEAE137B7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A2A4143-1CEE-4AE4-AD9B-5AADEAE137B7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A2A4143-1CEE-4AE4-AD9B-5AADEAE137B7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MBUG 2017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1905000"/>
            <a:ext cx="7772400" cy="1600200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>Session Title: HR Set up</a:t>
            </a:r>
          </a:p>
          <a:p>
            <a:pPr algn="l"/>
            <a:r>
              <a:rPr lang="en-US" sz="2000" dirty="0" smtClean="0"/>
              <a:t>Presented By: Sharon Foster</a:t>
            </a:r>
          </a:p>
          <a:p>
            <a:pPr algn="l"/>
            <a:r>
              <a:rPr lang="en-US" sz="2000" dirty="0" smtClean="0"/>
              <a:t>Institution: Mississippi University for Women</a:t>
            </a:r>
          </a:p>
          <a:p>
            <a:pPr algn="l"/>
            <a:r>
              <a:rPr lang="en-US" sz="2000" dirty="0" smtClean="0"/>
              <a:t>September 11, 2017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1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Applicants job offer is </a:t>
            </a:r>
            <a:r>
              <a:rPr lang="en-US" dirty="0"/>
              <a:t>contingent on successful completion of </a:t>
            </a:r>
            <a:r>
              <a:rPr lang="en-US" dirty="0" smtClean="0"/>
              <a:t>a </a:t>
            </a:r>
            <a:r>
              <a:rPr lang="en-US" dirty="0"/>
              <a:t>background </a:t>
            </a:r>
            <a:r>
              <a:rPr lang="en-US" dirty="0" smtClean="0"/>
              <a:t>check </a:t>
            </a:r>
            <a:endParaRPr lang="en-US" dirty="0"/>
          </a:p>
          <a:p>
            <a:r>
              <a:rPr lang="en-US" dirty="0" smtClean="0"/>
              <a:t>The candidate completes a background check release form </a:t>
            </a:r>
          </a:p>
          <a:p>
            <a:r>
              <a:rPr lang="en-US" dirty="0" smtClean="0"/>
              <a:t>HR enters the candidates information into the </a:t>
            </a:r>
            <a:r>
              <a:rPr lang="en-US" dirty="0" err="1" smtClean="0"/>
              <a:t>Truescreen</a:t>
            </a:r>
            <a:r>
              <a:rPr lang="en-US" dirty="0" smtClean="0"/>
              <a:t> background check system and waits </a:t>
            </a:r>
          </a:p>
          <a:p>
            <a:r>
              <a:rPr lang="en-US" dirty="0" smtClean="0"/>
              <a:t>Once a candidate is cleared, they are hired</a:t>
            </a:r>
          </a:p>
          <a:p>
            <a:pPr lvl="4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Now, we have a candidate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366" y="4996149"/>
            <a:ext cx="36576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1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employment letter or contract &amp; letter is prepared by Academic Affairs </a:t>
            </a:r>
          </a:p>
          <a:p>
            <a:r>
              <a:rPr lang="en-US" dirty="0" smtClean="0"/>
              <a:t>Faculty has extra steps before starting</a:t>
            </a:r>
          </a:p>
          <a:p>
            <a:r>
              <a:rPr lang="en-US" dirty="0" smtClean="0"/>
              <a:t>Employee arrives on or before 1</a:t>
            </a:r>
            <a:r>
              <a:rPr lang="en-US" baseline="30000" dirty="0" smtClean="0"/>
              <a:t>st</a:t>
            </a:r>
            <a:r>
              <a:rPr lang="en-US" dirty="0" smtClean="0"/>
              <a:t> day to sign I-9 and start documents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Now, we have an Employee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433" y="3581400"/>
            <a:ext cx="4149378" cy="274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03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I-9 form</a:t>
            </a:r>
          </a:p>
          <a:p>
            <a:r>
              <a:rPr lang="en-US" dirty="0" smtClean="0"/>
              <a:t>State and federal tax forms</a:t>
            </a:r>
          </a:p>
          <a:p>
            <a:r>
              <a:rPr lang="en-US" dirty="0" smtClean="0"/>
              <a:t>Direct deposit info</a:t>
            </a:r>
            <a:r>
              <a:rPr lang="en-US" dirty="0"/>
              <a:t> </a:t>
            </a:r>
            <a:r>
              <a:rPr lang="en-US" dirty="0" smtClean="0"/>
              <a:t>– account &amp; routing numbers</a:t>
            </a:r>
          </a:p>
          <a:p>
            <a:r>
              <a:rPr lang="en-US" dirty="0" smtClean="0"/>
              <a:t>Benefit forms</a:t>
            </a:r>
          </a:p>
          <a:p>
            <a:r>
              <a:rPr lang="en-US" dirty="0" smtClean="0"/>
              <a:t>Cafeteria plan </a:t>
            </a:r>
          </a:p>
          <a:p>
            <a:r>
              <a:rPr lang="en-US" dirty="0" smtClean="0"/>
              <a:t>Retirement elections</a:t>
            </a:r>
          </a:p>
          <a:p>
            <a:r>
              <a:rPr lang="en-US" dirty="0" smtClean="0"/>
              <a:t>Misc. deductions – fitness center, meal tickets, Foundation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HR Forms necessary for Banner</a:t>
            </a:r>
          </a:p>
        </p:txBody>
      </p:sp>
    </p:spTree>
    <p:extLst>
      <p:ext uri="{BB962C8B-B14F-4D97-AF65-F5344CB8AC3E}">
        <p14:creationId xmlns:p14="http://schemas.microsoft.com/office/powerpoint/2010/main" val="2939661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en-US" dirty="0" smtClean="0"/>
              <a:t>The fun never ends!</a:t>
            </a:r>
            <a:endParaRPr lang="en-US" dirty="0"/>
          </a:p>
          <a:p>
            <a:r>
              <a:rPr lang="en-US" dirty="0" smtClean="0"/>
              <a:t>The form often changes </a:t>
            </a:r>
          </a:p>
          <a:p>
            <a:pPr marL="109728" indent="0">
              <a:buNone/>
            </a:pPr>
            <a:r>
              <a:rPr lang="en-US" dirty="0" smtClean="0"/>
              <a:t>	Last update was</a:t>
            </a:r>
            <a:r>
              <a:rPr lang="en-US" dirty="0" smtClean="0">
                <a:solidFill>
                  <a:srgbClr val="00B0F0"/>
                </a:solidFill>
              </a:rPr>
              <a:t> 7/17/2017 N </a:t>
            </a:r>
            <a:r>
              <a:rPr lang="en-US" dirty="0" smtClean="0"/>
              <a:t>– </a:t>
            </a:r>
          </a:p>
          <a:p>
            <a:pPr marL="109728" indent="0">
              <a:buNone/>
            </a:pPr>
            <a:r>
              <a:rPr lang="en-US" dirty="0"/>
              <a:t>	</a:t>
            </a:r>
            <a:r>
              <a:rPr lang="en-US" dirty="0" smtClean="0"/>
              <a:t>New form Must be </a:t>
            </a:r>
            <a:r>
              <a:rPr lang="en-US" dirty="0" smtClean="0">
                <a:solidFill>
                  <a:srgbClr val="FF0000"/>
                </a:solidFill>
              </a:rPr>
              <a:t>only</a:t>
            </a:r>
            <a:r>
              <a:rPr lang="en-US" dirty="0" smtClean="0"/>
              <a:t> form in use on  	9/18/2017. </a:t>
            </a:r>
          </a:p>
          <a:p>
            <a:pPr marL="109728" indent="0">
              <a:buNone/>
            </a:pPr>
            <a:r>
              <a:rPr lang="en-US" dirty="0" smtClean="0"/>
              <a:t>Update those accompanying documents and print the new instructions every time.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I-9’s: Employment Eligibility Verification – E-Verify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650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975961"/>
              </p:ext>
            </p:extLst>
          </p:nvPr>
        </p:nvGraphicFramePr>
        <p:xfrm>
          <a:off x="457200" y="1142999"/>
          <a:ext cx="8229600" cy="48127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499738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Wide Latin" panose="020A0A07050505020404" pitchFamily="18" charset="0"/>
                        </a:rPr>
                        <a:t>HR</a:t>
                      </a:r>
                      <a:endParaRPr lang="en-US" sz="1100" dirty="0">
                        <a:effectLst/>
                        <a:latin typeface="Wide Latin" panose="020A0A070505050204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97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Wide Latin" panose="020A0A07050505020404" pitchFamily="18" charset="0"/>
                        </a:rPr>
                        <a:t>B</a:t>
                      </a:r>
                      <a:endParaRPr lang="en-US" sz="1100">
                        <a:effectLst/>
                        <a:latin typeface="Wide Latin" panose="020A0A070505050204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Wide Latin" panose="020A0A07050505020404" pitchFamily="18" charset="0"/>
                        </a:rPr>
                        <a:t>I</a:t>
                      </a:r>
                      <a:endParaRPr lang="en-US" sz="1100" dirty="0">
                        <a:effectLst/>
                        <a:latin typeface="Wide Latin" panose="020A0A070505050204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Wide Latin" panose="020A0A07050505020404" pitchFamily="18" charset="0"/>
                        </a:rPr>
                        <a:t>N</a:t>
                      </a:r>
                      <a:endParaRPr lang="en-US" sz="1100" dirty="0">
                        <a:effectLst/>
                        <a:latin typeface="Wide Latin" panose="020A0A070505050204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Wide Latin" panose="020A0A07050505020404" pitchFamily="18" charset="0"/>
                        </a:rPr>
                        <a:t>G</a:t>
                      </a:r>
                      <a:endParaRPr lang="en-US" sz="1100" dirty="0">
                        <a:effectLst/>
                        <a:latin typeface="Wide Latin" panose="020A0A070505050204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Wide Latin" panose="020A0A07050505020404" pitchFamily="18" charset="0"/>
                        </a:rPr>
                        <a:t>O</a:t>
                      </a:r>
                      <a:endParaRPr lang="en-US" sz="1100" dirty="0">
                        <a:effectLst/>
                        <a:latin typeface="Wide Latin" panose="020A0A070505050204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7163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Too busy to complete forms to get paid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Thinks Cafeteria Plan is meal plan for cafeteria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Uses leave they don’t have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Gets married and doesn't tell HR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Not sure of address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4851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Mama accompanies job applicant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Has never seen a W-4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Mama accompanies New Hire on first day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Doesn't want to pay ANY taxes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 IDs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11789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Wants to stop FICA deduction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Employee walks in and quits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ATTEND HR PRESENTATION AT MBUG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(free square)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Wants to know where we have been depositing her paycheck - 3 months later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Changes address and doesn't tell HR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7163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Has baby and doesn't tell HR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Name different than ID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Never shows up after interview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Surprised by deduction for Retirement plan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“Employee” shows up for paycheck - you've never heard of them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7163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Surprise Adjunct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Student Worker drops out and continues to work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Applicant doesn't want to apply online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Surprise Temp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Use Banner so much you think date is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11-SEP-2017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381000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838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a packet for each type of employee.</a:t>
            </a:r>
          </a:p>
          <a:p>
            <a:r>
              <a:rPr lang="en-US" dirty="0" smtClean="0"/>
              <a:t>Once the employee completes the packet, then we use information from packet to enter employee in Banner.</a:t>
            </a:r>
          </a:p>
          <a:p>
            <a:r>
              <a:rPr lang="en-US" dirty="0" smtClean="0"/>
              <a:t>You must always check to see if the employee is already in Banner.  Check both Social security number and by name.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Creating a New Employee </a:t>
            </a:r>
            <a:br>
              <a:rPr lang="en-US" dirty="0" smtClean="0"/>
            </a:br>
            <a:r>
              <a:rPr lang="en-US" dirty="0" smtClean="0"/>
              <a:t>in Banner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945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704850"/>
            <a:ext cx="15240000" cy="826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027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Banner access</a:t>
            </a:r>
          </a:p>
          <a:p>
            <a:r>
              <a:rPr lang="en-US" dirty="0" smtClean="0"/>
              <a:t>Supervisor completes Banner access form for new employee; signed by supervisor and employee. Includes confidentiality statement and privacy information</a:t>
            </a:r>
          </a:p>
          <a:p>
            <a:r>
              <a:rPr lang="en-US" dirty="0" smtClean="0"/>
              <a:t>Access can be query(view only) or update 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Profiles/permission</a:t>
            </a:r>
            <a:br>
              <a:rPr lang="en-US" dirty="0" smtClean="0"/>
            </a:br>
            <a:r>
              <a:rPr lang="en-US" dirty="0" smtClean="0"/>
              <a:t>Banner access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013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32414"/>
            <a:ext cx="8229600" cy="442341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Banner Hot keys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37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PEAHIRE	Enter New Hires</a:t>
            </a:r>
          </a:p>
          <a:p>
            <a:r>
              <a:rPr lang="en-US" sz="2000" dirty="0" smtClean="0"/>
              <a:t>PEAEMPL	Employee Look-up, Hire/Term Dates</a:t>
            </a:r>
          </a:p>
          <a:p>
            <a:r>
              <a:rPr lang="en-US" sz="2000" dirty="0" smtClean="0"/>
              <a:t>PPAIDEN	Employee Info (BIO, Address, Email, etc.)</a:t>
            </a:r>
          </a:p>
          <a:p>
            <a:r>
              <a:rPr lang="en-US" sz="2000" dirty="0" smtClean="0"/>
              <a:t>PHILIST	List of Pay Periods/Pay</a:t>
            </a:r>
          </a:p>
          <a:p>
            <a:r>
              <a:rPr lang="en-US" sz="2000" dirty="0" smtClean="0"/>
              <a:t>PHICHEK	Specific Check Info</a:t>
            </a:r>
          </a:p>
          <a:p>
            <a:r>
              <a:rPr lang="en-US" sz="2000" dirty="0" smtClean="0"/>
              <a:t>NBAJOBS	Jobs List</a:t>
            </a:r>
          </a:p>
          <a:p>
            <a:r>
              <a:rPr lang="en-US" sz="2000" dirty="0" smtClean="0"/>
              <a:t>NBIPORG	Organization Numbers</a:t>
            </a:r>
          </a:p>
          <a:p>
            <a:r>
              <a:rPr lang="en-US" sz="2000" dirty="0" smtClean="0"/>
              <a:t>NBIPINC	Position Numbers</a:t>
            </a:r>
          </a:p>
          <a:p>
            <a:r>
              <a:rPr lang="en-US" sz="2000" dirty="0" smtClean="0"/>
              <a:t>SPAIDEN	State/County/Country</a:t>
            </a:r>
          </a:p>
          <a:p>
            <a:r>
              <a:rPr lang="en-US" sz="2000" dirty="0" smtClean="0"/>
              <a:t>PDADEDN	Federal/State Deductions</a:t>
            </a:r>
          </a:p>
          <a:p>
            <a:r>
              <a:rPr lang="en-US" sz="2000" dirty="0" smtClean="0"/>
              <a:t>PEIDTOT	Premium Deductions</a:t>
            </a:r>
          </a:p>
          <a:p>
            <a:r>
              <a:rPr lang="en-US" sz="2000" dirty="0" smtClean="0"/>
              <a:t>GXADIRD	Payroll Direct Deposit Banking Info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Top-10 (or 16) Screens for MUW HR Banner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064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9547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Please turn off your cell phone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If you must leave the session early, please do so discreetly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Please avoid side conversation during the session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Session Rules of Etiquette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733800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3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PEIJTOT	Earning Totals</a:t>
            </a:r>
          </a:p>
          <a:p>
            <a:r>
              <a:rPr lang="en-US" sz="2000" dirty="0" smtClean="0"/>
              <a:t>PEIETOT</a:t>
            </a:r>
            <a:r>
              <a:rPr lang="en-US" sz="2000" dirty="0"/>
              <a:t>	</a:t>
            </a:r>
            <a:r>
              <a:rPr lang="en-US" sz="2000" dirty="0" smtClean="0"/>
              <a:t>Payroll Totals</a:t>
            </a:r>
          </a:p>
          <a:p>
            <a:r>
              <a:rPr lang="en-US" sz="2000" dirty="0" smtClean="0"/>
              <a:t>SFAREGQ    Student Enrollment</a:t>
            </a:r>
          </a:p>
          <a:p>
            <a:r>
              <a:rPr lang="en-US" sz="2000" dirty="0" smtClean="0"/>
              <a:t>PTRCALN	Payroll Calendar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700" dirty="0" smtClean="0"/>
              <a:t>Screens for MUW HR Banner (cont.)</a:t>
            </a:r>
            <a:endParaRPr lang="en-US" sz="3700" dirty="0"/>
          </a:p>
        </p:txBody>
      </p:sp>
    </p:spTree>
    <p:extLst>
      <p:ext uri="{BB962C8B-B14F-4D97-AF65-F5344CB8AC3E}">
        <p14:creationId xmlns:p14="http://schemas.microsoft.com/office/powerpoint/2010/main" val="4155746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helpful in getting the Banner number off to a good start.</a:t>
            </a:r>
          </a:p>
          <a:p>
            <a:r>
              <a:rPr lang="en-US" dirty="0" smtClean="0"/>
              <a:t>Create that person! </a:t>
            </a:r>
            <a:endParaRPr lang="en-US" dirty="0" smtClean="0"/>
          </a:p>
          <a:p>
            <a:r>
              <a:rPr lang="en-US" dirty="0" smtClean="0"/>
              <a:t>One-stop-shop.</a:t>
            </a:r>
            <a:endParaRPr lang="en-US" dirty="0" smtClean="0"/>
          </a:p>
          <a:p>
            <a:r>
              <a:rPr lang="en-US" dirty="0" smtClean="0"/>
              <a:t>Add the details.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PEAHIRE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77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MUW, our Payroll Accountant and the Payroll Assistant usually enter the job.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Entering Jobs, Pay &amp; Details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7040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8610600" cy="632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90960"/>
            <a:ext cx="7409854" cy="572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0570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to remember/what to do/what not to do</a:t>
            </a:r>
          </a:p>
          <a:p>
            <a:r>
              <a:rPr lang="en-US" dirty="0" smtClean="0"/>
              <a:t>Start Check out process early</a:t>
            </a:r>
          </a:p>
          <a:p>
            <a:r>
              <a:rPr lang="en-US" dirty="0" smtClean="0"/>
              <a:t>Send Checkout Forms via email</a:t>
            </a:r>
          </a:p>
          <a:p>
            <a:r>
              <a:rPr lang="en-US" dirty="0" smtClean="0"/>
              <a:t>Last day on campus and last day on resignation letter might be different</a:t>
            </a:r>
          </a:p>
          <a:p>
            <a:r>
              <a:rPr lang="en-US" dirty="0" smtClean="0"/>
              <a:t>Lots of steps before and after termination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Terminating an Employee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1223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666750"/>
            <a:ext cx="15240000" cy="8191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00" y="-704850"/>
            <a:ext cx="15240000" cy="826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3879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666750"/>
            <a:ext cx="15240000" cy="8191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00" y="-704850"/>
            <a:ext cx="15240000" cy="826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0070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 smtClean="0"/>
          </a:p>
          <a:p>
            <a:r>
              <a:rPr lang="en-US" sz="3600" dirty="0" smtClean="0"/>
              <a:t>The fun never ends until </a:t>
            </a:r>
          </a:p>
          <a:p>
            <a:pPr marL="109728" indent="0">
              <a:buNone/>
            </a:pPr>
            <a:r>
              <a:rPr lang="en-US" sz="3600" dirty="0"/>
              <a:t>  </a:t>
            </a:r>
            <a:r>
              <a:rPr lang="en-US" sz="3600" dirty="0" smtClean="0"/>
              <a:t>either:</a:t>
            </a:r>
          </a:p>
          <a:p>
            <a:pPr marL="109728" indent="0">
              <a:buNone/>
            </a:pPr>
            <a:r>
              <a:rPr lang="en-US" sz="3600" dirty="0" smtClean="0"/>
              <a:t>     3 years after hire date, or</a:t>
            </a:r>
          </a:p>
          <a:p>
            <a:pPr marL="109728" indent="0">
              <a:buNone/>
            </a:pPr>
            <a:r>
              <a:rPr lang="en-US" sz="3600" dirty="0" smtClean="0"/>
              <a:t>     1 year after termination date, 	whichever is greatest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Terminated Employees’ </a:t>
            </a:r>
            <a:br>
              <a:rPr lang="en-US" dirty="0" smtClean="0"/>
            </a:br>
            <a:r>
              <a:rPr lang="en-US" dirty="0" smtClean="0"/>
              <a:t>Retention of I-9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7945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Hire </a:t>
            </a:r>
            <a:r>
              <a:rPr lang="en-US" dirty="0"/>
              <a:t>date: 01/02/2017 </a:t>
            </a:r>
          </a:p>
          <a:p>
            <a:pPr marL="109728" indent="0">
              <a:buNone/>
            </a:pPr>
            <a:r>
              <a:rPr lang="en-US" dirty="0"/>
              <a:t>  </a:t>
            </a:r>
            <a:r>
              <a:rPr lang="en-US" dirty="0" smtClean="0"/>
              <a:t>Term </a:t>
            </a:r>
            <a:r>
              <a:rPr lang="en-US" dirty="0"/>
              <a:t>date: 06/30/2017</a:t>
            </a:r>
          </a:p>
          <a:p>
            <a:pPr marL="109728" indent="0">
              <a:buNone/>
            </a:pPr>
            <a:r>
              <a:rPr lang="en-US" dirty="0"/>
              <a:t>   </a:t>
            </a: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 </a:t>
            </a:r>
            <a:r>
              <a:rPr lang="en-US" dirty="0"/>
              <a:t>I-9 destroy date is the greater of</a:t>
            </a:r>
          </a:p>
          <a:p>
            <a:pPr marL="109728" indent="0">
              <a:buNone/>
            </a:pPr>
            <a:r>
              <a:rPr lang="en-US" dirty="0"/>
              <a:t>               01/02/2020</a:t>
            </a:r>
          </a:p>
          <a:p>
            <a:pPr marL="109728" indent="0">
              <a:buNone/>
            </a:pPr>
            <a:r>
              <a:rPr lang="en-US" dirty="0"/>
              <a:t>               06/30/2018</a:t>
            </a:r>
          </a:p>
          <a:p>
            <a:endParaRPr lang="en-US" dirty="0" smtClean="0"/>
          </a:p>
          <a:p>
            <a:r>
              <a:rPr lang="en-US" dirty="0" smtClean="0"/>
              <a:t>What is the destroy date?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I-9 Math for HR: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872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187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Federal Government</a:t>
            </a:r>
          </a:p>
          <a:p>
            <a:r>
              <a:rPr lang="en-US" dirty="0" smtClean="0"/>
              <a:t>State Government</a:t>
            </a:r>
          </a:p>
          <a:p>
            <a:r>
              <a:rPr lang="en-US" dirty="0" smtClean="0"/>
              <a:t>IHL Policy</a:t>
            </a:r>
          </a:p>
          <a:p>
            <a:r>
              <a:rPr lang="en-US" dirty="0" smtClean="0"/>
              <a:t>University Policy</a:t>
            </a:r>
          </a:p>
          <a:p>
            <a:r>
              <a:rPr lang="en-US" dirty="0" smtClean="0"/>
              <a:t>Best HR practices</a:t>
            </a:r>
          </a:p>
          <a:p>
            <a:r>
              <a:rPr lang="en-US" dirty="0" smtClean="0"/>
              <a:t>Best department practices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Why do HR offices have </a:t>
            </a:r>
            <a:br>
              <a:rPr lang="en-US" dirty="0" smtClean="0"/>
            </a:br>
            <a:r>
              <a:rPr lang="en-US" dirty="0" smtClean="0"/>
              <a:t>so many forms?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90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That’s all folks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40" y="1676400"/>
            <a:ext cx="2941320" cy="4137994"/>
          </a:xfrm>
        </p:spPr>
      </p:pic>
    </p:spTree>
    <p:extLst>
      <p:ext uri="{BB962C8B-B14F-4D97-AF65-F5344CB8AC3E}">
        <p14:creationId xmlns:p14="http://schemas.microsoft.com/office/powerpoint/2010/main" val="2623426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Payroll!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Other reporting as needed.		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762000"/>
            <a:ext cx="3429000" cy="3876675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600200"/>
            <a:ext cx="2432050" cy="2432050"/>
          </a:xfrm>
        </p:spPr>
      </p:pic>
    </p:spTree>
    <p:extLst>
      <p:ext uri="{BB962C8B-B14F-4D97-AF65-F5344CB8AC3E}">
        <p14:creationId xmlns:p14="http://schemas.microsoft.com/office/powerpoint/2010/main" val="132962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Awesome co-workers</a:t>
            </a:r>
          </a:p>
          <a:p>
            <a:r>
              <a:rPr lang="en-US" dirty="0" smtClean="0"/>
              <a:t>Great boss</a:t>
            </a:r>
          </a:p>
          <a:p>
            <a:r>
              <a:rPr lang="en-US" dirty="0" smtClean="0"/>
              <a:t>Lots of post-it notes &amp; pens that write well</a:t>
            </a:r>
          </a:p>
          <a:p>
            <a:r>
              <a:rPr lang="en-US" dirty="0" smtClean="0"/>
              <a:t>Checklists</a:t>
            </a:r>
          </a:p>
          <a:p>
            <a:r>
              <a:rPr lang="en-US" dirty="0" smtClean="0"/>
              <a:t>Cheat sheets</a:t>
            </a:r>
          </a:p>
          <a:p>
            <a:r>
              <a:rPr lang="en-US" dirty="0" smtClean="0"/>
              <a:t>A clear understanding of your own processes</a:t>
            </a:r>
          </a:p>
          <a:p>
            <a:pPr lvl="1"/>
            <a:r>
              <a:rPr lang="en-US" dirty="0" smtClean="0"/>
              <a:t>This can and often will change daily</a:t>
            </a:r>
          </a:p>
          <a:p>
            <a:pPr lvl="1"/>
            <a:endParaRPr lang="en-US" dirty="0"/>
          </a:p>
          <a:p>
            <a:pPr marL="393192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Essentials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724400"/>
            <a:ext cx="3019425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036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detailed do you want this presentation to be?</a:t>
            </a:r>
          </a:p>
          <a:p>
            <a:r>
              <a:rPr lang="en-US" dirty="0" smtClean="0"/>
              <a:t>Are you new to HR? Are you new to Banner? </a:t>
            </a:r>
          </a:p>
          <a:p>
            <a:r>
              <a:rPr lang="en-US" dirty="0" smtClean="0"/>
              <a:t>Are your new hire forms paper, on-line (links) or a combination of both?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Audience Poll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962400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968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Payroll</a:t>
            </a:r>
          </a:p>
          <a:p>
            <a:pPr lvl="1"/>
            <a:r>
              <a:rPr lang="en-US" dirty="0" smtClean="0"/>
              <a:t>Employees past and present</a:t>
            </a:r>
          </a:p>
          <a:p>
            <a:pPr lvl="1"/>
            <a:r>
              <a:rPr lang="en-US" dirty="0" smtClean="0"/>
              <a:t>Pay and all deductions associated with it</a:t>
            </a:r>
          </a:p>
          <a:p>
            <a:pPr lvl="1"/>
            <a:r>
              <a:rPr lang="en-US" dirty="0" smtClean="0"/>
              <a:t>Demographic Info</a:t>
            </a:r>
            <a:endParaRPr lang="en-US" dirty="0"/>
          </a:p>
          <a:p>
            <a:pPr lvl="1"/>
            <a:r>
              <a:rPr lang="en-US" dirty="0" smtClean="0"/>
              <a:t>Benefit deductions</a:t>
            </a:r>
          </a:p>
          <a:p>
            <a:pPr lvl="1"/>
            <a:r>
              <a:rPr lang="en-US" dirty="0" smtClean="0"/>
              <a:t>Tracking of received paperwork</a:t>
            </a:r>
          </a:p>
          <a:p>
            <a:r>
              <a:rPr lang="en-US" dirty="0" smtClean="0"/>
              <a:t>Reporting</a:t>
            </a:r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Banner’s role in HR at MUW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5928">
            <a:off x="5067333" y="4189368"/>
            <a:ext cx="2667393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38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Regular benefits eligible employees</a:t>
            </a:r>
          </a:p>
          <a:p>
            <a:r>
              <a:rPr lang="en-US" dirty="0"/>
              <a:t>Part-time benefits eligible employees</a:t>
            </a:r>
          </a:p>
          <a:p>
            <a:r>
              <a:rPr lang="en-US" dirty="0" smtClean="0"/>
              <a:t>Student workers</a:t>
            </a:r>
          </a:p>
          <a:p>
            <a:r>
              <a:rPr lang="en-US" dirty="0" smtClean="0"/>
              <a:t>Non benefits eligible temps and adjuncts or employees less than 20 hours per week</a:t>
            </a:r>
          </a:p>
          <a:p>
            <a:endParaRPr lang="en-US" dirty="0"/>
          </a:p>
          <a:p>
            <a:r>
              <a:rPr lang="en-US" dirty="0" smtClean="0"/>
              <a:t>Note: your institution’s definitions of employee categories may defer from MUW’s</a:t>
            </a:r>
          </a:p>
          <a:p>
            <a:pPr marL="109728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New Hires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407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7496" y="1421309"/>
            <a:ext cx="8229600" cy="4525963"/>
          </a:xfrm>
        </p:spPr>
        <p:txBody>
          <a:bodyPr/>
          <a:lstStyle/>
          <a:p>
            <a:r>
              <a:rPr lang="en-US" dirty="0" smtClean="0"/>
              <a:t>A hiring manager has a job opening</a:t>
            </a:r>
          </a:p>
          <a:p>
            <a:r>
              <a:rPr lang="en-US" dirty="0" smtClean="0"/>
              <a:t>MUW uses PeopleAdmin for job postings and the approval process</a:t>
            </a:r>
          </a:p>
          <a:p>
            <a:r>
              <a:rPr lang="en-US" dirty="0" smtClean="0"/>
              <a:t>Once a position is approved, the job is posted online </a:t>
            </a:r>
          </a:p>
          <a:p>
            <a:r>
              <a:rPr lang="en-US" dirty="0" smtClean="0"/>
              <a:t>Applicants</a:t>
            </a:r>
          </a:p>
          <a:p>
            <a:r>
              <a:rPr lang="en-US" dirty="0" smtClean="0"/>
              <a:t>Hiring manager reviews applications, interviews and then recommends that a specific candidate be hired  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all starts with a posting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418846"/>
            <a:ext cx="1128908" cy="8545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505200"/>
            <a:ext cx="1295400" cy="5751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154" y="4953000"/>
            <a:ext cx="1866900" cy="179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67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1261</TotalTime>
  <Words>821</Words>
  <Application>Microsoft Office PowerPoint</Application>
  <PresentationFormat>On-screen Show (4:3)</PresentationFormat>
  <Paragraphs>165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Calibri</vt:lpstr>
      <vt:lpstr>Lucida Sans Unicode</vt:lpstr>
      <vt:lpstr>Times New Roman</vt:lpstr>
      <vt:lpstr>Verdana</vt:lpstr>
      <vt:lpstr>Wide Latin</vt:lpstr>
      <vt:lpstr>Wingdings</vt:lpstr>
      <vt:lpstr>Wingdings 2</vt:lpstr>
      <vt:lpstr>Wingdings 3</vt:lpstr>
      <vt:lpstr>Concourse</vt:lpstr>
      <vt:lpstr>MBUG 2017 </vt:lpstr>
      <vt:lpstr>Session Rules of Etiquette</vt:lpstr>
      <vt:lpstr>Why do HR offices have  so many forms?</vt:lpstr>
      <vt:lpstr>Payroll!</vt:lpstr>
      <vt:lpstr>Essentials</vt:lpstr>
      <vt:lpstr>Audience Poll</vt:lpstr>
      <vt:lpstr>Banner’s role in HR at MUW</vt:lpstr>
      <vt:lpstr>New Hires</vt:lpstr>
      <vt:lpstr>It all starts with a posting</vt:lpstr>
      <vt:lpstr>Now, we have a candidate</vt:lpstr>
      <vt:lpstr>Now, we have an Employee</vt:lpstr>
      <vt:lpstr>HR Forms necessary for Banner</vt:lpstr>
      <vt:lpstr>I-9’s: Employment Eligibility Verification – E-Verify</vt:lpstr>
      <vt:lpstr>PowerPoint Presentation</vt:lpstr>
      <vt:lpstr>Creating a New Employee  in Banner</vt:lpstr>
      <vt:lpstr>PowerPoint Presentation</vt:lpstr>
      <vt:lpstr>Profiles/permission Banner access</vt:lpstr>
      <vt:lpstr>Banner Hot keys</vt:lpstr>
      <vt:lpstr>Top-10 (or 16) Screens for MUW HR Banner</vt:lpstr>
      <vt:lpstr>Screens for MUW HR Banner (cont.)</vt:lpstr>
      <vt:lpstr>PEAHIRE </vt:lpstr>
      <vt:lpstr>Entering Jobs, Pay &amp; Details</vt:lpstr>
      <vt:lpstr>PowerPoint Presentation</vt:lpstr>
      <vt:lpstr>Terminating an Employee</vt:lpstr>
      <vt:lpstr>PowerPoint Presentation</vt:lpstr>
      <vt:lpstr>PowerPoint Presentation</vt:lpstr>
      <vt:lpstr>Terminated Employees’  Retention of I-9</vt:lpstr>
      <vt:lpstr>I-9 Math for HR: </vt:lpstr>
      <vt:lpstr>Questions?</vt:lpstr>
      <vt:lpstr>That’s all folks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MBUG 2013</dc:title>
  <dc:creator>Edith</dc:creator>
  <cp:lastModifiedBy>Aune-Meghan M Winkler</cp:lastModifiedBy>
  <cp:revision>66</cp:revision>
  <cp:lastPrinted>2017-08-30T19:07:49Z</cp:lastPrinted>
  <dcterms:created xsi:type="dcterms:W3CDTF">2013-01-30T03:13:35Z</dcterms:created>
  <dcterms:modified xsi:type="dcterms:W3CDTF">2017-09-05T17:16:17Z</dcterms:modified>
</cp:coreProperties>
</file>