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957" r:id="rId2"/>
  </p:sldMasterIdLst>
  <p:notesMasterIdLst>
    <p:notesMasterId r:id="rId29"/>
  </p:notesMasterIdLst>
  <p:handoutMasterIdLst>
    <p:handoutMasterId r:id="rId30"/>
  </p:handoutMasterIdLst>
  <p:sldIdLst>
    <p:sldId id="297" r:id="rId3"/>
    <p:sldId id="295" r:id="rId4"/>
    <p:sldId id="281" r:id="rId5"/>
    <p:sldId id="296" r:id="rId6"/>
    <p:sldId id="257" r:id="rId7"/>
    <p:sldId id="258" r:id="rId8"/>
    <p:sldId id="259" r:id="rId9"/>
    <p:sldId id="260" r:id="rId10"/>
    <p:sldId id="269" r:id="rId11"/>
    <p:sldId id="265" r:id="rId12"/>
    <p:sldId id="266" r:id="rId13"/>
    <p:sldId id="279" r:id="rId14"/>
    <p:sldId id="273" r:id="rId15"/>
    <p:sldId id="278" r:id="rId16"/>
    <p:sldId id="264" r:id="rId17"/>
    <p:sldId id="282" r:id="rId18"/>
    <p:sldId id="287" r:id="rId19"/>
    <p:sldId id="283" r:id="rId20"/>
    <p:sldId id="288" r:id="rId21"/>
    <p:sldId id="284" r:id="rId22"/>
    <p:sldId id="285" r:id="rId23"/>
    <p:sldId id="292" r:id="rId24"/>
    <p:sldId id="291" r:id="rId25"/>
    <p:sldId id="293" r:id="rId26"/>
    <p:sldId id="289" r:id="rId27"/>
    <p:sldId id="294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99"/>
    <a:srgbClr val="6472FC"/>
    <a:srgbClr val="A1A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66" autoAdjust="0"/>
  </p:normalViewPr>
  <p:slideViewPr>
    <p:cSldViewPr>
      <p:cViewPr varScale="1">
        <p:scale>
          <a:sx n="71" d="100"/>
          <a:sy n="71" d="100"/>
        </p:scale>
        <p:origin x="3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B992DABC-E4A7-46DB-B5BE-6CB8ED2FE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5AC2399E-6CBD-4DA4-AA6F-158C063C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CAC31-E3CB-4BEA-A7FA-986198C6A4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BF235-5F42-4B2A-AF90-21DFC6B5152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A07B5-3E02-4FBD-86A7-3F41821B274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B8E08-821D-4639-BD72-0E16E468149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87880-2253-4B3E-B88F-2FA92577C6A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C2E2F-7D1E-4971-8E2B-C4B4B6A6B69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BA6EB-C1F1-4A10-B290-166D39F3758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85B83-BD56-44C8-B600-7907D212083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1B38A-CE13-4788-A5AD-BBB7AC9BE88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8D3C5-B4EE-4485-8A7D-7D6AB0637E5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2D4FE-AAE8-4C8A-9F10-8D0DCD58C33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E2C82-EF57-48FC-B988-3DF9B0E0277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BB91-5151-4887-AD24-6B598BFDD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E8C0-8359-491D-BB2B-A32CB2433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27013"/>
            <a:ext cx="2055813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27013"/>
            <a:ext cx="6018212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D71D0-A01B-40F2-82BB-F48B48E1E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BD17600-E054-47D8-9D70-F92C5EB4832F}" type="datetimeFigureOut">
              <a:rPr lang="en-US" smtClean="0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A30B7D7-F9C1-43D6-ABE0-CCBF9B87A7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953AD-F516-45A4-AAC9-8040B6E7C3CA}" type="datetimeFigureOut">
              <a:rPr lang="en-US" smtClean="0"/>
              <a:pPr>
                <a:defRPr/>
              </a:pPr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CF109-03DD-4B1B-AF68-8773FD23D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6AE81-DD94-4212-9B95-16AB7D7017E4}" type="datetimeFigureOut">
              <a:rPr lang="en-US" smtClean="0"/>
              <a:pPr>
                <a:defRPr/>
              </a:pPr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780C4-4CA4-4329-BB65-2F8891E870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6A94B-8C66-4B71-857D-04EDCA0F2770}" type="datetimeFigureOut">
              <a:rPr lang="en-US" smtClean="0"/>
              <a:pPr>
                <a:defRPr/>
              </a:pPr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4789-E8A9-4DEC-BB6D-CB65E8E23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DD942-0F72-4A18-BEC4-2AE953AE072C}" type="datetimeFigureOut">
              <a:rPr lang="en-US" smtClean="0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EB74B-1231-41E7-B3AC-07D2D4417A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03C2CB-A445-4B0D-B63C-BC026F6C6F7F}" type="datetimeFigureOut">
              <a:rPr lang="en-US" smtClean="0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55563-06F6-4D38-9423-3A1DEE566A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E2857-5082-4A9D-BCDD-23608A2DD726}" type="datetimeFigureOut">
              <a:rPr lang="en-US" smtClean="0"/>
              <a:pPr>
                <a:defRPr/>
              </a:pPr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6F7D1-2CD0-414B-86E3-4234A2A68B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2B2892EF-71C1-40B9-BDE6-D0FB80258D15}" type="datetimeFigureOut">
              <a:rPr lang="en-US" smtClean="0"/>
              <a:pPr>
                <a:defRPr/>
              </a:pPr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0C66D-26B0-4BAA-9B9D-67CEE339C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DC3BC-809E-4641-A544-7668B976A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60BA7B-66E1-444A-833E-23DF083A66ED}" type="datetimeFigureOut">
              <a:rPr lang="en-US" smtClean="0"/>
              <a:pPr>
                <a:defRPr/>
              </a:pPr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DF49B18-D4B8-406D-ABB3-94F15313C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1A397-2E59-4D5D-B214-4159CBD0B6B1}" type="datetimeFigureOut">
              <a:rPr lang="en-US" smtClean="0"/>
              <a:pPr>
                <a:defRPr/>
              </a:pPr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80535-4885-4154-9946-8BC3EDE39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5CA2C-F42F-4A95-A4F2-966B35E44EB5}" type="datetimeFigureOut">
              <a:rPr lang="en-US" smtClean="0"/>
              <a:pPr>
                <a:defRPr/>
              </a:pPr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44A8C-4306-4FF3-BEC9-306C895499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0D69-7237-40E7-BAF7-F40BD6A4F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912813"/>
            <a:ext cx="40370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912813"/>
            <a:ext cx="4037013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8587-7386-4918-9634-770B75A64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54BBC-15AB-44EB-BB57-522FDB0EC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25042-C38B-4F41-9379-77AB2ABC9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D5DED-EBA9-4F39-8DA1-17F9024C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3E55-5FDC-4BB5-B6AE-77129AD2B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094BC-D239-4D6D-B5A4-9F605E797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iStock_000007445355X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4913" y="632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27013"/>
            <a:ext cx="82264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912813"/>
            <a:ext cx="8226425" cy="5256212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28627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66CCFF"/>
                </a:solidFill>
              </a:defRPr>
            </a:lvl1pPr>
          </a:lstStyle>
          <a:p>
            <a:pPr>
              <a:defRPr/>
            </a:pPr>
            <a:fld id="{B3920B45-1912-43A9-84A0-60B075704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1524000" y="6454775"/>
            <a:ext cx="754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>
                <a:solidFill>
                  <a:srgbClr val="B2B2B2"/>
                </a:solidFill>
                <a:latin typeface="Sylfaen" pitchFamily="18" charset="0"/>
                <a:cs typeface="Arial" charset="0"/>
              </a:rPr>
              <a:t>B&amp;F WEEK               “GOT QUESTIONS?”   “WE’VE GOT ANSWERS”                     WWW.JSUMS.EDU/BUSINESSFINANCE</a:t>
            </a:r>
          </a:p>
        </p:txBody>
      </p:sp>
      <p:pic>
        <p:nvPicPr>
          <p:cNvPr id="1031" name="Picture 7" descr="flyingj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8425" y="644525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u="sng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3920B45-1912-43A9-84A0-60B075704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ums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Session Title: Finance Self-Service</a:t>
            </a:r>
          </a:p>
          <a:p>
            <a:pPr algn="l"/>
            <a:r>
              <a:rPr lang="en-US" sz="2000" dirty="0" smtClean="0"/>
              <a:t>Presented By: Keilani Vanish</a:t>
            </a:r>
          </a:p>
          <a:p>
            <a:pPr algn="l"/>
            <a:r>
              <a:rPr lang="en-US" sz="2000" dirty="0" smtClean="0"/>
              <a:t>Institution: Jackson State University</a:t>
            </a:r>
          </a:p>
          <a:p>
            <a:pPr algn="l"/>
            <a:r>
              <a:rPr lang="en-US" sz="2000" dirty="0" smtClean="0"/>
              <a:t>September 11</a:t>
            </a:r>
            <a:r>
              <a:rPr lang="en-US" sz="2000" smtClean="0"/>
              <a:t>, 2017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1C5D78F-FF8C-417A-9F47-EB0EDBC24FF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14400" y="2438400"/>
            <a:ext cx="7924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333399"/>
                </a:solidFill>
                <a:latin typeface="Tahoma" pitchFamily="34" charset="0"/>
              </a:rPr>
              <a:t>Select </a:t>
            </a:r>
            <a:r>
              <a:rPr lang="en-US" u="sng" dirty="0">
                <a:solidFill>
                  <a:srgbClr val="333399"/>
                </a:solidFill>
                <a:latin typeface="Tahoma" pitchFamily="34" charset="0"/>
              </a:rPr>
              <a:t>Budget Status by Account</a:t>
            </a:r>
            <a:r>
              <a:rPr lang="en-US" dirty="0">
                <a:solidFill>
                  <a:srgbClr val="333399"/>
                </a:solidFill>
                <a:latin typeface="Tahoma" pitchFamily="34" charset="0"/>
              </a:rPr>
              <a:t> to view budget information for organizations detailed by account.  </a:t>
            </a:r>
          </a:p>
          <a:p>
            <a:pPr>
              <a:buFontTx/>
              <a:buChar char="•"/>
            </a:pPr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333399"/>
                </a:solidFill>
                <a:latin typeface="Tahoma" pitchFamily="34" charset="0"/>
              </a:rPr>
              <a:t>Select </a:t>
            </a:r>
            <a:r>
              <a:rPr lang="en-US" u="sng" dirty="0">
                <a:solidFill>
                  <a:srgbClr val="333399"/>
                </a:solidFill>
                <a:latin typeface="Tahoma" pitchFamily="34" charset="0"/>
              </a:rPr>
              <a:t>Budget Status by Organizational Hierarchy</a:t>
            </a:r>
            <a:r>
              <a:rPr lang="en-US" dirty="0">
                <a:solidFill>
                  <a:srgbClr val="333399"/>
                </a:solidFill>
                <a:latin typeface="Tahoma" pitchFamily="34" charset="0"/>
              </a:rPr>
              <a:t> to view summarized budget information using Organization codes.</a:t>
            </a:r>
          </a:p>
          <a:p>
            <a:pPr>
              <a:buFontTx/>
              <a:buChar char="•"/>
            </a:pPr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333399"/>
                </a:solidFill>
                <a:latin typeface="Tahoma" pitchFamily="34" charset="0"/>
              </a:rPr>
              <a:t>Select </a:t>
            </a:r>
            <a:r>
              <a:rPr lang="en-US" u="sng" dirty="0">
                <a:solidFill>
                  <a:srgbClr val="333399"/>
                </a:solidFill>
                <a:latin typeface="Tahoma" pitchFamily="34" charset="0"/>
              </a:rPr>
              <a:t>Payroll Expenses Detail</a:t>
            </a:r>
            <a:r>
              <a:rPr lang="en-US" dirty="0">
                <a:solidFill>
                  <a:srgbClr val="333399"/>
                </a:solidFill>
                <a:latin typeface="Tahoma" pitchFamily="34" charset="0"/>
              </a:rPr>
              <a:t> to view the payroll detail for a specific fund and organization codes</a:t>
            </a:r>
            <a:endParaRPr lang="en-US" u="sng" dirty="0">
              <a:solidFill>
                <a:srgbClr val="333399"/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333399"/>
                </a:solidFill>
                <a:latin typeface="Tahoma" pitchFamily="34" charset="0"/>
              </a:rPr>
              <a:t>We are going to use Budget Status By Account.  Then select, “Create Query”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5800" y="609600"/>
            <a:ext cx="807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800" b="1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OPTION I: 	CREATE A NEW QUERY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431" t="28426" r="73077" b="53406"/>
          <a:stretch>
            <a:fillRect/>
          </a:stretch>
        </p:blipFill>
        <p:spPr bwMode="auto">
          <a:xfrm>
            <a:off x="1066800" y="990600"/>
            <a:ext cx="6781800" cy="14478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38800"/>
            <a:ext cx="1447800" cy="10804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uild="p" autoUpdateAnimBg="0" advAuto="5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B9DD6CF-CDB8-4C93-9C6F-08A056685A7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333399"/>
                </a:solidFill>
                <a:latin typeface="Tahoma" pitchFamily="34" charset="0"/>
              </a:rPr>
              <a:t>Select the appropriate check boxes for your query. </a:t>
            </a:r>
          </a:p>
          <a:p>
            <a:r>
              <a:rPr lang="en-US" sz="2000">
                <a:solidFill>
                  <a:srgbClr val="333399"/>
                </a:solidFill>
                <a:latin typeface="Tahoma" pitchFamily="34" charset="0"/>
              </a:rPr>
              <a:t>(This will select the ledger data columns to display on the report)</a:t>
            </a:r>
          </a:p>
          <a:p>
            <a:r>
              <a:rPr lang="en-US" sz="2000">
                <a:solidFill>
                  <a:srgbClr val="333399"/>
                </a:solidFill>
                <a:latin typeface="Tahoma" pitchFamily="34" charset="0"/>
              </a:rPr>
              <a:t>Then select “Continue”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 t="18753" r="53912" b="18753"/>
          <a:stretch>
            <a:fillRect/>
          </a:stretch>
        </p:blipFill>
        <p:spPr bwMode="auto">
          <a:xfrm>
            <a:off x="2057400" y="1676400"/>
            <a:ext cx="5638800" cy="4418013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1766CD5-0C6C-4405-8EEB-78F8BB46D50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8600" y="4638675"/>
            <a:ext cx="89154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 b="1" u="sng" dirty="0">
                <a:solidFill>
                  <a:srgbClr val="333399"/>
                </a:solidFill>
                <a:latin typeface="Tahoma" pitchFamily="34" charset="0"/>
              </a:rPr>
              <a:t>Enter the correct code to view your budget:</a:t>
            </a:r>
          </a:p>
          <a:p>
            <a:pPr marL="457200" indent="-457200">
              <a:buFontTx/>
              <a:buAutoNum type="arabicPeriod" startAt="4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Index # (old FRS account number); </a:t>
            </a:r>
            <a:r>
              <a:rPr lang="en-US" sz="1400" u="sng" dirty="0">
                <a:solidFill>
                  <a:srgbClr val="333399"/>
                </a:solidFill>
                <a:latin typeface="Tahoma" pitchFamily="34" charset="0"/>
              </a:rPr>
              <a:t>or</a:t>
            </a: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 Enter  Fund Code</a:t>
            </a:r>
            <a:r>
              <a:rPr lang="en-US" sz="14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(If you use the index# the next screen will automatically populate the fund and organization)</a:t>
            </a:r>
          </a:p>
          <a:p>
            <a:pPr marL="457200" indent="-457200">
              <a:buFontTx/>
              <a:buAutoNum type="arabicPeriod" startAt="4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Enter organization </a:t>
            </a:r>
            <a:r>
              <a:rPr lang="en-US" sz="1400" u="sng" dirty="0">
                <a:solidFill>
                  <a:srgbClr val="333399"/>
                </a:solidFill>
                <a:latin typeface="Tahoma" pitchFamily="34" charset="0"/>
              </a:rPr>
              <a:t>or</a:t>
            </a: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 grant code; </a:t>
            </a:r>
          </a:p>
          <a:p>
            <a:pPr marL="457200" indent="-457200">
              <a:buFontTx/>
              <a:buAutoNum type="arabicPeriod" startAt="4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Account code is optional.  If you leave the account code field blank, the query will retrieve all applicable account codes.</a:t>
            </a:r>
          </a:p>
          <a:p>
            <a:pPr marL="457200" indent="-457200"/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	</a:t>
            </a:r>
            <a:r>
              <a:rPr lang="en-US" sz="1400" dirty="0">
                <a:solidFill>
                  <a:srgbClr val="FF0000"/>
                </a:solidFill>
                <a:latin typeface="Tahoma" pitchFamily="34" charset="0"/>
              </a:rPr>
              <a:t>** Tip:  To query by account, you may enter any account code or any part of the account code followed 	by the % sign, i.e. enter 6% or 610% for all accounts beginning with 6… or 610…** </a:t>
            </a:r>
          </a:p>
          <a:p>
            <a:pPr marL="914400" lvl="1" indent="-457200"/>
            <a:r>
              <a:rPr lang="en-US" sz="1400" dirty="0">
                <a:solidFill>
                  <a:srgbClr val="FF0000"/>
                </a:solidFill>
                <a:latin typeface="Tahoma" pitchFamily="34" charset="0"/>
              </a:rPr>
              <a:t>	Click “Submit Query”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0" y="533400"/>
            <a:ext cx="1905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>
                <a:solidFill>
                  <a:srgbClr val="333399"/>
                </a:solidFill>
                <a:latin typeface="Tahoma" pitchFamily="34" charset="0"/>
              </a:rPr>
              <a:t>Fiscal periods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01 – July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02 – August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03 – September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04 – October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05 – November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06 – December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07 – January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08 – February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09 – March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10 – April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11 – May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12 – June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13 – Year to date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14 – Year to date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28600" y="3733800"/>
            <a:ext cx="8915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 b="1" u="sng" dirty="0">
                <a:solidFill>
                  <a:srgbClr val="333399"/>
                </a:solidFill>
                <a:latin typeface="Tahoma" pitchFamily="34" charset="0"/>
              </a:rPr>
              <a:t>Enter the required parameters for your query: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  Fiscal Year:			2013/2014		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  Fiscal Period:			See Fiscal Periods above  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solidFill>
                  <a:srgbClr val="333399"/>
                </a:solidFill>
                <a:latin typeface="Tahoma" pitchFamily="34" charset="0"/>
              </a:rPr>
              <a:t>  Chart of Accounts:  		J – Jackson State University</a:t>
            </a:r>
          </a:p>
          <a:p>
            <a:pPr marL="457200" indent="-457200">
              <a:buFontTx/>
              <a:buChar char="•"/>
            </a:pPr>
            <a:endParaRPr lang="en-US" sz="1400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37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3.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81000" y="1600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5.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381000" y="2133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6.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37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1.</a:t>
            </a:r>
          </a:p>
        </p:txBody>
      </p:sp>
      <p:pic>
        <p:nvPicPr>
          <p:cNvPr id="17418" name="Picture 14"/>
          <p:cNvPicPr>
            <a:picLocks noChangeAspect="1" noChangeArrowheads="1"/>
          </p:cNvPicPr>
          <p:nvPr/>
        </p:nvPicPr>
        <p:blipFill>
          <a:blip r:embed="rId3" cstate="print"/>
          <a:srcRect l="50163" t="56647" r="35127" b="14697"/>
          <a:stretch>
            <a:fillRect/>
          </a:stretch>
        </p:blipFill>
        <p:spPr bwMode="auto">
          <a:xfrm>
            <a:off x="838200" y="381000"/>
            <a:ext cx="5867400" cy="32766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105400" y="9906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4.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181600" y="457200"/>
            <a:ext cx="3778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2.</a:t>
            </a: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3505200" y="1295400"/>
            <a:ext cx="2209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  <p:bldP spid="43013" grpId="0" autoUpdateAnimBg="0"/>
      <p:bldP spid="43016" grpId="0" autoUpdateAnimBg="0"/>
      <p:bldP spid="43017" grpId="0" autoUpdateAnimBg="0"/>
      <p:bldP spid="43023" grpId="0" autoUpdateAnimBg="0"/>
      <p:bldP spid="43014" grpId="0" autoUpdateAnimBg="0"/>
      <p:bldP spid="43020" grpId="0" animBg="1" autoUpdateAnimBg="0"/>
      <p:bldP spid="43015" grpId="0" animBg="1" autoUpdateAnimBg="0"/>
      <p:bldP spid="430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03B31A0-E2A9-428D-962D-EC99C4B22B4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800" name="Rectangle 103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</a:rPr>
              <a:t>The available balance is $201,363.37. (Year to date)-(Encumbrances)-(Reservations)=Available Balance</a:t>
            </a:r>
          </a:p>
        </p:txBody>
      </p:sp>
      <p:pic>
        <p:nvPicPr>
          <p:cNvPr id="33801" name="Picture 1033"/>
          <p:cNvPicPr>
            <a:picLocks noChangeAspect="1" noChangeArrowheads="1"/>
          </p:cNvPicPr>
          <p:nvPr/>
        </p:nvPicPr>
        <p:blipFill>
          <a:blip r:embed="rId3" cstate="print"/>
          <a:srcRect t="18753" r="3094" b="16098"/>
          <a:stretch>
            <a:fillRect/>
          </a:stretch>
        </p:blipFill>
        <p:spPr bwMode="auto">
          <a:xfrm>
            <a:off x="381000" y="1447800"/>
            <a:ext cx="8461375" cy="4267200"/>
          </a:xfrm>
          <a:prstGeom prst="rect">
            <a:avLst/>
          </a:prstGeom>
          <a:noFill/>
          <a:ln w="28575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489DAA8-2664-48C3-99E6-0704ABD18AD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09600" y="533400"/>
            <a:ext cx="8343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>
                <a:solidFill>
                  <a:srgbClr val="333399"/>
                </a:solidFill>
                <a:latin typeface="Tahoma" pitchFamily="34" charset="0"/>
              </a:rPr>
              <a:t>You may download budget query data to a Microsoft Excel spreadsheet by clicking “Download all or selected ledger columns”.</a:t>
            </a: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 cstate="print"/>
          <a:srcRect t="18753" r="31223" b="38506"/>
          <a:stretch>
            <a:fillRect/>
          </a:stretch>
        </p:blipFill>
        <p:spPr bwMode="auto">
          <a:xfrm>
            <a:off x="914400" y="1447800"/>
            <a:ext cx="6708775" cy="312737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5715000" y="3505200"/>
            <a:ext cx="19812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arrow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7772400" y="3046413"/>
            <a:ext cx="1371600" cy="91598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333399"/>
                </a:solidFill>
                <a:latin typeface="Tahoma" pitchFamily="34" charset="0"/>
              </a:rPr>
              <a:t>Click to download into excel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57200" y="4648200"/>
            <a:ext cx="85534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333399"/>
                </a:solidFill>
                <a:latin typeface="Tahoma" pitchFamily="34" charset="0"/>
              </a:rPr>
              <a:t>To save this query, enter the selected name for the query and click “save query as” button.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This query will be named finance101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257800"/>
            <a:ext cx="1447800" cy="15376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93" grpId="0" animBg="1"/>
      <p:bldP spid="41994" grpId="0" animBg="1"/>
      <p:bldP spid="419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F999FA-7468-4994-8C5F-0DBD841F5C4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828800" y="4876800"/>
            <a:ext cx="533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b="1" u="sng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To Retrieve an Existing Query</a:t>
            </a:r>
          </a:p>
          <a:p>
            <a:r>
              <a:rPr lang="en-US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In the “Retrieve Existing Query” Drop-down box, </a:t>
            </a:r>
          </a:p>
          <a:p>
            <a:r>
              <a:rPr lang="en-US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Scroll to select the query you would like to retrieve </a:t>
            </a:r>
          </a:p>
          <a:p>
            <a:r>
              <a:rPr lang="en-US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Then select “Retrieve Query”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85800" y="5334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OPTION II:	RETRIEVE EXISTING QUERY 	</a:t>
            </a:r>
          </a:p>
        </p:txBody>
      </p:sp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3" cstate="print"/>
          <a:srcRect t="17752" r="38255" b="18753"/>
          <a:stretch>
            <a:fillRect/>
          </a:stretch>
        </p:blipFill>
        <p:spPr bwMode="auto">
          <a:xfrm>
            <a:off x="1295400" y="990600"/>
            <a:ext cx="5640388" cy="388302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4495800" y="1981200"/>
            <a:ext cx="25908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arrow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146925" y="1790700"/>
            <a:ext cx="19208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333399"/>
                </a:solidFill>
                <a:latin typeface="Tahoma" pitchFamily="34" charset="0"/>
              </a:rPr>
              <a:t>Query that was previously saved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utoUpdateAnimBg="0"/>
      <p:bldP spid="10259" grpId="0" autoUpdateAnimBg="0"/>
      <p:bldP spid="10262" grpId="0" animBg="1"/>
      <p:bldP spid="102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6C102DF-F79C-489E-AB30-285E2B1820A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Select Encumbrance Queries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960" t="24004" r="3000" b="18065"/>
          <a:stretch>
            <a:fillRect/>
          </a:stretch>
        </p:blipFill>
        <p:spPr bwMode="auto">
          <a:xfrm>
            <a:off x="533400" y="1371600"/>
            <a:ext cx="8229600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2049463" y="3730625"/>
            <a:ext cx="21415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7FC390C-6009-47AF-A6AB-ABE6B9D4592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4638675"/>
            <a:ext cx="89154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 b="1" u="sng">
                <a:solidFill>
                  <a:srgbClr val="333399"/>
                </a:solidFill>
                <a:latin typeface="Tahoma" pitchFamily="34" charset="0"/>
              </a:rPr>
              <a:t>Enter the correct code to view your budget:</a:t>
            </a:r>
          </a:p>
          <a:p>
            <a:pPr marL="457200" indent="-457200">
              <a:buFontTx/>
              <a:buAutoNum type="arabicPeriod" startAt="4"/>
            </a:pPr>
            <a:r>
              <a:rPr lang="en-US" sz="1400">
                <a:solidFill>
                  <a:srgbClr val="333399"/>
                </a:solidFill>
                <a:latin typeface="Tahoma" pitchFamily="34" charset="0"/>
              </a:rPr>
              <a:t>Index # (old FRS account number); </a:t>
            </a:r>
            <a:r>
              <a:rPr lang="en-US" sz="1400" u="sng">
                <a:solidFill>
                  <a:srgbClr val="333399"/>
                </a:solidFill>
                <a:latin typeface="Tahoma" pitchFamily="34" charset="0"/>
              </a:rPr>
              <a:t>or</a:t>
            </a:r>
            <a:r>
              <a:rPr lang="en-US" sz="1400">
                <a:solidFill>
                  <a:srgbClr val="333399"/>
                </a:solidFill>
                <a:latin typeface="Tahoma" pitchFamily="34" charset="0"/>
              </a:rPr>
              <a:t> Enter  Fund Code</a:t>
            </a:r>
            <a:r>
              <a:rPr lang="en-US" sz="140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(If you use the index# the next screen will automatically populate the fund and organization)</a:t>
            </a:r>
          </a:p>
          <a:p>
            <a:pPr marL="457200" indent="-457200">
              <a:buFontTx/>
              <a:buAutoNum type="arabicPeriod" startAt="4"/>
            </a:pPr>
            <a:r>
              <a:rPr lang="en-US" sz="1400">
                <a:solidFill>
                  <a:srgbClr val="333399"/>
                </a:solidFill>
                <a:latin typeface="Tahoma" pitchFamily="34" charset="0"/>
              </a:rPr>
              <a:t>Enter organization </a:t>
            </a:r>
            <a:r>
              <a:rPr lang="en-US" sz="1400" u="sng">
                <a:solidFill>
                  <a:srgbClr val="333399"/>
                </a:solidFill>
                <a:latin typeface="Tahoma" pitchFamily="34" charset="0"/>
              </a:rPr>
              <a:t>or</a:t>
            </a:r>
            <a:r>
              <a:rPr lang="en-US" sz="1400">
                <a:solidFill>
                  <a:srgbClr val="333399"/>
                </a:solidFill>
                <a:latin typeface="Tahoma" pitchFamily="34" charset="0"/>
              </a:rPr>
              <a:t> grant code; </a:t>
            </a:r>
          </a:p>
          <a:p>
            <a:pPr marL="457200" indent="-457200">
              <a:buFontTx/>
              <a:buAutoNum type="arabicPeriod" startAt="4"/>
            </a:pPr>
            <a:r>
              <a:rPr lang="en-US" sz="1400">
                <a:solidFill>
                  <a:srgbClr val="333399"/>
                </a:solidFill>
                <a:latin typeface="Tahoma" pitchFamily="34" charset="0"/>
              </a:rPr>
              <a:t>Account code is optional.  If you leave the account code field blank, the query will retrieve all applicable account codes.</a:t>
            </a:r>
          </a:p>
          <a:p>
            <a:pPr marL="457200" indent="-457200"/>
            <a:r>
              <a:rPr lang="en-US" sz="1400">
                <a:solidFill>
                  <a:srgbClr val="333399"/>
                </a:solidFill>
                <a:latin typeface="Tahoma" pitchFamily="34" charset="0"/>
              </a:rPr>
              <a:t>	</a:t>
            </a:r>
            <a:r>
              <a:rPr lang="en-US" sz="1400">
                <a:solidFill>
                  <a:srgbClr val="FF0000"/>
                </a:solidFill>
                <a:latin typeface="Tahoma" pitchFamily="34" charset="0"/>
              </a:rPr>
              <a:t>** Tip:  To query by account, you may enter any account code or any part of the account code followed 	by the % sign, i.e. enter 6% or 610% for all accounts beginning with 6… or 610…** </a:t>
            </a:r>
          </a:p>
          <a:p>
            <a:pPr marL="914400" lvl="1" indent="-457200"/>
            <a:r>
              <a:rPr lang="en-US" sz="1400">
                <a:solidFill>
                  <a:srgbClr val="FF0000"/>
                </a:solidFill>
                <a:latin typeface="Tahoma" pitchFamily="34" charset="0"/>
              </a:rPr>
              <a:t>	Click “Submit Query”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58000" y="533400"/>
            <a:ext cx="1905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>
                <a:solidFill>
                  <a:srgbClr val="333399"/>
                </a:solidFill>
                <a:latin typeface="Tahoma" pitchFamily="34" charset="0"/>
              </a:rPr>
              <a:t>Fiscal periods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01 – July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02 – August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03 – September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04 – October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05 – November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06 – December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07 – January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08 – February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09 – March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10 – April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11 – May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12 – June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13 – Year to date</a:t>
            </a:r>
          </a:p>
          <a:p>
            <a:r>
              <a:rPr lang="en-US" sz="1400" b="1">
                <a:solidFill>
                  <a:srgbClr val="333399"/>
                </a:solidFill>
                <a:latin typeface="Tahoma" pitchFamily="34" charset="0"/>
              </a:rPr>
              <a:t>14 – Year to date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3733800"/>
            <a:ext cx="8915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 b="1" u="sng">
                <a:solidFill>
                  <a:srgbClr val="333399"/>
                </a:solidFill>
                <a:latin typeface="Tahoma" pitchFamily="34" charset="0"/>
              </a:rPr>
              <a:t>Enter the required parameters for your query:</a:t>
            </a:r>
          </a:p>
          <a:p>
            <a:pPr marL="457200" indent="-457200"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  <a:latin typeface="Tahoma" pitchFamily="34" charset="0"/>
              </a:rPr>
              <a:t>  Fiscal Year:			2013/2014		</a:t>
            </a:r>
          </a:p>
          <a:p>
            <a:pPr marL="457200" indent="-457200"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  <a:latin typeface="Tahoma" pitchFamily="34" charset="0"/>
              </a:rPr>
              <a:t>  Fiscal Period:			See Fiscal Periods above  </a:t>
            </a:r>
          </a:p>
          <a:p>
            <a:pPr marL="457200" indent="-457200">
              <a:buFontTx/>
              <a:buAutoNum type="arabicPeriod"/>
            </a:pPr>
            <a:r>
              <a:rPr lang="en-US" sz="1400">
                <a:solidFill>
                  <a:srgbClr val="333399"/>
                </a:solidFill>
                <a:latin typeface="Tahoma" pitchFamily="34" charset="0"/>
              </a:rPr>
              <a:t>  Chart of Accounts:  		J – Jackson State University</a:t>
            </a:r>
          </a:p>
          <a:p>
            <a:pPr marL="457200" indent="-457200">
              <a:buFontTx/>
              <a:buChar char="•"/>
            </a:pPr>
            <a:endParaRPr lang="en-US" sz="140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37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3.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381000" y="1600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5.</a:t>
            </a: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381000" y="2133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6.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37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1.</a:t>
            </a:r>
          </a:p>
        </p:txBody>
      </p:sp>
      <p:pic>
        <p:nvPicPr>
          <p:cNvPr id="22538" name="Picture 14"/>
          <p:cNvPicPr>
            <a:picLocks noChangeAspect="1" noChangeArrowheads="1"/>
          </p:cNvPicPr>
          <p:nvPr/>
        </p:nvPicPr>
        <p:blipFill>
          <a:blip r:embed="rId3" cstate="print"/>
          <a:srcRect l="50163" t="56647" r="35127" b="14697"/>
          <a:stretch>
            <a:fillRect/>
          </a:stretch>
        </p:blipFill>
        <p:spPr bwMode="auto">
          <a:xfrm>
            <a:off x="838200" y="381000"/>
            <a:ext cx="5867400" cy="32766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5105400" y="9906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4.</a:t>
            </a:r>
          </a:p>
        </p:txBody>
      </p:sp>
      <p:sp>
        <p:nvSpPr>
          <p:cNvPr id="22540" name="Text Box 7"/>
          <p:cNvSpPr txBox="1">
            <a:spLocks noChangeArrowheads="1"/>
          </p:cNvSpPr>
          <p:nvPr/>
        </p:nvSpPr>
        <p:spPr bwMode="auto">
          <a:xfrm>
            <a:off x="5181600" y="457200"/>
            <a:ext cx="3778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Tahoma" pitchFamily="34" charset="0"/>
              </a:rPr>
              <a:t>2.</a:t>
            </a:r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 flipV="1">
            <a:off x="3505200" y="1295400"/>
            <a:ext cx="2209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Content Placeholder 7"/>
          <p:cNvPicPr>
            <a:picLocks noGrp="1"/>
          </p:cNvPicPr>
          <p:nvPr>
            <p:ph idx="1"/>
          </p:nvPr>
        </p:nvPicPr>
        <p:blipFill>
          <a:blip r:embed="rId2" cstate="print"/>
          <a:srcRect t="34410" r="60820" b="20769"/>
          <a:stretch>
            <a:fillRect/>
          </a:stretch>
        </p:blipFill>
        <p:spPr>
          <a:xfrm>
            <a:off x="304800" y="990600"/>
            <a:ext cx="8382000" cy="4173538"/>
          </a:xfrm>
        </p:spPr>
      </p:pic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862F1-5818-450E-814F-D39757E628F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Encumbrance Detail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94CD98-43FD-4145-8DDB-9C7279A9918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Requisition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960" t="24004" r="3000" b="19298"/>
          <a:stretch>
            <a:fillRect/>
          </a:stretch>
        </p:blipFill>
        <p:spPr bwMode="auto">
          <a:xfrm>
            <a:off x="533400" y="1447800"/>
            <a:ext cx="8229600" cy="3505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1981200" y="3959225"/>
            <a:ext cx="21415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Please turn off your cell phone</a:t>
            </a:r>
          </a:p>
          <a:p>
            <a:endParaRPr lang="en-US" smtClean="0"/>
          </a:p>
          <a:p>
            <a:r>
              <a:rPr lang="en-US" smtClean="0"/>
              <a:t>If you must leave the session early, please do so discreetly</a:t>
            </a:r>
          </a:p>
          <a:p>
            <a:endParaRPr lang="en-US" smtClean="0"/>
          </a:p>
          <a:p>
            <a:r>
              <a:rPr lang="en-US" smtClean="0"/>
              <a:t>Please avoid side conversation during the sessions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929056C-778D-4A98-B304-2E03BC4A84E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Session Rules of Etiquette</a:t>
            </a:r>
          </a:p>
        </p:txBody>
      </p:sp>
      <p:pic>
        <p:nvPicPr>
          <p:cNvPr id="68610" name="Picture 2" descr="C:\Users\i9\AppData\Local\Microsoft\Windows\Temporary Internet Files\Content.IE5\0F7KXHDA\MC90043483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066800"/>
            <a:ext cx="171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C:\Users\i9\AppData\Local\Microsoft\Windows\Temporary Internet Files\Content.IE5\I3RHBBQL\MC9004378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18605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C:\Users\i9\AppData\Local\Microsoft\Windows\Temporary Internet Files\Content.IE5\0F7KXHDA\MC9004418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743200"/>
            <a:ext cx="1447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 t="6392" r="72171" b="18192"/>
          <a:stretch>
            <a:fillRect/>
          </a:stretch>
        </p:blipFill>
        <p:spPr>
          <a:xfrm>
            <a:off x="533400" y="1066800"/>
            <a:ext cx="8001000" cy="4724400"/>
          </a:xfrm>
        </p:spPr>
      </p:pic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E9B2F4F-E448-4A49-A4BD-5E84A49310B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Entering Requisition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867400"/>
            <a:ext cx="1066800" cy="92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 t="24334" r="79005" b="23549"/>
          <a:stretch>
            <a:fillRect/>
          </a:stretch>
        </p:blipFill>
        <p:spPr>
          <a:xfrm>
            <a:off x="1905000" y="228600"/>
            <a:ext cx="5946775" cy="5105400"/>
          </a:xfrm>
        </p:spPr>
      </p:pic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1E71B9B-B3AA-4FAC-9683-90B378B7FE2A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5E27FA7-29CC-469A-9241-1C56899DBD3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Select Approve Documents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960" t="24004" r="3000" b="10721"/>
          <a:stretch>
            <a:fillRect/>
          </a:stretch>
        </p:blipFill>
        <p:spPr bwMode="auto">
          <a:xfrm>
            <a:off x="685800" y="1066800"/>
            <a:ext cx="8229600" cy="4035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2057400" y="5181600"/>
            <a:ext cx="21415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50182" t="43419" r="37180" b="34888"/>
          <a:stretch>
            <a:fillRect/>
          </a:stretch>
        </p:blipFill>
        <p:spPr>
          <a:xfrm>
            <a:off x="457200" y="1905000"/>
            <a:ext cx="3886200" cy="1905000"/>
          </a:xfrm>
        </p:spPr>
      </p:pic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0F09FF4-FB68-45FF-9169-62B01A2E51A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mtClean="0"/>
              <a:t>Approving Documents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50095" t="52574" r="21954" b="5373"/>
          <a:stretch>
            <a:fillRect/>
          </a:stretch>
        </p:blipFill>
        <p:spPr bwMode="auto">
          <a:xfrm>
            <a:off x="3429000" y="3810000"/>
            <a:ext cx="52482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1066800" y="3733800"/>
            <a:ext cx="0" cy="914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24411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B85337B-C14B-4223-8529-E19FA8E3726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View Documents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960" t="24004" r="3000" b="10721"/>
          <a:stretch>
            <a:fillRect/>
          </a:stretch>
        </p:blipFill>
        <p:spPr bwMode="auto">
          <a:xfrm>
            <a:off x="609600" y="1143000"/>
            <a:ext cx="8229600" cy="4035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1905000" y="4267200"/>
            <a:ext cx="21415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50492" t="37810" r="35243" b="21322"/>
          <a:stretch>
            <a:fillRect/>
          </a:stretch>
        </p:blipFill>
        <p:spPr>
          <a:xfrm>
            <a:off x="914400" y="1143000"/>
            <a:ext cx="7467600" cy="3962400"/>
          </a:xfrm>
        </p:spPr>
      </p:pic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478130-606F-40B0-B880-51CB849251C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Viewing Documents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Keilani Vanish</a:t>
            </a:r>
          </a:p>
          <a:p>
            <a:r>
              <a:rPr lang="en-US" smtClean="0"/>
              <a:t>601-979-0330</a:t>
            </a:r>
          </a:p>
          <a:p>
            <a:r>
              <a:rPr lang="en-US" smtClean="0"/>
              <a:t>Keilani.r.vanish@jsums.edu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F617C0-E7BB-4AE0-AC55-848326A33A6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Any Questions</a:t>
            </a:r>
          </a:p>
        </p:txBody>
      </p:sp>
      <p:pic>
        <p:nvPicPr>
          <p:cNvPr id="64514" name="Picture 2" descr="C:\Users\i9\AppData\Local\Microsoft\Windows\Temporary Internet Files\Content.IE5\I3RHBBQL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91000"/>
            <a:ext cx="13620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user must have a valid Banner ID in SPAIDEN</a:t>
            </a:r>
          </a:p>
          <a:p>
            <a:pPr eaLnBrk="1" hangingPunct="1"/>
            <a:r>
              <a:rPr lang="en-US" dirty="0" smtClean="0"/>
              <a:t>Must have a Oracle ID</a:t>
            </a:r>
          </a:p>
          <a:p>
            <a:pPr eaLnBrk="1" hangingPunct="1"/>
            <a:r>
              <a:rPr lang="en-US" dirty="0" smtClean="0"/>
              <a:t>Create a relationship between the Oracle ID and the Banner ID on GOAEACC</a:t>
            </a:r>
          </a:p>
          <a:p>
            <a:pPr eaLnBrk="1" hangingPunct="1"/>
            <a:r>
              <a:rPr lang="en-US" dirty="0" smtClean="0"/>
              <a:t>Set up User Profile on FOMPROF and select the Self Service Access Indicator</a:t>
            </a:r>
          </a:p>
          <a:p>
            <a:pPr eaLnBrk="1" hangingPunct="1"/>
            <a:r>
              <a:rPr lang="en-US" dirty="0" smtClean="0"/>
              <a:t>Enable a PIN via GOATPAC or GOATPAD.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107D0F1-FEE4-4F2F-9D2F-79054A32A70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dirty="0" smtClean="0"/>
              <a:t>Setting Up A User for Finance Self-Service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250" r="73505" b="47723"/>
          <a:stretch>
            <a:fillRect/>
          </a:stretch>
        </p:blipFill>
        <p:spPr>
          <a:xfrm>
            <a:off x="533400" y="228600"/>
            <a:ext cx="8001000" cy="4800600"/>
          </a:xfrm>
        </p:spPr>
      </p:pic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916C6F0-BAC8-47CC-95A1-F087CF6C3362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51B6C58-CDA4-4E2D-AB69-F2670F1ACE9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696075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Go to   </a:t>
            </a:r>
            <a:r>
              <a:rPr lang="en-US" sz="32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hlinkClick r:id="rId3"/>
              </a:rPr>
              <a:t>www.jsums.edu</a:t>
            </a:r>
            <a:r>
              <a:rPr lang="en-US" sz="1600" dirty="0">
                <a:cs typeface="Times New Roman" pitchFamily="18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00200" y="5029200"/>
            <a:ext cx="616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Click JSU P.A.W.S. (Personal Access to Web Services)</a:t>
            </a:r>
          </a:p>
        </p:txBody>
      </p:sp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4" cstate="print"/>
          <a:srcRect t="2388" r="50288" b="33134"/>
          <a:stretch>
            <a:fillRect/>
          </a:stretch>
        </p:blipFill>
        <p:spPr bwMode="auto">
          <a:xfrm>
            <a:off x="1295400" y="7620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715000" y="13716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8" grpId="0" autoUpdateAnimBg="0"/>
      <p:bldP spid="30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022BB5E-DF47-4F65-97D9-F0A55EA95CA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55588"/>
            <a:ext cx="7504113" cy="1039812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Enter Your User ID (J#)</a:t>
            </a:r>
            <a:br>
              <a:rPr lang="en-US" sz="1600" smtClean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1600" smtClean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Enter your PIN Number  </a:t>
            </a:r>
            <a:br>
              <a:rPr lang="en-US" sz="1600" smtClean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1600" smtClean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Click “Login”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19200" y="48768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000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If you do not know your pin, click on the “Do not know my PIN? Icon”</a:t>
            </a:r>
          </a:p>
          <a:p>
            <a:pPr algn="ctr"/>
            <a:r>
              <a:rPr lang="en-US" sz="2000" dirty="0">
                <a:solidFill>
                  <a:srgbClr val="333399"/>
                </a:solidFill>
                <a:latin typeface="Tahoma" pitchFamily="34" charset="0"/>
              </a:rPr>
              <a:t>Answer a series of question and assign yourself a PIN.</a:t>
            </a:r>
            <a:endParaRPr lang="en-US" sz="2000" dirty="0">
              <a:solidFill>
                <a:srgbClr val="333399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 l="960" t="24004" r="3000" b="10721"/>
          <a:stretch>
            <a:fillRect/>
          </a:stretch>
        </p:blipFill>
        <p:spPr bwMode="auto">
          <a:xfrm>
            <a:off x="838200" y="1219201"/>
            <a:ext cx="7318375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2057400" y="43434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6781800" y="3962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5" grpId="0" autoUpdateAnimBg="0"/>
      <p:bldP spid="4110" grpId="0" animBg="1"/>
      <p:bldP spid="4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0928429-1A32-4C91-8D31-450E489EFB2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6425" cy="257175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>
                <a:latin typeface="Tahoma" pitchFamily="34" charset="0"/>
                <a:cs typeface="Times New Roman" pitchFamily="18" charset="0"/>
              </a:rPr>
              <a:t>Select the “Finance” Option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/>
          <a:srcRect l="960" t="24004" r="3000" b="9282"/>
          <a:stretch>
            <a:fillRect/>
          </a:stretch>
        </p:blipFill>
        <p:spPr bwMode="auto">
          <a:xfrm>
            <a:off x="609600" y="1219200"/>
            <a:ext cx="7318375" cy="3813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4953000" y="21336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1371600" y="4648200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32" grpId="0" animBg="1"/>
      <p:bldP spid="5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C1D8679-B182-4107-A333-3CE24B88E8B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5575" cy="4572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2400" smtClean="0">
                <a:latin typeface="Tahoma" pitchFamily="34" charset="0"/>
                <a:cs typeface="Times New Roman" pitchFamily="18" charset="0"/>
              </a:rPr>
              <a:t>Select “Budget Queries” to navigate to the Query Page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/>
          <a:srcRect l="960" t="24004" r="3000" b="10721"/>
          <a:stretch>
            <a:fillRect/>
          </a:stretch>
        </p:blipFill>
        <p:spPr bwMode="auto">
          <a:xfrm>
            <a:off x="685800" y="1371600"/>
            <a:ext cx="7318375" cy="3730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057400" y="33528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8E9DB47-48DC-46CD-93DA-CF141AB1F38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09600" y="3810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000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OPTION I: 	CREATE A NEW QUERY 		(See slides 8 – 13) </a:t>
            </a:r>
          </a:p>
          <a:p>
            <a:r>
              <a:rPr lang="en-US" sz="2000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OPTION II:	RETRIEVE EXISTING QUERY 	(See slides 14)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 l="960" t="24004" r="3000" b="9921"/>
          <a:stretch>
            <a:fillRect/>
          </a:stretch>
        </p:blipFill>
        <p:spPr bwMode="auto">
          <a:xfrm>
            <a:off x="685800" y="1219200"/>
            <a:ext cx="7318375" cy="4035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3505200" y="41910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FWEEK">
  <a:themeElements>
    <a:clrScheme name="BFWEE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FWEEK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tint val="28627"/>
                <a:invGamma/>
              </a:schemeClr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rgbClr val="3366F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tint val="28627"/>
                <a:invGamma/>
              </a:schemeClr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rgbClr val="3366FF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FWEE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FWEE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FWEE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FWEE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FWEE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FWEE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FWEE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FWEE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FWEE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FWEE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FWEE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FWEE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BFWeek Presentation Template</Template>
  <TotalTime>3457</TotalTime>
  <Words>724</Words>
  <Application>Microsoft Office PowerPoint</Application>
  <PresentationFormat>On-screen Show (4:3)</PresentationFormat>
  <Paragraphs>158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Lucida Sans Unicode</vt:lpstr>
      <vt:lpstr>Sylfaen</vt:lpstr>
      <vt:lpstr>Tahoma</vt:lpstr>
      <vt:lpstr>Times New Roman</vt:lpstr>
      <vt:lpstr>Verdana</vt:lpstr>
      <vt:lpstr>Wingdings 2</vt:lpstr>
      <vt:lpstr>Wingdings 3</vt:lpstr>
      <vt:lpstr>BFWEEK</vt:lpstr>
      <vt:lpstr>Concourse</vt:lpstr>
      <vt:lpstr>MBUG 2016 </vt:lpstr>
      <vt:lpstr>Session Rules of Etiquette</vt:lpstr>
      <vt:lpstr>Setting Up A User for Finance Self-Service</vt:lpstr>
      <vt:lpstr>PowerPoint Presentation</vt:lpstr>
      <vt:lpstr>Go to   www.jsums.edu </vt:lpstr>
      <vt:lpstr>Enter Your User ID (J#) Enter your PIN Number   Click “Login”</vt:lpstr>
      <vt:lpstr>Select the “Finance” Option</vt:lpstr>
      <vt:lpstr>Select “Budget Queries” to navigate to the Query Page</vt:lpstr>
      <vt:lpstr>PowerPoint Presentation</vt:lpstr>
      <vt:lpstr>PowerPoint Presentation</vt:lpstr>
      <vt:lpstr>PowerPoint Presentation</vt:lpstr>
      <vt:lpstr>PowerPoint Presentation</vt:lpstr>
      <vt:lpstr>The available balance is $201,363.37. (Year to date)-(Encumbrances)-(Reservations)=Available Balance</vt:lpstr>
      <vt:lpstr>PowerPoint Presentation</vt:lpstr>
      <vt:lpstr>PowerPoint Presentation</vt:lpstr>
      <vt:lpstr>Select Encumbrance Queries</vt:lpstr>
      <vt:lpstr>PowerPoint Presentation</vt:lpstr>
      <vt:lpstr>Encumbrance Detail</vt:lpstr>
      <vt:lpstr>Select Requisition</vt:lpstr>
      <vt:lpstr>Entering Requisition</vt:lpstr>
      <vt:lpstr>PowerPoint Presentation</vt:lpstr>
      <vt:lpstr>Select Approve Documents</vt:lpstr>
      <vt:lpstr>Approving Documents</vt:lpstr>
      <vt:lpstr>Select View Documents</vt:lpstr>
      <vt:lpstr>Viewing Documents</vt:lpstr>
      <vt:lpstr>Any Questions</vt:lpstr>
    </vt:vector>
  </TitlesOfParts>
  <Company>jsu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for Finance</dc:title>
  <dc:creator>jsu</dc:creator>
  <cp:lastModifiedBy>Coleman, Allen L.</cp:lastModifiedBy>
  <cp:revision>260</cp:revision>
  <dcterms:created xsi:type="dcterms:W3CDTF">2004-11-01T20:50:56Z</dcterms:created>
  <dcterms:modified xsi:type="dcterms:W3CDTF">2017-09-19T15:31:38Z</dcterms:modified>
</cp:coreProperties>
</file>