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8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81" r:id="rId20"/>
    <p:sldId id="282" r:id="rId21"/>
    <p:sldId id="276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1F44802-07F7-4559-820D-C0EA4F7B485C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DEF4AD3-DA7E-4009-B7ED-25D9CA8A2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81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F4AD3-DA7E-4009-B7ED-25D9CA8A29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03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Budget amounts highlighted or portions of should be excluded from the F&amp;A base.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A4D824-B8C1-424B-A09F-68C8C07E9561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15118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F4AD3-DA7E-4009-B7ED-25D9CA8A29C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32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8BD3C2-86CA-47C7-A8C9-FF739F244D84}" type="datetime1">
              <a:rPr lang="en-US" smtClean="0"/>
              <a:t>9/5/2017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0C8110-4F3C-426D-A97C-61C5415ED66F}" type="datetime1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F1A81-E4E5-499E-A5DF-708CAC5B0571}" type="datetime1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EBF78-6F58-4D12-B3D3-39E6087728A2}" type="datetime1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FB008-C85A-4FA9-8441-F4385B5F6DB4}" type="datetime1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4C80A-CDA5-48BC-9BE1-7B2E747DA120}" type="datetime1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26516C-47C3-417D-8A03-0E62A4D246DF}" type="datetime1">
              <a:rPr lang="en-US" smtClean="0"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3EAF59-8016-4B28-9DC6-5ACABC6B735A}" type="datetime1">
              <a:rPr lang="en-US" smtClean="0"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DAC1BF-C263-4B16-8B37-337AEC4365B3}" type="datetime1">
              <a:rPr lang="en-US" smtClean="0"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D0F0F9B-6E99-41AD-BDBD-C4A03B06B954}" type="datetime1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0AF6F-CC8E-4EAF-8833-81E4F85CE834}" type="datetime1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27223E7-D7FC-4E7E-A873-F6EA846C824D}" type="datetime1">
              <a:rPr lang="en-US" smtClean="0"/>
              <a:t>9/5/2017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4.emf"/><Relationship Id="rId4" Type="http://schemas.openxmlformats.org/officeDocument/2006/relationships/oleObject" Target="../embeddings/Microsoft_Word_97_-_2003_Document1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tjohnson@alcorn.edu" TargetMode="External"/><Relationship Id="rId2" Type="http://schemas.openxmlformats.org/officeDocument/2006/relationships/hyperlink" Target="mailto:smcmillian@alcorn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sljohnson@alcorn.ed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2017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600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000" dirty="0" smtClean="0"/>
              <a:t>Session Title</a:t>
            </a:r>
            <a:r>
              <a:rPr lang="en-US" sz="2000" dirty="0" smtClean="0"/>
              <a:t>:	</a:t>
            </a:r>
            <a:r>
              <a:rPr lang="en-US" sz="2000" b="1" i="1" dirty="0" smtClean="0"/>
              <a:t>F&amp;A Costs (Indirect Cost) From Manual to</a:t>
            </a:r>
          </a:p>
          <a:p>
            <a:pPr algn="l"/>
            <a:r>
              <a:rPr lang="en-US" sz="2000" b="1" i="1" dirty="0"/>
              <a:t>	</a:t>
            </a:r>
            <a:r>
              <a:rPr lang="en-US" sz="2000" b="1" i="1" dirty="0" smtClean="0"/>
              <a:t>	Automatic</a:t>
            </a:r>
            <a:endParaRPr lang="en-US" sz="2000" b="1" i="1" dirty="0" smtClean="0"/>
          </a:p>
          <a:p>
            <a:pPr algn="l"/>
            <a:r>
              <a:rPr lang="en-US" sz="2000" dirty="0" smtClean="0"/>
              <a:t>Presented By</a:t>
            </a:r>
            <a:r>
              <a:rPr lang="en-US" sz="2000" dirty="0" smtClean="0"/>
              <a:t>:	Sallie R. McMillian</a:t>
            </a:r>
            <a:endParaRPr lang="en-US" sz="2000" dirty="0" smtClean="0"/>
          </a:p>
          <a:p>
            <a:pPr algn="l"/>
            <a:r>
              <a:rPr lang="en-US" sz="2000" dirty="0" smtClean="0"/>
              <a:t>Institution</a:t>
            </a:r>
            <a:r>
              <a:rPr lang="en-US" sz="2000" dirty="0" smtClean="0"/>
              <a:t>:	Alcorn State University</a:t>
            </a:r>
            <a:endParaRPr lang="en-US" sz="2000" dirty="0" smtClean="0"/>
          </a:p>
          <a:p>
            <a:pPr algn="l"/>
            <a:r>
              <a:rPr lang="en-US" sz="2000" dirty="0" smtClean="0"/>
              <a:t>Date:		September 12, </a:t>
            </a:r>
            <a:r>
              <a:rPr lang="en-US" sz="2000" dirty="0" smtClean="0"/>
              <a:t>2017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38472"/>
          </a:xfrm>
        </p:spPr>
        <p:txBody>
          <a:bodyPr/>
          <a:lstStyle/>
          <a:p>
            <a:r>
              <a:rPr lang="en-US" sz="2000" dirty="0"/>
              <a:t>Setting Up Cost Codes for F&amp;A Calculations (Cont’d)</a:t>
            </a:r>
          </a:p>
          <a:p>
            <a:pPr lvl="1"/>
            <a:r>
              <a:rPr lang="en-US" sz="2400" dirty="0"/>
              <a:t> </a:t>
            </a:r>
            <a:r>
              <a:rPr lang="en-US" sz="2000" dirty="0"/>
              <a:t>Indirect Cost Rate Code Maintenance Form (FTMINDR)</a:t>
            </a:r>
          </a:p>
          <a:p>
            <a:pPr lvl="2"/>
            <a:r>
              <a:rPr lang="en-US" sz="2000" dirty="0"/>
              <a:t>Used to define the F&amp;A Cost Rate.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F&amp;A COSTS (Indirect Cost)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From Manual to Automatic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7400" y="2590800"/>
            <a:ext cx="5219700" cy="33528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971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F&amp;A COSTS (Indirect Cost)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From Manual to Automatic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23672" y="1462582"/>
            <a:ext cx="8229600" cy="4525963"/>
          </a:xfrm>
        </p:spPr>
        <p:txBody>
          <a:bodyPr/>
          <a:lstStyle/>
          <a:p>
            <a:pPr algn="ctr"/>
            <a:r>
              <a:rPr lang="en-US" sz="2000" b="1" dirty="0"/>
              <a:t>Indirect Cost Rate Code Maintenance Form (FTMINDR</a:t>
            </a:r>
            <a:r>
              <a:rPr lang="en-US" sz="2000" b="1" dirty="0" smtClean="0"/>
              <a:t>)</a:t>
            </a:r>
          </a:p>
          <a:p>
            <a:endParaRPr lang="en-US" sz="2400" b="1" dirty="0" smtClean="0"/>
          </a:p>
          <a:p>
            <a:pPr marL="109728" indent="0" algn="ctr">
              <a:buNone/>
            </a:pPr>
            <a:r>
              <a:rPr lang="en-US" sz="2800" b="1" dirty="0">
                <a:solidFill>
                  <a:srgbClr val="FFC000"/>
                </a:solidFill>
              </a:rPr>
              <a:t/>
            </a:r>
            <a:br>
              <a:rPr lang="en-US" sz="2800" b="1" dirty="0">
                <a:solidFill>
                  <a:srgbClr val="FFC000"/>
                </a:solidFill>
              </a:rPr>
            </a:br>
            <a:endParaRPr lang="en-US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1781142"/>
              </p:ext>
            </p:extLst>
          </p:nvPr>
        </p:nvGraphicFramePr>
        <p:xfrm>
          <a:off x="2078037" y="1922054"/>
          <a:ext cx="4987925" cy="4326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Document" r:id="rId4" imgW="5626295" imgH="4818854" progId="Word.Document.8">
                  <p:embed/>
                </p:oleObj>
              </mc:Choice>
              <mc:Fallback>
                <p:oleObj name="Document" r:id="rId4" imgW="5626295" imgH="481885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7" y="1922054"/>
                        <a:ext cx="4987925" cy="43263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7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Setting Up Cost Codes for F&amp;A Calculations </a:t>
            </a:r>
            <a:r>
              <a:rPr lang="en-US" sz="1400" dirty="0"/>
              <a:t>(Cont’d)</a:t>
            </a:r>
          </a:p>
          <a:p>
            <a:pPr lvl="1"/>
            <a:r>
              <a:rPr lang="en-US" sz="2000" dirty="0"/>
              <a:t>Indirect Cost Charge Code Maintenance Form (FTMINDA)</a:t>
            </a:r>
          </a:p>
          <a:p>
            <a:pPr lvl="2"/>
            <a:r>
              <a:rPr lang="en-US" sz="2000" dirty="0"/>
              <a:t>Used to enter the account or accounts for overhead charge calculations.</a:t>
            </a:r>
          </a:p>
          <a:p>
            <a:pPr marL="109728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F&amp;A COSTS (Indirect Cost)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From Manual to Automatic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3600" y="2895600"/>
            <a:ext cx="5334000" cy="3384055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24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Indirect Cost Charge Code Maintenance Form (FTMINDA)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F&amp;A COSTS (Indirect Cost)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From Manual to Automatic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1699774"/>
              </p:ext>
            </p:extLst>
          </p:nvPr>
        </p:nvGraphicFramePr>
        <p:xfrm>
          <a:off x="2743200" y="1969281"/>
          <a:ext cx="3810000" cy="4432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Document" r:id="rId4" imgW="5626295" imgH="7959801" progId="Word.Document.8">
                  <p:embed/>
                </p:oleObj>
              </mc:Choice>
              <mc:Fallback>
                <p:oleObj name="Document" r:id="rId4" imgW="5626295" imgH="795980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969281"/>
                        <a:ext cx="3810000" cy="44321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3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Indirect Cost Charge Code Maintenance Form (FTMINDA</a:t>
            </a:r>
            <a:r>
              <a:rPr lang="en-US" sz="2000" b="1" dirty="0" smtClean="0"/>
              <a:t>) (cont’d)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F&amp;A COSTS (Indirect Cost)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From Manual to Automatic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084090"/>
              </p:ext>
            </p:extLst>
          </p:nvPr>
        </p:nvGraphicFramePr>
        <p:xfrm>
          <a:off x="1828800" y="2667000"/>
          <a:ext cx="5311775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Document" r:id="rId4" imgW="5626295" imgH="1952160" progId="Word.Document.8">
                  <p:embed/>
                </p:oleObj>
              </mc:Choice>
              <mc:Fallback>
                <p:oleObj name="Document" r:id="rId4" imgW="5626295" imgH="19521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667000"/>
                        <a:ext cx="5311775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5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Setting Up Cost Codes for F&amp;A Calculations </a:t>
            </a:r>
            <a:r>
              <a:rPr lang="en-US" sz="1200" dirty="0"/>
              <a:t>(Cont’d)	</a:t>
            </a:r>
            <a:endParaRPr lang="en-US" sz="1200" dirty="0" smtClean="0"/>
          </a:p>
          <a:p>
            <a:pPr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Indirect </a:t>
            </a:r>
            <a:r>
              <a:rPr lang="en-US" sz="2000" dirty="0"/>
              <a:t>Cost Distribution Maintenance Form (FTMINDD</a:t>
            </a:r>
            <a:r>
              <a:rPr lang="en-US" sz="2000" dirty="0" smtClean="0"/>
              <a:t>)</a:t>
            </a:r>
          </a:p>
          <a:p>
            <a:pPr marL="393192" lvl="1" indent="0">
              <a:lnSpc>
                <a:spcPct val="80000"/>
              </a:lnSpc>
              <a:buNone/>
            </a:pPr>
            <a:endParaRPr lang="en-US" sz="2000" dirty="0"/>
          </a:p>
          <a:p>
            <a:pPr lvl="2">
              <a:lnSpc>
                <a:spcPct val="80000"/>
              </a:lnSpc>
            </a:pPr>
            <a:r>
              <a:rPr lang="en-US" sz="1800" dirty="0"/>
              <a:t>Used to enter </a:t>
            </a:r>
            <a:r>
              <a:rPr lang="en-US" sz="1800" dirty="0" smtClean="0"/>
              <a:t>the</a:t>
            </a:r>
          </a:p>
          <a:p>
            <a:pPr marL="630936" lvl="2" indent="0">
              <a:lnSpc>
                <a:spcPct val="80000"/>
              </a:lnSpc>
              <a:buNone/>
            </a:pPr>
            <a:r>
              <a:rPr lang="en-US" sz="1800" dirty="0" smtClean="0"/>
              <a:t>   </a:t>
            </a:r>
            <a:r>
              <a:rPr lang="en-US" sz="1800" dirty="0"/>
              <a:t>FOAPAL </a:t>
            </a:r>
            <a:r>
              <a:rPr lang="en-US" sz="1800" dirty="0" smtClean="0"/>
              <a:t>distribution for 		</a:t>
            </a:r>
          </a:p>
          <a:p>
            <a:pPr marL="630936" lvl="2" indent="0">
              <a:lnSpc>
                <a:spcPct val="80000"/>
              </a:lnSpc>
              <a:buNone/>
            </a:pPr>
            <a:r>
              <a:rPr lang="en-US" sz="1800" dirty="0"/>
              <a:t> </a:t>
            </a:r>
            <a:r>
              <a:rPr lang="en-US" sz="1800" dirty="0" smtClean="0"/>
              <a:t>  the recovery</a:t>
            </a:r>
          </a:p>
          <a:p>
            <a:pPr marL="630936" lvl="2" indent="0">
              <a:lnSpc>
                <a:spcPct val="80000"/>
              </a:lnSpc>
              <a:buNone/>
            </a:pPr>
            <a:r>
              <a:rPr lang="en-US" sz="1800" dirty="0"/>
              <a:t> </a:t>
            </a:r>
            <a:r>
              <a:rPr lang="en-US" sz="1800" dirty="0" smtClean="0"/>
              <a:t>  </a:t>
            </a:r>
            <a:r>
              <a:rPr lang="en-US" sz="1800" dirty="0"/>
              <a:t>of F&amp;A charges.  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Creates transactions </a:t>
            </a:r>
            <a:endParaRPr lang="en-US" sz="1800" dirty="0" smtClean="0"/>
          </a:p>
          <a:p>
            <a:pPr marL="630936" lvl="2" indent="0">
              <a:lnSpc>
                <a:spcPct val="80000"/>
              </a:lnSpc>
              <a:buNone/>
            </a:pPr>
            <a:r>
              <a:rPr lang="en-US" sz="1800" dirty="0"/>
              <a:t> </a:t>
            </a:r>
            <a:r>
              <a:rPr lang="en-US" sz="1800" dirty="0" smtClean="0"/>
              <a:t>  used </a:t>
            </a:r>
            <a:r>
              <a:rPr lang="en-US" sz="1800" dirty="0"/>
              <a:t>on </a:t>
            </a:r>
            <a:r>
              <a:rPr lang="en-US" sz="1800" dirty="0" smtClean="0"/>
              <a:t>the credit </a:t>
            </a:r>
            <a:r>
              <a:rPr lang="en-US" sz="1800" dirty="0"/>
              <a:t>side </a:t>
            </a:r>
            <a:endParaRPr lang="en-US" sz="1800" dirty="0" smtClean="0"/>
          </a:p>
          <a:p>
            <a:pPr marL="630936" lvl="2" indent="0">
              <a:lnSpc>
                <a:spcPct val="80000"/>
              </a:lnSpc>
              <a:buNone/>
            </a:pPr>
            <a:r>
              <a:rPr lang="en-US" sz="1800" dirty="0"/>
              <a:t> </a:t>
            </a:r>
            <a:r>
              <a:rPr lang="en-US" sz="1800" dirty="0" smtClean="0"/>
              <a:t>  for </a:t>
            </a:r>
            <a:r>
              <a:rPr lang="en-US" sz="1800" dirty="0"/>
              <a:t>F&amp;A </a:t>
            </a:r>
            <a:r>
              <a:rPr lang="en-US" sz="1800" dirty="0" smtClean="0"/>
              <a:t>costs in </a:t>
            </a:r>
            <a:r>
              <a:rPr lang="en-US" sz="1800" dirty="0"/>
              <a:t>the ledgers.  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All of the FOAPAL </a:t>
            </a:r>
            <a:r>
              <a:rPr lang="en-US" sz="1800" dirty="0" smtClean="0"/>
              <a:t>elements</a:t>
            </a:r>
          </a:p>
          <a:p>
            <a:pPr marL="630936" lvl="2" indent="0">
              <a:lnSpc>
                <a:spcPct val="80000"/>
              </a:lnSpc>
              <a:buNone/>
            </a:pPr>
            <a:r>
              <a:rPr lang="en-US" sz="1800" dirty="0"/>
              <a:t> </a:t>
            </a:r>
            <a:r>
              <a:rPr lang="en-US" sz="1800" dirty="0" smtClean="0"/>
              <a:t>  are defined </a:t>
            </a:r>
            <a:r>
              <a:rPr lang="en-US" sz="1800" dirty="0"/>
              <a:t>on this form.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F&amp;A COSTS (Indirect Cost)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From Manual to Automatic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2286000"/>
            <a:ext cx="4191000" cy="35052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42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Indirect Cost Distribution Maintenance Form </a:t>
            </a:r>
            <a:r>
              <a:rPr lang="en-US" sz="2000" b="1" dirty="0" smtClean="0"/>
              <a:t>(</a:t>
            </a:r>
            <a:r>
              <a:rPr lang="en-US" sz="2000" b="1" dirty="0"/>
              <a:t>FTMINDD)</a:t>
            </a:r>
            <a:br>
              <a:rPr lang="en-US" sz="2000" b="1" dirty="0"/>
            </a:b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F&amp;A COSTS (Indirect Cost)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From Manual to Automatic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3393764"/>
              </p:ext>
            </p:extLst>
          </p:nvPr>
        </p:nvGraphicFramePr>
        <p:xfrm>
          <a:off x="2743200" y="1865903"/>
          <a:ext cx="4343400" cy="453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Document" r:id="rId4" imgW="5641826" imgH="8148035" progId="Word.Document.8">
                  <p:embed/>
                </p:oleObj>
              </mc:Choice>
              <mc:Fallback>
                <p:oleObj name="Document" r:id="rId4" imgW="5641826" imgH="814803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865903"/>
                        <a:ext cx="4343400" cy="453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7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Indirect Cost Distribution Maintenance Form (FTMINDD</a:t>
            </a:r>
            <a:r>
              <a:rPr lang="en-US" sz="2000" b="1" dirty="0" smtClean="0"/>
              <a:t>) (cont’d)</a:t>
            </a:r>
          </a:p>
          <a:p>
            <a:pPr marL="109728" indent="0">
              <a:buNone/>
            </a:pPr>
            <a:r>
              <a:rPr lang="en-US" sz="2000" b="1" dirty="0">
                <a:solidFill>
                  <a:srgbClr val="FFC000"/>
                </a:solidFill>
              </a:rPr>
              <a:t/>
            </a:r>
            <a:br>
              <a:rPr lang="en-US" sz="2000" b="1" dirty="0">
                <a:solidFill>
                  <a:srgbClr val="FFC000"/>
                </a:solidFill>
              </a:rPr>
            </a:b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F&amp;A COSTS (Indirect Cost)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From Manual to Automatic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43268"/>
              </p:ext>
            </p:extLst>
          </p:nvPr>
        </p:nvGraphicFramePr>
        <p:xfrm>
          <a:off x="1752600" y="2478278"/>
          <a:ext cx="5311775" cy="253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Document" r:id="rId4" imgW="5626295" imgH="2127437" progId="Word.Document.8">
                  <p:embed/>
                </p:oleObj>
              </mc:Choice>
              <mc:Fallback>
                <p:oleObj name="Document" r:id="rId4" imgW="5626295" imgH="21274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478278"/>
                        <a:ext cx="5311775" cy="2532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50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xit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PRACTICE </a:t>
            </a:r>
            <a:r>
              <a:rPr lang="en-US" dirty="0" smtClean="0"/>
              <a:t>EXERCISES</a:t>
            </a:r>
          </a:p>
          <a:p>
            <a:pPr marL="109728" indent="0" algn="ctr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Attached is an award with the approved budget received by your institution</a:t>
            </a:r>
          </a:p>
          <a:p>
            <a:pPr lvl="1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You are responsible for setting up grants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Additional data is given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F&amp;A COSTS (Indirect Cost)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From Manual to Automatic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32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152400" y="115824"/>
            <a:ext cx="8534400" cy="13208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/>
              <a:t>`	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629102-48F7-43D0-B304-97EF4C390D9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957379"/>
              </p:ext>
            </p:extLst>
          </p:nvPr>
        </p:nvGraphicFramePr>
        <p:xfrm>
          <a:off x="1752599" y="891192"/>
          <a:ext cx="6477001" cy="50707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3446"/>
                <a:gridCol w="1264099"/>
                <a:gridCol w="2149456"/>
              </a:tblGrid>
              <a:tr h="2351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Description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Exercise </a:t>
                      </a:r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Exercise </a:t>
                      </a:r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  <a:tr h="192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Travel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10,000.00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10,000.00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  <a:tr h="192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Contractual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  <a:tr h="192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 Consultant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5,000.00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5,000.00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  <a:tr h="192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 Stipends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15,000.00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15,000.00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  <a:tr h="192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 Sub #1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25,000.00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25,000.00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  <a:tr h="192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 Sub #2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50,000.00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50,000.00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  <a:tr h="192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 Sub #3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50,000.00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50,000.00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  <a:tr h="192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 Other Contractual Services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15,000.00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  <a:tr h="192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Commodities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5,000.00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4,721.00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  <a:tr h="192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Equipment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  <a:tr h="192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 Desktops (3X1,500)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4,500.00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  <a:tr h="192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 Desktops (21X1,500)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31,500.00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  <a:tr h="192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 Ultra Sound Machine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29,075.00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  <a:tr h="192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Salaries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33,127.00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33,127.00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  <a:tr h="192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Student Wages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5,000.00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5,000.00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  <a:tr h="192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Fringes (35% of Salaries)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11,594.00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11,594.00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  <a:tr h="192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  <a:tr h="3357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Approved F&amp;A Rate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smtClean="0">
                          <a:effectLst/>
                        </a:rPr>
                        <a:t>243,296.00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smtClean="0">
                          <a:effectLst/>
                        </a:rPr>
                        <a:t>255,942.00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  <a:tr h="19242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38.00%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56,704.00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44,058.00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  <a:tr h="52509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Exclusions:  Stipends, Scholarships, Fellowships, Equipment</a:t>
                      </a:r>
                      <a:r>
                        <a:rPr lang="en-US" sz="11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unit cost =/&gt; $5,000, and </a:t>
                      </a:r>
                      <a:r>
                        <a:rPr lang="en-US" sz="1100" b="1" i="0" u="none" strike="noStrike" baseline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subawards</a:t>
                      </a:r>
                      <a:r>
                        <a:rPr lang="en-US" sz="11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in excess of the first $25,000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  <a:tr h="33577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  <a:tr h="169391">
                <a:tc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18" marB="0" anchor="b"/>
                </a:tc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152400" y="152400"/>
            <a:ext cx="8534400" cy="941388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048" y="-190436"/>
            <a:ext cx="8562975" cy="105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en-US" sz="2400" dirty="0"/>
              <a:t>F&amp;A COSTS (Indirect Cost)</a:t>
            </a:r>
            <a:br>
              <a:rPr lang="en-US" sz="2400" dirty="0"/>
            </a:br>
            <a:r>
              <a:rPr lang="en-US" sz="2400" dirty="0"/>
              <a:t>From Manual to Automatic</a:t>
            </a:r>
            <a:endParaRPr lang="en-US" sz="2400" dirty="0">
              <a:solidFill>
                <a:schemeClr val="tx2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44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Please avoid side conversation during the 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ctr">
              <a:lnSpc>
                <a:spcPct val="90000"/>
              </a:lnSpc>
            </a:pPr>
            <a:r>
              <a:rPr lang="en-US" sz="3200" dirty="0">
                <a:solidFill>
                  <a:srgbClr val="7030A0"/>
                </a:solidFill>
              </a:rPr>
              <a:t>Q U E S T I O N </a:t>
            </a:r>
            <a:r>
              <a:rPr lang="en-US" sz="3200" dirty="0" smtClean="0">
                <a:solidFill>
                  <a:srgbClr val="7030A0"/>
                </a:solidFill>
              </a:rPr>
              <a:t>S</a:t>
            </a:r>
          </a:p>
          <a:p>
            <a:pPr lvl="1" algn="ctr">
              <a:lnSpc>
                <a:spcPct val="90000"/>
              </a:lnSpc>
            </a:pPr>
            <a:endParaRPr lang="en-US" sz="3200" dirty="0">
              <a:solidFill>
                <a:srgbClr val="7030A0"/>
              </a:solidFill>
            </a:endParaRPr>
          </a:p>
          <a:p>
            <a:pPr marL="393192" lvl="1" indent="0" algn="ctr">
              <a:lnSpc>
                <a:spcPct val="90000"/>
              </a:lnSpc>
              <a:buNone/>
            </a:pPr>
            <a:endParaRPr lang="en-US" sz="3200" dirty="0">
              <a:solidFill>
                <a:srgbClr val="7030A0"/>
              </a:solidFill>
            </a:endParaRPr>
          </a:p>
          <a:p>
            <a:pPr lvl="1" algn="ctr">
              <a:lnSpc>
                <a:spcPct val="90000"/>
              </a:lnSpc>
            </a:pPr>
            <a:r>
              <a:rPr lang="en-US" sz="3200" dirty="0">
                <a:solidFill>
                  <a:srgbClr val="7030A0"/>
                </a:solidFill>
              </a:rPr>
              <a:t>???????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F&amp;A COSTS (Indirect Cost)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From Manual to Automatic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948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dirty="0" smtClean="0"/>
              <a:t>Contac</a:t>
            </a:r>
            <a:r>
              <a:rPr lang="en-US" dirty="0"/>
              <a:t>t Information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2800" b="1" dirty="0" smtClean="0">
                <a:solidFill>
                  <a:srgbClr val="FFC000"/>
                </a:solidFill>
              </a:rPr>
              <a:t>ALCORN </a:t>
            </a:r>
            <a:r>
              <a:rPr lang="en-US" sz="2800" b="1" dirty="0">
                <a:solidFill>
                  <a:srgbClr val="FFC000"/>
                </a:solidFill>
              </a:rPr>
              <a:t>STATE UNIVERSITY</a:t>
            </a:r>
          </a:p>
          <a:p>
            <a:pPr algn="ctr">
              <a:buNone/>
            </a:pPr>
            <a:r>
              <a:rPr lang="en-US" sz="2800" b="1" dirty="0">
                <a:solidFill>
                  <a:srgbClr val="FFC000"/>
                </a:solidFill>
              </a:rPr>
              <a:t>Office of Grants and Contracts</a:t>
            </a:r>
          </a:p>
          <a:p>
            <a:pPr algn="ctr">
              <a:buNone/>
            </a:pPr>
            <a:r>
              <a:rPr lang="en-US" sz="2800" b="1" dirty="0">
                <a:solidFill>
                  <a:srgbClr val="FFC000"/>
                </a:solidFill>
              </a:rPr>
              <a:t>1000 ASU Drive, #509</a:t>
            </a:r>
          </a:p>
          <a:p>
            <a:pPr algn="ctr">
              <a:buNone/>
            </a:pPr>
            <a:r>
              <a:rPr lang="en-US" sz="2800" b="1" dirty="0" err="1">
                <a:solidFill>
                  <a:srgbClr val="FFC000"/>
                </a:solidFill>
              </a:rPr>
              <a:t>Lorman</a:t>
            </a:r>
            <a:r>
              <a:rPr lang="en-US" sz="2800" b="1" dirty="0">
                <a:solidFill>
                  <a:srgbClr val="FFC000"/>
                </a:solidFill>
              </a:rPr>
              <a:t>, Mississippi  39096</a:t>
            </a:r>
          </a:p>
          <a:p>
            <a:pPr algn="ctr">
              <a:buNone/>
            </a:pPr>
            <a:r>
              <a:rPr lang="en-US" sz="2800" b="1" dirty="0" smtClean="0">
                <a:solidFill>
                  <a:srgbClr val="FFC000"/>
                </a:solidFill>
              </a:rPr>
              <a:t>(Fax</a:t>
            </a:r>
            <a:r>
              <a:rPr lang="en-US" sz="2800" b="1" dirty="0">
                <a:solidFill>
                  <a:srgbClr val="FFC000"/>
                </a:solidFill>
              </a:rPr>
              <a:t>:  601-877-6217</a:t>
            </a:r>
            <a:r>
              <a:rPr lang="en-US" sz="2800" dirty="0"/>
              <a:t>)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b="1" dirty="0">
                <a:solidFill>
                  <a:srgbClr val="7030A0"/>
                </a:solidFill>
              </a:rPr>
              <a:t>Sallie R. McMillian 	</a:t>
            </a:r>
            <a:r>
              <a:rPr lang="en-US" sz="2800" b="1" dirty="0" smtClean="0">
                <a:solidFill>
                  <a:srgbClr val="7030A0"/>
                </a:solidFill>
              </a:rPr>
              <a:t>601-877-6377 (</a:t>
            </a:r>
            <a:r>
              <a:rPr lang="en-US" sz="2800" b="1" dirty="0" smtClean="0">
                <a:solidFill>
                  <a:srgbClr val="7030A0"/>
                </a:solidFill>
                <a:hlinkClick r:id="rId2"/>
              </a:rPr>
              <a:t>smcmillian@alcorn.edu</a:t>
            </a:r>
            <a:r>
              <a:rPr lang="en-US" sz="2800" b="1" dirty="0">
                <a:solidFill>
                  <a:srgbClr val="7030A0"/>
                </a:solidFill>
              </a:rPr>
              <a:t>)</a:t>
            </a:r>
          </a:p>
          <a:p>
            <a:pPr>
              <a:buNone/>
            </a:pPr>
            <a:r>
              <a:rPr lang="en-US" sz="2800" b="1" dirty="0">
                <a:solidFill>
                  <a:srgbClr val="7030A0"/>
                </a:solidFill>
              </a:rPr>
              <a:t>Tasha Brown 		</a:t>
            </a:r>
            <a:r>
              <a:rPr lang="en-US" sz="2800" b="1" dirty="0" smtClean="0">
                <a:solidFill>
                  <a:srgbClr val="7030A0"/>
                </a:solidFill>
              </a:rPr>
              <a:t>601-877-6689 </a:t>
            </a:r>
            <a:r>
              <a:rPr lang="en-US" sz="2800" b="1" dirty="0">
                <a:solidFill>
                  <a:srgbClr val="7030A0"/>
                </a:solidFill>
              </a:rPr>
              <a:t>(</a:t>
            </a:r>
            <a:r>
              <a:rPr lang="en-US" sz="2800" b="1" dirty="0">
                <a:solidFill>
                  <a:srgbClr val="7030A0"/>
                </a:solidFill>
                <a:hlinkClick r:id="rId3"/>
              </a:rPr>
              <a:t>tjohnson@alcorn.edu</a:t>
            </a:r>
            <a:r>
              <a:rPr lang="en-US" sz="2800" b="1" dirty="0">
                <a:solidFill>
                  <a:srgbClr val="7030A0"/>
                </a:solidFill>
              </a:rPr>
              <a:t>)</a:t>
            </a:r>
          </a:p>
          <a:p>
            <a:pPr>
              <a:buNone/>
            </a:pPr>
            <a:r>
              <a:rPr lang="en-US" sz="2800" b="1" dirty="0">
                <a:solidFill>
                  <a:srgbClr val="7030A0"/>
                </a:solidFill>
              </a:rPr>
              <a:t>Sabrena L. Johnson	</a:t>
            </a:r>
            <a:r>
              <a:rPr lang="en-US" sz="2800" b="1" dirty="0" smtClean="0">
                <a:solidFill>
                  <a:srgbClr val="7030A0"/>
                </a:solidFill>
              </a:rPr>
              <a:t>601-877-4471 </a:t>
            </a:r>
            <a:r>
              <a:rPr lang="en-US" sz="2800" b="1" dirty="0">
                <a:solidFill>
                  <a:srgbClr val="7030A0"/>
                </a:solidFill>
              </a:rPr>
              <a:t>(</a:t>
            </a:r>
            <a:r>
              <a:rPr lang="en-US" sz="2800" b="1" dirty="0">
                <a:solidFill>
                  <a:srgbClr val="7030A0"/>
                </a:solidFill>
                <a:hlinkClick r:id="rId4"/>
              </a:rPr>
              <a:t>sljohnson@alcorn.edu</a:t>
            </a:r>
            <a:r>
              <a:rPr lang="en-US" sz="2800" b="1" dirty="0">
                <a:solidFill>
                  <a:srgbClr val="7030A0"/>
                </a:solidFill>
              </a:rPr>
              <a:t>)</a:t>
            </a:r>
          </a:p>
          <a:p>
            <a:pPr>
              <a:buNone/>
            </a:pPr>
            <a:endParaRPr lang="en-US" sz="2800" b="1" dirty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en-US" sz="3600" i="1" dirty="0">
                <a:solidFill>
                  <a:srgbClr val="7030A0"/>
                </a:solidFill>
              </a:rPr>
              <a:t>THANK YOU</a:t>
            </a:r>
          </a:p>
          <a:p>
            <a:pPr>
              <a:buNone/>
            </a:pPr>
            <a:endParaRPr lang="en-US" sz="2800" dirty="0"/>
          </a:p>
          <a:p>
            <a:pPr marL="109728" indent="0" algn="ctr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F&amp;A COSTS (Indirect Cost)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From Manual to Automatic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807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  <a:p>
            <a:pPr lvl="1"/>
            <a:r>
              <a:rPr lang="en-US" dirty="0"/>
              <a:t>Introduction</a:t>
            </a:r>
          </a:p>
          <a:p>
            <a:pPr lvl="2"/>
            <a:r>
              <a:rPr lang="en-US" dirty="0"/>
              <a:t>The goal of this presentation is to demonstrate to users how to set up cost codes for F&amp;A calculations that can be linked to a grant.</a:t>
            </a:r>
          </a:p>
          <a:p>
            <a:pPr lvl="2"/>
            <a:r>
              <a:rPr lang="en-US" dirty="0"/>
              <a:t>Source of Revenue to Institution</a:t>
            </a:r>
          </a:p>
          <a:p>
            <a:pPr lvl="2"/>
            <a:r>
              <a:rPr lang="en-US" dirty="0"/>
              <a:t>Post Automatically in Banner</a:t>
            </a:r>
          </a:p>
          <a:p>
            <a:pPr lvl="3"/>
            <a:r>
              <a:rPr lang="en-US" dirty="0"/>
              <a:t>Transaction by transaction</a:t>
            </a:r>
          </a:p>
          <a:p>
            <a:pPr lvl="3"/>
            <a:r>
              <a:rPr lang="en-US" dirty="0"/>
              <a:t>Periodic (Deferred Basis)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F&amp;A COSTS (Indirect Cost)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From Manual to Automatic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04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 (cont’d)</a:t>
            </a:r>
          </a:p>
          <a:p>
            <a:pPr lvl="1"/>
            <a:r>
              <a:rPr lang="en-US" dirty="0"/>
              <a:t>  Prerequisites</a:t>
            </a:r>
          </a:p>
          <a:p>
            <a:pPr lvl="2"/>
            <a:r>
              <a:rPr lang="en-US" dirty="0"/>
              <a:t>Institution system should already be set up.</a:t>
            </a:r>
          </a:p>
          <a:p>
            <a:pPr lvl="2"/>
            <a:r>
              <a:rPr lang="en-US" dirty="0"/>
              <a:t>Experience in navigating SCT Banner system.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F&amp;A COSTS (Indirect Cost)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From Manual to Automatic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200346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23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Getting Started</a:t>
            </a:r>
          </a:p>
          <a:p>
            <a:pPr lvl="1"/>
            <a:r>
              <a:rPr lang="en-US" sz="2400" dirty="0"/>
              <a:t>System Control Maintenance Form (FOASYSC)</a:t>
            </a:r>
          </a:p>
          <a:p>
            <a:pPr lvl="2"/>
            <a:r>
              <a:rPr lang="en-US" sz="2000" dirty="0"/>
              <a:t>Specify whether you want to perform grant accounting calculations on a transaction-by-transaction (online) basis or on a periodic (deferred) basis.</a:t>
            </a:r>
          </a:p>
          <a:p>
            <a:pPr lvl="2">
              <a:buNone/>
            </a:pPr>
            <a:endParaRPr lang="en-US" sz="2000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F&amp;A COSTS (Indirect Cost)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From Manual to Automatic</a:t>
            </a:r>
            <a:endParaRPr lang="en-US" sz="28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7400" y="3429000"/>
            <a:ext cx="5562600" cy="2971800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200346"/>
            <a:ext cx="1447800" cy="161389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5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Getting Started (cont’d)</a:t>
            </a:r>
          </a:p>
          <a:p>
            <a:pPr lvl="1"/>
            <a:r>
              <a:rPr lang="en-US" sz="2400" dirty="0"/>
              <a:t>System Data Maintenance Form (FTMSDAT)</a:t>
            </a:r>
          </a:p>
          <a:p>
            <a:pPr lvl="2"/>
            <a:r>
              <a:rPr lang="en-US" sz="2000" dirty="0"/>
              <a:t>Allows users to define codes for the four classificatory fields for defining grants which will be used in the Grant Maintenance Form (FRAGRNT).</a:t>
            </a:r>
          </a:p>
          <a:p>
            <a:pPr lvl="3"/>
            <a:r>
              <a:rPr lang="en-US" sz="1800" dirty="0"/>
              <a:t>Status Code	</a:t>
            </a:r>
          </a:p>
          <a:p>
            <a:pPr lvl="3"/>
            <a:r>
              <a:rPr lang="en-US" sz="1800" dirty="0"/>
              <a:t>Type</a:t>
            </a:r>
          </a:p>
          <a:p>
            <a:pPr lvl="3"/>
            <a:r>
              <a:rPr lang="en-US" sz="1800" dirty="0"/>
              <a:t>Category</a:t>
            </a:r>
          </a:p>
          <a:p>
            <a:pPr lvl="3"/>
            <a:r>
              <a:rPr lang="en-US" sz="1800" dirty="0"/>
              <a:t>Sub-Category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F&amp;A COSTS (Indirect Cost)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From Manual to Automatic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81400" y="3352800"/>
            <a:ext cx="4495800" cy="3276601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4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Getting Started (cont’d)</a:t>
            </a:r>
          </a:p>
          <a:p>
            <a:pPr lvl="1"/>
            <a:r>
              <a:rPr lang="en-US" sz="2400" dirty="0"/>
              <a:t>Account Code Maintenance Form (FTMACCT)</a:t>
            </a:r>
          </a:p>
          <a:p>
            <a:pPr lvl="2"/>
            <a:r>
              <a:rPr lang="en-US" sz="2000" dirty="0"/>
              <a:t>Enables users to establish an object of expenditure account.</a:t>
            </a:r>
          </a:p>
          <a:p>
            <a:pPr lvl="2"/>
            <a:r>
              <a:rPr lang="en-US" sz="2000" dirty="0"/>
              <a:t>Indirect Cost Expense Code Account Class = “I”</a:t>
            </a:r>
          </a:p>
          <a:p>
            <a:pPr marL="109728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F&amp;A COSTS (Indirect Cost)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From Manual to Automatic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5200346"/>
            <a:ext cx="1447800" cy="16138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0" y="3362764"/>
            <a:ext cx="4800600" cy="30480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8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Setting Up Cost Codes for F&amp;A Calculations </a:t>
            </a:r>
            <a:r>
              <a:rPr lang="en-US" sz="1800" dirty="0"/>
              <a:t>(Cont’d)	</a:t>
            </a:r>
          </a:p>
          <a:p>
            <a:pPr lvl="1"/>
            <a:r>
              <a:rPr lang="en-US" sz="2000" dirty="0"/>
              <a:t>Basic Definition Code Maintenance Form (FTMBASI)</a:t>
            </a:r>
          </a:p>
          <a:p>
            <a:pPr lvl="2"/>
            <a:r>
              <a:rPr lang="en-US" sz="2000" dirty="0"/>
              <a:t>Used to define and establish the base for </a:t>
            </a:r>
            <a:r>
              <a:rPr lang="en-US" sz="2000" dirty="0" smtClean="0"/>
              <a:t>F&amp;A calculations</a:t>
            </a:r>
          </a:p>
          <a:p>
            <a:pPr marL="630936" lvl="2" indent="0">
              <a:buNone/>
            </a:pPr>
            <a:r>
              <a:rPr lang="en-US" sz="2000" dirty="0"/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F&amp;A COSTS (Indirect Cost)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From Manual to Automatic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71700" y="2971800"/>
            <a:ext cx="5219700" cy="34290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15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b="1" dirty="0" smtClean="0"/>
              <a:t>Basic Definition Code Maintenance Form </a:t>
            </a:r>
            <a:r>
              <a:rPr lang="en-US" sz="1800" b="1" dirty="0"/>
              <a:t>(FTMBASI)</a:t>
            </a:r>
            <a:r>
              <a:rPr lang="en-US" sz="1800" b="1" dirty="0">
                <a:solidFill>
                  <a:srgbClr val="FFC000"/>
                </a:solidFill>
              </a:rPr>
              <a:t>	</a:t>
            </a:r>
            <a:br>
              <a:rPr lang="en-US" sz="1800" b="1" dirty="0">
                <a:solidFill>
                  <a:srgbClr val="FFC000"/>
                </a:solidFill>
              </a:rPr>
            </a:b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F&amp;A COSTS (Indirect Cost)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From Manual </a:t>
            </a:r>
            <a:r>
              <a:rPr lang="en-US" sz="2800" dirty="0" smtClean="0">
                <a:solidFill>
                  <a:schemeClr val="tx1"/>
                </a:solidFill>
              </a:rPr>
              <a:t>to </a:t>
            </a:r>
            <a:r>
              <a:rPr lang="en-US" sz="2800" dirty="0">
                <a:solidFill>
                  <a:schemeClr val="tx1"/>
                </a:solidFill>
              </a:rPr>
              <a:t>Automatic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3835851"/>
              </p:ext>
            </p:extLst>
          </p:nvPr>
        </p:nvGraphicFramePr>
        <p:xfrm>
          <a:off x="2583656" y="1896065"/>
          <a:ext cx="3976688" cy="450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Document" r:id="rId4" imgW="5626295" imgH="6402105" progId="Word.Document.8">
                  <p:embed/>
                </p:oleObj>
              </mc:Choice>
              <mc:Fallback>
                <p:oleObj name="Document" r:id="rId4" imgW="5626295" imgH="640210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3656" y="1896065"/>
                        <a:ext cx="3976688" cy="450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45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127</TotalTime>
  <Words>681</Words>
  <Application>Microsoft Office PowerPoint</Application>
  <PresentationFormat>On-screen Show (4:3)</PresentationFormat>
  <Paragraphs>202</Paragraphs>
  <Slides>21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Lucida Sans Unicode</vt:lpstr>
      <vt:lpstr>Tahoma</vt:lpstr>
      <vt:lpstr>Verdana</vt:lpstr>
      <vt:lpstr>Wingdings</vt:lpstr>
      <vt:lpstr>Wingdings 2</vt:lpstr>
      <vt:lpstr>Wingdings 3</vt:lpstr>
      <vt:lpstr>Concourse</vt:lpstr>
      <vt:lpstr>Microsoft Word Document</vt:lpstr>
      <vt:lpstr>Microsoft Word 97 - 2003 Document</vt:lpstr>
      <vt:lpstr>MBUG 2017 </vt:lpstr>
      <vt:lpstr>Session Rules of Etiquette</vt:lpstr>
      <vt:lpstr>F&amp;A COSTS (Indirect Cost) From Manual to Automatic</vt:lpstr>
      <vt:lpstr>F&amp;A COSTS (Indirect Cost) From Manual to Automatic</vt:lpstr>
      <vt:lpstr>F&amp;A COSTS (Indirect Cost) From Manual to Automatic</vt:lpstr>
      <vt:lpstr>F&amp;A COSTS (Indirect Cost) From Manual to Automatic</vt:lpstr>
      <vt:lpstr>F&amp;A COSTS (Indirect Cost) From Manual to Automatic</vt:lpstr>
      <vt:lpstr>F&amp;A COSTS (Indirect Cost) From Manual to Automatic</vt:lpstr>
      <vt:lpstr>F&amp;A COSTS (Indirect Cost) From Manual to Automatic</vt:lpstr>
      <vt:lpstr>F&amp;A COSTS (Indirect Cost) From Manual to Automatic</vt:lpstr>
      <vt:lpstr>F&amp;A COSTS (Indirect Cost) From Manual to Automatic</vt:lpstr>
      <vt:lpstr>F&amp;A COSTS (Indirect Cost) From Manual to Automatic</vt:lpstr>
      <vt:lpstr>F&amp;A COSTS (Indirect Cost) From Manual to Automatic</vt:lpstr>
      <vt:lpstr>F&amp;A COSTS (Indirect Cost) From Manual to Automatic</vt:lpstr>
      <vt:lpstr>F&amp;A COSTS (Indirect Cost) From Manual to Automatic</vt:lpstr>
      <vt:lpstr>F&amp;A COSTS (Indirect Cost) From Manual to Automatic</vt:lpstr>
      <vt:lpstr>F&amp;A COSTS (Indirect Cost) From Manual to Automatic</vt:lpstr>
      <vt:lpstr>F&amp;A COSTS (Indirect Cost) From Manual to Automatic</vt:lpstr>
      <vt:lpstr> ` </vt:lpstr>
      <vt:lpstr>F&amp;A COSTS (Indirect Cost) From Manual to Automatic</vt:lpstr>
      <vt:lpstr>F&amp;A COSTS (Indirect Cost) From Manual to Automatic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Griffin, Sallie</cp:lastModifiedBy>
  <cp:revision>39</cp:revision>
  <cp:lastPrinted>2017-09-05T21:00:15Z</cp:lastPrinted>
  <dcterms:created xsi:type="dcterms:W3CDTF">2013-01-30T03:13:35Z</dcterms:created>
  <dcterms:modified xsi:type="dcterms:W3CDTF">2017-09-05T21:03:42Z</dcterms:modified>
</cp:coreProperties>
</file>