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74" r:id="rId12"/>
    <p:sldId id="276" r:id="rId13"/>
    <p:sldId id="277" r:id="rId14"/>
    <p:sldId id="264" r:id="rId15"/>
    <p:sldId id="266" r:id="rId16"/>
    <p:sldId id="267" r:id="rId17"/>
    <p:sldId id="265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4A8F0-6ECB-4D54-AE40-9D6D5152D2C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21C5-61C6-4EB6-AF74-7733DAC92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4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think we’re a little backwards from everyone else</a:t>
            </a:r>
            <a:r>
              <a:rPr lang="en-US" baseline="0" dirty="0" smtClean="0"/>
              <a:t> that started… They started with self-service pages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21C5-61C6-4EB6-AF74-7733DAC922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8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21C5-61C6-4EB6-AF74-7733DAC922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2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 began September 2016</a:t>
            </a:r>
          </a:p>
          <a:p>
            <a:r>
              <a:rPr lang="en-US" dirty="0" smtClean="0"/>
              <a:t>Extension/Homegrown</a:t>
            </a:r>
            <a:r>
              <a:rPr lang="en-US" baseline="0" dirty="0" smtClean="0"/>
              <a:t> work began January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21C5-61C6-4EB6-AF74-7733DAC922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5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erling.mccool@msstate.edu" TargetMode="External"/><Relationship Id="rId2" Type="http://schemas.openxmlformats.org/officeDocument/2006/relationships/hyperlink" Target="mailto:lhollis@its.mis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000" dirty="0" smtClean="0"/>
              <a:t>Session Title</a:t>
            </a:r>
            <a:r>
              <a:rPr lang="en-US" sz="2000" dirty="0"/>
              <a:t>: Banner 9 or Bust: Implementation Lessons Learned</a:t>
            </a:r>
            <a:endParaRPr lang="en-US" sz="2000" dirty="0" smtClean="0"/>
          </a:p>
          <a:p>
            <a:pPr algn="l"/>
            <a:r>
              <a:rPr lang="en-US" sz="2000" dirty="0" smtClean="0"/>
              <a:t>Presented By: Laura Hollis and Sterling McCool</a:t>
            </a:r>
          </a:p>
          <a:p>
            <a:pPr algn="l"/>
            <a:r>
              <a:rPr lang="en-US" sz="2000" dirty="0" smtClean="0"/>
              <a:t>Institution: Mississippi State University</a:t>
            </a:r>
          </a:p>
          <a:p>
            <a:pPr algn="l"/>
            <a:r>
              <a:rPr lang="en-US" sz="2000" dirty="0" smtClean="0"/>
              <a:t>September 11, 2017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7" y="1143000"/>
            <a:ext cx="9034166" cy="49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7" y="1143000"/>
            <a:ext cx="9022556" cy="49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4" y="1143000"/>
            <a:ext cx="9067799" cy="50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7" y="838200"/>
            <a:ext cx="9086773" cy="55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 in Upgrade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Results/Examples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32637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Banner 8 and 9 Together</a:t>
            </a:r>
          </a:p>
          <a:p>
            <a:pPr lvl="1"/>
            <a:r>
              <a:rPr lang="en-US" dirty="0" smtClean="0"/>
              <a:t>GUAPAGE (homegrown pages)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Results/Examples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chemeClr val="accent6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89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7772402" cy="58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Banner 8 and 9 Together</a:t>
            </a:r>
          </a:p>
          <a:p>
            <a:pPr lvl="1"/>
            <a:r>
              <a:rPr lang="en-US" dirty="0" smtClean="0"/>
              <a:t>GUAOBJS (display option)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Results/Examples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chemeClr val="accent6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502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80" b="61446"/>
          <a:stretch/>
        </p:blipFill>
        <p:spPr>
          <a:xfrm>
            <a:off x="457200" y="846138"/>
            <a:ext cx="8229598" cy="249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67193"/>
            <a:ext cx="8229600" cy="724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Banner Financial Aid and Student Pages</a:t>
            </a:r>
          </a:p>
          <a:p>
            <a:r>
              <a:rPr lang="en-US" dirty="0" smtClean="0"/>
              <a:t>Banner Self-Service Modules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24349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Most Important Lessons Learned</a:t>
            </a:r>
          </a:p>
          <a:p>
            <a:pPr lvl="1"/>
            <a:r>
              <a:rPr lang="en-US" dirty="0" smtClean="0"/>
              <a:t>Ask for help</a:t>
            </a:r>
          </a:p>
          <a:p>
            <a:pPr lvl="2"/>
            <a:r>
              <a:rPr lang="en-US" dirty="0" err="1" smtClean="0"/>
              <a:t>eCommunities</a:t>
            </a:r>
            <a:endParaRPr lang="en-US" dirty="0" smtClean="0"/>
          </a:p>
          <a:p>
            <a:pPr lvl="2"/>
            <a:r>
              <a:rPr lang="en-US" dirty="0" err="1" smtClean="0"/>
              <a:t>Ellucian</a:t>
            </a:r>
            <a:r>
              <a:rPr lang="en-US" dirty="0" smtClean="0"/>
              <a:t> Support Center</a:t>
            </a:r>
          </a:p>
          <a:p>
            <a:pPr lvl="1"/>
            <a:r>
              <a:rPr lang="en-US" dirty="0" smtClean="0"/>
              <a:t>Talk with users early and often</a:t>
            </a:r>
          </a:p>
          <a:p>
            <a:pPr lvl="1"/>
            <a:r>
              <a:rPr lang="en-US" dirty="0" smtClean="0"/>
              <a:t>Test. TEST. TEST!</a:t>
            </a:r>
          </a:p>
          <a:p>
            <a:pPr lvl="1"/>
            <a:r>
              <a:rPr lang="en-US" dirty="0" smtClean="0"/>
              <a:t>Allow more time than you think you need</a:t>
            </a:r>
          </a:p>
          <a:p>
            <a:pPr lvl="1"/>
            <a:r>
              <a:rPr lang="en-US" dirty="0" smtClean="0"/>
              <a:t>Browser may make a difference</a:t>
            </a:r>
          </a:p>
          <a:p>
            <a:pPr lvl="1"/>
            <a:r>
              <a:rPr lang="en-US" dirty="0" smtClean="0"/>
              <a:t>For developers: This is a steep learning curve from current Banner technology.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Laura Hollis (HR and Position Control support)</a:t>
            </a:r>
          </a:p>
          <a:p>
            <a:pPr lvl="1"/>
            <a:r>
              <a:rPr lang="en-US" dirty="0" smtClean="0"/>
              <a:t>Senior Systems Analyst</a:t>
            </a:r>
          </a:p>
          <a:p>
            <a:pPr lvl="1"/>
            <a:r>
              <a:rPr lang="en-US" dirty="0" smtClean="0">
                <a:hlinkClick r:id="rId2"/>
              </a:rPr>
              <a:t>lhollis@its.msstate.edu</a:t>
            </a:r>
            <a:endParaRPr lang="en-US" dirty="0" smtClean="0"/>
          </a:p>
          <a:p>
            <a:r>
              <a:rPr lang="en-US" dirty="0" smtClean="0"/>
              <a:t>Sterling McCool (DBA)</a:t>
            </a:r>
          </a:p>
          <a:p>
            <a:pPr lvl="1"/>
            <a:r>
              <a:rPr lang="en-US" dirty="0" smtClean="0"/>
              <a:t>Senior Systems Analyst</a:t>
            </a:r>
          </a:p>
          <a:p>
            <a:pPr lvl="1"/>
            <a:r>
              <a:rPr lang="en-US" dirty="0" smtClean="0">
                <a:hlinkClick r:id="rId3"/>
              </a:rPr>
              <a:t>sterling.mccool@msstate.edu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your institution begun the Banner 9 transformation process?</a:t>
            </a:r>
          </a:p>
          <a:p>
            <a:r>
              <a:rPr lang="en-US" dirty="0" smtClean="0"/>
              <a:t>Has your institution made any modifications to baseline Banner forms?</a:t>
            </a:r>
          </a:p>
          <a:p>
            <a:r>
              <a:rPr lang="en-US" dirty="0" smtClean="0"/>
              <a:t>Has your institution created any homegrown Banner forms?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Begin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chemeClr val="accent6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1185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licenses: ALL Banner modules</a:t>
            </a:r>
          </a:p>
          <a:p>
            <a:r>
              <a:rPr lang="en-US" dirty="0" smtClean="0"/>
              <a:t>Number of Banner users: 1,520</a:t>
            </a:r>
          </a:p>
          <a:p>
            <a:r>
              <a:rPr lang="en-US" dirty="0" smtClean="0"/>
              <a:t>Number of Databases:</a:t>
            </a:r>
          </a:p>
          <a:p>
            <a:pPr lvl="1"/>
            <a:r>
              <a:rPr lang="en-US" dirty="0" smtClean="0"/>
              <a:t>4 production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 test</a:t>
            </a:r>
          </a:p>
          <a:p>
            <a:r>
              <a:rPr lang="en-US" dirty="0" smtClean="0"/>
              <a:t>Number of Servers:</a:t>
            </a:r>
          </a:p>
          <a:p>
            <a:pPr lvl="1"/>
            <a:r>
              <a:rPr lang="en-US" dirty="0" smtClean="0"/>
              <a:t>14 production (4 for code; 10 for deployment)</a:t>
            </a:r>
          </a:p>
          <a:p>
            <a:pPr lvl="1"/>
            <a:r>
              <a:rPr lang="en-US" dirty="0" smtClean="0"/>
              <a:t>10 test (2 for code; 8 for deployment)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2017: Finance and General</a:t>
            </a:r>
          </a:p>
          <a:p>
            <a:r>
              <a:rPr lang="en-US" dirty="0" smtClean="0"/>
              <a:t>July 2017: HR and Position Control</a:t>
            </a:r>
            <a:endParaRPr lang="en-US" dirty="0"/>
          </a:p>
          <a:p>
            <a:r>
              <a:rPr lang="en-US" dirty="0" smtClean="0"/>
              <a:t>October 2017: Advancement and AR</a:t>
            </a:r>
          </a:p>
          <a:p>
            <a:r>
              <a:rPr lang="en-US" dirty="0" smtClean="0"/>
              <a:t>November 2017: Financial Aid</a:t>
            </a:r>
          </a:p>
          <a:p>
            <a:r>
              <a:rPr lang="en-US" dirty="0" smtClean="0"/>
              <a:t>January 2018: Student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Banner 9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chemeClr val="accent6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991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January 2017</a:t>
            </a:r>
          </a:p>
          <a:p>
            <a:pPr lvl="1"/>
            <a:r>
              <a:rPr lang="en-US" sz="2000" dirty="0" smtClean="0"/>
              <a:t>Initial (baseline) deployment to test</a:t>
            </a:r>
          </a:p>
          <a:p>
            <a:pPr lvl="1"/>
            <a:r>
              <a:rPr lang="en-US" sz="2000" dirty="0" smtClean="0"/>
              <a:t>Began developing extensions and homegrown pages</a:t>
            </a:r>
          </a:p>
          <a:p>
            <a:r>
              <a:rPr lang="en-US" sz="2400" dirty="0" smtClean="0"/>
              <a:t>February 2017</a:t>
            </a:r>
          </a:p>
          <a:p>
            <a:pPr lvl="1"/>
            <a:r>
              <a:rPr lang="en-US" sz="2000" dirty="0" smtClean="0"/>
              <a:t>Preview sessions/presentations</a:t>
            </a:r>
          </a:p>
          <a:p>
            <a:r>
              <a:rPr lang="en-US" sz="2400" dirty="0" smtClean="0"/>
              <a:t>March 2017</a:t>
            </a:r>
          </a:p>
          <a:p>
            <a:pPr lvl="1"/>
            <a:r>
              <a:rPr lang="en-US" sz="2000" dirty="0" smtClean="0"/>
              <a:t>User testing/open labs</a:t>
            </a:r>
          </a:p>
          <a:p>
            <a:r>
              <a:rPr lang="en-US" sz="2400" dirty="0" smtClean="0"/>
              <a:t>April 2017</a:t>
            </a:r>
          </a:p>
          <a:p>
            <a:pPr lvl="1"/>
            <a:r>
              <a:rPr lang="en-US" sz="2000" dirty="0" smtClean="0"/>
              <a:t>GO LIVE!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Finance &amp; General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chemeClr val="accent6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Finance and General Modules</a:t>
            </a:r>
          </a:p>
          <a:p>
            <a:pPr lvl="1"/>
            <a:r>
              <a:rPr lang="en-US" sz="2400" dirty="0"/>
              <a:t>4 General baseline extended pages</a:t>
            </a:r>
          </a:p>
          <a:p>
            <a:pPr lvl="1"/>
            <a:r>
              <a:rPr lang="en-US" sz="2400" dirty="0"/>
              <a:t>10 General homegrown pages</a:t>
            </a:r>
          </a:p>
          <a:p>
            <a:pPr lvl="1"/>
            <a:r>
              <a:rPr lang="en-US" sz="2400" dirty="0"/>
              <a:t>11 Finance baseline extended pages</a:t>
            </a:r>
          </a:p>
          <a:p>
            <a:pPr lvl="1"/>
            <a:r>
              <a:rPr lang="en-US" sz="2400" dirty="0"/>
              <a:t>26 Finance homegrown pages</a:t>
            </a:r>
          </a:p>
          <a:p>
            <a:r>
              <a:rPr lang="en-US" sz="2800" dirty="0" smtClean="0"/>
              <a:t>Development Training</a:t>
            </a:r>
          </a:p>
          <a:p>
            <a:pPr lvl="1"/>
            <a:r>
              <a:rPr lang="en-US" sz="2400" dirty="0" smtClean="0"/>
              <a:t>Java and OO Overview</a:t>
            </a:r>
          </a:p>
          <a:p>
            <a:pPr lvl="1"/>
            <a:r>
              <a:rPr lang="en-US" sz="2400" dirty="0" smtClean="0"/>
              <a:t>Modifying Banner Admin XE Apps</a:t>
            </a:r>
          </a:p>
          <a:p>
            <a:pPr lvl="1"/>
            <a:r>
              <a:rPr lang="en-US" sz="2400" dirty="0" smtClean="0"/>
              <a:t>Site-specific Banner Admin XE Page Extensions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23321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Development Tools Needed</a:t>
            </a:r>
          </a:p>
          <a:p>
            <a:pPr lvl="1"/>
            <a:r>
              <a:rPr lang="en-US" sz="2400" dirty="0" smtClean="0"/>
              <a:t>Eclipse with proprietary (</a:t>
            </a:r>
            <a:r>
              <a:rPr lang="en-US" sz="2400" dirty="0" err="1" smtClean="0"/>
              <a:t>Morphis</a:t>
            </a:r>
            <a:r>
              <a:rPr lang="en-US" sz="2400" dirty="0" smtClean="0"/>
              <a:t>) plugins</a:t>
            </a:r>
          </a:p>
          <a:p>
            <a:pPr lvl="1"/>
            <a:r>
              <a:rPr lang="en-US" sz="2400" dirty="0" err="1" smtClean="0"/>
              <a:t>git</a:t>
            </a:r>
            <a:r>
              <a:rPr lang="en-US" sz="2400" dirty="0" smtClean="0"/>
              <a:t> bash</a:t>
            </a:r>
          </a:p>
          <a:p>
            <a:pPr lvl="1"/>
            <a:r>
              <a:rPr lang="en-US" sz="2400" dirty="0" err="1" smtClean="0"/>
              <a:t>TortoiseGit</a:t>
            </a:r>
            <a:r>
              <a:rPr lang="en-US" sz="2400" dirty="0" smtClean="0"/>
              <a:t> (optional)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Development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4589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Results/Examples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  <p:extLst>
      <p:ext uri="{BB962C8B-B14F-4D97-AF65-F5344CB8AC3E}">
        <p14:creationId xmlns:p14="http://schemas.microsoft.com/office/powerpoint/2010/main" val="23576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496</TotalTime>
  <Words>415</Words>
  <Application>Microsoft Office PowerPoint</Application>
  <PresentationFormat>On-screen Show (4:3)</PresentationFormat>
  <Paragraphs>90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MBUG 2017 </vt:lpstr>
      <vt:lpstr>Session Rules of Etiquette</vt:lpstr>
      <vt:lpstr>Let’s Begin</vt:lpstr>
      <vt:lpstr>Overview</vt:lpstr>
      <vt:lpstr>Our Banner 9 Timeline</vt:lpstr>
      <vt:lpstr>Finance &amp; General Timeline</vt:lpstr>
      <vt:lpstr>Page Development</vt:lpstr>
      <vt:lpstr>Page Development (Cont.)</vt:lpstr>
      <vt:lpstr>Results/Examples</vt:lpstr>
      <vt:lpstr>PowerPoint Presentation</vt:lpstr>
      <vt:lpstr>PowerPoint Presentation</vt:lpstr>
      <vt:lpstr>PowerPoint Presentation</vt:lpstr>
      <vt:lpstr>PowerPoint Presentation</vt:lpstr>
      <vt:lpstr>Results/Examples</vt:lpstr>
      <vt:lpstr>Results/Examples</vt:lpstr>
      <vt:lpstr>PowerPoint Presentation</vt:lpstr>
      <vt:lpstr>Results/Examples</vt:lpstr>
      <vt:lpstr>PowerPoint Presentation</vt:lpstr>
      <vt:lpstr>Going Forward</vt:lpstr>
      <vt:lpstr>Summary</vt:lpstr>
      <vt:lpstr>Questions?</vt:lpstr>
      <vt:lpstr>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Coleman, Allen L.</cp:lastModifiedBy>
  <cp:revision>29</cp:revision>
  <dcterms:created xsi:type="dcterms:W3CDTF">2013-01-30T03:13:35Z</dcterms:created>
  <dcterms:modified xsi:type="dcterms:W3CDTF">2017-09-19T15:11:10Z</dcterms:modified>
</cp:coreProperties>
</file>