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6" r:id="rId19"/>
    <p:sldId id="277" r:id="rId20"/>
    <p:sldId id="278" r:id="rId21"/>
    <p:sldId id="279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08" y="10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CCBB25-BBB9-4431-938C-F2047BBD5D0E}" type="datetimeFigureOut">
              <a:rPr lang="en-US" smtClean="0"/>
              <a:t>9/1/2017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8E5ECF-E0B0-4C27-A030-5EE30AC05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5242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00346-CCC5-964A-81E4-787A8C93854B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04419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00346-CCC5-964A-81E4-787A8C93854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3268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00346-CCC5-964A-81E4-787A8C93854B}" type="slidenum">
              <a:rPr lang="en-US" smtClean="0">
                <a:solidFill>
                  <a:prstClr val="black"/>
                </a:solidFill>
              </a:rPr>
              <a:pPr/>
              <a:t>16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39031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00346-CCC5-964A-81E4-787A8C93854B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2505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00346-CCC5-964A-81E4-787A8C93854B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82280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00346-CCC5-964A-81E4-787A8C93854B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22293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00346-CCC5-964A-81E4-787A8C93854B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9966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Prior Planning</a:t>
            </a:r>
            <a:r>
              <a:rPr lang="en-US" baseline="0" dirty="0" smtClean="0"/>
              <a:t> Prevents Poor Performance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00346-CCC5-964A-81E4-787A8C93854B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41726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00346-CCC5-964A-81E4-787A8C93854B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69807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00346-CCC5-964A-81E4-787A8C93854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7949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00346-CCC5-964A-81E4-787A8C93854B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83236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00346-CCC5-964A-81E4-787A8C93854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156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00346-CCC5-964A-81E4-787A8C93854B}" type="slidenum">
              <a:rPr lang="en-US" smtClean="0">
                <a:solidFill>
                  <a:prstClr val="black"/>
                </a:solidFill>
              </a:rPr>
              <a:pPr/>
              <a:t>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46305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00346-CCC5-964A-81E4-787A8C93854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3688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00346-CCC5-964A-81E4-787A8C93854B}" type="slidenum">
              <a:rPr lang="en-US" smtClean="0">
                <a:solidFill>
                  <a:prstClr val="black"/>
                </a:solidFill>
              </a:rPr>
              <a:pPr/>
              <a:t>13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11004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A2A4143-1CEE-4AE4-AD9B-5AADEAE137B7}" type="datetimeFigureOut">
              <a:rPr lang="en-US" smtClean="0"/>
              <a:t>9/1/2017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A4143-1CEE-4AE4-AD9B-5AADEAE137B7}" type="datetimeFigureOut">
              <a:rPr lang="en-US" smtClean="0"/>
              <a:t>9/1/2017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A4143-1CEE-4AE4-AD9B-5AADEAE137B7}" type="datetimeFigureOut">
              <a:rPr lang="en-US" smtClean="0"/>
              <a:t>9/1/2017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ingle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1" y="1505057"/>
            <a:ext cx="7886397" cy="4349644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000" b="1">
                <a:solidFill>
                  <a:srgbClr val="462F89"/>
                </a:solidFill>
              </a:defRPr>
            </a:lvl1pPr>
            <a:lvl2pPr marL="279400" indent="-279400">
              <a:buFont typeface="Arial"/>
              <a:buChar char="•"/>
              <a:defRPr sz="1800">
                <a:solidFill>
                  <a:srgbClr val="414042"/>
                </a:solidFill>
              </a:defRPr>
            </a:lvl2pPr>
            <a:lvl3pPr marL="561975" indent="-279400">
              <a:buFont typeface="Courier New"/>
              <a:buChar char="o"/>
              <a:defRPr sz="1800">
                <a:solidFill>
                  <a:srgbClr val="414042"/>
                </a:solidFill>
              </a:defRPr>
            </a:lvl3pPr>
            <a:lvl4pPr marL="279400" indent="-279400">
              <a:buFont typeface="Arial"/>
              <a:buChar char="•"/>
              <a:defRPr sz="1800">
                <a:solidFill>
                  <a:srgbClr val="414042"/>
                </a:solidFill>
              </a:defRPr>
            </a:lvl4pPr>
            <a:lvl5pPr marL="279400" indent="-279400">
              <a:buFont typeface="Arial"/>
              <a:buChar char="•"/>
              <a:defRPr sz="1800">
                <a:solidFill>
                  <a:srgbClr val="41404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7751135" y="6191830"/>
            <a:ext cx="1030309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100">
                <a:solidFill>
                  <a:srgbClr val="7F7F7F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98111</a:t>
            </a:r>
            <a:endParaRPr lang="en-US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415926" y="234735"/>
            <a:ext cx="5864326" cy="933193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3880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1015208"/>
            <a:ext cx="7832081" cy="1994904"/>
          </a:xfrm>
        </p:spPr>
        <p:txBody>
          <a:bodyPr>
            <a:normAutofit/>
          </a:bodyPr>
          <a:lstStyle>
            <a:lvl1pPr>
              <a:defRPr sz="36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98111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85256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Fin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32859"/>
            <a:ext cx="7832081" cy="1636964"/>
          </a:xfrm>
        </p:spPr>
        <p:txBody>
          <a:bodyPr anchor="t">
            <a:normAutofit/>
          </a:bodyPr>
          <a:lstStyle>
            <a:lvl1pPr>
              <a:defRPr sz="36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57200" y="3491592"/>
            <a:ext cx="4622800" cy="2340548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98111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25969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A4143-1CEE-4AE4-AD9B-5AADEAE137B7}" type="datetimeFigureOut">
              <a:rPr lang="en-US" smtClean="0"/>
              <a:t>9/1/2017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A4143-1CEE-4AE4-AD9B-5AADEAE137B7}" type="datetimeFigureOut">
              <a:rPr lang="en-US" smtClean="0"/>
              <a:t>9/1/2017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A4143-1CEE-4AE4-AD9B-5AADEAE137B7}" type="datetimeFigureOut">
              <a:rPr lang="en-US" smtClean="0"/>
              <a:t>9/1/2017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A4143-1CEE-4AE4-AD9B-5AADEAE137B7}" type="datetimeFigureOut">
              <a:rPr lang="en-US" smtClean="0"/>
              <a:t>9/1/2017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A4143-1CEE-4AE4-AD9B-5AADEAE137B7}" type="datetimeFigureOut">
              <a:rPr lang="en-US" smtClean="0"/>
              <a:t>9/1/2017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A4143-1CEE-4AE4-AD9B-5AADEAE137B7}" type="datetimeFigureOut">
              <a:rPr lang="en-US" smtClean="0"/>
              <a:t>9/1/2017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AA2A4143-1CEE-4AE4-AD9B-5AADEAE137B7}" type="datetimeFigureOut">
              <a:rPr lang="en-US" smtClean="0"/>
              <a:t>9/1/2017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A2A4143-1CEE-4AE4-AD9B-5AADEAE137B7}" type="datetimeFigureOut">
              <a:rPr lang="en-US" smtClean="0"/>
              <a:t>9/1/2017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6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A2A4143-1CEE-4AE4-AD9B-5AADEAE137B7}" type="datetimeFigureOut">
              <a:rPr lang="en-US" smtClean="0"/>
              <a:t>9/1/2017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3" r:id="rId12"/>
    <p:sldLayoutId id="2147483674" r:id="rId13"/>
    <p:sldLayoutId id="2147483675" r:id="rId14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MBUG 2017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685800" y="1905000"/>
            <a:ext cx="7772400" cy="1600200"/>
          </a:xfrm>
        </p:spPr>
        <p:txBody>
          <a:bodyPr>
            <a:normAutofit/>
          </a:bodyPr>
          <a:lstStyle/>
          <a:p>
            <a:pPr algn="l"/>
            <a:r>
              <a:rPr lang="en-US" sz="2000" dirty="0" smtClean="0"/>
              <a:t>Session Title</a:t>
            </a:r>
            <a:r>
              <a:rPr lang="en-US" sz="2000" dirty="0" smtClean="0"/>
              <a:t>: How to Hit a Home Run with Banner 9</a:t>
            </a:r>
            <a:endParaRPr lang="en-US" sz="2000" dirty="0" smtClean="0"/>
          </a:p>
          <a:p>
            <a:pPr algn="l"/>
            <a:r>
              <a:rPr lang="en-US" sz="2000" dirty="0" smtClean="0"/>
              <a:t>Presented By</a:t>
            </a:r>
            <a:r>
              <a:rPr lang="en-US" sz="2000" dirty="0" smtClean="0"/>
              <a:t>: Chris Giger, Enterprise Applications Director</a:t>
            </a:r>
            <a:endParaRPr lang="en-US" sz="2000" dirty="0" smtClean="0"/>
          </a:p>
          <a:p>
            <a:pPr algn="l"/>
            <a:r>
              <a:rPr lang="en-US" sz="2000" dirty="0" smtClean="0"/>
              <a:t>Institution</a:t>
            </a:r>
            <a:r>
              <a:rPr lang="en-US" sz="2000" dirty="0" smtClean="0"/>
              <a:t>: Delta State University</a:t>
            </a:r>
            <a:endParaRPr lang="en-US" sz="2000" dirty="0" smtClean="0"/>
          </a:p>
          <a:p>
            <a:pPr algn="l"/>
            <a:r>
              <a:rPr lang="en-US" sz="2000" dirty="0" smtClean="0"/>
              <a:t>September </a:t>
            </a:r>
            <a:r>
              <a:rPr lang="en-US" sz="2000" dirty="0" smtClean="0"/>
              <a:t>12, </a:t>
            </a:r>
            <a:r>
              <a:rPr lang="en-US" sz="2000" dirty="0" smtClean="0"/>
              <a:t>2017</a:t>
            </a:r>
            <a:endParaRPr lang="en-US" sz="20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65133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Banner 9 </a:t>
            </a:r>
            <a:r>
              <a:rPr lang="en-US" dirty="0" smtClean="0"/>
              <a:t>Installation and Testing	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141" y="1976823"/>
            <a:ext cx="8768267" cy="304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07362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Banner 9 </a:t>
            </a:r>
            <a:r>
              <a:rPr lang="en-US" dirty="0" smtClean="0"/>
              <a:t>Installation and Testing	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5926" y="1505057"/>
            <a:ext cx="8615362" cy="5011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96971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5"/>
                </a:solidFill>
              </a:rPr>
              <a:t>Sign </a:t>
            </a:r>
            <a:r>
              <a:rPr lang="en-US" dirty="0">
                <a:solidFill>
                  <a:schemeClr val="accent5"/>
                </a:solidFill>
              </a:rPr>
              <a:t>On for Banner8 and </a:t>
            </a:r>
            <a:r>
              <a:rPr lang="en-US" dirty="0" smtClean="0">
                <a:solidFill>
                  <a:schemeClr val="accent5"/>
                </a:solidFill>
              </a:rPr>
              <a:t>Banner 9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8025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57202" y="1651023"/>
            <a:ext cx="6163121" cy="4349644"/>
          </a:xfrm>
        </p:spPr>
        <p:txBody>
          <a:bodyPr/>
          <a:lstStyle/>
          <a:p>
            <a:pPr marL="342900" indent="-342900">
              <a:spcBef>
                <a:spcPts val="1600"/>
              </a:spcBef>
              <a:buAutoNum type="arabicPeriod"/>
            </a:pPr>
            <a:r>
              <a:rPr lang="en-US" b="0" dirty="0" smtClean="0">
                <a:solidFill>
                  <a:srgbClr val="414042"/>
                </a:solidFill>
              </a:rPr>
              <a:t>Part of </a:t>
            </a:r>
            <a:r>
              <a:rPr lang="en-US" b="0" dirty="0" smtClean="0">
                <a:solidFill>
                  <a:srgbClr val="414042"/>
                </a:solidFill>
              </a:rPr>
              <a:t>Banner 9 </a:t>
            </a:r>
            <a:r>
              <a:rPr lang="en-US" b="0" dirty="0" smtClean="0">
                <a:solidFill>
                  <a:srgbClr val="414042"/>
                </a:solidFill>
              </a:rPr>
              <a:t>project was to move Banner 8 to single sign on</a:t>
            </a:r>
          </a:p>
          <a:p>
            <a:pPr marL="342900" indent="-342900">
              <a:spcBef>
                <a:spcPts val="1600"/>
              </a:spcBef>
              <a:buAutoNum type="arabicPeriod"/>
            </a:pPr>
            <a:r>
              <a:rPr lang="en-US" b="0" dirty="0" smtClean="0">
                <a:solidFill>
                  <a:srgbClr val="414042"/>
                </a:solidFill>
              </a:rPr>
              <a:t>Authenticate through active directory to help with navigation between Banner 8 and </a:t>
            </a:r>
            <a:r>
              <a:rPr lang="en-US" b="0" dirty="0" smtClean="0">
                <a:solidFill>
                  <a:srgbClr val="414042"/>
                </a:solidFill>
              </a:rPr>
              <a:t>Banner 9 </a:t>
            </a:r>
            <a:r>
              <a:rPr lang="en-US" b="0" dirty="0" smtClean="0">
                <a:solidFill>
                  <a:srgbClr val="414042"/>
                </a:solidFill>
              </a:rPr>
              <a:t>via application navigator</a:t>
            </a:r>
          </a:p>
          <a:p>
            <a:pPr marL="342900" indent="-342900">
              <a:spcBef>
                <a:spcPts val="1600"/>
              </a:spcBef>
              <a:buAutoNum type="arabicPeriod"/>
            </a:pPr>
            <a:r>
              <a:rPr lang="en-US" b="0" dirty="0" smtClean="0">
                <a:solidFill>
                  <a:srgbClr val="414042"/>
                </a:solidFill>
              </a:rPr>
              <a:t>Configured EIS for CAS</a:t>
            </a:r>
          </a:p>
          <a:p>
            <a:pPr marL="342900" indent="-342900">
              <a:spcBef>
                <a:spcPts val="1600"/>
              </a:spcBef>
              <a:buAutoNum type="arabicPeriod"/>
            </a:pPr>
            <a:r>
              <a:rPr lang="en-US" b="0" dirty="0" smtClean="0">
                <a:solidFill>
                  <a:srgbClr val="414042"/>
                </a:solidFill>
              </a:rPr>
              <a:t>Configured SSO manager for Banner 8</a:t>
            </a:r>
          </a:p>
          <a:p>
            <a:pPr marL="342900" indent="-342900">
              <a:spcBef>
                <a:spcPts val="1600"/>
              </a:spcBef>
              <a:buAutoNum type="arabicPeriod"/>
            </a:pPr>
            <a:r>
              <a:rPr lang="en-US" b="0" dirty="0" smtClean="0">
                <a:solidFill>
                  <a:srgbClr val="414042"/>
                </a:solidFill>
              </a:rPr>
              <a:t>Tested single sign on Banner 8 with DSU’s Banner power users group</a:t>
            </a:r>
          </a:p>
          <a:p>
            <a:pPr marL="342900" indent="-342900">
              <a:spcBef>
                <a:spcPts val="1600"/>
              </a:spcBef>
              <a:buAutoNum type="arabicPeriod"/>
            </a:pPr>
            <a:r>
              <a:rPr lang="en-US" b="0" dirty="0" smtClean="0">
                <a:solidFill>
                  <a:srgbClr val="414042"/>
                </a:solidFill>
              </a:rPr>
              <a:t>Went live with SSO Banner 8 March 1, 2016</a:t>
            </a:r>
          </a:p>
          <a:p>
            <a:pPr marL="342900" indent="-342900">
              <a:spcBef>
                <a:spcPts val="1600"/>
              </a:spcBef>
              <a:buAutoNum type="arabicPeriod"/>
            </a:pPr>
            <a:endParaRPr lang="en-US" b="0" dirty="0" smtClean="0">
              <a:solidFill>
                <a:srgbClr val="41404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665156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Single Sign On for Banner 8 and </a:t>
            </a:r>
            <a:r>
              <a:rPr lang="en-US" dirty="0" smtClean="0"/>
              <a:t>Banner 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424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5926" y="1782510"/>
            <a:ext cx="8270874" cy="4544149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EIS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Single Sign On for Banner 8 and </a:t>
            </a:r>
            <a:r>
              <a:rPr lang="en-US" dirty="0" smtClean="0"/>
              <a:t>Banner 9</a:t>
            </a:r>
            <a:r>
              <a:rPr lang="en-US" dirty="0" smtClean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19513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5"/>
                </a:solidFill>
              </a:rPr>
              <a:t>Go Live with </a:t>
            </a:r>
            <a:r>
              <a:rPr lang="en-US" dirty="0" smtClean="0">
                <a:solidFill>
                  <a:schemeClr val="accent5"/>
                </a:solidFill>
              </a:rPr>
              <a:t>Banner 9 Application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3150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57202" y="1536569"/>
            <a:ext cx="6163121" cy="4464098"/>
          </a:xfrm>
        </p:spPr>
        <p:txBody>
          <a:bodyPr>
            <a:normAutofit lnSpcReduction="10000"/>
          </a:bodyPr>
          <a:lstStyle/>
          <a:p>
            <a:pPr marL="342900" indent="-342900">
              <a:spcBef>
                <a:spcPts val="1600"/>
              </a:spcBef>
              <a:buAutoNum type="arabicPeriod"/>
            </a:pPr>
            <a:r>
              <a:rPr lang="en-US" b="0" dirty="0" smtClean="0">
                <a:solidFill>
                  <a:srgbClr val="414042"/>
                </a:solidFill>
              </a:rPr>
              <a:t>First application to go live is Web Registration</a:t>
            </a:r>
          </a:p>
          <a:p>
            <a:pPr marL="342900" indent="-342900">
              <a:spcBef>
                <a:spcPts val="1600"/>
              </a:spcBef>
              <a:buAutoNum type="arabicPeriod"/>
            </a:pPr>
            <a:r>
              <a:rPr lang="en-US" b="0" dirty="0" smtClean="0">
                <a:solidFill>
                  <a:srgbClr val="414042"/>
                </a:solidFill>
              </a:rPr>
              <a:t>Conducted testing with Pilot group of students in our TEST environment (December 2015).</a:t>
            </a:r>
            <a:endParaRPr lang="en-US" b="0" dirty="0">
              <a:solidFill>
                <a:srgbClr val="414042"/>
              </a:solidFill>
            </a:endParaRPr>
          </a:p>
          <a:p>
            <a:pPr marL="342900" indent="-342900">
              <a:spcBef>
                <a:spcPts val="1600"/>
              </a:spcBef>
              <a:buAutoNum type="arabicPeriod"/>
            </a:pPr>
            <a:r>
              <a:rPr lang="en-US" b="0" dirty="0" smtClean="0">
                <a:solidFill>
                  <a:srgbClr val="414042"/>
                </a:solidFill>
              </a:rPr>
              <a:t>Conducted production registration with pilot group of students in (January 2016)</a:t>
            </a:r>
          </a:p>
          <a:p>
            <a:pPr marL="342900" indent="-342900">
              <a:spcBef>
                <a:spcPts val="1600"/>
              </a:spcBef>
              <a:buAutoNum type="arabicPeriod"/>
            </a:pPr>
            <a:r>
              <a:rPr lang="en-US" b="0" dirty="0" smtClean="0">
                <a:solidFill>
                  <a:srgbClr val="414042"/>
                </a:solidFill>
              </a:rPr>
              <a:t>Conducted surveys of both groups.</a:t>
            </a:r>
          </a:p>
          <a:p>
            <a:pPr marL="622300" lvl="1" indent="-342900">
              <a:spcBef>
                <a:spcPts val="1600"/>
              </a:spcBef>
              <a:buAutoNum type="arabicPeriod"/>
            </a:pPr>
            <a:r>
              <a:rPr lang="en-US" sz="1600" dirty="0" smtClean="0"/>
              <a:t>“Very, very easy”</a:t>
            </a:r>
            <a:endParaRPr lang="en-US" sz="1600" dirty="0"/>
          </a:p>
          <a:p>
            <a:pPr marL="622300" lvl="1" indent="-342900">
              <a:spcBef>
                <a:spcPts val="1600"/>
              </a:spcBef>
              <a:buAutoNum type="arabicPeriod"/>
            </a:pPr>
            <a:r>
              <a:rPr lang="en-US" sz="1600" dirty="0" smtClean="0"/>
              <a:t>“My experience went very smooth. I like the way it functions”</a:t>
            </a:r>
          </a:p>
          <a:p>
            <a:pPr marL="622300" lvl="1" indent="-342900">
              <a:spcBef>
                <a:spcPts val="1600"/>
              </a:spcBef>
              <a:buAutoNum type="arabicPeriod"/>
            </a:pPr>
            <a:r>
              <a:rPr lang="en-US" sz="1600" dirty="0" smtClean="0"/>
              <a:t>“I like the way everything you need to see is on one screen”</a:t>
            </a:r>
            <a:endParaRPr lang="en-US" dirty="0"/>
          </a:p>
          <a:p>
            <a:pPr marL="342900" indent="-342900">
              <a:spcBef>
                <a:spcPts val="1600"/>
              </a:spcBef>
              <a:buAutoNum type="arabicPeriod"/>
            </a:pPr>
            <a:r>
              <a:rPr lang="en-US" dirty="0" smtClean="0"/>
              <a:t>Go live for all of campus – April 18, 2016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665156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Go Live with </a:t>
            </a:r>
            <a:r>
              <a:rPr lang="en-US" dirty="0" smtClean="0"/>
              <a:t>Banner 9 </a:t>
            </a:r>
            <a:r>
              <a:rPr lang="en-US" dirty="0" smtClean="0"/>
              <a:t>Application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6616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7832081" cy="1994904"/>
          </a:xfrm>
        </p:spPr>
        <p:txBody>
          <a:bodyPr/>
          <a:lstStyle/>
          <a:p>
            <a:pPr>
              <a:spcBef>
                <a:spcPts val="1600"/>
              </a:spcBef>
            </a:pPr>
            <a:r>
              <a:rPr lang="en-US" b="0" dirty="0">
                <a:solidFill>
                  <a:schemeClr val="accent5"/>
                </a:solidFill>
              </a:rPr>
              <a:t>Future </a:t>
            </a:r>
            <a:r>
              <a:rPr lang="en-US" b="0" dirty="0" smtClean="0">
                <a:solidFill>
                  <a:schemeClr val="accent5"/>
                </a:solidFill>
              </a:rPr>
              <a:t>Banner 9 </a:t>
            </a:r>
            <a:r>
              <a:rPr lang="en-US" b="0" dirty="0">
                <a:solidFill>
                  <a:schemeClr val="accent5"/>
                </a:solidFill>
              </a:rPr>
              <a:t>Rollout Roadmap </a:t>
            </a:r>
            <a:endParaRPr lang="en-US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14716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517606" y="1417637"/>
            <a:ext cx="7939087" cy="4455261"/>
          </a:xfrm>
        </p:spPr>
        <p:txBody>
          <a:bodyPr>
            <a:noAutofit/>
          </a:bodyPr>
          <a:lstStyle/>
          <a:p>
            <a:pPr>
              <a:spcBef>
                <a:spcPts val="1600"/>
              </a:spcBef>
            </a:pPr>
            <a:r>
              <a:rPr lang="en-US" sz="2400" dirty="0"/>
              <a:t>Plan for your infrastructure needed for </a:t>
            </a:r>
            <a:r>
              <a:rPr lang="en-US" sz="2400" dirty="0" smtClean="0"/>
              <a:t>Banner 9</a:t>
            </a:r>
            <a:endParaRPr lang="en-US" sz="2400" dirty="0"/>
          </a:p>
          <a:p>
            <a:pPr>
              <a:spcBef>
                <a:spcPts val="1600"/>
              </a:spcBef>
            </a:pPr>
            <a:r>
              <a:rPr lang="en-US" sz="2400" b="0" dirty="0" smtClean="0">
                <a:latin typeface="+mj-lt"/>
              </a:rPr>
              <a:t>Virtual servers are a must</a:t>
            </a:r>
          </a:p>
          <a:p>
            <a:pPr>
              <a:spcBef>
                <a:spcPts val="1600"/>
              </a:spcBef>
            </a:pPr>
            <a:r>
              <a:rPr lang="en-US" sz="2400" b="0" dirty="0" smtClean="0">
                <a:latin typeface="+mj-lt"/>
              </a:rPr>
              <a:t>Utilize Ellucian Customer Success site</a:t>
            </a:r>
          </a:p>
          <a:p>
            <a:pPr>
              <a:spcBef>
                <a:spcPts val="1600"/>
              </a:spcBef>
            </a:pPr>
            <a:r>
              <a:rPr lang="en-US" sz="2400" dirty="0" smtClean="0">
                <a:latin typeface="+mj-lt"/>
              </a:rPr>
              <a:t>Work with Key users to get buy in of applications</a:t>
            </a:r>
            <a:endParaRPr lang="en-US" sz="2400" b="0" dirty="0" smtClean="0">
              <a:latin typeface="+mj-lt"/>
            </a:endParaRPr>
          </a:p>
          <a:p>
            <a:pPr>
              <a:spcBef>
                <a:spcPts val="1600"/>
              </a:spcBef>
            </a:pPr>
            <a:r>
              <a:rPr lang="en-US" sz="2400" dirty="0" smtClean="0">
                <a:latin typeface="+mj-lt"/>
              </a:rPr>
              <a:t>Work with Power Users group to help test</a:t>
            </a:r>
            <a:r>
              <a:rPr lang="en-US" sz="2400" b="0" i="1" dirty="0" smtClean="0">
                <a:latin typeface="+mj-lt"/>
              </a:rPr>
              <a:t> </a:t>
            </a:r>
            <a:endParaRPr lang="en-US" sz="2400" b="0" i="1" dirty="0">
              <a:latin typeface="+mj-lt"/>
            </a:endParaRPr>
          </a:p>
          <a:p>
            <a:pPr>
              <a:spcBef>
                <a:spcPts val="1600"/>
              </a:spcBef>
            </a:pPr>
            <a:r>
              <a:rPr lang="en-US" sz="2400" b="0" dirty="0" smtClean="0">
                <a:latin typeface="+mj-lt"/>
              </a:rPr>
              <a:t>Utilize available resources – Don’t reinvent the wheel</a:t>
            </a:r>
            <a:endParaRPr lang="en-US" sz="2400" dirty="0">
              <a:latin typeface="+mj-lt"/>
            </a:endParaRPr>
          </a:p>
          <a:p>
            <a:pPr>
              <a:spcBef>
                <a:spcPts val="1600"/>
              </a:spcBef>
            </a:pPr>
            <a:r>
              <a:rPr lang="en-US" sz="2400" dirty="0" smtClean="0">
                <a:latin typeface="+mj-lt"/>
              </a:rPr>
              <a:t>Don’t be afraid of the</a:t>
            </a:r>
          </a:p>
          <a:p>
            <a:pPr>
              <a:spcBef>
                <a:spcPts val="1600"/>
              </a:spcBef>
            </a:pPr>
            <a:r>
              <a:rPr lang="en-US" sz="2400" dirty="0" smtClean="0">
                <a:latin typeface="+mj-lt"/>
              </a:rPr>
              <a:t>Keep the momentum going of implementing </a:t>
            </a:r>
            <a:r>
              <a:rPr lang="en-US" sz="2400" dirty="0" smtClean="0">
                <a:latin typeface="+mj-lt"/>
              </a:rPr>
              <a:t>Banner 9</a:t>
            </a:r>
            <a:endParaRPr lang="en-US" sz="2400" dirty="0">
              <a:latin typeface="+mj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612"/>
            <a:ext cx="7642578" cy="1143000"/>
          </a:xfrm>
        </p:spPr>
        <p:txBody>
          <a:bodyPr/>
          <a:lstStyle/>
          <a:p>
            <a:r>
              <a:rPr lang="en-US" dirty="0" smtClean="0"/>
              <a:t>	Lessons Learned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036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517606" y="1417637"/>
            <a:ext cx="7939087" cy="4455261"/>
          </a:xfrm>
        </p:spPr>
        <p:txBody>
          <a:bodyPr>
            <a:noAutofit/>
          </a:bodyPr>
          <a:lstStyle/>
          <a:p>
            <a:pPr>
              <a:spcBef>
                <a:spcPts val="1600"/>
              </a:spcBef>
            </a:pPr>
            <a:r>
              <a:rPr lang="en-US" sz="2400" dirty="0" smtClean="0"/>
              <a:t>New Banner 9 Server Sizing</a:t>
            </a:r>
          </a:p>
          <a:p>
            <a:pPr>
              <a:spcBef>
                <a:spcPts val="1600"/>
              </a:spcBef>
            </a:pPr>
            <a:r>
              <a:rPr lang="en-US" sz="2000" b="0" dirty="0">
                <a:latin typeface="+mj-lt"/>
              </a:rPr>
              <a:t>	</a:t>
            </a:r>
            <a:r>
              <a:rPr lang="en-US" sz="2000" b="0" dirty="0" smtClean="0">
                <a:latin typeface="+mj-lt"/>
              </a:rPr>
              <a:t>Servers will be reduced from 9 servers to 3 with new server sizing matrix provided by Ellucian</a:t>
            </a:r>
            <a:endParaRPr lang="en-US" sz="2000" b="0" dirty="0">
              <a:latin typeface="+mj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612"/>
            <a:ext cx="7642578" cy="1143000"/>
          </a:xfrm>
        </p:spPr>
        <p:txBody>
          <a:bodyPr/>
          <a:lstStyle/>
          <a:p>
            <a:r>
              <a:rPr lang="en-US" dirty="0" smtClean="0"/>
              <a:t>	Lessons Learned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090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395472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Please turn off your cell phone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If you must leave the session early, please do so discreetly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Please avoid side conversation during the session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Session Rules of Etiquette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6338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4534" y="1511919"/>
            <a:ext cx="7832081" cy="1994904"/>
          </a:xfrm>
        </p:spPr>
        <p:txBody>
          <a:bodyPr/>
          <a:lstStyle/>
          <a:p>
            <a:r>
              <a:rPr lang="en-US" dirty="0">
                <a:solidFill>
                  <a:schemeClr val="accent5"/>
                </a:solidFill>
              </a:rPr>
              <a:t>Questions &amp; </a:t>
            </a:r>
            <a:r>
              <a:rPr lang="en-US" dirty="0" smtClean="0">
                <a:solidFill>
                  <a:schemeClr val="accent5"/>
                </a:solidFill>
              </a:rPr>
              <a:t>Answers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41130" y="3121623"/>
            <a:ext cx="3434522" cy="143629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endParaRPr lang="en-US" sz="1600" dirty="0">
              <a:solidFill>
                <a:schemeClr val="bg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7655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1548045"/>
            <a:ext cx="8280400" cy="1636964"/>
          </a:xfrm>
        </p:spPr>
        <p:txBody>
          <a:bodyPr/>
          <a:lstStyle/>
          <a:p>
            <a:r>
              <a:rPr lang="en-US" dirty="0">
                <a:solidFill>
                  <a:schemeClr val="accent5"/>
                </a:solidFill>
              </a:rPr>
              <a:t>Thank </a:t>
            </a:r>
            <a:r>
              <a:rPr lang="en-US" dirty="0" smtClean="0">
                <a:solidFill>
                  <a:schemeClr val="accent5"/>
                </a:solidFill>
              </a:rPr>
              <a:t>you!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Text Placeholder 4"/>
          <p:cNvSpPr txBox="1">
            <a:spLocks/>
          </p:cNvSpPr>
          <p:nvPr/>
        </p:nvSpPr>
        <p:spPr>
          <a:xfrm>
            <a:off x="660400" y="2577291"/>
            <a:ext cx="8483600" cy="2627631"/>
          </a:xfrm>
          <a:prstGeom prst="rect">
            <a:avLst/>
          </a:prstGeom>
        </p:spPr>
        <p:txBody>
          <a:bodyPr lIns="0" tIns="0" rIns="0" bIns="0"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buNone/>
            </a:pPr>
            <a:r>
              <a:rPr lang="en-US" sz="1800" b="1" dirty="0" smtClean="0">
                <a:solidFill>
                  <a:schemeClr val="accent5"/>
                </a:solidFill>
              </a:rPr>
              <a:t>Chris </a:t>
            </a:r>
            <a:r>
              <a:rPr lang="en-US" sz="1800" b="1" dirty="0">
                <a:solidFill>
                  <a:schemeClr val="accent5"/>
                </a:solidFill>
              </a:rPr>
              <a:t>Giger, Delta State University, Enterprise Application Director</a:t>
            </a:r>
          </a:p>
          <a:p>
            <a:pPr marL="0" indent="0">
              <a:spcBef>
                <a:spcPts val="3000"/>
              </a:spcBef>
              <a:buNone/>
            </a:pPr>
            <a:endParaRPr lang="en-US" sz="1100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1213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57202" y="1651023"/>
            <a:ext cx="6163121" cy="4349644"/>
          </a:xfrm>
        </p:spPr>
        <p:txBody>
          <a:bodyPr/>
          <a:lstStyle/>
          <a:p>
            <a:pPr marL="342900" indent="-342900">
              <a:spcBef>
                <a:spcPts val="1600"/>
              </a:spcBef>
              <a:buAutoNum type="arabicPeriod"/>
            </a:pPr>
            <a:r>
              <a:rPr lang="en-US" b="0" dirty="0" smtClean="0">
                <a:solidFill>
                  <a:srgbClr val="414042"/>
                </a:solidFill>
              </a:rPr>
              <a:t>Banner 9</a:t>
            </a:r>
            <a:r>
              <a:rPr lang="en-US" b="0" dirty="0" smtClean="0">
                <a:solidFill>
                  <a:srgbClr val="414042"/>
                </a:solidFill>
              </a:rPr>
              <a:t> </a:t>
            </a:r>
            <a:r>
              <a:rPr lang="en-US" b="0" dirty="0" smtClean="0">
                <a:solidFill>
                  <a:srgbClr val="414042"/>
                </a:solidFill>
              </a:rPr>
              <a:t>Goals and Priorities</a:t>
            </a:r>
          </a:p>
          <a:p>
            <a:pPr marL="457200" indent="-457200">
              <a:spcBef>
                <a:spcPts val="1600"/>
              </a:spcBef>
              <a:buAutoNum type="arabicPeriod"/>
            </a:pPr>
            <a:r>
              <a:rPr lang="en-US" b="0" dirty="0" smtClean="0">
                <a:solidFill>
                  <a:srgbClr val="414042"/>
                </a:solidFill>
              </a:rPr>
              <a:t>Banner 9 </a:t>
            </a:r>
            <a:r>
              <a:rPr lang="en-US" b="0" dirty="0" smtClean="0">
                <a:solidFill>
                  <a:srgbClr val="414042"/>
                </a:solidFill>
              </a:rPr>
              <a:t>Server Setup Strategy</a:t>
            </a:r>
          </a:p>
          <a:p>
            <a:pPr marL="457200" indent="-457200">
              <a:spcBef>
                <a:spcPts val="1600"/>
              </a:spcBef>
              <a:buFont typeface="Arial"/>
              <a:buAutoNum type="arabicPeriod"/>
            </a:pPr>
            <a:r>
              <a:rPr lang="en-US" b="0" dirty="0" smtClean="0">
                <a:solidFill>
                  <a:srgbClr val="414042"/>
                </a:solidFill>
              </a:rPr>
              <a:t>Banner 9 </a:t>
            </a:r>
            <a:r>
              <a:rPr lang="en-US" b="0" dirty="0">
                <a:solidFill>
                  <a:srgbClr val="414042"/>
                </a:solidFill>
              </a:rPr>
              <a:t>Installation and Testing</a:t>
            </a:r>
          </a:p>
          <a:p>
            <a:pPr marL="457200" indent="-457200">
              <a:spcBef>
                <a:spcPts val="1600"/>
              </a:spcBef>
              <a:buAutoNum type="arabicPeriod"/>
            </a:pPr>
            <a:r>
              <a:rPr lang="en-US" b="0" dirty="0" smtClean="0">
                <a:solidFill>
                  <a:srgbClr val="414042"/>
                </a:solidFill>
              </a:rPr>
              <a:t>Single Sign On for Both Banner 8 and </a:t>
            </a:r>
            <a:r>
              <a:rPr lang="en-US" b="0" dirty="0" smtClean="0">
                <a:solidFill>
                  <a:srgbClr val="414042"/>
                </a:solidFill>
              </a:rPr>
              <a:t>Banner 9</a:t>
            </a:r>
            <a:endParaRPr lang="en-US" b="0" dirty="0" smtClean="0">
              <a:solidFill>
                <a:srgbClr val="414042"/>
              </a:solidFill>
            </a:endParaRPr>
          </a:p>
          <a:p>
            <a:pPr marL="457200" indent="-457200">
              <a:spcBef>
                <a:spcPts val="1600"/>
              </a:spcBef>
              <a:buAutoNum type="arabicPeriod"/>
            </a:pPr>
            <a:r>
              <a:rPr lang="en-US" b="0" dirty="0" smtClean="0">
                <a:solidFill>
                  <a:srgbClr val="414042"/>
                </a:solidFill>
              </a:rPr>
              <a:t>Go Live With </a:t>
            </a:r>
            <a:r>
              <a:rPr lang="en-US" b="0" dirty="0" smtClean="0">
                <a:solidFill>
                  <a:srgbClr val="414042"/>
                </a:solidFill>
              </a:rPr>
              <a:t>Banner 9 </a:t>
            </a:r>
            <a:r>
              <a:rPr lang="en-US" b="0" dirty="0" smtClean="0">
                <a:solidFill>
                  <a:srgbClr val="414042"/>
                </a:solidFill>
              </a:rPr>
              <a:t>Application</a:t>
            </a:r>
          </a:p>
          <a:p>
            <a:pPr marL="457200" indent="-457200">
              <a:spcBef>
                <a:spcPts val="1600"/>
              </a:spcBef>
              <a:buAutoNum type="arabicPeriod"/>
            </a:pPr>
            <a:r>
              <a:rPr lang="en-US" b="0" dirty="0" smtClean="0">
                <a:solidFill>
                  <a:srgbClr val="414042"/>
                </a:solidFill>
              </a:rPr>
              <a:t>Future </a:t>
            </a:r>
            <a:r>
              <a:rPr lang="en-US" b="0" dirty="0" smtClean="0">
                <a:solidFill>
                  <a:srgbClr val="414042"/>
                </a:solidFill>
              </a:rPr>
              <a:t>Banner 9 </a:t>
            </a:r>
            <a:r>
              <a:rPr lang="en-US" b="0" dirty="0" smtClean="0">
                <a:solidFill>
                  <a:srgbClr val="414042"/>
                </a:solidFill>
              </a:rPr>
              <a:t>Rollout Roadmap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665156" cy="1143000"/>
          </a:xfrm>
        </p:spPr>
        <p:txBody>
          <a:bodyPr/>
          <a:lstStyle/>
          <a:p>
            <a:r>
              <a:rPr lang="en-US" dirty="0" smtClean="0"/>
              <a:t>	Agenda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1372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5"/>
                </a:solidFill>
              </a:rPr>
              <a:t>Banner 9 </a:t>
            </a:r>
            <a:r>
              <a:rPr lang="en-US" dirty="0">
                <a:solidFill>
                  <a:schemeClr val="accent5"/>
                </a:solidFill>
              </a:rPr>
              <a:t>Goals And </a:t>
            </a:r>
            <a:r>
              <a:rPr lang="en-US" dirty="0" smtClean="0">
                <a:solidFill>
                  <a:schemeClr val="accent5"/>
                </a:solidFill>
              </a:rPr>
              <a:t>Priorities Goals And Priorities</a:t>
            </a:r>
            <a:endParaRPr lang="en-US" dirty="0">
              <a:solidFill>
                <a:schemeClr val="accent5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989705" y="2361707"/>
            <a:ext cx="8154296" cy="1994904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1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800" i="1" dirty="0"/>
          </a:p>
        </p:txBody>
      </p:sp>
    </p:spTree>
    <p:extLst>
      <p:ext uri="{BB962C8B-B14F-4D97-AF65-F5344CB8AC3E}">
        <p14:creationId xmlns:p14="http://schemas.microsoft.com/office/powerpoint/2010/main" val="1136582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57202" y="1651023"/>
            <a:ext cx="6163121" cy="4349644"/>
          </a:xfrm>
        </p:spPr>
        <p:txBody>
          <a:bodyPr/>
          <a:lstStyle/>
          <a:p>
            <a:pPr marL="342900" indent="-342900">
              <a:spcBef>
                <a:spcPts val="1600"/>
              </a:spcBef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rgbClr val="414042"/>
                </a:solidFill>
              </a:rPr>
              <a:t>Start the movement toward </a:t>
            </a:r>
            <a:r>
              <a:rPr lang="en-US" b="0" dirty="0" smtClean="0">
                <a:solidFill>
                  <a:srgbClr val="414042"/>
                </a:solidFill>
              </a:rPr>
              <a:t>Banner 9 </a:t>
            </a:r>
            <a:r>
              <a:rPr lang="en-US" b="0" dirty="0" smtClean="0">
                <a:solidFill>
                  <a:srgbClr val="414042"/>
                </a:solidFill>
              </a:rPr>
              <a:t>and the momentum to keep implementing applications</a:t>
            </a:r>
          </a:p>
          <a:p>
            <a:pPr marL="342900" indent="-342900">
              <a:spcBef>
                <a:spcPts val="1600"/>
              </a:spcBef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rgbClr val="414042"/>
                </a:solidFill>
              </a:rPr>
              <a:t>Prioritize the most immediate beneficial </a:t>
            </a:r>
            <a:r>
              <a:rPr lang="en-US" b="0" dirty="0" smtClean="0">
                <a:solidFill>
                  <a:srgbClr val="414042"/>
                </a:solidFill>
              </a:rPr>
              <a:t>Banner 9 </a:t>
            </a:r>
            <a:r>
              <a:rPr lang="en-US" b="0" dirty="0" smtClean="0">
                <a:solidFill>
                  <a:srgbClr val="414042"/>
                </a:solidFill>
              </a:rPr>
              <a:t>applications</a:t>
            </a:r>
          </a:p>
          <a:p>
            <a:pPr marL="342900" indent="-342900">
              <a:spcBef>
                <a:spcPts val="1600"/>
              </a:spcBef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rgbClr val="414042"/>
                </a:solidFill>
              </a:rPr>
              <a:t>Priorities determined:</a:t>
            </a:r>
          </a:p>
          <a:p>
            <a:pPr marL="622300" lvl="1" indent="-342900">
              <a:spcBef>
                <a:spcPts val="16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Web Registration</a:t>
            </a:r>
          </a:p>
          <a:p>
            <a:pPr marL="622300" lvl="1" indent="-342900">
              <a:spcBef>
                <a:spcPts val="1600"/>
              </a:spcBef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rgbClr val="414042"/>
                </a:solidFill>
              </a:rPr>
              <a:t>Student Attendance Tracking</a:t>
            </a:r>
          </a:p>
          <a:p>
            <a:pPr marL="622300" lvl="1" indent="-342900">
              <a:spcBef>
                <a:spcPts val="16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Faculty Grade Entry</a:t>
            </a:r>
          </a:p>
          <a:p>
            <a:pPr marL="342900" indent="-342900">
              <a:spcBef>
                <a:spcPts val="1600"/>
              </a:spcBef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rgbClr val="414042"/>
                </a:solidFill>
              </a:rPr>
              <a:t>Applications to follow:  Faculty Advising Profile, Employee Profile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665156" cy="1143000"/>
          </a:xfrm>
        </p:spPr>
        <p:txBody>
          <a:bodyPr/>
          <a:lstStyle/>
          <a:p>
            <a:r>
              <a:rPr lang="en-US" dirty="0" smtClean="0"/>
              <a:t>	Goals and Priorities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8902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3633" y="1015208"/>
            <a:ext cx="7832081" cy="1994904"/>
          </a:xfrm>
        </p:spPr>
        <p:txBody>
          <a:bodyPr/>
          <a:lstStyle/>
          <a:p>
            <a:r>
              <a:rPr lang="en-US" dirty="0" smtClean="0">
                <a:solidFill>
                  <a:schemeClr val="accent5"/>
                </a:solidFill>
              </a:rPr>
              <a:t>Banner 9 </a:t>
            </a:r>
            <a:r>
              <a:rPr lang="en-US" dirty="0">
                <a:solidFill>
                  <a:schemeClr val="accent5"/>
                </a:solidFill>
              </a:rPr>
              <a:t>Server Setup </a:t>
            </a:r>
            <a:r>
              <a:rPr lang="en-US" dirty="0" smtClean="0">
                <a:solidFill>
                  <a:schemeClr val="accent5"/>
                </a:solidFill>
              </a:rPr>
              <a:t>Strategy </a:t>
            </a:r>
            <a:r>
              <a:rPr lang="en-US" dirty="0" smtClean="0">
                <a:solidFill>
                  <a:schemeClr val="accent5"/>
                </a:solidFill>
              </a:rPr>
              <a:t>Server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8412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57202" y="1651023"/>
            <a:ext cx="6163121" cy="4349644"/>
          </a:xfrm>
        </p:spPr>
        <p:txBody>
          <a:bodyPr/>
          <a:lstStyle/>
          <a:p>
            <a:pPr marL="342900" indent="-342900">
              <a:spcBef>
                <a:spcPts val="1600"/>
              </a:spcBef>
              <a:buAutoNum type="arabicPeriod"/>
            </a:pPr>
            <a:r>
              <a:rPr lang="en-US" b="0" dirty="0" smtClean="0">
                <a:solidFill>
                  <a:srgbClr val="414042"/>
                </a:solidFill>
              </a:rPr>
              <a:t>Determine the server needs for the applications to implement</a:t>
            </a:r>
          </a:p>
          <a:p>
            <a:pPr marL="342900" indent="-342900">
              <a:spcBef>
                <a:spcPts val="1600"/>
              </a:spcBef>
              <a:buAutoNum type="arabicPeriod"/>
            </a:pPr>
            <a:r>
              <a:rPr lang="en-US" b="0" dirty="0" smtClean="0">
                <a:solidFill>
                  <a:srgbClr val="414042"/>
                </a:solidFill>
              </a:rPr>
              <a:t>Worksheet to help determine the amount of servers/processing power needed to support the applications</a:t>
            </a:r>
          </a:p>
          <a:p>
            <a:pPr marL="342900" indent="-342900">
              <a:spcBef>
                <a:spcPts val="1600"/>
              </a:spcBef>
              <a:buAutoNum type="arabicPeriod"/>
            </a:pPr>
            <a:r>
              <a:rPr lang="en-US" b="0" dirty="0" smtClean="0">
                <a:solidFill>
                  <a:srgbClr val="414042"/>
                </a:solidFill>
              </a:rPr>
              <a:t>Virtual Server Environment – Key to standing up and the rollout of </a:t>
            </a:r>
            <a:r>
              <a:rPr lang="en-US" b="0" dirty="0" smtClean="0">
                <a:solidFill>
                  <a:srgbClr val="414042"/>
                </a:solidFill>
              </a:rPr>
              <a:t>Banner 9 </a:t>
            </a:r>
            <a:r>
              <a:rPr lang="en-US" b="0" dirty="0" smtClean="0">
                <a:solidFill>
                  <a:srgbClr val="414042"/>
                </a:solidFill>
              </a:rPr>
              <a:t>servers</a:t>
            </a:r>
          </a:p>
          <a:p>
            <a:pPr marL="342900" indent="-342900">
              <a:spcBef>
                <a:spcPts val="1600"/>
              </a:spcBef>
              <a:buAutoNum type="arabicPeriod"/>
            </a:pPr>
            <a:r>
              <a:rPr lang="en-US" b="0" dirty="0" smtClean="0">
                <a:solidFill>
                  <a:srgbClr val="414042"/>
                </a:solidFill>
              </a:rPr>
              <a:t>DBEU upgrades needed for </a:t>
            </a:r>
            <a:r>
              <a:rPr lang="en-US" b="0" dirty="0" smtClean="0">
                <a:solidFill>
                  <a:srgbClr val="414042"/>
                </a:solidFill>
              </a:rPr>
              <a:t>Banner 9</a:t>
            </a:r>
            <a:endParaRPr lang="en-US" b="0" dirty="0" smtClean="0">
              <a:solidFill>
                <a:srgbClr val="414042"/>
              </a:solidFill>
            </a:endParaRPr>
          </a:p>
          <a:p>
            <a:pPr marL="342900" indent="-342900">
              <a:spcBef>
                <a:spcPts val="1600"/>
              </a:spcBef>
              <a:buAutoNum type="arabicPeriod"/>
            </a:pPr>
            <a:endParaRPr lang="en-US" b="0" dirty="0" smtClean="0">
              <a:solidFill>
                <a:srgbClr val="41404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665156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Banner 9 </a:t>
            </a:r>
            <a:r>
              <a:rPr lang="en-US" dirty="0" smtClean="0"/>
              <a:t>Server Setup Strategy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3240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5"/>
                </a:solidFill>
              </a:rPr>
              <a:t>Banner 9 </a:t>
            </a:r>
            <a:r>
              <a:rPr lang="en-US" dirty="0">
                <a:solidFill>
                  <a:schemeClr val="accent5"/>
                </a:solidFill>
              </a:rPr>
              <a:t>Installation and </a:t>
            </a:r>
            <a:r>
              <a:rPr lang="en-US" dirty="0" smtClean="0">
                <a:solidFill>
                  <a:schemeClr val="accent5"/>
                </a:solidFill>
              </a:rPr>
              <a:t>Testing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5976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57202" y="1651023"/>
            <a:ext cx="6163121" cy="4349644"/>
          </a:xfrm>
        </p:spPr>
        <p:txBody>
          <a:bodyPr/>
          <a:lstStyle/>
          <a:p>
            <a:pPr marL="342900" indent="-342900">
              <a:spcBef>
                <a:spcPts val="1600"/>
              </a:spcBef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rgbClr val="414042"/>
                </a:solidFill>
              </a:rPr>
              <a:t>Installation of priority applications </a:t>
            </a:r>
          </a:p>
          <a:p>
            <a:pPr marL="622300" lvl="1" indent="-342900">
              <a:spcBef>
                <a:spcPts val="16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Web registration</a:t>
            </a:r>
          </a:p>
          <a:p>
            <a:pPr marL="622300" lvl="1" indent="-342900">
              <a:spcBef>
                <a:spcPts val="1600"/>
              </a:spcBef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rgbClr val="414042"/>
                </a:solidFill>
              </a:rPr>
              <a:t>Student attendance tracking</a:t>
            </a:r>
          </a:p>
          <a:p>
            <a:pPr marL="622300" lvl="1" indent="-342900">
              <a:spcBef>
                <a:spcPts val="16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Faculty grade entry</a:t>
            </a:r>
          </a:p>
          <a:p>
            <a:pPr marL="622300" lvl="1" indent="-342900">
              <a:spcBef>
                <a:spcPts val="1600"/>
              </a:spcBef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rgbClr val="414042"/>
                </a:solidFill>
              </a:rPr>
              <a:t>Installed in both TEST and PROD environments</a:t>
            </a:r>
          </a:p>
          <a:p>
            <a:pPr marL="622300" lvl="1" indent="-342900">
              <a:spcBef>
                <a:spcPts val="16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Installed EIS (Ellucian Identity Services) and BEIS SSO Manager to handle authentication</a:t>
            </a:r>
          </a:p>
          <a:p>
            <a:pPr marL="622300" lvl="1" indent="-342900">
              <a:spcBef>
                <a:spcPts val="1600"/>
              </a:spcBef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rgbClr val="414042"/>
                </a:solidFill>
              </a:rPr>
              <a:t>Tested applications internally within IT department and Registrar’s office</a:t>
            </a:r>
          </a:p>
          <a:p>
            <a:pPr>
              <a:spcBef>
                <a:spcPts val="1600"/>
              </a:spcBef>
            </a:pPr>
            <a:endParaRPr lang="en-US" b="0" dirty="0" smtClean="0">
              <a:solidFill>
                <a:srgbClr val="41404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665156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Banner 9 </a:t>
            </a:r>
            <a:r>
              <a:rPr lang="en-US" dirty="0" smtClean="0"/>
              <a:t>Installation and Testing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7754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138</TotalTime>
  <Words>556</Words>
  <Application>Microsoft Office PowerPoint</Application>
  <PresentationFormat>On-screen Show (4:3)</PresentationFormat>
  <Paragraphs>94</Paragraphs>
  <Slides>21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0" baseType="lpstr">
      <vt:lpstr>Arial</vt:lpstr>
      <vt:lpstr>Calibri</vt:lpstr>
      <vt:lpstr>Courier New</vt:lpstr>
      <vt:lpstr>Lucida Sans Unicode</vt:lpstr>
      <vt:lpstr>Verdana</vt:lpstr>
      <vt:lpstr>Wingdings</vt:lpstr>
      <vt:lpstr>Wingdings 2</vt:lpstr>
      <vt:lpstr>Wingdings 3</vt:lpstr>
      <vt:lpstr>Concourse</vt:lpstr>
      <vt:lpstr>MBUG 2017 </vt:lpstr>
      <vt:lpstr>Session Rules of Etiquette</vt:lpstr>
      <vt:lpstr> Agenda</vt:lpstr>
      <vt:lpstr>Banner 9 Goals And Priorities Goals And Priorities</vt:lpstr>
      <vt:lpstr> Goals and Priorities</vt:lpstr>
      <vt:lpstr>Banner 9 Server Setup Strategy Server</vt:lpstr>
      <vt:lpstr>Banner 9 Server Setup Strategy</vt:lpstr>
      <vt:lpstr>Banner 9 Installation and Testing</vt:lpstr>
      <vt:lpstr>Banner 9 Installation and Testing</vt:lpstr>
      <vt:lpstr>Banner 9 Installation and Testing </vt:lpstr>
      <vt:lpstr>Banner 9 Installation and Testing </vt:lpstr>
      <vt:lpstr>Sign On for Banner8 and Banner 9</vt:lpstr>
      <vt:lpstr>Single Sign On for Banner 8 and Banner 9</vt:lpstr>
      <vt:lpstr>Single Sign On for Banner 8 and Banner 9 </vt:lpstr>
      <vt:lpstr>Go Live with Banner 9 Application</vt:lpstr>
      <vt:lpstr>Go Live with Banner 9 Application</vt:lpstr>
      <vt:lpstr>Future Banner 9 Rollout Roadmap </vt:lpstr>
      <vt:lpstr> Lessons Learned </vt:lpstr>
      <vt:lpstr> Lessons Learned </vt:lpstr>
      <vt:lpstr>Questions &amp; Answers</vt:lpstr>
      <vt:lpstr>Thank you!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MBUG 2013</dc:title>
  <dc:creator>Edith</dc:creator>
  <cp:lastModifiedBy>Chris Giger</cp:lastModifiedBy>
  <cp:revision>16</cp:revision>
  <dcterms:created xsi:type="dcterms:W3CDTF">2013-01-30T03:13:35Z</dcterms:created>
  <dcterms:modified xsi:type="dcterms:W3CDTF">2017-09-01T14:18:28Z</dcterms:modified>
</cp:coreProperties>
</file>