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96" r:id="rId6"/>
    <p:sldId id="297" r:id="rId7"/>
    <p:sldId id="298" r:id="rId8"/>
    <p:sldId id="299" r:id="rId9"/>
    <p:sldId id="300" r:id="rId10"/>
    <p:sldId id="301" r:id="rId11"/>
    <p:sldId id="302" r:id="rId12"/>
    <p:sldId id="294" r:id="rId13"/>
    <p:sldId id="295" r:id="rId14"/>
    <p:sldId id="293" r:id="rId15"/>
    <p:sldId id="303" r:id="rId16"/>
    <p:sldId id="322"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3" r:id="rId35"/>
    <p:sldId id="324" r:id="rId36"/>
    <p:sldId id="32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78"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2A4143-1CEE-4AE4-AD9B-5AADEAE137B7}" type="datetimeFigureOut">
              <a:rPr lang="en-US" smtClean="0"/>
              <a:t>9/15/2016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0F0F3-6D14-4A29-A603-CBE4880F153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A4143-1CEE-4AE4-AD9B-5AADEAE137B7}" type="datetimeFigureOut">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A4143-1CEE-4AE4-AD9B-5AADEAE137B7}" type="datetimeFigureOut">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A4143-1CEE-4AE4-AD9B-5AADEAE137B7}" type="datetimeFigureOut">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A2A4143-1CEE-4AE4-AD9B-5AADEAE137B7}" type="datetimeFigureOut">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2A4143-1CEE-4AE4-AD9B-5AADEAE137B7}" type="datetimeFigureOut">
              <a:rPr lang="en-US" smtClean="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D0F0F3-6D14-4A29-A603-CBE4880F153C}" type="slidenum">
              <a:rPr lang="en-US" smtClean="0"/>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A2A4143-1CEE-4AE4-AD9B-5AADEAE137B7}" type="datetimeFigureOut">
              <a:rPr lang="en-US" smtClean="0"/>
              <a:t>9/15/2016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D0F0F3-6D14-4A29-A603-CBE4880F153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2A4143-1CEE-4AE4-AD9B-5AADEAE137B7}" type="datetimeFigureOut">
              <a:rPr lang="en-US" smtClean="0"/>
              <a:t>9/15/2016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D0F0F3-6D14-4A29-A603-CBE4880F153C}" type="slidenum">
              <a:rPr lang="en-US" smtClean="0"/>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A4143-1CEE-4AE4-AD9B-5AADEAE137B7}" type="datetimeFigureOut">
              <a:rPr lang="en-US" smtClean="0"/>
              <a:t>9/15/2016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D0F0F3-6D14-4A29-A603-CBE4880F153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A2A4143-1CEE-4AE4-AD9B-5AADEAE137B7}" type="datetimeFigureOut">
              <a:rPr lang="en-US" smtClean="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D0F0F3-6D14-4A29-A603-CBE4880F153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2A4143-1CEE-4AE4-AD9B-5AADEAE137B7}" type="datetimeFigureOut">
              <a:rPr lang="en-US" smtClean="0"/>
              <a:t>9/15/2016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D0F0F3-6D14-4A29-A603-CBE4880F153C}"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2A4143-1CEE-4AE4-AD9B-5AADEAE137B7}" type="datetimeFigureOut">
              <a:rPr lang="en-US" smtClean="0"/>
              <a:t>9/15/2016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0F0F3-6D14-4A29-A603-CBE4880F153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1470025"/>
          </a:xfrm>
        </p:spPr>
        <p:txBody>
          <a:bodyPr>
            <a:normAutofit fontScale="90000"/>
          </a:bodyPr>
          <a:lstStyle/>
          <a:p>
            <a:pPr algn="ctr"/>
            <a:r>
              <a:rPr lang="en-US" dirty="0" smtClean="0"/>
              <a:t>MBUG 2016</a:t>
            </a:r>
            <a:br>
              <a:rPr lang="en-US" dirty="0" smtClean="0"/>
            </a:br>
            <a:endParaRPr lang="en-US" dirty="0"/>
          </a:p>
        </p:txBody>
      </p:sp>
      <p:sp>
        <p:nvSpPr>
          <p:cNvPr id="5" name="Subtitle 4"/>
          <p:cNvSpPr>
            <a:spLocks noGrp="1"/>
          </p:cNvSpPr>
          <p:nvPr>
            <p:ph type="subTitle" idx="1"/>
          </p:nvPr>
        </p:nvSpPr>
        <p:spPr>
          <a:xfrm>
            <a:off x="685800" y="1905000"/>
            <a:ext cx="7772400" cy="1600200"/>
          </a:xfrm>
        </p:spPr>
        <p:txBody>
          <a:bodyPr>
            <a:normAutofit/>
          </a:bodyPr>
          <a:lstStyle/>
          <a:p>
            <a:pPr algn="l"/>
            <a:r>
              <a:rPr lang="en-US" sz="2000" dirty="0" smtClean="0"/>
              <a:t>Session Title:  		Return to Title IV in Banner</a:t>
            </a:r>
          </a:p>
          <a:p>
            <a:pPr algn="l"/>
            <a:r>
              <a:rPr lang="en-US" sz="2000" dirty="0" smtClean="0"/>
              <a:t>Presented By:  		Terry Bland</a:t>
            </a:r>
          </a:p>
          <a:p>
            <a:pPr algn="l"/>
            <a:r>
              <a:rPr lang="en-US" sz="2000" dirty="0" smtClean="0"/>
              <a:t>Institution: 		ICC</a:t>
            </a:r>
          </a:p>
          <a:p>
            <a:pPr algn="l"/>
            <a:r>
              <a:rPr lang="en-US" sz="2000" dirty="0" smtClean="0"/>
              <a:t>Date:			September 12, 2016</a:t>
            </a:r>
            <a:endParaRPr lang="en-US" sz="2000" dirty="0"/>
          </a:p>
        </p:txBody>
      </p:sp>
      <p:pic>
        <p:nvPicPr>
          <p:cNvPr id="8" name="Picture 7"/>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421651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Setup – STVWDRL</a:t>
            </a:r>
            <a:endParaRPr lang="en-US" sz="2400" b="1" dirty="0">
              <a:solidFill>
                <a:srgbClr val="002060"/>
              </a:solidFill>
            </a:endParaRPr>
          </a:p>
        </p:txBody>
      </p:sp>
      <p:pic>
        <p:nvPicPr>
          <p:cNvPr id="5" name="Picture 4"/>
          <p:cNvPicPr>
            <a:picLocks noChangeAspect="1"/>
          </p:cNvPicPr>
          <p:nvPr/>
        </p:nvPicPr>
        <p:blipFill>
          <a:blip r:embed="rId3"/>
          <a:stretch>
            <a:fillRect/>
          </a:stretch>
        </p:blipFill>
        <p:spPr>
          <a:xfrm>
            <a:off x="747712" y="2743200"/>
            <a:ext cx="7648575" cy="1676400"/>
          </a:xfrm>
          <a:prstGeom prst="rect">
            <a:avLst/>
          </a:prstGeom>
        </p:spPr>
      </p:pic>
      <p:sp>
        <p:nvSpPr>
          <p:cNvPr id="6" name="TextBox 5"/>
          <p:cNvSpPr txBox="1"/>
          <p:nvPr/>
        </p:nvSpPr>
        <p:spPr>
          <a:xfrm>
            <a:off x="4205868" y="1867392"/>
            <a:ext cx="2956932" cy="369332"/>
          </a:xfrm>
          <a:prstGeom prst="rect">
            <a:avLst/>
          </a:prstGeom>
          <a:noFill/>
        </p:spPr>
        <p:txBody>
          <a:bodyPr wrap="square" rtlCol="0">
            <a:spAutoFit/>
          </a:bodyPr>
          <a:lstStyle/>
          <a:p>
            <a:r>
              <a:rPr lang="en-US" dirty="0" smtClean="0">
                <a:solidFill>
                  <a:srgbClr val="FF0000"/>
                </a:solidFill>
              </a:rPr>
              <a:t>… and enter them here.</a:t>
            </a:r>
            <a:endParaRPr lang="en-US" dirty="0">
              <a:solidFill>
                <a:srgbClr val="FF0000"/>
              </a:solidFill>
            </a:endParaRPr>
          </a:p>
        </p:txBody>
      </p:sp>
    </p:spTree>
    <p:extLst>
      <p:ext uri="{BB962C8B-B14F-4D97-AF65-F5344CB8AC3E}">
        <p14:creationId xmlns:p14="http://schemas.microsoft.com/office/powerpoint/2010/main" val="102599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Setup – SFRNOWD</a:t>
            </a:r>
            <a:endParaRPr lang="en-US" sz="2400" b="1" dirty="0">
              <a:solidFill>
                <a:srgbClr val="002060"/>
              </a:solidFill>
            </a:endParaRPr>
          </a:p>
        </p:txBody>
      </p:sp>
      <p:sp>
        <p:nvSpPr>
          <p:cNvPr id="6" name="TextBox 5"/>
          <p:cNvSpPr txBox="1"/>
          <p:nvPr/>
        </p:nvSpPr>
        <p:spPr>
          <a:xfrm>
            <a:off x="3810000" y="1213559"/>
            <a:ext cx="4586287" cy="646331"/>
          </a:xfrm>
          <a:prstGeom prst="rect">
            <a:avLst/>
          </a:prstGeom>
          <a:noFill/>
        </p:spPr>
        <p:txBody>
          <a:bodyPr wrap="square" rtlCol="0">
            <a:spAutoFit/>
          </a:bodyPr>
          <a:lstStyle/>
          <a:p>
            <a:r>
              <a:rPr lang="en-US" dirty="0" smtClean="0">
                <a:solidFill>
                  <a:srgbClr val="FF0000"/>
                </a:solidFill>
              </a:rPr>
              <a:t>Make sure you have access.  You’ll need it to generate withdrawal notices.</a:t>
            </a:r>
            <a:endParaRPr lang="en-US" dirty="0">
              <a:solidFill>
                <a:srgbClr val="FF0000"/>
              </a:solidFill>
            </a:endParaRPr>
          </a:p>
        </p:txBody>
      </p:sp>
      <p:pic>
        <p:nvPicPr>
          <p:cNvPr id="2" name="Picture 1"/>
          <p:cNvPicPr>
            <a:picLocks noChangeAspect="1"/>
          </p:cNvPicPr>
          <p:nvPr/>
        </p:nvPicPr>
        <p:blipFill>
          <a:blip r:embed="rId3"/>
          <a:stretch>
            <a:fillRect/>
          </a:stretch>
        </p:blipFill>
        <p:spPr>
          <a:xfrm>
            <a:off x="1981200" y="1957265"/>
            <a:ext cx="6072187" cy="4145670"/>
          </a:xfrm>
          <a:prstGeom prst="rect">
            <a:avLst/>
          </a:prstGeom>
        </p:spPr>
      </p:pic>
    </p:spTree>
    <p:extLst>
      <p:ext uri="{BB962C8B-B14F-4D97-AF65-F5344CB8AC3E}">
        <p14:creationId xmlns:p14="http://schemas.microsoft.com/office/powerpoint/2010/main" val="4117366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33400" y="914400"/>
            <a:ext cx="5638800" cy="63976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TOAD Script</a:t>
            </a:r>
            <a:endParaRPr lang="en-US" dirty="0"/>
          </a:p>
        </p:txBody>
      </p:sp>
      <p:pic>
        <p:nvPicPr>
          <p:cNvPr id="5" name="Picture 4"/>
          <p:cNvPicPr>
            <a:picLocks noChangeAspect="1"/>
          </p:cNvPicPr>
          <p:nvPr/>
        </p:nvPicPr>
        <p:blipFill>
          <a:blip r:embed="rId2"/>
          <a:stretch>
            <a:fillRect/>
          </a:stretch>
        </p:blipFill>
        <p:spPr>
          <a:xfrm>
            <a:off x="228600" y="5181600"/>
            <a:ext cx="1447800" cy="1613890"/>
          </a:xfrm>
          <a:prstGeom prst="rect">
            <a:avLst/>
          </a:prstGeom>
        </p:spPr>
      </p:pic>
      <p:pic>
        <p:nvPicPr>
          <p:cNvPr id="2" name="Picture 1" descr="que la tierra, por lo que si la Tierra está fría ( en inviern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362200"/>
            <a:ext cx="3657600" cy="3394253"/>
          </a:xfrm>
          <a:prstGeom prst="rect">
            <a:avLst/>
          </a:prstGeom>
        </p:spPr>
      </p:pic>
    </p:spTree>
    <p:extLst>
      <p:ext uri="{BB962C8B-B14F-4D97-AF65-F5344CB8AC3E}">
        <p14:creationId xmlns:p14="http://schemas.microsoft.com/office/powerpoint/2010/main" val="46595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9588"/>
            <a:ext cx="8229600" cy="3540061"/>
          </a:xfrm>
        </p:spPr>
        <p:txBody>
          <a:bodyPr>
            <a:normAutofit/>
          </a:bodyPr>
          <a:lstStyle/>
          <a:p>
            <a:r>
              <a:rPr lang="en-US" dirty="0"/>
              <a:t>We pull a TOAD Script to capture all of the dropouts and/or withdrawals.  </a:t>
            </a:r>
          </a:p>
          <a:p>
            <a:r>
              <a:rPr lang="en-US" dirty="0" smtClean="0"/>
              <a:t>Sometimes</a:t>
            </a:r>
            <a:r>
              <a:rPr lang="en-US" dirty="0"/>
              <a:t>, the enrollment status does not get set to NE, PW, or EA.  It may still be EL (Eligible to Register).</a:t>
            </a:r>
          </a:p>
          <a:p>
            <a:r>
              <a:rPr lang="en-US" dirty="0" smtClean="0"/>
              <a:t>The </a:t>
            </a:r>
            <a:r>
              <a:rPr lang="en-US" dirty="0"/>
              <a:t>results of the script are sent to the Registrar to update so that the withdrawal will pull in our process.  </a:t>
            </a:r>
          </a:p>
          <a:p>
            <a:endParaRPr lang="en-US" dirty="0"/>
          </a:p>
        </p:txBody>
      </p:sp>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TOAD Script</a:t>
            </a:r>
            <a:endParaRPr lang="en-US" sz="2400" b="1" dirty="0">
              <a:solidFill>
                <a:srgbClr val="002060"/>
              </a:solidFill>
            </a:endParaRPr>
          </a:p>
        </p:txBody>
      </p:sp>
    </p:spTree>
    <p:extLst>
      <p:ext uri="{BB962C8B-B14F-4D97-AF65-F5344CB8AC3E}">
        <p14:creationId xmlns:p14="http://schemas.microsoft.com/office/powerpoint/2010/main" val="101246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40114"/>
          </a:xfrm>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TOAD Script</a:t>
            </a:r>
            <a:endParaRPr lang="en-US" sz="2400" b="1" dirty="0">
              <a:solidFill>
                <a:srgbClr val="002060"/>
              </a:solidFill>
            </a:endParaRPr>
          </a:p>
        </p:txBody>
      </p:sp>
      <p:sp>
        <p:nvSpPr>
          <p:cNvPr id="2" name="Rectangle 1"/>
          <p:cNvSpPr/>
          <p:nvPr/>
        </p:nvSpPr>
        <p:spPr>
          <a:xfrm>
            <a:off x="228600" y="2063979"/>
            <a:ext cx="8610600" cy="2631490"/>
          </a:xfrm>
          <a:prstGeom prst="rect">
            <a:avLst/>
          </a:prstGeom>
        </p:spPr>
        <p:txBody>
          <a:bodyPr wrap="square">
            <a:spAutoFit/>
          </a:bodyPr>
          <a:lstStyle/>
          <a:p>
            <a:r>
              <a:rPr lang="en-US" sz="1100" dirty="0">
                <a:solidFill>
                  <a:srgbClr val="0000FF"/>
                </a:solidFill>
                <a:highlight>
                  <a:srgbClr val="FFFFFF"/>
                </a:highlight>
                <a:latin typeface="Courier"/>
              </a:rPr>
              <a:t>select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spriden_id</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ID,</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rpratrm_term_code</a:t>
            </a:r>
            <a:r>
              <a:rPr lang="en-US" sz="1100" dirty="0">
                <a:solidFill>
                  <a:srgbClr val="000000"/>
                </a:solidFill>
                <a:highlight>
                  <a:srgbClr val="FFFFFF"/>
                </a:highlight>
                <a:latin typeface="Courier"/>
              </a:rPr>
              <a:t> term</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rpratrm_aidy_code</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aidy</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spriden_last_name</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last_name</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endParaRPr lang="en-US" sz="1100" dirty="0" smtClean="0">
              <a:solidFill>
                <a:srgbClr val="000000"/>
              </a:solidFill>
              <a:highlight>
                <a:srgbClr val="FFFFFF"/>
              </a:highlight>
              <a:latin typeface="Courier"/>
            </a:endParaRPr>
          </a:p>
          <a:p>
            <a:r>
              <a:rPr lang="en-US" sz="1100" dirty="0" err="1" smtClean="0">
                <a:solidFill>
                  <a:srgbClr val="000000"/>
                </a:solidFill>
                <a:highlight>
                  <a:srgbClr val="FFFFFF"/>
                </a:highlight>
                <a:latin typeface="Courier"/>
              </a:rPr>
              <a:t>spriden_first_name</a:t>
            </a:r>
            <a:r>
              <a:rPr lang="en-US" sz="1100" dirty="0" smtClean="0">
                <a:solidFill>
                  <a:srgbClr val="000000"/>
                </a:solidFill>
                <a:highlight>
                  <a:srgbClr val="FFFFFF"/>
                </a:highlight>
                <a:latin typeface="Courier"/>
              </a:rPr>
              <a:t> </a:t>
            </a:r>
            <a:r>
              <a:rPr lang="en-US" sz="1100" dirty="0" err="1">
                <a:solidFill>
                  <a:srgbClr val="000000"/>
                </a:solidFill>
                <a:highlight>
                  <a:srgbClr val="FFFFFF"/>
                </a:highlight>
                <a:latin typeface="Courier"/>
              </a:rPr>
              <a:t>first_name</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spriden_mi</a:t>
            </a:r>
            <a:r>
              <a:rPr lang="en-US" sz="1100" dirty="0">
                <a:solidFill>
                  <a:srgbClr val="000000"/>
                </a:solidFill>
                <a:highlight>
                  <a:srgbClr val="FFFFFF"/>
                </a:highlight>
                <a:latin typeface="Courier"/>
              </a:rPr>
              <a:t> mi</a:t>
            </a:r>
            <a:r>
              <a:rPr lang="en-US" sz="1100" dirty="0">
                <a:solidFill>
                  <a:srgbClr val="0000FF"/>
                </a:solidFill>
                <a:highlight>
                  <a:srgbClr val="FFFFFF"/>
                </a:highlight>
                <a:latin typeface="Courier"/>
              </a:rPr>
              <a:t>,</a:t>
            </a:r>
            <a:endParaRPr lang="en-US" sz="1100" dirty="0">
              <a:solidFill>
                <a:srgbClr val="000000"/>
              </a:solidFill>
              <a:highlight>
                <a:srgbClr val="FFFFFF"/>
              </a:highlight>
              <a:latin typeface="Courier"/>
            </a:endParaRPr>
          </a:p>
          <a:p>
            <a:r>
              <a:rPr lang="en-US" sz="1100" dirty="0">
                <a:solidFill>
                  <a:srgbClr val="0000FF"/>
                </a:solidFill>
                <a:highlight>
                  <a:srgbClr val="FFFFFF"/>
                </a:highlight>
                <a:latin typeface="Courier"/>
              </a:rPr>
              <a:t>max(</a:t>
            </a:r>
            <a:r>
              <a:rPr lang="en-US" sz="1100" dirty="0" err="1">
                <a:solidFill>
                  <a:srgbClr val="000000"/>
                </a:solidFill>
                <a:highlight>
                  <a:srgbClr val="FFFFFF"/>
                </a:highlight>
                <a:latin typeface="Courier"/>
              </a:rPr>
              <a:t>sfrstcr_rsts_date</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lastdrop</a:t>
            </a:r>
            <a:r>
              <a:rPr lang="en-US" sz="1100" dirty="0" err="1">
                <a:solidFill>
                  <a:srgbClr val="0000FF"/>
                </a:solidFill>
                <a:highlight>
                  <a:srgbClr val="FFFFFF"/>
                </a:highlight>
                <a:latin typeface="Courier"/>
              </a:rPr>
              <a:t>,max</a:t>
            </a:r>
            <a:r>
              <a:rPr lang="en-US" sz="1100" dirty="0">
                <a:solidFill>
                  <a:srgbClr val="0000FF"/>
                </a:solidFill>
                <a:highlight>
                  <a:srgbClr val="FFFFFF"/>
                </a:highlight>
                <a:latin typeface="Courier"/>
              </a:rPr>
              <a:t>(</a:t>
            </a:r>
            <a:r>
              <a:rPr lang="en-US" sz="1100" dirty="0" err="1">
                <a:solidFill>
                  <a:srgbClr val="000000"/>
                </a:solidFill>
                <a:highlight>
                  <a:srgbClr val="FFFFFF"/>
                </a:highlight>
                <a:latin typeface="Courier"/>
              </a:rPr>
              <a:t>sfrstcr_activity_date</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lastchange</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max(</a:t>
            </a:r>
            <a:r>
              <a:rPr lang="en-US" sz="1100" dirty="0" err="1">
                <a:solidFill>
                  <a:srgbClr val="000000"/>
                </a:solidFill>
                <a:highlight>
                  <a:srgbClr val="FFFFFF"/>
                </a:highlight>
                <a:latin typeface="Courier"/>
              </a:rPr>
              <a:t>getLDA</a:t>
            </a:r>
            <a:r>
              <a:rPr lang="en-US" sz="1100" dirty="0">
                <a:solidFill>
                  <a:srgbClr val="0000FF"/>
                </a:solidFill>
                <a:highlight>
                  <a:srgbClr val="FFFFFF"/>
                </a:highlight>
                <a:latin typeface="Courier"/>
              </a:rPr>
              <a:t>(</a:t>
            </a:r>
            <a:r>
              <a:rPr lang="en-US" sz="1100" dirty="0" err="1">
                <a:solidFill>
                  <a:srgbClr val="000000"/>
                </a:solidFill>
                <a:highlight>
                  <a:srgbClr val="FFFFFF"/>
                </a:highlight>
                <a:latin typeface="Courier"/>
              </a:rPr>
              <a:t>sfrstcr_term_code</a:t>
            </a:r>
            <a:r>
              <a:rPr lang="en-US" sz="1100" dirty="0" err="1">
                <a:solidFill>
                  <a:srgbClr val="0000FF"/>
                </a:solidFill>
                <a:highlight>
                  <a:srgbClr val="FFFFFF"/>
                </a:highlight>
                <a:latin typeface="Courier"/>
              </a:rPr>
              <a:t>,</a:t>
            </a:r>
            <a:r>
              <a:rPr lang="en-US" sz="1100" dirty="0" err="1">
                <a:solidFill>
                  <a:srgbClr val="000000"/>
                </a:solidFill>
                <a:highlight>
                  <a:srgbClr val="FFFFFF"/>
                </a:highlight>
                <a:latin typeface="Courier"/>
              </a:rPr>
              <a:t>sfrstcr_crn</a:t>
            </a:r>
            <a:r>
              <a:rPr lang="en-US" sz="1100" dirty="0" err="1">
                <a:solidFill>
                  <a:srgbClr val="0000FF"/>
                </a:solidFill>
                <a:highlight>
                  <a:srgbClr val="FFFFFF"/>
                </a:highlight>
                <a:latin typeface="Courier"/>
              </a:rPr>
              <a:t>,</a:t>
            </a:r>
            <a:r>
              <a:rPr lang="en-US" sz="1100" dirty="0" err="1">
                <a:solidFill>
                  <a:srgbClr val="000000"/>
                </a:solidFill>
                <a:highlight>
                  <a:srgbClr val="FFFFFF"/>
                </a:highlight>
                <a:latin typeface="Courier"/>
              </a:rPr>
              <a:t>sfrstcr_pidm</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LatestLDA</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p>
          <a:p>
            <a:r>
              <a:rPr lang="en-US" sz="1100" dirty="0" err="1">
                <a:solidFill>
                  <a:srgbClr val="000000"/>
                </a:solidFill>
                <a:highlight>
                  <a:srgbClr val="FFFFFF"/>
                </a:highlight>
                <a:latin typeface="Courier"/>
              </a:rPr>
              <a:t>rfrbase_fund_title</a:t>
            </a:r>
            <a:r>
              <a:rPr lang="en-US" sz="1100" dirty="0">
                <a:solidFill>
                  <a:srgbClr val="000000"/>
                </a:solidFill>
                <a:highlight>
                  <a:srgbClr val="FFFFFF"/>
                </a:highlight>
                <a:latin typeface="Courier"/>
              </a:rPr>
              <a:t> fund</a:t>
            </a:r>
          </a:p>
          <a:p>
            <a:r>
              <a:rPr lang="en-US" sz="1100" dirty="0">
                <a:solidFill>
                  <a:srgbClr val="0000FF"/>
                </a:solidFill>
                <a:highlight>
                  <a:srgbClr val="FFFFFF"/>
                </a:highlight>
                <a:latin typeface="Courier"/>
              </a:rPr>
              <a:t>from</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spriden</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rpratrm</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sfrstcr</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rfrbase</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p>
          <a:p>
            <a:r>
              <a:rPr lang="en-US" sz="1100" dirty="0">
                <a:solidFill>
                  <a:srgbClr val="0000FF"/>
                </a:solidFill>
                <a:highlight>
                  <a:srgbClr val="FFFFFF"/>
                </a:highlight>
                <a:latin typeface="Courier"/>
              </a:rPr>
              <a:t>(select</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sum(</a:t>
            </a:r>
            <a:r>
              <a:rPr lang="en-US" sz="1100" dirty="0" err="1">
                <a:solidFill>
                  <a:srgbClr val="000000"/>
                </a:solidFill>
                <a:highlight>
                  <a:srgbClr val="FFFFFF"/>
                </a:highlight>
                <a:latin typeface="Courier"/>
              </a:rPr>
              <a:t>sfrstcr_credit_hr</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hrs</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sfrstcr_pidm</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pidm</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from</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sfrstcr</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where</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sfrstcr_term_code</a:t>
            </a:r>
            <a:r>
              <a:rPr lang="en-US" sz="1100" dirty="0">
                <a:solidFill>
                  <a:srgbClr val="0000FF"/>
                </a:solidFill>
                <a:highlight>
                  <a:srgbClr val="FFFFFF"/>
                </a:highlight>
                <a:latin typeface="Courier"/>
              </a:rPr>
              <a:t>=</a:t>
            </a:r>
            <a:r>
              <a:rPr lang="en-US" sz="1100" dirty="0">
                <a:solidFill>
                  <a:srgbClr val="FF0000"/>
                </a:solidFill>
                <a:highlight>
                  <a:srgbClr val="FFFFFF"/>
                </a:highlight>
                <a:latin typeface="Courier"/>
              </a:rPr>
              <a:t>'&amp;&amp;term'</a:t>
            </a:r>
            <a:r>
              <a:rPr lang="en-US" sz="1100" dirty="0">
                <a:solidFill>
                  <a:srgbClr val="000000"/>
                </a:solidFill>
                <a:highlight>
                  <a:srgbClr val="FFFFFF"/>
                </a:highlight>
                <a:latin typeface="Courier"/>
              </a:rPr>
              <a:t> </a:t>
            </a:r>
          </a:p>
          <a:p>
            <a:r>
              <a:rPr lang="en-US" sz="1100" dirty="0" smtClean="0">
                <a:solidFill>
                  <a:srgbClr val="0000FF"/>
                </a:solidFill>
                <a:highlight>
                  <a:srgbClr val="FFFFFF"/>
                </a:highlight>
                <a:latin typeface="Courier"/>
              </a:rPr>
              <a:t>and</a:t>
            </a:r>
            <a:r>
              <a:rPr lang="en-US" sz="1100" dirty="0" smtClean="0">
                <a:solidFill>
                  <a:srgbClr val="000000"/>
                </a:solidFill>
                <a:highlight>
                  <a:srgbClr val="FFFFFF"/>
                </a:highlight>
                <a:latin typeface="Courier"/>
              </a:rPr>
              <a:t> </a:t>
            </a:r>
            <a:r>
              <a:rPr lang="en-US" sz="1100" dirty="0" err="1">
                <a:solidFill>
                  <a:srgbClr val="000000"/>
                </a:solidFill>
                <a:highlight>
                  <a:srgbClr val="FFFFFF"/>
                </a:highlight>
                <a:latin typeface="Courier"/>
              </a:rPr>
              <a:t>sfrstcr_rsts_code</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in</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t>
            </a:r>
            <a:r>
              <a:rPr lang="en-US" sz="1100" dirty="0">
                <a:solidFill>
                  <a:srgbClr val="FF0000"/>
                </a:solidFill>
                <a:highlight>
                  <a:srgbClr val="FFFFFF"/>
                </a:highlight>
                <a:latin typeface="Courier"/>
              </a:rPr>
              <a:t>'RE'</a:t>
            </a:r>
            <a:r>
              <a:rPr lang="en-US" sz="1100" dirty="0">
                <a:solidFill>
                  <a:srgbClr val="0000FF"/>
                </a:solidFill>
                <a:highlight>
                  <a:srgbClr val="FFFFFF"/>
                </a:highlight>
                <a:latin typeface="Courier"/>
              </a:rPr>
              <a:t>,</a:t>
            </a:r>
            <a:r>
              <a:rPr lang="en-US" sz="1100" dirty="0">
                <a:solidFill>
                  <a:srgbClr val="FF0000"/>
                </a:solidFill>
                <a:highlight>
                  <a:srgbClr val="FFFFFF"/>
                </a:highlight>
                <a:latin typeface="Courier"/>
              </a:rPr>
              <a:t>'RW'</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group</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by</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sfrstcr_pidm</a:t>
            </a:r>
            <a:r>
              <a:rPr lang="en-US" sz="1100" dirty="0">
                <a:solidFill>
                  <a:srgbClr val="0000FF"/>
                </a:solidFill>
                <a:highlight>
                  <a:srgbClr val="FFFFFF"/>
                </a:highlight>
                <a:latin typeface="Courier"/>
              </a:rPr>
              <a:t>)</a:t>
            </a:r>
            <a:endParaRPr lang="en-US" sz="1100" dirty="0">
              <a:solidFill>
                <a:srgbClr val="000000"/>
              </a:solidFill>
              <a:highlight>
                <a:srgbClr val="FFFFFF"/>
              </a:highlight>
              <a:latin typeface="Courier"/>
            </a:endParaRPr>
          </a:p>
          <a:p>
            <a:r>
              <a:rPr lang="en-US" sz="1100" dirty="0">
                <a:solidFill>
                  <a:srgbClr val="0000FF"/>
                </a:solidFill>
                <a:highlight>
                  <a:srgbClr val="FFFFFF"/>
                </a:highlight>
                <a:latin typeface="Courier"/>
              </a:rPr>
              <a:t>where</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spriden_change_ind</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is</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null</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and</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spriden_pidm</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rpratrm_pidm</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and</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rpratrm_term_code</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a:solidFill>
                  <a:srgbClr val="FF0000"/>
                </a:solidFill>
                <a:highlight>
                  <a:srgbClr val="FFFFFF"/>
                </a:highlight>
                <a:latin typeface="Courier"/>
              </a:rPr>
              <a:t>'&amp;term'</a:t>
            </a:r>
            <a:endParaRPr lang="en-US" sz="1100" dirty="0">
              <a:solidFill>
                <a:srgbClr val="000000"/>
              </a:solidFill>
              <a:highlight>
                <a:srgbClr val="FFFFFF"/>
              </a:highlight>
              <a:latin typeface="Courier"/>
            </a:endParaRPr>
          </a:p>
          <a:p>
            <a:r>
              <a:rPr lang="en-US" sz="1100" dirty="0">
                <a:solidFill>
                  <a:srgbClr val="0000FF"/>
                </a:solidFill>
                <a:highlight>
                  <a:srgbClr val="FFFFFF"/>
                </a:highlight>
                <a:latin typeface="Courier"/>
              </a:rPr>
              <a:t>and</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spriden_pidm</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sfrstcr_pidm</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and</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rpratrm_term_code</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sfrstcr_term_code</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and</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rpratrm_fund_code</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endParaRPr lang="en-US" sz="1100" dirty="0" smtClean="0">
              <a:solidFill>
                <a:srgbClr val="000000"/>
              </a:solidFill>
              <a:highlight>
                <a:srgbClr val="FFFFFF"/>
              </a:highlight>
              <a:latin typeface="Courier"/>
            </a:endParaRPr>
          </a:p>
          <a:p>
            <a:r>
              <a:rPr lang="en-US" sz="1100" dirty="0" err="1" smtClean="0">
                <a:solidFill>
                  <a:srgbClr val="000000"/>
                </a:solidFill>
                <a:highlight>
                  <a:srgbClr val="FFFFFF"/>
                </a:highlight>
                <a:latin typeface="Courier"/>
              </a:rPr>
              <a:t>rfrbase_fund_code</a:t>
            </a:r>
            <a:r>
              <a:rPr lang="en-US" sz="1100" dirty="0" smtClean="0">
                <a:solidFill>
                  <a:srgbClr val="000000"/>
                </a:solidFill>
                <a:highlight>
                  <a:srgbClr val="FFFFFF"/>
                </a:highlight>
                <a:latin typeface="Courier"/>
              </a:rPr>
              <a:t> </a:t>
            </a:r>
            <a:r>
              <a:rPr lang="en-US" sz="1100" dirty="0" smtClean="0">
                <a:solidFill>
                  <a:srgbClr val="0000FF"/>
                </a:solidFill>
                <a:highlight>
                  <a:srgbClr val="FFFFFF"/>
                </a:highlight>
                <a:latin typeface="Courier"/>
              </a:rPr>
              <a:t>and</a:t>
            </a:r>
            <a:r>
              <a:rPr lang="en-US" sz="1100" dirty="0" smtClean="0">
                <a:solidFill>
                  <a:srgbClr val="000000"/>
                </a:solidFill>
                <a:highlight>
                  <a:srgbClr val="FFFFFF"/>
                </a:highlight>
                <a:latin typeface="Courier"/>
              </a:rPr>
              <a:t> </a:t>
            </a:r>
            <a:r>
              <a:rPr lang="en-US" sz="1100" dirty="0" err="1">
                <a:solidFill>
                  <a:srgbClr val="000000"/>
                </a:solidFill>
                <a:highlight>
                  <a:srgbClr val="FFFFFF"/>
                </a:highlight>
                <a:latin typeface="Courier"/>
              </a:rPr>
              <a:t>sfrstcr_activity_date</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&gt;</a:t>
            </a:r>
            <a:r>
              <a:rPr lang="en-US" sz="1100" dirty="0">
                <a:solidFill>
                  <a:srgbClr val="000000"/>
                </a:solidFill>
                <a:highlight>
                  <a:srgbClr val="FFFFFF"/>
                </a:highlight>
                <a:latin typeface="Courier"/>
              </a:rPr>
              <a:t> </a:t>
            </a:r>
            <a:r>
              <a:rPr lang="en-US" sz="1100" dirty="0" err="1">
                <a:solidFill>
                  <a:srgbClr val="0000FF"/>
                </a:solidFill>
                <a:highlight>
                  <a:srgbClr val="FFFFFF"/>
                </a:highlight>
                <a:latin typeface="Courier"/>
              </a:rPr>
              <a:t>to_date</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t>
            </a:r>
            <a:r>
              <a:rPr lang="en-US" sz="1100" dirty="0">
                <a:solidFill>
                  <a:srgbClr val="FF0000"/>
                </a:solidFill>
                <a:highlight>
                  <a:srgbClr val="FFFFFF"/>
                </a:highlight>
                <a:latin typeface="Courier"/>
              </a:rPr>
              <a:t>'&amp;</a:t>
            </a:r>
            <a:r>
              <a:rPr lang="en-US" sz="1100" dirty="0" err="1">
                <a:solidFill>
                  <a:srgbClr val="FF0000"/>
                </a:solidFill>
                <a:highlight>
                  <a:srgbClr val="FFFFFF"/>
                </a:highlight>
                <a:latin typeface="Courier"/>
              </a:rPr>
              <a:t>date'</a:t>
            </a:r>
            <a:r>
              <a:rPr lang="en-US" sz="1100" dirty="0" err="1">
                <a:solidFill>
                  <a:srgbClr val="0000FF"/>
                </a:solidFill>
                <a:highlight>
                  <a:srgbClr val="FFFFFF"/>
                </a:highlight>
                <a:latin typeface="Courier"/>
              </a:rPr>
              <a:t>,</a:t>
            </a:r>
            <a:r>
              <a:rPr lang="en-US" sz="1100" dirty="0" err="1">
                <a:solidFill>
                  <a:srgbClr val="FF0000"/>
                </a:solidFill>
                <a:highlight>
                  <a:srgbClr val="FFFFFF"/>
                </a:highlight>
                <a:latin typeface="Courier"/>
              </a:rPr>
              <a:t>'MM</a:t>
            </a:r>
            <a:r>
              <a:rPr lang="en-US" sz="1100" dirty="0">
                <a:solidFill>
                  <a:srgbClr val="FF0000"/>
                </a:solidFill>
                <a:highlight>
                  <a:srgbClr val="FFFFFF"/>
                </a:highlight>
                <a:latin typeface="Courier"/>
              </a:rPr>
              <a:t>/DD/YYYY'</a:t>
            </a:r>
            <a:r>
              <a:rPr lang="en-US" sz="1100" dirty="0">
                <a:solidFill>
                  <a:srgbClr val="0000FF"/>
                </a:solidFill>
                <a:highlight>
                  <a:srgbClr val="FFFFFF"/>
                </a:highlight>
                <a:latin typeface="Courier"/>
              </a:rPr>
              <a:t>)</a:t>
            </a:r>
            <a:endParaRPr lang="en-US" sz="1100" dirty="0">
              <a:solidFill>
                <a:srgbClr val="000000"/>
              </a:solidFill>
              <a:highlight>
                <a:srgbClr val="FFFFFF"/>
              </a:highlight>
              <a:latin typeface="Courier"/>
            </a:endParaRPr>
          </a:p>
          <a:p>
            <a:r>
              <a:rPr lang="en-US" sz="1100" dirty="0">
                <a:solidFill>
                  <a:srgbClr val="0000FF"/>
                </a:solidFill>
                <a:highlight>
                  <a:srgbClr val="FFFFFF"/>
                </a:highlight>
                <a:latin typeface="Courier"/>
              </a:rPr>
              <a:t>and</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t>
            </a:r>
            <a:r>
              <a:rPr lang="en-US" sz="1100" dirty="0" err="1">
                <a:solidFill>
                  <a:srgbClr val="000000"/>
                </a:solidFill>
                <a:highlight>
                  <a:srgbClr val="FFFFFF"/>
                </a:highlight>
                <a:latin typeface="Courier"/>
              </a:rPr>
              <a:t>hrs</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a:solidFill>
                  <a:srgbClr val="800000"/>
                </a:solidFill>
                <a:highlight>
                  <a:srgbClr val="FFFFFF"/>
                </a:highlight>
                <a:latin typeface="Courier"/>
              </a:rPr>
              <a:t>0</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or</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hrs</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is</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null)</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and</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spriden_pidm</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pidm</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a:t>
            </a:r>
            <a:endParaRPr lang="en-US" sz="1100" dirty="0">
              <a:solidFill>
                <a:srgbClr val="000000"/>
              </a:solidFill>
              <a:highlight>
                <a:srgbClr val="FFFFFF"/>
              </a:highlight>
              <a:latin typeface="Courier"/>
            </a:endParaRPr>
          </a:p>
          <a:p>
            <a:r>
              <a:rPr lang="en-US" sz="1100" dirty="0">
                <a:solidFill>
                  <a:srgbClr val="0000FF"/>
                </a:solidFill>
                <a:highlight>
                  <a:srgbClr val="FFFFFF"/>
                </a:highlight>
                <a:latin typeface="Courier"/>
              </a:rPr>
              <a:t>group</a:t>
            </a:r>
            <a:r>
              <a:rPr lang="en-US" sz="1100" dirty="0">
                <a:solidFill>
                  <a:srgbClr val="000000"/>
                </a:solidFill>
                <a:highlight>
                  <a:srgbClr val="FFFFFF"/>
                </a:highlight>
                <a:latin typeface="Courier"/>
              </a:rPr>
              <a:t> </a:t>
            </a:r>
            <a:r>
              <a:rPr lang="en-US" sz="1100" dirty="0">
                <a:solidFill>
                  <a:srgbClr val="0000FF"/>
                </a:solidFill>
                <a:highlight>
                  <a:srgbClr val="FFFFFF"/>
                </a:highlight>
                <a:latin typeface="Courier"/>
              </a:rPr>
              <a:t>by</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spriden_id</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rpratrm_term_code</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rpratrm_aidy_code</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spriden_last_name</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spriden_first_name</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endParaRPr lang="en-US" sz="1100" dirty="0" smtClean="0">
              <a:solidFill>
                <a:srgbClr val="000000"/>
              </a:solidFill>
              <a:highlight>
                <a:srgbClr val="FFFFFF"/>
              </a:highlight>
              <a:latin typeface="Courier"/>
            </a:endParaRPr>
          </a:p>
          <a:p>
            <a:r>
              <a:rPr lang="en-US" sz="1100" dirty="0" err="1" smtClean="0">
                <a:solidFill>
                  <a:srgbClr val="000000"/>
                </a:solidFill>
                <a:highlight>
                  <a:srgbClr val="FFFFFF"/>
                </a:highlight>
                <a:latin typeface="Courier"/>
              </a:rPr>
              <a:t>spriden_mi</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smtClean="0">
                <a:solidFill>
                  <a:srgbClr val="000000"/>
                </a:solidFill>
                <a:highlight>
                  <a:srgbClr val="FFFFFF"/>
                </a:highlight>
                <a:latin typeface="Courier"/>
              </a:rPr>
              <a:t>rfrbase_fund_title</a:t>
            </a:r>
            <a:r>
              <a:rPr lang="en-US" sz="1100" dirty="0" smtClean="0">
                <a:solidFill>
                  <a:srgbClr val="000000"/>
                </a:solidFill>
                <a:highlight>
                  <a:srgbClr val="FFFFFF"/>
                </a:highlight>
                <a:latin typeface="Courier"/>
              </a:rPr>
              <a:t> </a:t>
            </a:r>
          </a:p>
          <a:p>
            <a:r>
              <a:rPr lang="en-US" sz="1100" dirty="0" smtClean="0">
                <a:solidFill>
                  <a:srgbClr val="0000FF"/>
                </a:solidFill>
                <a:highlight>
                  <a:srgbClr val="FFFFFF"/>
                </a:highlight>
                <a:latin typeface="Courier"/>
              </a:rPr>
              <a:t>order</a:t>
            </a:r>
            <a:r>
              <a:rPr lang="en-US" sz="1100" dirty="0" smtClean="0">
                <a:solidFill>
                  <a:srgbClr val="000000"/>
                </a:solidFill>
                <a:highlight>
                  <a:srgbClr val="FFFFFF"/>
                </a:highlight>
                <a:latin typeface="Courier"/>
              </a:rPr>
              <a:t> </a:t>
            </a:r>
            <a:r>
              <a:rPr lang="en-US" sz="1100" dirty="0">
                <a:solidFill>
                  <a:srgbClr val="0000FF"/>
                </a:solidFill>
                <a:highlight>
                  <a:srgbClr val="FFFFFF"/>
                </a:highlight>
                <a:latin typeface="Courier"/>
              </a:rPr>
              <a:t>by</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spriden_last_name</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spriden_first_name</a:t>
            </a:r>
            <a:r>
              <a:rPr lang="en-US" sz="1100" dirty="0">
                <a:solidFill>
                  <a:srgbClr val="0000FF"/>
                </a:solidFill>
                <a:highlight>
                  <a:srgbClr val="FFFFFF"/>
                </a:highlight>
                <a:latin typeface="Courier"/>
              </a:rPr>
              <a:t>,</a:t>
            </a:r>
            <a:r>
              <a:rPr lang="en-US" sz="1100" dirty="0">
                <a:solidFill>
                  <a:srgbClr val="000000"/>
                </a:solidFill>
                <a:highlight>
                  <a:srgbClr val="FFFFFF"/>
                </a:highlight>
                <a:latin typeface="Courier"/>
              </a:rPr>
              <a:t> </a:t>
            </a:r>
            <a:r>
              <a:rPr lang="en-US" sz="1100" dirty="0" err="1">
                <a:solidFill>
                  <a:srgbClr val="000000"/>
                </a:solidFill>
                <a:highlight>
                  <a:srgbClr val="FFFFFF"/>
                </a:highlight>
                <a:latin typeface="Courier"/>
              </a:rPr>
              <a:t>spriden_mi</a:t>
            </a:r>
            <a:endParaRPr lang="en-US" sz="1100" dirty="0">
              <a:solidFill>
                <a:srgbClr val="000000"/>
              </a:solidFill>
              <a:highlight>
                <a:srgbClr val="FFFFFF"/>
              </a:highlight>
              <a:latin typeface="Courier"/>
            </a:endParaRPr>
          </a:p>
        </p:txBody>
      </p:sp>
      <p:sp>
        <p:nvSpPr>
          <p:cNvPr id="5" name="TextBox 4"/>
          <p:cNvSpPr txBox="1"/>
          <p:nvPr/>
        </p:nvSpPr>
        <p:spPr>
          <a:xfrm>
            <a:off x="4038600" y="1508017"/>
            <a:ext cx="3962400" cy="381000"/>
          </a:xfrm>
          <a:prstGeom prst="rect">
            <a:avLst/>
          </a:prstGeom>
          <a:noFill/>
        </p:spPr>
        <p:txBody>
          <a:bodyPr wrap="square" rtlCol="0">
            <a:spAutoFit/>
          </a:bodyPr>
          <a:lstStyle/>
          <a:p>
            <a:r>
              <a:rPr lang="en-US" dirty="0" err="1" smtClean="0">
                <a:solidFill>
                  <a:srgbClr val="FF0000"/>
                </a:solidFill>
              </a:rPr>
              <a:t>finaid_dropouts_byterm.sql</a:t>
            </a:r>
            <a:endParaRPr lang="en-US" dirty="0">
              <a:solidFill>
                <a:srgbClr val="FF0000"/>
              </a:solidFill>
            </a:endParaRPr>
          </a:p>
        </p:txBody>
      </p:sp>
      <p:pic>
        <p:nvPicPr>
          <p:cNvPr id="6" name="Picture 5" descr="Hier bin ich regelmäßig zu find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3753" y="4917490"/>
            <a:ext cx="1940510" cy="1940510"/>
          </a:xfrm>
          <a:prstGeom prst="rect">
            <a:avLst/>
          </a:prstGeom>
        </p:spPr>
      </p:pic>
    </p:spTree>
    <p:extLst>
      <p:ext uri="{BB962C8B-B14F-4D97-AF65-F5344CB8AC3E}">
        <p14:creationId xmlns:p14="http://schemas.microsoft.com/office/powerpoint/2010/main" val="337268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33400" y="914400"/>
            <a:ext cx="5638800" cy="63976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Processing R2T4</a:t>
            </a:r>
            <a:endParaRPr lang="en-US" dirty="0"/>
          </a:p>
        </p:txBody>
      </p:sp>
      <p:pic>
        <p:nvPicPr>
          <p:cNvPr id="5" name="Picture 4"/>
          <p:cNvPicPr>
            <a:picLocks noChangeAspect="1"/>
          </p:cNvPicPr>
          <p:nvPr/>
        </p:nvPicPr>
        <p:blipFill>
          <a:blip r:embed="rId2"/>
          <a:stretch>
            <a:fillRect/>
          </a:stretch>
        </p:blipFill>
        <p:spPr>
          <a:xfrm>
            <a:off x="228600" y="5181600"/>
            <a:ext cx="1447800" cy="1613890"/>
          </a:xfrm>
          <a:prstGeom prst="rect">
            <a:avLst/>
          </a:prstGeom>
        </p:spPr>
      </p:pic>
      <p:pic>
        <p:nvPicPr>
          <p:cNvPr id="3" name="Picture 2" descr="Charla sobre trabajo y redes sociales por Trabajo en el NEA | Ros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133600"/>
            <a:ext cx="4914286" cy="3530159"/>
          </a:xfrm>
          <a:prstGeom prst="rect">
            <a:avLst/>
          </a:prstGeom>
        </p:spPr>
      </p:pic>
    </p:spTree>
    <p:extLst>
      <p:ext uri="{BB962C8B-B14F-4D97-AF65-F5344CB8AC3E}">
        <p14:creationId xmlns:p14="http://schemas.microsoft.com/office/powerpoint/2010/main" val="179663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86936" y="1736061"/>
            <a:ext cx="8214732" cy="3287326"/>
          </a:xfrm>
        </p:spPr>
        <p:txBody>
          <a:bodyPr>
            <a:normAutofit fontScale="92500"/>
          </a:bodyPr>
          <a:lstStyle/>
          <a:p>
            <a:r>
              <a:rPr lang="en-US" dirty="0" smtClean="0"/>
              <a:t>SFRNOWD – Withdraw Pending Status Change</a:t>
            </a:r>
          </a:p>
          <a:p>
            <a:r>
              <a:rPr lang="en-US" dirty="0" smtClean="0"/>
              <a:t>SFRWDRL – Withdrawn Student Report</a:t>
            </a:r>
          </a:p>
          <a:p>
            <a:r>
              <a:rPr lang="en-US" dirty="0" smtClean="0"/>
              <a:t>SFAWDRL – Student Withdrawal</a:t>
            </a:r>
          </a:p>
          <a:p>
            <a:r>
              <a:rPr lang="en-US" dirty="0" smtClean="0"/>
              <a:t>SFAREGF – Student Course Query</a:t>
            </a:r>
          </a:p>
          <a:p>
            <a:r>
              <a:rPr lang="en-US" dirty="0" smtClean="0"/>
              <a:t>RPATIVC – Return of Title IV Funds Calculation</a:t>
            </a:r>
          </a:p>
          <a:p>
            <a:r>
              <a:rPr lang="en-US" dirty="0" smtClean="0"/>
              <a:t>GLBDATA – Population Selection Extract</a:t>
            </a:r>
          </a:p>
          <a:p>
            <a:r>
              <a:rPr lang="en-US" dirty="0" smtClean="0"/>
              <a:t>RPRTIVI – Return of Title IV Funds</a:t>
            </a:r>
          </a:p>
        </p:txBody>
      </p:sp>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a:t>
            </a:r>
            <a:endParaRPr lang="en-US" sz="2400" b="1" dirty="0">
              <a:solidFill>
                <a:srgbClr val="002060"/>
              </a:solidFill>
            </a:endParaRPr>
          </a:p>
        </p:txBody>
      </p:sp>
    </p:spTree>
    <p:extLst>
      <p:ext uri="{BB962C8B-B14F-4D97-AF65-F5344CB8AC3E}">
        <p14:creationId xmlns:p14="http://schemas.microsoft.com/office/powerpoint/2010/main" val="3439091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105400" y="838200"/>
            <a:ext cx="2667000" cy="5395464"/>
          </a:xfrm>
        </p:spPr>
        <p:txBody>
          <a:bodyPr>
            <a:normAutofit/>
          </a:bodyPr>
          <a:lstStyle/>
          <a:p>
            <a:pPr marL="109728" indent="0">
              <a:buNone/>
            </a:pPr>
            <a:r>
              <a:rPr lang="en-US" dirty="0" smtClean="0"/>
              <a:t>Parameters:</a:t>
            </a:r>
          </a:p>
          <a:p>
            <a:r>
              <a:rPr lang="en-US" dirty="0" smtClean="0"/>
              <a:t>01: 201710</a:t>
            </a:r>
          </a:p>
          <a:p>
            <a:r>
              <a:rPr lang="en-US" dirty="0" smtClean="0"/>
              <a:t>02: UG</a:t>
            </a:r>
          </a:p>
          <a:p>
            <a:r>
              <a:rPr lang="en-US" dirty="0" smtClean="0"/>
              <a:t>03: T</a:t>
            </a:r>
          </a:p>
          <a:p>
            <a:r>
              <a:rPr lang="en-US" dirty="0" smtClean="0"/>
              <a:t>04: Y</a:t>
            </a:r>
          </a:p>
          <a:p>
            <a:r>
              <a:rPr lang="en-US" dirty="0" smtClean="0"/>
              <a:t>07: N</a:t>
            </a:r>
          </a:p>
          <a:p>
            <a:r>
              <a:rPr lang="en-US" dirty="0" smtClean="0"/>
              <a:t>08: EA</a:t>
            </a:r>
          </a:p>
          <a:p>
            <a:r>
              <a:rPr lang="en-US" dirty="0" smtClean="0"/>
              <a:t>08: PW</a:t>
            </a:r>
          </a:p>
          <a:p>
            <a:r>
              <a:rPr lang="en-US" dirty="0" smtClean="0"/>
              <a:t>08: NE</a:t>
            </a:r>
          </a:p>
          <a:p>
            <a:r>
              <a:rPr lang="en-US" dirty="0" smtClean="0"/>
              <a:t>09: %</a:t>
            </a:r>
          </a:p>
          <a:p>
            <a:r>
              <a:rPr lang="en-US" dirty="0" smtClean="0"/>
              <a:t>10: N</a:t>
            </a:r>
            <a:endParaRPr lang="en-US" dirty="0"/>
          </a:p>
        </p:txBody>
      </p:sp>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SFRNOWD</a:t>
            </a:r>
            <a:endParaRPr lang="en-US" sz="2400" b="1" dirty="0">
              <a:solidFill>
                <a:srgbClr val="002060"/>
              </a:solidFill>
            </a:endParaRPr>
          </a:p>
        </p:txBody>
      </p:sp>
      <p:sp>
        <p:nvSpPr>
          <p:cNvPr id="2" name="TextBox 1"/>
          <p:cNvSpPr txBox="1"/>
          <p:nvPr/>
        </p:nvSpPr>
        <p:spPr>
          <a:xfrm>
            <a:off x="1524000" y="1671564"/>
            <a:ext cx="3200400" cy="3416320"/>
          </a:xfrm>
          <a:prstGeom prst="rect">
            <a:avLst/>
          </a:prstGeom>
          <a:noFill/>
        </p:spPr>
        <p:txBody>
          <a:bodyPr wrap="square" rtlCol="0">
            <a:spAutoFit/>
          </a:bodyPr>
          <a:lstStyle/>
          <a:p>
            <a:r>
              <a:rPr lang="en-US" dirty="0" smtClean="0">
                <a:solidFill>
                  <a:srgbClr val="FF0000"/>
                </a:solidFill>
              </a:rPr>
              <a:t>Captures students eligible to enroll who have no active registration.  </a:t>
            </a:r>
          </a:p>
          <a:p>
            <a:endParaRPr lang="en-US" dirty="0">
              <a:solidFill>
                <a:srgbClr val="FF0000"/>
              </a:solidFill>
            </a:endParaRPr>
          </a:p>
          <a:p>
            <a:r>
              <a:rPr lang="en-US" dirty="0" smtClean="0">
                <a:solidFill>
                  <a:srgbClr val="FF0000"/>
                </a:solidFill>
              </a:rPr>
              <a:t>Need to be set to either EA, PW, or NE in order to process.</a:t>
            </a:r>
          </a:p>
          <a:p>
            <a:endParaRPr lang="en-US" dirty="0">
              <a:solidFill>
                <a:srgbClr val="FF0000"/>
              </a:solidFill>
            </a:endParaRPr>
          </a:p>
          <a:p>
            <a:r>
              <a:rPr lang="en-US" dirty="0" smtClean="0">
                <a:solidFill>
                  <a:srgbClr val="FF0000"/>
                </a:solidFill>
              </a:rPr>
              <a:t>Doesn’t always catch everyone and sometimes includes ones we don’t need.  Thus TOAD.  </a:t>
            </a:r>
            <a:endParaRPr lang="en-US" dirty="0">
              <a:solidFill>
                <a:srgbClr val="FF0000"/>
              </a:solidFill>
            </a:endParaRPr>
          </a:p>
        </p:txBody>
      </p:sp>
    </p:spTree>
    <p:extLst>
      <p:ext uri="{BB962C8B-B14F-4D97-AF65-F5344CB8AC3E}">
        <p14:creationId xmlns:p14="http://schemas.microsoft.com/office/powerpoint/2010/main" val="3453518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188" y="990600"/>
            <a:ext cx="8955812" cy="2553629"/>
          </a:xfrm>
          <a:prstGeom prst="rect">
            <a:avLst/>
          </a:prstGeom>
        </p:spPr>
      </p:pic>
      <p:sp>
        <p:nvSpPr>
          <p:cNvPr id="3" name="Rectangle 2"/>
          <p:cNvSpPr/>
          <p:nvPr/>
        </p:nvSpPr>
        <p:spPr>
          <a:xfrm>
            <a:off x="190047" y="2241396"/>
            <a:ext cx="2438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5400000">
            <a:off x="4968344" y="2685586"/>
            <a:ext cx="1107687"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5400000">
            <a:off x="6045366" y="2543408"/>
            <a:ext cx="1087243" cy="914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998187" y="4001430"/>
            <a:ext cx="1219200" cy="369332"/>
          </a:xfrm>
          <a:prstGeom prst="rect">
            <a:avLst/>
          </a:prstGeom>
          <a:noFill/>
        </p:spPr>
        <p:txBody>
          <a:bodyPr wrap="square" rtlCol="0">
            <a:spAutoFit/>
          </a:bodyPr>
          <a:lstStyle/>
          <a:p>
            <a:r>
              <a:rPr lang="en-US" dirty="0" smtClean="0"/>
              <a:t>No show</a:t>
            </a:r>
            <a:endParaRPr lang="en-US" dirty="0"/>
          </a:p>
        </p:txBody>
      </p:sp>
      <p:cxnSp>
        <p:nvCxnSpPr>
          <p:cNvPr id="8" name="Straight Arrow Connector 7"/>
          <p:cNvCxnSpPr/>
          <p:nvPr/>
        </p:nvCxnSpPr>
        <p:spPr>
          <a:xfrm flipH="1">
            <a:off x="4912588" y="3544229"/>
            <a:ext cx="457200" cy="4572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826988" y="3544229"/>
            <a:ext cx="820306" cy="14478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68606" y="4698381"/>
            <a:ext cx="2202363" cy="646331"/>
          </a:xfrm>
          <a:prstGeom prst="rect">
            <a:avLst/>
          </a:prstGeom>
          <a:noFill/>
        </p:spPr>
        <p:txBody>
          <a:bodyPr wrap="square" rtlCol="0">
            <a:spAutoFit/>
          </a:bodyPr>
          <a:lstStyle/>
          <a:p>
            <a:r>
              <a:rPr lang="en-US" dirty="0" smtClean="0"/>
              <a:t>Typically the Withdrawal Date</a:t>
            </a:r>
            <a:endParaRPr lang="en-US" dirty="0"/>
          </a:p>
        </p:txBody>
      </p:sp>
    </p:spTree>
    <p:extLst>
      <p:ext uri="{BB962C8B-B14F-4D97-AF65-F5344CB8AC3E}">
        <p14:creationId xmlns:p14="http://schemas.microsoft.com/office/powerpoint/2010/main" val="2409929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105400" y="838200"/>
            <a:ext cx="2667000" cy="5395464"/>
          </a:xfrm>
        </p:spPr>
        <p:txBody>
          <a:bodyPr>
            <a:normAutofit/>
          </a:bodyPr>
          <a:lstStyle/>
          <a:p>
            <a:pPr marL="109728" indent="0">
              <a:buNone/>
            </a:pPr>
            <a:r>
              <a:rPr lang="en-US" dirty="0" smtClean="0"/>
              <a:t>Parameters:</a:t>
            </a:r>
          </a:p>
          <a:p>
            <a:r>
              <a:rPr lang="en-US" dirty="0" smtClean="0"/>
              <a:t>01: U</a:t>
            </a:r>
          </a:p>
          <a:p>
            <a:r>
              <a:rPr lang="en-US" dirty="0" smtClean="0"/>
              <a:t>02: 201710</a:t>
            </a:r>
          </a:p>
          <a:p>
            <a:r>
              <a:rPr lang="en-US" dirty="0" smtClean="0"/>
              <a:t>03: UG</a:t>
            </a:r>
          </a:p>
          <a:p>
            <a:r>
              <a:rPr lang="en-US" dirty="0" smtClean="0"/>
              <a:t>04: %</a:t>
            </a:r>
          </a:p>
          <a:p>
            <a:r>
              <a:rPr lang="en-US" dirty="0" smtClean="0"/>
              <a:t>05: Y</a:t>
            </a:r>
          </a:p>
          <a:p>
            <a:r>
              <a:rPr lang="en-US" dirty="0" smtClean="0"/>
              <a:t>06: %</a:t>
            </a:r>
          </a:p>
          <a:p>
            <a:r>
              <a:rPr lang="en-US" dirty="0" smtClean="0"/>
              <a:t>07: EA</a:t>
            </a:r>
          </a:p>
          <a:p>
            <a:r>
              <a:rPr lang="en-US" dirty="0" smtClean="0"/>
              <a:t>08: N</a:t>
            </a:r>
          </a:p>
          <a:p>
            <a:r>
              <a:rPr lang="en-US" dirty="0" smtClean="0"/>
              <a:t>10: 1PR</a:t>
            </a:r>
          </a:p>
          <a:p>
            <a:r>
              <a:rPr lang="en-US" dirty="0" smtClean="0"/>
              <a:t>11: %</a:t>
            </a:r>
            <a:endParaRPr lang="en-US" dirty="0"/>
          </a:p>
        </p:txBody>
      </p:sp>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SFRWDRL</a:t>
            </a:r>
            <a:endParaRPr lang="en-US" sz="2400" b="1" dirty="0">
              <a:solidFill>
                <a:srgbClr val="002060"/>
              </a:solidFill>
            </a:endParaRPr>
          </a:p>
        </p:txBody>
      </p:sp>
      <p:sp>
        <p:nvSpPr>
          <p:cNvPr id="2" name="TextBox 1"/>
          <p:cNvSpPr txBox="1"/>
          <p:nvPr/>
        </p:nvSpPr>
        <p:spPr>
          <a:xfrm>
            <a:off x="1143000" y="1981200"/>
            <a:ext cx="3200400" cy="369332"/>
          </a:xfrm>
          <a:prstGeom prst="rect">
            <a:avLst/>
          </a:prstGeom>
          <a:noFill/>
        </p:spPr>
        <p:txBody>
          <a:bodyPr wrap="square" rtlCol="0">
            <a:spAutoFit/>
          </a:bodyPr>
          <a:lstStyle/>
          <a:p>
            <a:r>
              <a:rPr lang="en-US" dirty="0" smtClean="0">
                <a:solidFill>
                  <a:srgbClr val="FF0000"/>
                </a:solidFill>
              </a:rPr>
              <a:t>Withdrawn Student Report</a:t>
            </a:r>
            <a:endParaRPr lang="en-US" dirty="0">
              <a:solidFill>
                <a:srgbClr val="FF0000"/>
              </a:solidFill>
            </a:endParaRPr>
          </a:p>
        </p:txBody>
      </p:sp>
    </p:spTree>
    <p:extLst>
      <p:ext uri="{BB962C8B-B14F-4D97-AF65-F5344CB8AC3E}">
        <p14:creationId xmlns:p14="http://schemas.microsoft.com/office/powerpoint/2010/main" val="126279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395472"/>
          </a:xfrm>
        </p:spPr>
        <p:txBody>
          <a:bodyPr/>
          <a:lstStyle/>
          <a:p>
            <a:pPr>
              <a:buFont typeface="Wingdings" pitchFamily="2" charset="2"/>
              <a:buChar char="§"/>
            </a:pPr>
            <a:r>
              <a:rPr lang="en-US" dirty="0" smtClean="0"/>
              <a:t>Please turn off your cell phone</a:t>
            </a:r>
          </a:p>
          <a:p>
            <a:pPr>
              <a:buFont typeface="Wingdings" pitchFamily="2" charset="2"/>
              <a:buChar char="§"/>
            </a:pPr>
            <a:r>
              <a:rPr lang="en-US" dirty="0" smtClean="0"/>
              <a:t>If you must leave the session early, please do so discreetly</a:t>
            </a:r>
          </a:p>
          <a:p>
            <a:pPr>
              <a:buFont typeface="Wingdings" pitchFamily="2" charset="2"/>
              <a:buChar char="§"/>
            </a:pPr>
            <a:r>
              <a:rPr lang="en-US" dirty="0" smtClean="0"/>
              <a:t>Please avoid side conversation during the session</a:t>
            </a:r>
            <a:endParaRPr lang="en-US" dirty="0"/>
          </a:p>
        </p:txBody>
      </p:sp>
      <p:sp>
        <p:nvSpPr>
          <p:cNvPr id="3" name="Title 2"/>
          <p:cNvSpPr>
            <a:spLocks noGrp="1"/>
          </p:cNvSpPr>
          <p:nvPr>
            <p:ph type="title"/>
          </p:nvPr>
        </p:nvSpPr>
        <p:spPr/>
        <p:txBody>
          <a:bodyPr/>
          <a:lstStyle/>
          <a:p>
            <a:r>
              <a:rPr lang="en-US" dirty="0" smtClean="0"/>
              <a:t>SESSION RULES OF ETIQUETTE</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310633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152400"/>
            <a:ext cx="8772525" cy="5524500"/>
          </a:xfrm>
          <a:prstGeom prst="rect">
            <a:avLst/>
          </a:prstGeom>
        </p:spPr>
      </p:pic>
      <p:sp>
        <p:nvSpPr>
          <p:cNvPr id="3" name="Rectangle 2"/>
          <p:cNvSpPr/>
          <p:nvPr/>
        </p:nvSpPr>
        <p:spPr>
          <a:xfrm>
            <a:off x="362414" y="1143000"/>
            <a:ext cx="3429000" cy="117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5400000">
            <a:off x="5590479" y="217448"/>
            <a:ext cx="553844" cy="167640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29400" y="2743200"/>
            <a:ext cx="1905000" cy="2308324"/>
          </a:xfrm>
          <a:prstGeom prst="rect">
            <a:avLst/>
          </a:prstGeom>
          <a:noFill/>
        </p:spPr>
        <p:txBody>
          <a:bodyPr wrap="square" rtlCol="0">
            <a:spAutoFit/>
          </a:bodyPr>
          <a:lstStyle/>
          <a:p>
            <a:r>
              <a:rPr lang="en-US" dirty="0" smtClean="0">
                <a:solidFill>
                  <a:srgbClr val="FF0000"/>
                </a:solidFill>
              </a:rPr>
              <a:t>Notice that the original charges stopped after 8/15/2016.  Ties back to setting on SOATERM. </a:t>
            </a:r>
            <a:endParaRPr lang="en-US" dirty="0">
              <a:solidFill>
                <a:srgbClr val="FF0000"/>
              </a:solidFill>
            </a:endParaRPr>
          </a:p>
        </p:txBody>
      </p:sp>
      <p:cxnSp>
        <p:nvCxnSpPr>
          <p:cNvPr id="7" name="Straight Arrow Connector 6"/>
          <p:cNvCxnSpPr/>
          <p:nvPr/>
        </p:nvCxnSpPr>
        <p:spPr>
          <a:xfrm flipH="1">
            <a:off x="4267200" y="2914650"/>
            <a:ext cx="2362200" cy="4381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rot="5400000">
            <a:off x="2105256" y="3491821"/>
            <a:ext cx="419100" cy="39047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stretch>
            <a:fillRect/>
          </a:stretch>
        </p:blipFill>
        <p:spPr>
          <a:xfrm>
            <a:off x="2986088" y="5799236"/>
            <a:ext cx="5762625" cy="828675"/>
          </a:xfrm>
          <a:prstGeom prst="rect">
            <a:avLst/>
          </a:prstGeom>
        </p:spPr>
      </p:pic>
      <p:sp>
        <p:nvSpPr>
          <p:cNvPr id="13" name="Rectangle 12"/>
          <p:cNvSpPr/>
          <p:nvPr/>
        </p:nvSpPr>
        <p:spPr>
          <a:xfrm>
            <a:off x="5029200" y="6303227"/>
            <a:ext cx="3657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7410448" y="5391150"/>
            <a:ext cx="285287" cy="15425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H="1">
            <a:off x="4267200" y="2895600"/>
            <a:ext cx="2362200" cy="4381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81400" y="5676900"/>
            <a:ext cx="3124202" cy="48554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62092" y="3323063"/>
            <a:ext cx="905108" cy="97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879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SFAWDRL</a:t>
            </a:r>
            <a:endParaRPr lang="en-US" sz="2400" b="1" dirty="0">
              <a:solidFill>
                <a:srgbClr val="002060"/>
              </a:solidFill>
            </a:endParaRPr>
          </a:p>
        </p:txBody>
      </p:sp>
      <p:pic>
        <p:nvPicPr>
          <p:cNvPr id="7" name="Picture 6"/>
          <p:cNvPicPr>
            <a:picLocks noChangeAspect="1"/>
          </p:cNvPicPr>
          <p:nvPr/>
        </p:nvPicPr>
        <p:blipFill>
          <a:blip r:embed="rId3"/>
          <a:stretch>
            <a:fillRect/>
          </a:stretch>
        </p:blipFill>
        <p:spPr>
          <a:xfrm>
            <a:off x="989671" y="1667232"/>
            <a:ext cx="7291387" cy="3339115"/>
          </a:xfrm>
          <a:prstGeom prst="rect">
            <a:avLst/>
          </a:prstGeom>
        </p:spPr>
      </p:pic>
      <p:sp>
        <p:nvSpPr>
          <p:cNvPr id="9" name="Rectangle 8"/>
          <p:cNvSpPr/>
          <p:nvPr/>
        </p:nvSpPr>
        <p:spPr>
          <a:xfrm rot="5400000">
            <a:off x="3642267" y="518068"/>
            <a:ext cx="304799" cy="56694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flipV="1">
            <a:off x="3124200" y="3505202"/>
            <a:ext cx="2133601" cy="175259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90800" y="5410200"/>
            <a:ext cx="5690258" cy="369332"/>
          </a:xfrm>
          <a:prstGeom prst="rect">
            <a:avLst/>
          </a:prstGeom>
          <a:noFill/>
        </p:spPr>
        <p:txBody>
          <a:bodyPr wrap="square" rtlCol="0">
            <a:spAutoFit/>
          </a:bodyPr>
          <a:lstStyle/>
          <a:p>
            <a:r>
              <a:rPr lang="en-US" dirty="0" smtClean="0">
                <a:solidFill>
                  <a:srgbClr val="FF0000"/>
                </a:solidFill>
              </a:rPr>
              <a:t>You need to know maximum start and end dates.  </a:t>
            </a:r>
            <a:endParaRPr lang="en-US" dirty="0">
              <a:solidFill>
                <a:srgbClr val="FF0000"/>
              </a:solidFill>
            </a:endParaRPr>
          </a:p>
        </p:txBody>
      </p:sp>
    </p:spTree>
    <p:extLst>
      <p:ext uri="{BB962C8B-B14F-4D97-AF65-F5344CB8AC3E}">
        <p14:creationId xmlns:p14="http://schemas.microsoft.com/office/powerpoint/2010/main" val="2861847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7237" y="1862205"/>
            <a:ext cx="7629525" cy="1885950"/>
          </a:xfrm>
          <a:prstGeom prst="rect">
            <a:avLst/>
          </a:prstGeom>
        </p:spPr>
      </p:pic>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SFAREGS</a:t>
            </a:r>
            <a:endParaRPr lang="en-US" sz="2400" b="1" dirty="0">
              <a:solidFill>
                <a:srgbClr val="002060"/>
              </a:solidFill>
            </a:endParaRPr>
          </a:p>
        </p:txBody>
      </p:sp>
      <p:sp>
        <p:nvSpPr>
          <p:cNvPr id="9" name="Rectangle 8"/>
          <p:cNvSpPr/>
          <p:nvPr/>
        </p:nvSpPr>
        <p:spPr>
          <a:xfrm rot="5400000">
            <a:off x="7875419" y="3175762"/>
            <a:ext cx="354075" cy="4572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V="1">
            <a:off x="7696200" y="3657600"/>
            <a:ext cx="228600" cy="609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28800" y="4274634"/>
            <a:ext cx="6231090" cy="1477328"/>
          </a:xfrm>
          <a:prstGeom prst="rect">
            <a:avLst/>
          </a:prstGeom>
          <a:noFill/>
        </p:spPr>
        <p:txBody>
          <a:bodyPr wrap="square" rtlCol="0">
            <a:spAutoFit/>
          </a:bodyPr>
          <a:lstStyle/>
          <a:p>
            <a:r>
              <a:rPr lang="en-US" dirty="0" smtClean="0">
                <a:solidFill>
                  <a:srgbClr val="FF0000"/>
                </a:solidFill>
              </a:rPr>
              <a:t>Student had 3 on-campus 15 </a:t>
            </a:r>
            <a:r>
              <a:rPr lang="en-US" dirty="0" err="1" smtClean="0">
                <a:solidFill>
                  <a:srgbClr val="FF0000"/>
                </a:solidFill>
              </a:rPr>
              <a:t>wk</a:t>
            </a:r>
            <a:r>
              <a:rPr lang="en-US" dirty="0" smtClean="0">
                <a:solidFill>
                  <a:srgbClr val="FF0000"/>
                </a:solidFill>
              </a:rPr>
              <a:t> classes and 2 online 15 </a:t>
            </a:r>
            <a:r>
              <a:rPr lang="en-US" dirty="0" err="1" smtClean="0">
                <a:solidFill>
                  <a:srgbClr val="FF0000"/>
                </a:solidFill>
              </a:rPr>
              <a:t>wk</a:t>
            </a:r>
            <a:r>
              <a:rPr lang="en-US" dirty="0" smtClean="0">
                <a:solidFill>
                  <a:srgbClr val="FF0000"/>
                </a:solidFill>
              </a:rPr>
              <a:t> classes.  </a:t>
            </a:r>
          </a:p>
          <a:p>
            <a:endParaRPr lang="en-US" dirty="0">
              <a:solidFill>
                <a:srgbClr val="FF0000"/>
              </a:solidFill>
            </a:endParaRPr>
          </a:p>
          <a:p>
            <a:r>
              <a:rPr lang="en-US" dirty="0" smtClean="0">
                <a:solidFill>
                  <a:srgbClr val="FF0000"/>
                </a:solidFill>
              </a:rPr>
              <a:t>On-campus 15 </a:t>
            </a:r>
            <a:r>
              <a:rPr lang="en-US" dirty="0" err="1" smtClean="0">
                <a:solidFill>
                  <a:srgbClr val="FF0000"/>
                </a:solidFill>
              </a:rPr>
              <a:t>wk</a:t>
            </a:r>
            <a:r>
              <a:rPr lang="en-US" dirty="0" smtClean="0">
                <a:solidFill>
                  <a:srgbClr val="FF0000"/>
                </a:solidFill>
              </a:rPr>
              <a:t>:  8/15/2016 – 12/12/2016</a:t>
            </a:r>
          </a:p>
          <a:p>
            <a:r>
              <a:rPr lang="en-US" dirty="0" smtClean="0">
                <a:solidFill>
                  <a:srgbClr val="FF0000"/>
                </a:solidFill>
              </a:rPr>
              <a:t>Online 15 </a:t>
            </a:r>
            <a:r>
              <a:rPr lang="en-US" dirty="0" err="1" smtClean="0">
                <a:solidFill>
                  <a:srgbClr val="FF0000"/>
                </a:solidFill>
              </a:rPr>
              <a:t>wk</a:t>
            </a:r>
            <a:r>
              <a:rPr lang="en-US" dirty="0" smtClean="0">
                <a:solidFill>
                  <a:srgbClr val="FF0000"/>
                </a:solidFill>
              </a:rPr>
              <a:t>:  8/22/2016 – 12/2/2016</a:t>
            </a:r>
            <a:endParaRPr lang="en-US" dirty="0">
              <a:solidFill>
                <a:srgbClr val="FF0000"/>
              </a:solidFill>
            </a:endParaRPr>
          </a:p>
        </p:txBody>
      </p:sp>
      <p:sp>
        <p:nvSpPr>
          <p:cNvPr id="12" name="Rectangle 11"/>
          <p:cNvSpPr/>
          <p:nvPr/>
        </p:nvSpPr>
        <p:spPr>
          <a:xfrm rot="5400000">
            <a:off x="2727040" y="3175761"/>
            <a:ext cx="354075" cy="4572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flipV="1">
            <a:off x="3018378" y="3657600"/>
            <a:ext cx="4677822" cy="609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69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2068" y="1684274"/>
            <a:ext cx="8239125" cy="1866900"/>
          </a:xfrm>
          <a:prstGeom prst="rect">
            <a:avLst/>
          </a:prstGeom>
        </p:spPr>
      </p:pic>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SFAREGF</a:t>
            </a:r>
            <a:endParaRPr lang="en-US" sz="2400" b="1" dirty="0">
              <a:solidFill>
                <a:srgbClr val="002060"/>
              </a:solidFill>
            </a:endParaRPr>
          </a:p>
        </p:txBody>
      </p:sp>
      <p:sp>
        <p:nvSpPr>
          <p:cNvPr id="9" name="Rectangle 8"/>
          <p:cNvSpPr/>
          <p:nvPr/>
        </p:nvSpPr>
        <p:spPr>
          <a:xfrm rot="5400000">
            <a:off x="5016862" y="2243438"/>
            <a:ext cx="1624873" cy="990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828800" y="4274634"/>
            <a:ext cx="6231090" cy="646331"/>
          </a:xfrm>
          <a:prstGeom prst="rect">
            <a:avLst/>
          </a:prstGeom>
          <a:noFill/>
        </p:spPr>
        <p:txBody>
          <a:bodyPr wrap="square" rtlCol="0">
            <a:spAutoFit/>
          </a:bodyPr>
          <a:lstStyle/>
          <a:p>
            <a:r>
              <a:rPr lang="en-US" dirty="0" smtClean="0">
                <a:solidFill>
                  <a:srgbClr val="FF0000"/>
                </a:solidFill>
              </a:rPr>
              <a:t>SFAREGS has Part of Term info.</a:t>
            </a:r>
          </a:p>
          <a:p>
            <a:r>
              <a:rPr lang="en-US" dirty="0" smtClean="0">
                <a:solidFill>
                  <a:srgbClr val="FF0000"/>
                </a:solidFill>
              </a:rPr>
              <a:t>SFAREGF has Status Dates for each class.</a:t>
            </a:r>
            <a:endParaRPr lang="en-US" dirty="0">
              <a:solidFill>
                <a:srgbClr val="FF0000"/>
              </a:solidFill>
            </a:endParaRPr>
          </a:p>
        </p:txBody>
      </p:sp>
    </p:spTree>
    <p:extLst>
      <p:ext uri="{BB962C8B-B14F-4D97-AF65-F5344CB8AC3E}">
        <p14:creationId xmlns:p14="http://schemas.microsoft.com/office/powerpoint/2010/main" val="2692284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SFAWDRL</a:t>
            </a:r>
            <a:endParaRPr lang="en-US" sz="2400" b="1" dirty="0">
              <a:solidFill>
                <a:srgbClr val="002060"/>
              </a:solidFill>
            </a:endParaRPr>
          </a:p>
        </p:txBody>
      </p:sp>
      <p:pic>
        <p:nvPicPr>
          <p:cNvPr id="7" name="Picture 6"/>
          <p:cNvPicPr>
            <a:picLocks noChangeAspect="1"/>
          </p:cNvPicPr>
          <p:nvPr/>
        </p:nvPicPr>
        <p:blipFill>
          <a:blip r:embed="rId3"/>
          <a:stretch>
            <a:fillRect/>
          </a:stretch>
        </p:blipFill>
        <p:spPr>
          <a:xfrm>
            <a:off x="989671" y="1667232"/>
            <a:ext cx="7291387" cy="3339115"/>
          </a:xfrm>
          <a:prstGeom prst="rect">
            <a:avLst/>
          </a:prstGeom>
        </p:spPr>
      </p:pic>
      <p:sp>
        <p:nvSpPr>
          <p:cNvPr id="9" name="Rectangle 8"/>
          <p:cNvSpPr/>
          <p:nvPr/>
        </p:nvSpPr>
        <p:spPr>
          <a:xfrm rot="5400000">
            <a:off x="3642267" y="518068"/>
            <a:ext cx="304799" cy="56694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flipV="1">
            <a:off x="3124200" y="3505202"/>
            <a:ext cx="2133601" cy="175259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199" y="5324157"/>
            <a:ext cx="4038601" cy="369332"/>
          </a:xfrm>
          <a:prstGeom prst="rect">
            <a:avLst/>
          </a:prstGeom>
          <a:noFill/>
        </p:spPr>
        <p:txBody>
          <a:bodyPr wrap="square" rtlCol="0">
            <a:spAutoFit/>
          </a:bodyPr>
          <a:lstStyle/>
          <a:p>
            <a:r>
              <a:rPr lang="en-US" dirty="0" smtClean="0">
                <a:solidFill>
                  <a:srgbClr val="FF0000"/>
                </a:solidFill>
              </a:rPr>
              <a:t>In this case, the dates are correct.  </a:t>
            </a:r>
            <a:endParaRPr lang="en-US" dirty="0">
              <a:solidFill>
                <a:srgbClr val="FF0000"/>
              </a:solidFill>
            </a:endParaRPr>
          </a:p>
        </p:txBody>
      </p:sp>
      <p:sp>
        <p:nvSpPr>
          <p:cNvPr id="11" name="Rectangle 10"/>
          <p:cNvSpPr/>
          <p:nvPr/>
        </p:nvSpPr>
        <p:spPr>
          <a:xfrm rot="5400000">
            <a:off x="1771650" y="2721920"/>
            <a:ext cx="304799" cy="19431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H="1" flipV="1">
            <a:off x="2520177" y="3756225"/>
            <a:ext cx="1061223" cy="20528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38500" y="5942235"/>
            <a:ext cx="4038601" cy="646331"/>
          </a:xfrm>
          <a:prstGeom prst="rect">
            <a:avLst/>
          </a:prstGeom>
          <a:noFill/>
        </p:spPr>
        <p:txBody>
          <a:bodyPr wrap="square" rtlCol="0">
            <a:spAutoFit/>
          </a:bodyPr>
          <a:lstStyle/>
          <a:p>
            <a:r>
              <a:rPr lang="en-US" dirty="0" smtClean="0">
                <a:solidFill>
                  <a:srgbClr val="FF0000"/>
                </a:solidFill>
              </a:rPr>
              <a:t>If we needed to enter Spring Break, we would do it here.</a:t>
            </a:r>
            <a:endParaRPr lang="en-US" dirty="0">
              <a:solidFill>
                <a:srgbClr val="FF0000"/>
              </a:solidFill>
            </a:endParaRPr>
          </a:p>
        </p:txBody>
      </p:sp>
    </p:spTree>
    <p:extLst>
      <p:ext uri="{BB962C8B-B14F-4D97-AF65-F5344CB8AC3E}">
        <p14:creationId xmlns:p14="http://schemas.microsoft.com/office/powerpoint/2010/main" val="1637142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SFAWDRL</a:t>
            </a:r>
            <a:endParaRPr lang="en-US" sz="2400" b="1" dirty="0">
              <a:solidFill>
                <a:srgbClr val="002060"/>
              </a:solidFill>
            </a:endParaRPr>
          </a:p>
        </p:txBody>
      </p:sp>
      <p:pic>
        <p:nvPicPr>
          <p:cNvPr id="7" name="Picture 6"/>
          <p:cNvPicPr>
            <a:picLocks noChangeAspect="1"/>
          </p:cNvPicPr>
          <p:nvPr/>
        </p:nvPicPr>
        <p:blipFill>
          <a:blip r:embed="rId3"/>
          <a:stretch>
            <a:fillRect/>
          </a:stretch>
        </p:blipFill>
        <p:spPr>
          <a:xfrm>
            <a:off x="989671" y="1667232"/>
            <a:ext cx="7291387" cy="3339115"/>
          </a:xfrm>
          <a:prstGeom prst="rect">
            <a:avLst/>
          </a:prstGeom>
        </p:spPr>
      </p:pic>
      <p:sp>
        <p:nvSpPr>
          <p:cNvPr id="9" name="Rectangle 8"/>
          <p:cNvSpPr/>
          <p:nvPr/>
        </p:nvSpPr>
        <p:spPr>
          <a:xfrm rot="5400000">
            <a:off x="5835618" y="1873220"/>
            <a:ext cx="635059" cy="400050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a:stCxn id="14" idx="0"/>
          </p:cNvCxnSpPr>
          <p:nvPr/>
        </p:nvCxnSpPr>
        <p:spPr>
          <a:xfrm flipV="1">
            <a:off x="5372101" y="4212534"/>
            <a:ext cx="1181100" cy="112968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5342214"/>
            <a:ext cx="4038601" cy="646331"/>
          </a:xfrm>
          <a:prstGeom prst="rect">
            <a:avLst/>
          </a:prstGeom>
          <a:noFill/>
        </p:spPr>
        <p:txBody>
          <a:bodyPr wrap="square" rtlCol="0">
            <a:spAutoFit/>
          </a:bodyPr>
          <a:lstStyle/>
          <a:p>
            <a:r>
              <a:rPr lang="en-US" dirty="0" smtClean="0">
                <a:solidFill>
                  <a:srgbClr val="FF0000"/>
                </a:solidFill>
              </a:rPr>
              <a:t>Calculates based on start/end dates and breaks.</a:t>
            </a:r>
            <a:endParaRPr lang="en-US" dirty="0">
              <a:solidFill>
                <a:srgbClr val="FF0000"/>
              </a:solidFill>
            </a:endParaRPr>
          </a:p>
        </p:txBody>
      </p:sp>
      <p:sp>
        <p:nvSpPr>
          <p:cNvPr id="6" name="TextBox 5"/>
          <p:cNvSpPr txBox="1"/>
          <p:nvPr/>
        </p:nvSpPr>
        <p:spPr>
          <a:xfrm>
            <a:off x="6324599" y="6079710"/>
            <a:ext cx="1828800" cy="369332"/>
          </a:xfrm>
          <a:prstGeom prst="rect">
            <a:avLst/>
          </a:prstGeom>
          <a:noFill/>
        </p:spPr>
        <p:txBody>
          <a:bodyPr wrap="square" rtlCol="0">
            <a:spAutoFit/>
          </a:bodyPr>
          <a:lstStyle/>
          <a:p>
            <a:r>
              <a:rPr lang="en-US" dirty="0" smtClean="0"/>
              <a:t>Ctrl – </a:t>
            </a:r>
            <a:r>
              <a:rPr lang="en-US" dirty="0" err="1" smtClean="0"/>
              <a:t>Pg</a:t>
            </a:r>
            <a:r>
              <a:rPr lang="en-US" dirty="0" smtClean="0"/>
              <a:t> Down</a:t>
            </a:r>
            <a:endParaRPr lang="en-US" dirty="0"/>
          </a:p>
        </p:txBody>
      </p:sp>
    </p:spTree>
    <p:extLst>
      <p:ext uri="{BB962C8B-B14F-4D97-AF65-F5344CB8AC3E}">
        <p14:creationId xmlns:p14="http://schemas.microsoft.com/office/powerpoint/2010/main" val="1569137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0617" y="1567079"/>
            <a:ext cx="7000370" cy="3614522"/>
          </a:xfrm>
          <a:prstGeom prst="rect">
            <a:avLst/>
          </a:prstGeom>
        </p:spPr>
      </p:pic>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SFAWDRL</a:t>
            </a:r>
            <a:endParaRPr lang="en-US" sz="2400" b="1" dirty="0">
              <a:solidFill>
                <a:srgbClr val="002060"/>
              </a:solidFill>
            </a:endParaRPr>
          </a:p>
        </p:txBody>
      </p:sp>
      <p:sp>
        <p:nvSpPr>
          <p:cNvPr id="9" name="Rectangle 8"/>
          <p:cNvSpPr/>
          <p:nvPr/>
        </p:nvSpPr>
        <p:spPr>
          <a:xfrm>
            <a:off x="7950452" y="1417638"/>
            <a:ext cx="635059" cy="400050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V="1">
            <a:off x="6934200" y="4368767"/>
            <a:ext cx="1142035" cy="97344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57400" y="5342214"/>
            <a:ext cx="5334001" cy="646331"/>
          </a:xfrm>
          <a:prstGeom prst="rect">
            <a:avLst/>
          </a:prstGeom>
          <a:noFill/>
        </p:spPr>
        <p:txBody>
          <a:bodyPr wrap="square" rtlCol="0">
            <a:spAutoFit/>
          </a:bodyPr>
          <a:lstStyle/>
          <a:p>
            <a:r>
              <a:rPr lang="en-US" dirty="0" smtClean="0">
                <a:solidFill>
                  <a:srgbClr val="FF0000"/>
                </a:solidFill>
              </a:rPr>
              <a:t>If you need to add one of the items to original charges, click the box and save.</a:t>
            </a:r>
            <a:endParaRPr lang="en-US" dirty="0">
              <a:solidFill>
                <a:srgbClr val="FF0000"/>
              </a:solidFill>
            </a:endParaRPr>
          </a:p>
        </p:txBody>
      </p:sp>
    </p:spTree>
    <p:extLst>
      <p:ext uri="{BB962C8B-B14F-4D97-AF65-F5344CB8AC3E}">
        <p14:creationId xmlns:p14="http://schemas.microsoft.com/office/powerpoint/2010/main" val="2419207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If you determine that the student’s award needs to be adjusted, go to ROAENRL and adjust their hours.  Then ROAIMMP before proceeding.</a:t>
            </a:r>
          </a:p>
          <a:p>
            <a:pPr lvl="1"/>
            <a:r>
              <a:rPr lang="en-US" dirty="0" smtClean="0"/>
              <a:t>Example:  Student was NS for 6 hours and EA for 6 hours.  You need to adjust award from 12 hours down to 6 hours.  Your R2T4 should not include the no show hours.  </a:t>
            </a:r>
          </a:p>
        </p:txBody>
      </p:sp>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ROAENRL / ROAIMMP</a:t>
            </a:r>
            <a:endParaRPr lang="en-US" sz="2400" b="1" dirty="0">
              <a:solidFill>
                <a:srgbClr val="002060"/>
              </a:solidFill>
            </a:endParaRPr>
          </a:p>
        </p:txBody>
      </p:sp>
    </p:spTree>
    <p:extLst>
      <p:ext uri="{BB962C8B-B14F-4D97-AF65-F5344CB8AC3E}">
        <p14:creationId xmlns:p14="http://schemas.microsoft.com/office/powerpoint/2010/main" val="3751697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RPATIVC</a:t>
            </a:r>
            <a:endParaRPr lang="en-US" sz="2400" b="1" dirty="0">
              <a:solidFill>
                <a:srgbClr val="002060"/>
              </a:solidFill>
            </a:endParaRPr>
          </a:p>
        </p:txBody>
      </p:sp>
      <p:sp>
        <p:nvSpPr>
          <p:cNvPr id="14" name="TextBox 13"/>
          <p:cNvSpPr txBox="1"/>
          <p:nvPr/>
        </p:nvSpPr>
        <p:spPr>
          <a:xfrm>
            <a:off x="4189413" y="1869981"/>
            <a:ext cx="3505200" cy="646331"/>
          </a:xfrm>
          <a:prstGeom prst="rect">
            <a:avLst/>
          </a:prstGeom>
          <a:noFill/>
        </p:spPr>
        <p:txBody>
          <a:bodyPr wrap="square" rtlCol="0">
            <a:spAutoFit/>
          </a:bodyPr>
          <a:lstStyle/>
          <a:p>
            <a:r>
              <a:rPr lang="en-US" dirty="0" smtClean="0">
                <a:solidFill>
                  <a:srgbClr val="FF0000"/>
                </a:solidFill>
              </a:rPr>
              <a:t>Ctrl + </a:t>
            </a:r>
            <a:r>
              <a:rPr lang="en-US" dirty="0" err="1" smtClean="0">
                <a:solidFill>
                  <a:srgbClr val="FF0000"/>
                </a:solidFill>
              </a:rPr>
              <a:t>Pg</a:t>
            </a:r>
            <a:r>
              <a:rPr lang="en-US" dirty="0" smtClean="0">
                <a:solidFill>
                  <a:srgbClr val="FF0000"/>
                </a:solidFill>
              </a:rPr>
              <a:t> Down to bring in the withdrawal information.  </a:t>
            </a:r>
            <a:endParaRPr lang="en-US" dirty="0">
              <a:solidFill>
                <a:srgbClr val="FF0000"/>
              </a:solidFill>
            </a:endParaRPr>
          </a:p>
        </p:txBody>
      </p:sp>
      <p:pic>
        <p:nvPicPr>
          <p:cNvPr id="5" name="Picture 4"/>
          <p:cNvPicPr>
            <a:picLocks noChangeAspect="1"/>
          </p:cNvPicPr>
          <p:nvPr/>
        </p:nvPicPr>
        <p:blipFill>
          <a:blip r:embed="rId3"/>
          <a:stretch>
            <a:fillRect/>
          </a:stretch>
        </p:blipFill>
        <p:spPr>
          <a:xfrm>
            <a:off x="609600" y="1682921"/>
            <a:ext cx="3086100" cy="115252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b="83595"/>
          <a:stretch>
            <a:fillRect/>
          </a:stretch>
        </p:blipFill>
        <p:spPr bwMode="auto">
          <a:xfrm>
            <a:off x="1066800" y="3305260"/>
            <a:ext cx="2970213" cy="1406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4419600" y="3810000"/>
            <a:ext cx="3505200" cy="646331"/>
          </a:xfrm>
          <a:prstGeom prst="rect">
            <a:avLst/>
          </a:prstGeom>
          <a:noFill/>
        </p:spPr>
        <p:txBody>
          <a:bodyPr wrap="square" rtlCol="0">
            <a:spAutoFit/>
          </a:bodyPr>
          <a:lstStyle/>
          <a:p>
            <a:r>
              <a:rPr lang="en-US" dirty="0" smtClean="0">
                <a:solidFill>
                  <a:srgbClr val="FF0000"/>
                </a:solidFill>
              </a:rPr>
              <a:t>Then go to Options, Simulation Mode.</a:t>
            </a:r>
            <a:endParaRPr lang="en-US" dirty="0">
              <a:solidFill>
                <a:srgbClr val="FF0000"/>
              </a:solidFill>
            </a:endParaRPr>
          </a:p>
        </p:txBody>
      </p:sp>
      <p:sp>
        <p:nvSpPr>
          <p:cNvPr id="15" name="Rectangle 14"/>
          <p:cNvSpPr/>
          <p:nvPr/>
        </p:nvSpPr>
        <p:spPr>
          <a:xfrm rot="5400000">
            <a:off x="1638138" y="3732272"/>
            <a:ext cx="228924" cy="1219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9729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69875" y="1499898"/>
            <a:ext cx="7033986" cy="3622503"/>
          </a:xfrm>
          <a:prstGeom prst="rect">
            <a:avLst/>
          </a:prstGeom>
        </p:spPr>
      </p:pic>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RPATIVC</a:t>
            </a:r>
            <a:endParaRPr lang="en-US" sz="2400" b="1" dirty="0">
              <a:solidFill>
                <a:srgbClr val="002060"/>
              </a:solidFill>
            </a:endParaRPr>
          </a:p>
        </p:txBody>
      </p:sp>
      <p:cxnSp>
        <p:nvCxnSpPr>
          <p:cNvPr id="12" name="Straight Arrow Connector 11"/>
          <p:cNvCxnSpPr/>
          <p:nvPr/>
        </p:nvCxnSpPr>
        <p:spPr>
          <a:xfrm flipV="1">
            <a:off x="5486400" y="4113643"/>
            <a:ext cx="989635" cy="122857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57400" y="5342214"/>
            <a:ext cx="5334001" cy="646331"/>
          </a:xfrm>
          <a:prstGeom prst="rect">
            <a:avLst/>
          </a:prstGeom>
          <a:noFill/>
        </p:spPr>
        <p:txBody>
          <a:bodyPr wrap="square" rtlCol="0">
            <a:spAutoFit/>
          </a:bodyPr>
          <a:lstStyle/>
          <a:p>
            <a:r>
              <a:rPr lang="en-US" dirty="0" smtClean="0">
                <a:solidFill>
                  <a:srgbClr val="FF0000"/>
                </a:solidFill>
              </a:rPr>
              <a:t>Calculates the amount of post-withdrawal disbursement / revised award.</a:t>
            </a:r>
            <a:endParaRPr lang="en-US" dirty="0">
              <a:solidFill>
                <a:srgbClr val="FF0000"/>
              </a:solidFill>
            </a:endParaRPr>
          </a:p>
        </p:txBody>
      </p:sp>
      <p:cxnSp>
        <p:nvCxnSpPr>
          <p:cNvPr id="11" name="Straight Arrow Connector 10"/>
          <p:cNvCxnSpPr/>
          <p:nvPr/>
        </p:nvCxnSpPr>
        <p:spPr>
          <a:xfrm flipV="1">
            <a:off x="6150666" y="4113642"/>
            <a:ext cx="989635" cy="122857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822771" y="1499898"/>
            <a:ext cx="1281090" cy="2977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38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33400" y="914400"/>
            <a:ext cx="5638800" cy="63976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Setup</a:t>
            </a:r>
            <a:endParaRPr lang="en-US" dirty="0"/>
          </a:p>
        </p:txBody>
      </p:sp>
      <p:pic>
        <p:nvPicPr>
          <p:cNvPr id="5" name="Picture 4"/>
          <p:cNvPicPr>
            <a:picLocks noChangeAspect="1"/>
          </p:cNvPicPr>
          <p:nvPr/>
        </p:nvPicPr>
        <p:blipFill>
          <a:blip r:embed="rId2"/>
          <a:stretch>
            <a:fillRect/>
          </a:stretch>
        </p:blipFill>
        <p:spPr>
          <a:xfrm>
            <a:off x="228600" y="5181600"/>
            <a:ext cx="1447800" cy="1613890"/>
          </a:xfrm>
          <a:prstGeom prst="rect">
            <a:avLst/>
          </a:prstGeom>
        </p:spPr>
      </p:pic>
      <p:pic>
        <p:nvPicPr>
          <p:cNvPr id="6" name="Picture 5" descr="kinder-CCB - h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676400"/>
            <a:ext cx="4167188" cy="4155179"/>
          </a:xfrm>
          <a:prstGeom prst="rect">
            <a:avLst/>
          </a:prstGeom>
        </p:spPr>
      </p:pic>
    </p:spTree>
    <p:extLst>
      <p:ext uri="{BB962C8B-B14F-4D97-AF65-F5344CB8AC3E}">
        <p14:creationId xmlns:p14="http://schemas.microsoft.com/office/powerpoint/2010/main" val="1979529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l="-237" t="62244" r="83426" b="22351"/>
          <a:stretch>
            <a:fillRect/>
          </a:stretch>
        </p:blipFill>
        <p:spPr bwMode="auto">
          <a:xfrm>
            <a:off x="939490" y="3532773"/>
            <a:ext cx="5670600" cy="16239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l="21104" t="17061" r="64925" b="67535"/>
          <a:stretch>
            <a:fillRect/>
          </a:stretch>
        </p:blipFill>
        <p:spPr bwMode="auto">
          <a:xfrm>
            <a:off x="4052887" y="2627237"/>
            <a:ext cx="4633913" cy="1596829"/>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RPATIVC</a:t>
            </a:r>
            <a:endParaRPr lang="en-US" sz="2400" b="1" dirty="0">
              <a:solidFill>
                <a:srgbClr val="002060"/>
              </a:solidFill>
            </a:endParaRPr>
          </a:p>
        </p:txBody>
      </p:sp>
      <p:sp>
        <p:nvSpPr>
          <p:cNvPr id="14" name="TextBox 13"/>
          <p:cNvSpPr txBox="1"/>
          <p:nvPr/>
        </p:nvSpPr>
        <p:spPr>
          <a:xfrm>
            <a:off x="2057400" y="5342214"/>
            <a:ext cx="5334001" cy="369332"/>
          </a:xfrm>
          <a:prstGeom prst="rect">
            <a:avLst/>
          </a:prstGeom>
          <a:noFill/>
        </p:spPr>
        <p:txBody>
          <a:bodyPr wrap="square" rtlCol="0">
            <a:spAutoFit/>
          </a:bodyPr>
          <a:lstStyle/>
          <a:p>
            <a:r>
              <a:rPr lang="en-US" dirty="0" smtClean="0">
                <a:solidFill>
                  <a:srgbClr val="FF0000"/>
                </a:solidFill>
              </a:rPr>
              <a:t>Moves from simulation to calculation locked.</a:t>
            </a:r>
            <a:endParaRPr lang="en-US" dirty="0">
              <a:solidFill>
                <a:srgbClr val="FF0000"/>
              </a:solidFill>
            </a:endParaRPr>
          </a:p>
        </p:txBody>
      </p:sp>
      <p:cxnSp>
        <p:nvCxnSpPr>
          <p:cNvPr id="11" name="Straight Arrow Connector 10"/>
          <p:cNvCxnSpPr/>
          <p:nvPr/>
        </p:nvCxnSpPr>
        <p:spPr>
          <a:xfrm flipV="1">
            <a:off x="6150666" y="3200400"/>
            <a:ext cx="707334" cy="214181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72" r="87660" b="82056"/>
          <a:stretch/>
        </p:blipFill>
        <p:spPr bwMode="auto">
          <a:xfrm>
            <a:off x="819788" y="1696397"/>
            <a:ext cx="3352801" cy="1866900"/>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5" name="Straight Arrow Connector 14"/>
          <p:cNvCxnSpPr/>
          <p:nvPr/>
        </p:nvCxnSpPr>
        <p:spPr>
          <a:xfrm flipH="1" flipV="1">
            <a:off x="2536134" y="4248901"/>
            <a:ext cx="3614531" cy="10933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468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69875" y="1499898"/>
            <a:ext cx="7033986" cy="3622503"/>
          </a:xfrm>
          <a:prstGeom prst="rect">
            <a:avLst/>
          </a:prstGeom>
        </p:spPr>
      </p:pic>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RPATIVC</a:t>
            </a:r>
            <a:endParaRPr lang="en-US" sz="2400" b="1" dirty="0">
              <a:solidFill>
                <a:srgbClr val="002060"/>
              </a:solidFill>
            </a:endParaRPr>
          </a:p>
        </p:txBody>
      </p:sp>
      <p:sp>
        <p:nvSpPr>
          <p:cNvPr id="14" name="TextBox 13"/>
          <p:cNvSpPr txBox="1"/>
          <p:nvPr/>
        </p:nvSpPr>
        <p:spPr>
          <a:xfrm>
            <a:off x="2066693" y="5205441"/>
            <a:ext cx="6644268" cy="1200329"/>
          </a:xfrm>
          <a:prstGeom prst="rect">
            <a:avLst/>
          </a:prstGeom>
          <a:noFill/>
        </p:spPr>
        <p:txBody>
          <a:bodyPr wrap="square" rtlCol="0">
            <a:spAutoFit/>
          </a:bodyPr>
          <a:lstStyle/>
          <a:p>
            <a:r>
              <a:rPr lang="en-US" dirty="0" smtClean="0">
                <a:solidFill>
                  <a:srgbClr val="FF0000"/>
                </a:solidFill>
              </a:rPr>
              <a:t>Farther into the semester, you have to watch these fields.  There will be times when you have to manually adjust the eligible disbursement amount and fund lock it prior to Calculate &amp; Save.  </a:t>
            </a:r>
            <a:endParaRPr lang="en-US" dirty="0">
              <a:solidFill>
                <a:srgbClr val="FF0000"/>
              </a:solidFill>
            </a:endParaRPr>
          </a:p>
        </p:txBody>
      </p:sp>
      <p:cxnSp>
        <p:nvCxnSpPr>
          <p:cNvPr id="11" name="Straight Arrow Connector 10"/>
          <p:cNvCxnSpPr/>
          <p:nvPr/>
        </p:nvCxnSpPr>
        <p:spPr>
          <a:xfrm flipH="1" flipV="1">
            <a:off x="3428036" y="3572614"/>
            <a:ext cx="762964" cy="163204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81200" y="2767886"/>
            <a:ext cx="2209800" cy="58491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7686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a:t>
            </a:r>
          </a:p>
          <a:p>
            <a:pPr lvl="1"/>
            <a:r>
              <a:rPr lang="en-US" dirty="0" smtClean="0"/>
              <a:t>Student drops to 6 hours prior to census and is only due half Pell.  You will need to manually reduce the eligible disbursement field and change fund lock to Y in order to remove the amount for which the student is no longer eligible from the not disbursed field.  Otherwise, the calculation may tell you the student is due a post-withdrawal disbursement.</a:t>
            </a:r>
            <a:endParaRPr lang="en-US" dirty="0"/>
          </a:p>
        </p:txBody>
      </p:sp>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RPATIVC</a:t>
            </a:r>
            <a:endParaRPr lang="en-US" sz="2400" b="1" dirty="0">
              <a:solidFill>
                <a:srgbClr val="002060"/>
              </a:solidFill>
            </a:endParaRPr>
          </a:p>
        </p:txBody>
      </p:sp>
    </p:spTree>
    <p:extLst>
      <p:ext uri="{BB962C8B-B14F-4D97-AF65-F5344CB8AC3E}">
        <p14:creationId xmlns:p14="http://schemas.microsoft.com/office/powerpoint/2010/main" val="2778464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GLRSLCT / GLBDATA</a:t>
            </a:r>
            <a:endParaRPr lang="en-US" sz="2400" b="1" dirty="0">
              <a:solidFill>
                <a:srgbClr val="002060"/>
              </a:solidFill>
            </a:endParaRPr>
          </a:p>
        </p:txBody>
      </p:sp>
      <p:pic>
        <p:nvPicPr>
          <p:cNvPr id="7" name="Picture 6"/>
          <p:cNvPicPr>
            <a:picLocks noChangeAspect="1"/>
          </p:cNvPicPr>
          <p:nvPr/>
        </p:nvPicPr>
        <p:blipFill>
          <a:blip r:embed="rId3"/>
          <a:stretch>
            <a:fillRect/>
          </a:stretch>
        </p:blipFill>
        <p:spPr>
          <a:xfrm>
            <a:off x="587126" y="1577849"/>
            <a:ext cx="7999483" cy="3443540"/>
          </a:xfrm>
          <a:prstGeom prst="rect">
            <a:avLst/>
          </a:prstGeom>
        </p:spPr>
      </p:pic>
      <p:sp>
        <p:nvSpPr>
          <p:cNvPr id="8" name="TextBox 7"/>
          <p:cNvSpPr txBox="1"/>
          <p:nvPr/>
        </p:nvSpPr>
        <p:spPr>
          <a:xfrm>
            <a:off x="5334000" y="5619213"/>
            <a:ext cx="4776609" cy="369332"/>
          </a:xfrm>
          <a:prstGeom prst="rect">
            <a:avLst/>
          </a:prstGeom>
          <a:noFill/>
        </p:spPr>
        <p:txBody>
          <a:bodyPr wrap="square" rtlCol="0">
            <a:spAutoFit/>
          </a:bodyPr>
          <a:lstStyle/>
          <a:p>
            <a:r>
              <a:rPr lang="en-US" dirty="0" smtClean="0"/>
              <a:t>Run GLBDATA</a:t>
            </a:r>
            <a:endParaRPr lang="en-US" dirty="0"/>
          </a:p>
        </p:txBody>
      </p:sp>
    </p:spTree>
    <p:extLst>
      <p:ext uri="{BB962C8B-B14F-4D97-AF65-F5344CB8AC3E}">
        <p14:creationId xmlns:p14="http://schemas.microsoft.com/office/powerpoint/2010/main" val="720551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00600" y="1417638"/>
            <a:ext cx="3810000" cy="4816026"/>
          </a:xfrm>
        </p:spPr>
        <p:txBody>
          <a:bodyPr>
            <a:normAutofit/>
          </a:bodyPr>
          <a:lstStyle/>
          <a:p>
            <a:pPr marL="109728" indent="0">
              <a:buNone/>
            </a:pPr>
            <a:r>
              <a:rPr lang="en-US" dirty="0" smtClean="0"/>
              <a:t>Parameters:</a:t>
            </a:r>
          </a:p>
          <a:p>
            <a:r>
              <a:rPr lang="en-US" dirty="0" smtClean="0"/>
              <a:t>01: 201710</a:t>
            </a:r>
          </a:p>
          <a:p>
            <a:r>
              <a:rPr lang="en-US" dirty="0" smtClean="0"/>
              <a:t>02: B</a:t>
            </a:r>
          </a:p>
          <a:p>
            <a:r>
              <a:rPr lang="en-US" dirty="0" smtClean="0"/>
              <a:t>06: N</a:t>
            </a:r>
          </a:p>
          <a:p>
            <a:r>
              <a:rPr lang="en-US" dirty="0" smtClean="0"/>
              <a:t>07: Y</a:t>
            </a:r>
          </a:p>
          <a:p>
            <a:r>
              <a:rPr lang="en-US" dirty="0" smtClean="0"/>
              <a:t>08: FINAID</a:t>
            </a:r>
          </a:p>
          <a:p>
            <a:r>
              <a:rPr lang="en-US" dirty="0" smtClean="0"/>
              <a:t>09: TODAYS_R2T4</a:t>
            </a:r>
          </a:p>
          <a:p>
            <a:r>
              <a:rPr lang="en-US" dirty="0" smtClean="0"/>
              <a:t>10: TGBLAND</a:t>
            </a:r>
          </a:p>
          <a:p>
            <a:r>
              <a:rPr lang="en-US" dirty="0" smtClean="0"/>
              <a:t>11: TGBLAND</a:t>
            </a:r>
            <a:endParaRPr lang="en-US" dirty="0"/>
          </a:p>
        </p:txBody>
      </p:sp>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RPRTIVI</a:t>
            </a:r>
            <a:endParaRPr lang="en-US" sz="2400" b="1" dirty="0">
              <a:solidFill>
                <a:srgbClr val="002060"/>
              </a:solidFill>
            </a:endParaRPr>
          </a:p>
        </p:txBody>
      </p:sp>
      <p:sp>
        <p:nvSpPr>
          <p:cNvPr id="2" name="TextBox 1"/>
          <p:cNvSpPr txBox="1"/>
          <p:nvPr/>
        </p:nvSpPr>
        <p:spPr>
          <a:xfrm>
            <a:off x="1143000" y="1981200"/>
            <a:ext cx="3200400" cy="369332"/>
          </a:xfrm>
          <a:prstGeom prst="rect">
            <a:avLst/>
          </a:prstGeom>
          <a:noFill/>
        </p:spPr>
        <p:txBody>
          <a:bodyPr wrap="square" rtlCol="0">
            <a:spAutoFit/>
          </a:bodyPr>
          <a:lstStyle/>
          <a:p>
            <a:r>
              <a:rPr lang="en-US" dirty="0" smtClean="0">
                <a:solidFill>
                  <a:srgbClr val="FF0000"/>
                </a:solidFill>
              </a:rPr>
              <a:t>Print R2T4 Calculations</a:t>
            </a:r>
            <a:endParaRPr lang="en-US" dirty="0">
              <a:solidFill>
                <a:srgbClr val="FF0000"/>
              </a:solidFill>
            </a:endParaRPr>
          </a:p>
        </p:txBody>
      </p:sp>
    </p:spTree>
    <p:extLst>
      <p:ext uri="{BB962C8B-B14F-4D97-AF65-F5344CB8AC3E}">
        <p14:creationId xmlns:p14="http://schemas.microsoft.com/office/powerpoint/2010/main" val="259985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1" y="152401"/>
            <a:ext cx="8999744" cy="3657600"/>
          </a:xfrm>
          <a:prstGeom prst="rect">
            <a:avLst/>
          </a:prstGeom>
        </p:spPr>
      </p:pic>
      <p:sp>
        <p:nvSpPr>
          <p:cNvPr id="3" name="Rectangle 2"/>
          <p:cNvSpPr/>
          <p:nvPr/>
        </p:nvSpPr>
        <p:spPr>
          <a:xfrm>
            <a:off x="2286000" y="838200"/>
            <a:ext cx="2286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239001" y="1295400"/>
            <a:ext cx="1836944" cy="1295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6514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Make your adjustments on RPAAWRD.</a:t>
            </a:r>
          </a:p>
          <a:p>
            <a:r>
              <a:rPr lang="en-US" dirty="0" smtClean="0"/>
              <a:t>We lock the disbursement so that nothing adjusts the award after R2T4 has been done.  </a:t>
            </a:r>
          </a:p>
          <a:p>
            <a:r>
              <a:rPr lang="en-US" dirty="0" smtClean="0"/>
              <a:t>ROAIMMP it to adjust on RSIAREV.</a:t>
            </a:r>
            <a:endParaRPr lang="en-US" dirty="0"/>
          </a:p>
        </p:txBody>
      </p:sp>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Processing – RPAAWRD / ROAIMMP</a:t>
            </a:r>
            <a:endParaRPr lang="en-US" sz="2400" b="1" dirty="0">
              <a:solidFill>
                <a:srgbClr val="002060"/>
              </a:solidFill>
            </a:endParaRPr>
          </a:p>
        </p:txBody>
      </p:sp>
    </p:spTree>
    <p:extLst>
      <p:ext uri="{BB962C8B-B14F-4D97-AF65-F5344CB8AC3E}">
        <p14:creationId xmlns:p14="http://schemas.microsoft.com/office/powerpoint/2010/main" val="2434226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33400" y="914400"/>
            <a:ext cx="6477000" cy="63976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QUESTIONS?</a:t>
            </a:r>
            <a:endParaRPr lang="en-US" dirty="0"/>
          </a:p>
        </p:txBody>
      </p:sp>
      <p:pic>
        <p:nvPicPr>
          <p:cNvPr id="2" name="Picture 1" descr="Passé composé ou imparfait là est la question - Intermédiair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057400"/>
            <a:ext cx="5435600" cy="3568700"/>
          </a:xfrm>
          <a:prstGeom prst="rect">
            <a:avLst/>
          </a:prstGeom>
        </p:spPr>
      </p:pic>
      <p:pic>
        <p:nvPicPr>
          <p:cNvPr id="5" name="Picture 4"/>
          <p:cNvPicPr>
            <a:picLocks noChangeAspect="1"/>
          </p:cNvPicPr>
          <p:nvPr/>
        </p:nvPicPr>
        <p:blipFill>
          <a:blip r:embed="rId3"/>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309715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86936" y="1736061"/>
            <a:ext cx="8214732" cy="3287326"/>
          </a:xfrm>
        </p:spPr>
        <p:txBody>
          <a:bodyPr>
            <a:normAutofit fontScale="92500" lnSpcReduction="10000"/>
          </a:bodyPr>
          <a:lstStyle/>
          <a:p>
            <a:r>
              <a:rPr lang="en-US" dirty="0" smtClean="0"/>
              <a:t>TSADETC – Detail Code Control Form</a:t>
            </a:r>
          </a:p>
          <a:p>
            <a:r>
              <a:rPr lang="en-US" dirty="0" smtClean="0"/>
              <a:t>SOATERM – Term Control</a:t>
            </a:r>
          </a:p>
          <a:p>
            <a:r>
              <a:rPr lang="en-US" dirty="0" smtClean="0"/>
              <a:t>SOATBRK – Student Term Break</a:t>
            </a:r>
          </a:p>
          <a:p>
            <a:r>
              <a:rPr lang="en-US" dirty="0" smtClean="0"/>
              <a:t>SFAREGF – Student Course Query</a:t>
            </a:r>
          </a:p>
          <a:p>
            <a:r>
              <a:rPr lang="en-US" dirty="0" smtClean="0"/>
              <a:t>SFAREGS – Student Course Registration</a:t>
            </a:r>
          </a:p>
          <a:p>
            <a:r>
              <a:rPr lang="en-US" dirty="0" smtClean="0"/>
              <a:t>STVESTS – Enrollment Status Code Validation</a:t>
            </a:r>
          </a:p>
          <a:p>
            <a:r>
              <a:rPr lang="en-US" dirty="0" smtClean="0"/>
              <a:t>STVWDRL – Withdrawal Code Validation</a:t>
            </a:r>
          </a:p>
          <a:p>
            <a:r>
              <a:rPr lang="en-US" dirty="0" smtClean="0"/>
              <a:t>SFRNOWD – Withdraw Pending Status Change</a:t>
            </a:r>
          </a:p>
        </p:txBody>
      </p:sp>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Setup</a:t>
            </a:r>
            <a:endParaRPr lang="en-US" sz="2400" b="1" dirty="0">
              <a:solidFill>
                <a:srgbClr val="002060"/>
              </a:solidFill>
            </a:endParaRPr>
          </a:p>
        </p:txBody>
      </p:sp>
    </p:spTree>
    <p:extLst>
      <p:ext uri="{BB962C8B-B14F-4D97-AF65-F5344CB8AC3E}">
        <p14:creationId xmlns:p14="http://schemas.microsoft.com/office/powerpoint/2010/main" val="152990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Setup - TSADETC</a:t>
            </a:r>
            <a:endParaRPr lang="en-US" sz="2400" b="1" dirty="0">
              <a:solidFill>
                <a:srgbClr val="002060"/>
              </a:solidFill>
            </a:endParaRPr>
          </a:p>
        </p:txBody>
      </p:sp>
      <p:pic>
        <p:nvPicPr>
          <p:cNvPr id="5" name="Content Placeholder 4"/>
          <p:cNvPicPr>
            <a:picLocks noGrp="1" noChangeAspect="1"/>
          </p:cNvPicPr>
          <p:nvPr>
            <p:ph idx="1"/>
          </p:nvPr>
        </p:nvPicPr>
        <p:blipFill>
          <a:blip r:embed="rId3"/>
          <a:stretch>
            <a:fillRect/>
          </a:stretch>
        </p:blipFill>
        <p:spPr>
          <a:xfrm>
            <a:off x="3361276" y="1577849"/>
            <a:ext cx="5325524" cy="4525962"/>
          </a:xfrm>
          <a:prstGeom prst="rect">
            <a:avLst/>
          </a:prstGeom>
        </p:spPr>
      </p:pic>
      <p:sp>
        <p:nvSpPr>
          <p:cNvPr id="7" name="Rectangle 6"/>
          <p:cNvSpPr/>
          <p:nvPr/>
        </p:nvSpPr>
        <p:spPr>
          <a:xfrm>
            <a:off x="7323676" y="2562922"/>
            <a:ext cx="1363124" cy="152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24493" y="3882009"/>
            <a:ext cx="1363124" cy="1825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322634" y="5229922"/>
            <a:ext cx="1363124" cy="152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2066700"/>
            <a:ext cx="2133600" cy="2031325"/>
          </a:xfrm>
          <a:prstGeom prst="rect">
            <a:avLst/>
          </a:prstGeom>
          <a:noFill/>
        </p:spPr>
        <p:txBody>
          <a:bodyPr wrap="square" rtlCol="0">
            <a:spAutoFit/>
          </a:bodyPr>
          <a:lstStyle/>
          <a:p>
            <a:r>
              <a:rPr lang="en-US" dirty="0" smtClean="0">
                <a:solidFill>
                  <a:srgbClr val="FF0000"/>
                </a:solidFill>
              </a:rPr>
              <a:t>Verify that all charges that should be included in R2T4 are marked as “institutional charges”.</a:t>
            </a:r>
            <a:endParaRPr lang="en-US" dirty="0">
              <a:solidFill>
                <a:srgbClr val="FF0000"/>
              </a:solidFill>
            </a:endParaRPr>
          </a:p>
        </p:txBody>
      </p:sp>
    </p:spTree>
    <p:extLst>
      <p:ext uri="{BB962C8B-B14F-4D97-AF65-F5344CB8AC3E}">
        <p14:creationId xmlns:p14="http://schemas.microsoft.com/office/powerpoint/2010/main" val="61996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96844" y="1641539"/>
            <a:ext cx="6754814" cy="4103516"/>
          </a:xfrm>
          <a:prstGeom prst="rect">
            <a:avLst/>
          </a:prstGeom>
        </p:spPr>
      </p:pic>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Setup - SOATERM</a:t>
            </a:r>
            <a:endParaRPr lang="en-US" sz="2400" b="1" dirty="0">
              <a:solidFill>
                <a:srgbClr val="002060"/>
              </a:solidFill>
            </a:endParaRPr>
          </a:p>
        </p:txBody>
      </p:sp>
      <p:sp>
        <p:nvSpPr>
          <p:cNvPr id="9" name="Rectangle 8"/>
          <p:cNvSpPr/>
          <p:nvPr/>
        </p:nvSpPr>
        <p:spPr>
          <a:xfrm>
            <a:off x="6172200" y="3581400"/>
            <a:ext cx="2201324" cy="2023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081132" y="4343400"/>
            <a:ext cx="1363124"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00600" y="556526"/>
            <a:ext cx="3651058" cy="923330"/>
          </a:xfrm>
          <a:prstGeom prst="rect">
            <a:avLst/>
          </a:prstGeom>
          <a:noFill/>
        </p:spPr>
        <p:txBody>
          <a:bodyPr wrap="square" rtlCol="0">
            <a:spAutoFit/>
          </a:bodyPr>
          <a:lstStyle/>
          <a:p>
            <a:r>
              <a:rPr lang="en-US" dirty="0" smtClean="0">
                <a:solidFill>
                  <a:srgbClr val="FF0000"/>
                </a:solidFill>
              </a:rPr>
              <a:t>The cutoff date will come into play later.  It should be the last day of add/drop period.  </a:t>
            </a:r>
            <a:endParaRPr lang="en-US" dirty="0">
              <a:solidFill>
                <a:srgbClr val="FF0000"/>
              </a:solidFill>
            </a:endParaRPr>
          </a:p>
        </p:txBody>
      </p:sp>
      <p:sp>
        <p:nvSpPr>
          <p:cNvPr id="11" name="TextBox 10"/>
          <p:cNvSpPr txBox="1"/>
          <p:nvPr/>
        </p:nvSpPr>
        <p:spPr>
          <a:xfrm>
            <a:off x="3810000" y="5867400"/>
            <a:ext cx="4495800" cy="369332"/>
          </a:xfrm>
          <a:prstGeom prst="rect">
            <a:avLst/>
          </a:prstGeom>
          <a:noFill/>
        </p:spPr>
        <p:txBody>
          <a:bodyPr wrap="square" rtlCol="0">
            <a:spAutoFit/>
          </a:bodyPr>
          <a:lstStyle/>
          <a:p>
            <a:r>
              <a:rPr lang="en-US" dirty="0" smtClean="0">
                <a:solidFill>
                  <a:srgbClr val="FF0000"/>
                </a:solidFill>
              </a:rPr>
              <a:t>Use part-of-term dates for modules.</a:t>
            </a:r>
            <a:endParaRPr lang="en-US" dirty="0">
              <a:solidFill>
                <a:srgbClr val="FF0000"/>
              </a:solidFill>
            </a:endParaRPr>
          </a:p>
        </p:txBody>
      </p:sp>
    </p:spTree>
    <p:extLst>
      <p:ext uri="{BB962C8B-B14F-4D97-AF65-F5344CB8AC3E}">
        <p14:creationId xmlns:p14="http://schemas.microsoft.com/office/powerpoint/2010/main" val="2949815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7687" y="1718469"/>
            <a:ext cx="8048625" cy="3162300"/>
          </a:xfrm>
          <a:prstGeom prst="rect">
            <a:avLst/>
          </a:prstGeom>
        </p:spPr>
      </p:pic>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Setup - SOATERM</a:t>
            </a:r>
            <a:endParaRPr lang="en-US" sz="2400" b="1" dirty="0">
              <a:solidFill>
                <a:srgbClr val="002060"/>
              </a:solidFill>
            </a:endParaRPr>
          </a:p>
        </p:txBody>
      </p:sp>
      <p:sp>
        <p:nvSpPr>
          <p:cNvPr id="9" name="Rectangle 8"/>
          <p:cNvSpPr/>
          <p:nvPr/>
        </p:nvSpPr>
        <p:spPr>
          <a:xfrm>
            <a:off x="685800" y="3198448"/>
            <a:ext cx="4334924" cy="3067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642732" y="5177883"/>
            <a:ext cx="4938712" cy="1200329"/>
          </a:xfrm>
          <a:prstGeom prst="rect">
            <a:avLst/>
          </a:prstGeom>
          <a:noFill/>
        </p:spPr>
        <p:txBody>
          <a:bodyPr wrap="square" rtlCol="0">
            <a:spAutoFit/>
          </a:bodyPr>
          <a:lstStyle/>
          <a:p>
            <a:r>
              <a:rPr lang="en-US" dirty="0" smtClean="0">
                <a:solidFill>
                  <a:srgbClr val="FF0000"/>
                </a:solidFill>
              </a:rPr>
              <a:t>If you have breaks of 5 days or longer that apply to ALL of your terms, enter it here.  Don’t forget about online terms.  Ours don’t observe Spring Break.  </a:t>
            </a:r>
            <a:endParaRPr lang="en-US" dirty="0">
              <a:solidFill>
                <a:srgbClr val="FF0000"/>
              </a:solidFill>
            </a:endParaRPr>
          </a:p>
        </p:txBody>
      </p:sp>
    </p:spTree>
    <p:extLst>
      <p:ext uri="{BB962C8B-B14F-4D97-AF65-F5344CB8AC3E}">
        <p14:creationId xmlns:p14="http://schemas.microsoft.com/office/powerpoint/2010/main" val="329962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2969" y="1566698"/>
            <a:ext cx="7358062" cy="3743575"/>
          </a:xfrm>
          <a:prstGeom prst="rect">
            <a:avLst/>
          </a:prstGeom>
        </p:spPr>
      </p:pic>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Setup – SFAREGF</a:t>
            </a:r>
            <a:endParaRPr lang="en-US" sz="2400" b="1" dirty="0">
              <a:solidFill>
                <a:srgbClr val="002060"/>
              </a:solidFill>
            </a:endParaRPr>
          </a:p>
        </p:txBody>
      </p:sp>
      <p:sp>
        <p:nvSpPr>
          <p:cNvPr id="9" name="Rectangle 8"/>
          <p:cNvSpPr/>
          <p:nvPr/>
        </p:nvSpPr>
        <p:spPr>
          <a:xfrm>
            <a:off x="892968" y="1870442"/>
            <a:ext cx="2840831" cy="3887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1498910" y="3277284"/>
            <a:ext cx="1600200" cy="3809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4362449" y="3067732"/>
            <a:ext cx="1600200" cy="8001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6079272" y="2989211"/>
            <a:ext cx="1709855"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366738" y="4953000"/>
            <a:ext cx="2440259" cy="35727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114800" y="609600"/>
            <a:ext cx="4038600" cy="923330"/>
          </a:xfrm>
          <a:prstGeom prst="rect">
            <a:avLst/>
          </a:prstGeom>
          <a:noFill/>
        </p:spPr>
        <p:txBody>
          <a:bodyPr wrap="square" rtlCol="0">
            <a:spAutoFit/>
          </a:bodyPr>
          <a:lstStyle/>
          <a:p>
            <a:r>
              <a:rPr lang="en-US" dirty="0" smtClean="0">
                <a:solidFill>
                  <a:srgbClr val="FF0000"/>
                </a:solidFill>
              </a:rPr>
              <a:t>Make sure you have access.  Lots of valuable info here when you start processing.</a:t>
            </a:r>
            <a:endParaRPr lang="en-US" dirty="0">
              <a:solidFill>
                <a:srgbClr val="FF0000"/>
              </a:solidFill>
            </a:endParaRPr>
          </a:p>
        </p:txBody>
      </p:sp>
    </p:spTree>
    <p:extLst>
      <p:ext uri="{BB962C8B-B14F-4D97-AF65-F5344CB8AC3E}">
        <p14:creationId xmlns:p14="http://schemas.microsoft.com/office/powerpoint/2010/main" val="2952690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03648" y="533400"/>
            <a:ext cx="4114800" cy="5895975"/>
          </a:xfrm>
          <a:prstGeom prst="rect">
            <a:avLst/>
          </a:prstGeom>
        </p:spPr>
      </p:pic>
      <p:sp>
        <p:nvSpPr>
          <p:cNvPr id="3" name="Title 2"/>
          <p:cNvSpPr>
            <a:spLocks noGrp="1"/>
          </p:cNvSpPr>
          <p:nvPr>
            <p:ph type="title"/>
          </p:nvPr>
        </p:nvSpPr>
        <p:spPr/>
        <p:txBody>
          <a:bodyPr/>
          <a:lstStyle/>
          <a:p>
            <a:r>
              <a:rPr lang="en-US" dirty="0" smtClean="0"/>
              <a:t>R2T4</a:t>
            </a:r>
            <a:endParaRPr lang="en-US" dirty="0"/>
          </a:p>
        </p:txBody>
      </p:sp>
      <p:pic>
        <p:nvPicPr>
          <p:cNvPr id="4" name="Picture 3"/>
          <p:cNvPicPr>
            <a:picLocks noChangeAspect="1"/>
          </p:cNvPicPr>
          <p:nvPr/>
        </p:nvPicPr>
        <p:blipFill>
          <a:blip r:embed="rId3"/>
          <a:stretch>
            <a:fillRect/>
          </a:stretch>
        </p:blipFill>
        <p:spPr>
          <a:xfrm>
            <a:off x="228600" y="5181600"/>
            <a:ext cx="1447800" cy="1613890"/>
          </a:xfrm>
          <a:prstGeom prst="rect">
            <a:avLst/>
          </a:prstGeom>
        </p:spPr>
      </p:pic>
      <p:sp>
        <p:nvSpPr>
          <p:cNvPr id="16" name="TextBox 15"/>
          <p:cNvSpPr txBox="1"/>
          <p:nvPr/>
        </p:nvSpPr>
        <p:spPr>
          <a:xfrm>
            <a:off x="472068" y="1116184"/>
            <a:ext cx="8229600" cy="461665"/>
          </a:xfrm>
          <a:prstGeom prst="rect">
            <a:avLst/>
          </a:prstGeom>
          <a:noFill/>
        </p:spPr>
        <p:txBody>
          <a:bodyPr wrap="square" rtlCol="0">
            <a:spAutoFit/>
          </a:bodyPr>
          <a:lstStyle/>
          <a:p>
            <a:r>
              <a:rPr lang="en-US" sz="2400" b="1" dirty="0" smtClean="0">
                <a:solidFill>
                  <a:srgbClr val="002060"/>
                </a:solidFill>
              </a:rPr>
              <a:t>Setup – STVESTS</a:t>
            </a:r>
            <a:endParaRPr lang="en-US" sz="2400" b="1" dirty="0">
              <a:solidFill>
                <a:srgbClr val="002060"/>
              </a:solidFill>
            </a:endParaRPr>
          </a:p>
        </p:txBody>
      </p:sp>
      <p:sp>
        <p:nvSpPr>
          <p:cNvPr id="12" name="Rectangle 11"/>
          <p:cNvSpPr/>
          <p:nvPr/>
        </p:nvSpPr>
        <p:spPr>
          <a:xfrm>
            <a:off x="4267200" y="4800600"/>
            <a:ext cx="2895600" cy="2286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267200" y="2914712"/>
            <a:ext cx="2895600" cy="20948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267200" y="3962400"/>
            <a:ext cx="28956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62000" y="1963582"/>
            <a:ext cx="2667000" cy="646331"/>
          </a:xfrm>
          <a:prstGeom prst="rect">
            <a:avLst/>
          </a:prstGeom>
          <a:noFill/>
        </p:spPr>
        <p:txBody>
          <a:bodyPr wrap="square" rtlCol="0">
            <a:spAutoFit/>
          </a:bodyPr>
          <a:lstStyle/>
          <a:p>
            <a:r>
              <a:rPr lang="en-US" dirty="0" smtClean="0">
                <a:solidFill>
                  <a:srgbClr val="FF0000"/>
                </a:solidFill>
              </a:rPr>
              <a:t>Take these withdrawal codes…</a:t>
            </a:r>
            <a:endParaRPr lang="en-US" dirty="0">
              <a:solidFill>
                <a:srgbClr val="FF0000"/>
              </a:solidFill>
            </a:endParaRPr>
          </a:p>
        </p:txBody>
      </p:sp>
    </p:spTree>
    <p:extLst>
      <p:ext uri="{BB962C8B-B14F-4D97-AF65-F5344CB8AC3E}">
        <p14:creationId xmlns:p14="http://schemas.microsoft.com/office/powerpoint/2010/main" val="3570873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871</TotalTime>
  <Words>1055</Words>
  <Application>Microsoft Office PowerPoint</Application>
  <PresentationFormat>On-screen Show (4:3)</PresentationFormat>
  <Paragraphs>176</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Courier</vt:lpstr>
      <vt:lpstr>Lucida Sans Unicode</vt:lpstr>
      <vt:lpstr>Verdana</vt:lpstr>
      <vt:lpstr>Wingdings</vt:lpstr>
      <vt:lpstr>Wingdings 2</vt:lpstr>
      <vt:lpstr>Wingdings 3</vt:lpstr>
      <vt:lpstr>Concourse</vt:lpstr>
      <vt:lpstr>MBUG 2016 </vt:lpstr>
      <vt:lpstr>SESSION RULES OF ETIQUETTE</vt:lpstr>
      <vt:lpstr>PowerPoint Presentation</vt:lpstr>
      <vt:lpstr>R2T4</vt:lpstr>
      <vt:lpstr>R2T4</vt:lpstr>
      <vt:lpstr>R2T4</vt:lpstr>
      <vt:lpstr>R2T4</vt:lpstr>
      <vt:lpstr>R2T4</vt:lpstr>
      <vt:lpstr>R2T4</vt:lpstr>
      <vt:lpstr>R2T4</vt:lpstr>
      <vt:lpstr>R2T4</vt:lpstr>
      <vt:lpstr>PowerPoint Presentation</vt:lpstr>
      <vt:lpstr>R2T4</vt:lpstr>
      <vt:lpstr>R2T4</vt:lpstr>
      <vt:lpstr>PowerPoint Presentation</vt:lpstr>
      <vt:lpstr>R2T4</vt:lpstr>
      <vt:lpstr>R2T4</vt:lpstr>
      <vt:lpstr>PowerPoint Presentation</vt:lpstr>
      <vt:lpstr>R2T4</vt:lpstr>
      <vt:lpstr>PowerPoint Presentation</vt:lpstr>
      <vt:lpstr>R2T4</vt:lpstr>
      <vt:lpstr>R2T4</vt:lpstr>
      <vt:lpstr>R2T4</vt:lpstr>
      <vt:lpstr>R2T4</vt:lpstr>
      <vt:lpstr>R2T4</vt:lpstr>
      <vt:lpstr>R2T4</vt:lpstr>
      <vt:lpstr>R2T4</vt:lpstr>
      <vt:lpstr>R2T4</vt:lpstr>
      <vt:lpstr>R2T4</vt:lpstr>
      <vt:lpstr>R2T4</vt:lpstr>
      <vt:lpstr>R2T4</vt:lpstr>
      <vt:lpstr>R2T4</vt:lpstr>
      <vt:lpstr>R2T4</vt:lpstr>
      <vt:lpstr>R2T4</vt:lpstr>
      <vt:lpstr>PowerPoint Presentation</vt:lpstr>
      <vt:lpstr>R2T4</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Coleman, Allen L.</cp:lastModifiedBy>
  <cp:revision>135</cp:revision>
  <dcterms:created xsi:type="dcterms:W3CDTF">2013-01-30T03:13:35Z</dcterms:created>
  <dcterms:modified xsi:type="dcterms:W3CDTF">2016-09-15T20:42:49Z</dcterms:modified>
</cp:coreProperties>
</file>