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4" r:id="rId4"/>
    <p:sldId id="268" r:id="rId5"/>
    <p:sldId id="284" r:id="rId6"/>
    <p:sldId id="285" r:id="rId7"/>
    <p:sldId id="286" r:id="rId8"/>
    <p:sldId id="287" r:id="rId9"/>
    <p:sldId id="288" r:id="rId10"/>
    <p:sldId id="270" r:id="rId11"/>
    <p:sldId id="271" r:id="rId12"/>
    <p:sldId id="272" r:id="rId13"/>
    <p:sldId id="289" r:id="rId14"/>
    <p:sldId id="290" r:id="rId15"/>
    <p:sldId id="281" r:id="rId16"/>
    <p:sldId id="280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2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45C3A-B529-4FA7-990D-4B382FFDBAA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3483-7DEC-4D5D-981E-984532D4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3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A1100-7498-44C6-87FB-0604D14C5E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A1100-7498-44C6-87FB-0604D14C5E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867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8FA7-512C-45F2-A750-635B97432845}" type="datetime4">
              <a:rPr lang="en-US"/>
              <a:pPr>
                <a:defRPr/>
              </a:pPr>
              <a:t>September 16,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B4296E-E149-415C-B057-8DB76B463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4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6/04/04/technology/ransomware-cybercri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</a:t>
            </a:r>
            <a:r>
              <a:rPr lang="en-US" sz="2000" dirty="0"/>
              <a:t>  Phishing: They Are After You!</a:t>
            </a:r>
            <a:endParaRPr lang="en-US" sz="2000" dirty="0" smtClean="0"/>
          </a:p>
          <a:p>
            <a:pPr algn="l"/>
            <a:r>
              <a:rPr lang="en-US" sz="2000" dirty="0" smtClean="0"/>
              <a:t>Presented By:  Tom Ritter	</a:t>
            </a:r>
          </a:p>
          <a:p>
            <a:pPr algn="l"/>
            <a:r>
              <a:rPr lang="en-US" sz="2000" dirty="0" smtClean="0"/>
              <a:t>Institution: Mississippi State University	</a:t>
            </a:r>
          </a:p>
          <a:p>
            <a:pPr algn="l"/>
            <a:r>
              <a:rPr lang="en-US" sz="2000" dirty="0" smtClean="0"/>
              <a:t>September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2016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95400"/>
            <a:ext cx="9050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25"/>
            <a:ext cx="6310313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35814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StopSpam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URL Redirection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200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Proactive rewriting of known malicious/phishing URL’s in email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Implemented on all the free website builder sites seen @ MSU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Ability to redirect selected sites to a warning page and then continue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MSU Specific Phishing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/>
              <a:buNone/>
            </a:pPr>
            <a:r>
              <a:rPr lang="en-US" altLang="en-US" sz="3200" smtClean="0"/>
              <a:t>mailbox-confirmation.webs.com</a:t>
            </a:r>
          </a:p>
          <a:p>
            <a:pPr marL="0" indent="0">
              <a:buFont typeface="Monotype Sorts"/>
              <a:buNone/>
            </a:pPr>
            <a:r>
              <a:rPr lang="en-US" altLang="en-US" sz="3200" smtClean="0"/>
              <a:t>webmailmsstate.webs.com</a:t>
            </a:r>
          </a:p>
          <a:p>
            <a:pPr marL="0" indent="0">
              <a:buFont typeface="Monotype Sorts"/>
              <a:buNone/>
            </a:pPr>
            <a:r>
              <a:rPr lang="en-US" altLang="en-US" sz="3200" smtClean="0"/>
              <a:t>msstate.webs.com</a:t>
            </a:r>
          </a:p>
          <a:p>
            <a:pPr marL="0" indent="0">
              <a:buFont typeface="Monotype Sorts"/>
              <a:buNone/>
            </a:pPr>
            <a:r>
              <a:rPr lang="en-US" altLang="en-US" sz="3200" smtClean="0"/>
              <a:t>msstate.yolasite.com</a:t>
            </a:r>
          </a:p>
          <a:p>
            <a:pPr marL="0" indent="0">
              <a:buFont typeface="Monotype Sorts"/>
              <a:buNone/>
            </a:pPr>
            <a:r>
              <a:rPr lang="en-US" altLang="en-US" sz="3200" smtClean="0"/>
              <a:t>cas-msstate.yolasite.com</a:t>
            </a:r>
          </a:p>
          <a:p>
            <a:pPr marL="0" indent="0">
              <a:buFont typeface="Monotype Sorts"/>
              <a:buNone/>
            </a:pPr>
            <a:r>
              <a:rPr lang="en-US" altLang="en-US" sz="3200" smtClean="0"/>
              <a:t>staffwebmailupgrade.jimdo.com</a:t>
            </a:r>
          </a:p>
          <a:p>
            <a:pPr marL="0" indent="0">
              <a:buFont typeface="Monotype Sorts"/>
              <a:buNone/>
            </a:pPr>
            <a:r>
              <a:rPr lang="en-US" altLang="en-US" sz="3200" smtClean="0"/>
              <a:t>Total:   78 blocked from webs.com</a:t>
            </a:r>
          </a:p>
        </p:txBody>
      </p:sp>
    </p:spTree>
    <p:extLst>
      <p:ext uri="{BB962C8B-B14F-4D97-AF65-F5344CB8AC3E}">
        <p14:creationId xmlns:p14="http://schemas.microsoft.com/office/powerpoint/2010/main" val="26595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366"/>
            <a:ext cx="7543800" cy="551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37425" cy="43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8949889" cy="50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858590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2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914400"/>
          </a:xfrm>
        </p:spPr>
        <p:txBody>
          <a:bodyPr/>
          <a:lstStyle/>
          <a:p>
            <a:r>
              <a:rPr lang="en-US" altLang="en-US" dirty="0" smtClean="0"/>
              <a:t>You’ve been phished…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133600"/>
            <a:ext cx="8534400" cy="3886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Login from “known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badguy</a:t>
            </a:r>
            <a:r>
              <a:rPr lang="en-US" altLang="en-US" sz="3200" dirty="0" smtClean="0">
                <a:solidFill>
                  <a:schemeClr val="tx1"/>
                </a:solidFill>
              </a:rPr>
              <a:t>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Currently 21 network ranges and 2979 IP addresses have been listed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</a:rPr>
              <a:t>Unusual login behavior “Red Flags”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VPN from non-US address with no previous VPN history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</a:rPr>
              <a:t>Overseas usage overlapping US usage</a:t>
            </a:r>
          </a:p>
        </p:txBody>
      </p:sp>
    </p:spTree>
    <p:extLst>
      <p:ext uri="{BB962C8B-B14F-4D97-AF65-F5344CB8AC3E}">
        <p14:creationId xmlns:p14="http://schemas.microsoft.com/office/powerpoint/2010/main" val="5249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41212"/>
                </a:solidFill>
              </a:rPr>
              <a:t>	</a:t>
            </a:r>
            <a:r>
              <a:rPr lang="en-US" dirty="0" smtClean="0">
                <a:solidFill>
                  <a:srgbClr val="641212"/>
                </a:solidFill>
              </a:rPr>
              <a:t>Ransomware Alerts</a:t>
            </a:r>
            <a:br>
              <a:rPr lang="en-US" dirty="0" smtClean="0">
                <a:solidFill>
                  <a:srgbClr val="641212"/>
                </a:solidFill>
              </a:rPr>
            </a:br>
            <a:endParaRPr lang="en-US" dirty="0">
              <a:solidFill>
                <a:srgbClr val="64121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D4B-FD6B-4356-8ACA-32998154C672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677625"/>
            <a:ext cx="9177940" cy="30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41212"/>
                </a:solidFill>
              </a:rPr>
              <a:t>It can happen and has….</a:t>
            </a:r>
            <a:endParaRPr lang="en-US" dirty="0">
              <a:solidFill>
                <a:srgbClr val="64121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641212"/>
                </a:solidFill>
              </a:rPr>
              <a:t>Three departments were compromised one individual laptop</a:t>
            </a:r>
          </a:p>
          <a:p>
            <a:r>
              <a:rPr lang="en-US" dirty="0" smtClean="0">
                <a:solidFill>
                  <a:srgbClr val="641212"/>
                </a:solidFill>
              </a:rPr>
              <a:t>All local data on individual machine and network shares encrypted</a:t>
            </a:r>
          </a:p>
          <a:p>
            <a:r>
              <a:rPr lang="en-US" dirty="0" smtClean="0">
                <a:solidFill>
                  <a:srgbClr val="641212"/>
                </a:solidFill>
              </a:rPr>
              <a:t>Data restored from previous daily backup</a:t>
            </a:r>
            <a:endParaRPr lang="en-US" dirty="0">
              <a:solidFill>
                <a:srgbClr val="64121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690688"/>
            <a:ext cx="4171950" cy="4443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641212"/>
                </a:solidFill>
              </a:rPr>
              <a:t>Backup Strategy is critical!</a:t>
            </a:r>
          </a:p>
          <a:p>
            <a:r>
              <a:rPr lang="en-US" dirty="0" smtClean="0">
                <a:solidFill>
                  <a:srgbClr val="641212"/>
                </a:solidFill>
              </a:rPr>
              <a:t>Network storage </a:t>
            </a:r>
          </a:p>
          <a:p>
            <a:r>
              <a:rPr lang="en-US" dirty="0" smtClean="0">
                <a:solidFill>
                  <a:srgbClr val="641212"/>
                </a:solidFill>
              </a:rPr>
              <a:t>Logical segmentation of unit storage has been a big protector of data</a:t>
            </a:r>
          </a:p>
          <a:p>
            <a:r>
              <a:rPr lang="en-US" dirty="0" smtClean="0">
                <a:solidFill>
                  <a:srgbClr val="641212"/>
                </a:solidFill>
              </a:rPr>
              <a:t>User awareness </a:t>
            </a:r>
          </a:p>
          <a:p>
            <a:r>
              <a:rPr lang="en-US" dirty="0" smtClean="0">
                <a:hlinkClick r:id="rId3"/>
              </a:rPr>
              <a:t>http://money.cnn.com/2016/04/04/technology/ransomware-cybercrime/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BD4B-FD6B-4356-8ACA-32998154C6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86600" cy="895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– Factor Authentication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33550"/>
            <a:ext cx="6744629" cy="4254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2686"/>
            <a:ext cx="1594572" cy="9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101302"/>
            <a:ext cx="6246875" cy="62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6CDB06-E1F4-4DEB-BD3C-C4A89F1CB211}" type="datetime4">
              <a:rPr lang="en-US" altLang="en-US" sz="1400" smtClean="0">
                <a:latin typeface="Times" panose="02020603050405020304" pitchFamily="18" charset="0"/>
              </a:rPr>
              <a:pPr/>
              <a:t>September 16, 2016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5F9E1244-FA31-4F57-843A-73C205419386}" type="slidenum">
              <a:rPr lang="en-US" altLang="en-US" sz="1400">
                <a:latin typeface="Times" panose="02020603050405020304" pitchFamily="18" charset="0"/>
              </a:rPr>
              <a:pPr algn="ctr"/>
              <a:t>24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971800"/>
            <a:ext cx="5867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Questions?</a:t>
            </a:r>
            <a:br>
              <a:rPr lang="en-US" altLang="en-US" sz="3200" smtClean="0"/>
            </a:b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General Discussion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0" y="5217020"/>
            <a:ext cx="144487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BCCEF1-9D7E-4B61-94D0-3FEDA1ED4580}" type="datetime4">
              <a:rPr lang="en-US" smtClean="0"/>
              <a:pPr>
                <a:defRPr/>
              </a:pPr>
              <a:t>September 16, 2016</a:t>
            </a:fld>
            <a:endParaRPr lang="en-US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6E342A36-0329-43C2-A188-325839191068}" type="slidenum">
              <a:rPr lang="en-US" altLang="en-US" sz="1400">
                <a:latin typeface="Arial" panose="020B0604020202020204" pitchFamily="34" charset="0"/>
              </a:rPr>
              <a:pPr algn="ctr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7412" name="Picture 5" descr="Phish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987928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772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129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4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1"/>
            <a:ext cx="6267038" cy="61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4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5981353" cy="60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4152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Over 100 separate pages to ITS after hours support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55 plus accounts compromised (only 1 staff member)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Over 300 Help Desk tickets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65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Users disabled as identified 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Reply-to addresses blocked as new variants sent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14,400 copies sent with 5 variants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3749"/>
            <a:ext cx="4114800" cy="6829651"/>
          </a:xfrm>
          <a:prstGeom prst="rect">
            <a:avLst/>
          </a:prstGeom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685800" y="1981200"/>
            <a:ext cx="3124200" cy="1524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This was what they went to all that trouble to send!</a:t>
            </a:r>
          </a:p>
          <a:p>
            <a:r>
              <a:rPr lang="en-US" sz="2000" dirty="0" smtClean="0"/>
              <a:t>Cyber Crime is big business</a:t>
            </a:r>
          </a:p>
        </p:txBody>
      </p:sp>
    </p:spTree>
    <p:extLst>
      <p:ext uri="{BB962C8B-B14F-4D97-AF65-F5344CB8AC3E}">
        <p14:creationId xmlns:p14="http://schemas.microsoft.com/office/powerpoint/2010/main" val="2339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</TotalTime>
  <Words>264</Words>
  <Application>Microsoft Office PowerPoint</Application>
  <PresentationFormat>On-screen Show (4:3)</PresentationFormat>
  <Paragraphs>60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Lucida Sans Unicode</vt:lpstr>
      <vt:lpstr>Monotype Sorts</vt:lpstr>
      <vt:lpstr>Times</vt:lpstr>
      <vt:lpstr>Verdana</vt:lpstr>
      <vt:lpstr>Wingdings</vt:lpstr>
      <vt:lpstr>Wingdings 2</vt:lpstr>
      <vt:lpstr>Wingdings 3</vt:lpstr>
      <vt:lpstr>Concourse</vt:lpstr>
      <vt:lpstr>MBUG 2016 </vt:lpstr>
      <vt:lpstr>Session Rules of Etiquette</vt:lpstr>
      <vt:lpstr>PowerPoint Presentation</vt:lpstr>
      <vt:lpstr>PowerPoint Presentation</vt:lpstr>
      <vt:lpstr>PowerPoint Presentation</vt:lpstr>
      <vt:lpstr>PowerPoint Presentation</vt:lpstr>
      <vt:lpstr>Impact</vt:lpstr>
      <vt:lpstr>Response</vt:lpstr>
      <vt:lpstr>PowerPoint Presentation</vt:lpstr>
      <vt:lpstr>PowerPoint Presentation</vt:lpstr>
      <vt:lpstr>PowerPoint Presentation</vt:lpstr>
      <vt:lpstr>PowerPoint Presentation</vt:lpstr>
      <vt:lpstr>StopSpam URL Redirection</vt:lpstr>
      <vt:lpstr>MSU Specific Phishing </vt:lpstr>
      <vt:lpstr>PowerPoint Presentation</vt:lpstr>
      <vt:lpstr>PowerPoint Presentation</vt:lpstr>
      <vt:lpstr>PowerPoint Presentation</vt:lpstr>
      <vt:lpstr>PowerPoint Presentation</vt:lpstr>
      <vt:lpstr>You’ve been phished…</vt:lpstr>
      <vt:lpstr> Ransomware Alerts </vt:lpstr>
      <vt:lpstr>It can happen and has….</vt:lpstr>
      <vt:lpstr>Two – Factor Authentication</vt:lpstr>
      <vt:lpstr>PowerPoint Presentation</vt:lpstr>
      <vt:lpstr>Questions?  General Discussion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Coleman, Allen L.</cp:lastModifiedBy>
  <cp:revision>20</cp:revision>
  <dcterms:created xsi:type="dcterms:W3CDTF">2013-01-30T03:13:35Z</dcterms:created>
  <dcterms:modified xsi:type="dcterms:W3CDTF">2016-09-16T14:56:22Z</dcterms:modified>
</cp:coreProperties>
</file>