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302" r:id="rId2"/>
    <p:sldId id="347" r:id="rId3"/>
    <p:sldId id="346" r:id="rId4"/>
    <p:sldId id="330" r:id="rId5"/>
    <p:sldId id="281" r:id="rId6"/>
    <p:sldId id="313" r:id="rId7"/>
    <p:sldId id="340" r:id="rId8"/>
    <p:sldId id="348" r:id="rId9"/>
    <p:sldId id="349" r:id="rId10"/>
    <p:sldId id="351" r:id="rId11"/>
    <p:sldId id="353" r:id="rId12"/>
    <p:sldId id="345" r:id="rId13"/>
    <p:sldId id="352" r:id="rId14"/>
    <p:sldId id="354" r:id="rId15"/>
    <p:sldId id="355" r:id="rId16"/>
    <p:sldId id="336" r:id="rId17"/>
    <p:sldId id="356" r:id="rId18"/>
    <p:sldId id="315" r:id="rId19"/>
    <p:sldId id="337" r:id="rId20"/>
    <p:sldId id="338" r:id="rId21"/>
    <p:sldId id="339" r:id="rId22"/>
    <p:sldId id="303"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34A16CF-8169-433D-B40A-DE2F5C408290}">
          <p14:sldIdLst>
            <p14:sldId id="302"/>
            <p14:sldId id="347"/>
            <p14:sldId id="346"/>
            <p14:sldId id="330"/>
            <p14:sldId id="281"/>
            <p14:sldId id="313"/>
            <p14:sldId id="340"/>
            <p14:sldId id="348"/>
          </p14:sldIdLst>
        </p14:section>
        <p14:section name="Untitled Section" id="{287AEEE1-18CA-4D81-B536-5E3DBDE09955}">
          <p14:sldIdLst>
            <p14:sldId id="349"/>
            <p14:sldId id="351"/>
            <p14:sldId id="353"/>
            <p14:sldId id="345"/>
            <p14:sldId id="352"/>
            <p14:sldId id="354"/>
            <p14:sldId id="355"/>
            <p14:sldId id="336"/>
            <p14:sldId id="356"/>
            <p14:sldId id="315"/>
            <p14:sldId id="337"/>
            <p14:sldId id="338"/>
            <p14:sldId id="339"/>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23" userDrawn="1">
          <p15:clr>
            <a:srgbClr val="A4A3A4"/>
          </p15:clr>
        </p15:guide>
        <p15:guide id="2" pos="2200"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EB8015"/>
    <a:srgbClr val="4AB1E4"/>
    <a:srgbClr val="538F62"/>
    <a:srgbClr val="487B78"/>
    <a:srgbClr val="E79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6061" autoAdjust="0"/>
    <p:restoredTop sz="94572" autoAdjust="0"/>
  </p:normalViewPr>
  <p:slideViewPr>
    <p:cSldViewPr>
      <p:cViewPr varScale="1">
        <p:scale>
          <a:sx n="103" d="100"/>
          <a:sy n="103" d="100"/>
        </p:scale>
        <p:origin x="25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89"/>
    </p:cViewPr>
  </p:sorterViewPr>
  <p:notesViewPr>
    <p:cSldViewPr>
      <p:cViewPr varScale="1">
        <p:scale>
          <a:sx n="58" d="100"/>
          <a:sy n="58" d="100"/>
        </p:scale>
        <p:origin x="-2754" y="-72"/>
      </p:cViewPr>
      <p:guideLst>
        <p:guide orient="horz" pos="2823"/>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4338F-DC56-45F4-9B48-EFA4CF1130E4}"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en-US"/>
        </a:p>
      </dgm:t>
    </dgm:pt>
    <dgm:pt modelId="{18380BFB-CB9F-4679-A9E3-E077A3859084}">
      <dgm:prSet phldrT="[Text]"/>
      <dgm:spPr/>
      <dgm:t>
        <a:bodyPr/>
        <a:lstStyle/>
        <a:p>
          <a:r>
            <a:rPr lang="en-US" dirty="0"/>
            <a:t>Kick off call</a:t>
          </a:r>
        </a:p>
      </dgm:t>
    </dgm:pt>
    <dgm:pt modelId="{0112C205-3E9D-44EC-BE23-0C210A20D7C7}" type="parTrans" cxnId="{E7995E48-DDFE-4DD3-85C9-124E9CDA425C}">
      <dgm:prSet/>
      <dgm:spPr/>
      <dgm:t>
        <a:bodyPr/>
        <a:lstStyle/>
        <a:p>
          <a:endParaRPr lang="en-US"/>
        </a:p>
      </dgm:t>
    </dgm:pt>
    <dgm:pt modelId="{09A0DC94-F250-4288-937B-C8516666DEB4}" type="sibTrans" cxnId="{E7995E48-DDFE-4DD3-85C9-124E9CDA425C}">
      <dgm:prSet/>
      <dgm:spPr>
        <a:solidFill>
          <a:srgbClr val="009DDC"/>
        </a:solidFill>
      </dgm:spPr>
      <dgm:t>
        <a:bodyPr/>
        <a:lstStyle/>
        <a:p>
          <a:endParaRPr lang="en-US" dirty="0"/>
        </a:p>
      </dgm:t>
    </dgm:pt>
    <dgm:pt modelId="{B2154056-C18D-40AE-9D90-965D1B7C708F}">
      <dgm:prSet phldrT="[Text]"/>
      <dgm:spPr/>
      <dgm:t>
        <a:bodyPr/>
        <a:lstStyle/>
        <a:p>
          <a:r>
            <a:rPr lang="en-US" dirty="0"/>
            <a:t>Site Creation</a:t>
          </a:r>
        </a:p>
      </dgm:t>
    </dgm:pt>
    <dgm:pt modelId="{EFBD2CE6-E08E-455B-BE88-D728556D60A8}" type="parTrans" cxnId="{51CB38BA-6293-4368-B8AC-F79F5ECFF967}">
      <dgm:prSet/>
      <dgm:spPr/>
      <dgm:t>
        <a:bodyPr/>
        <a:lstStyle/>
        <a:p>
          <a:endParaRPr lang="en-US"/>
        </a:p>
      </dgm:t>
    </dgm:pt>
    <dgm:pt modelId="{9E00E84E-8B72-4E5F-99CD-C93A803A750D}" type="sibTrans" cxnId="{51CB38BA-6293-4368-B8AC-F79F5ECFF967}">
      <dgm:prSet/>
      <dgm:spPr>
        <a:solidFill>
          <a:srgbClr val="009DDC"/>
        </a:solidFill>
      </dgm:spPr>
      <dgm:t>
        <a:bodyPr/>
        <a:lstStyle/>
        <a:p>
          <a:endParaRPr lang="en-US" dirty="0"/>
        </a:p>
      </dgm:t>
    </dgm:pt>
    <dgm:pt modelId="{692B2DBC-8868-47EB-903A-CCDC4D996BA4}">
      <dgm:prSet phldrT="[Text]"/>
      <dgm:spPr/>
      <dgm:t>
        <a:bodyPr/>
        <a:lstStyle/>
        <a:p>
          <a:r>
            <a:rPr lang="en-US" dirty="0"/>
            <a:t>Data Imports</a:t>
          </a:r>
        </a:p>
      </dgm:t>
    </dgm:pt>
    <dgm:pt modelId="{EA14F973-3DD2-4848-9DB9-DEEFE0C202F6}" type="parTrans" cxnId="{626E80EB-F500-480C-B442-F0DB31D95964}">
      <dgm:prSet/>
      <dgm:spPr/>
      <dgm:t>
        <a:bodyPr/>
        <a:lstStyle/>
        <a:p>
          <a:endParaRPr lang="en-US"/>
        </a:p>
      </dgm:t>
    </dgm:pt>
    <dgm:pt modelId="{3BA11FC3-2B83-462E-9BE7-5437685D5A8B}" type="sibTrans" cxnId="{626E80EB-F500-480C-B442-F0DB31D95964}">
      <dgm:prSet/>
      <dgm:spPr>
        <a:solidFill>
          <a:srgbClr val="009DDC"/>
        </a:solidFill>
      </dgm:spPr>
      <dgm:t>
        <a:bodyPr/>
        <a:lstStyle/>
        <a:p>
          <a:endParaRPr lang="en-US" dirty="0"/>
        </a:p>
      </dgm:t>
    </dgm:pt>
    <dgm:pt modelId="{B86BD106-9701-406E-90E5-589C7A940AC5}">
      <dgm:prSet phldrT="[Text]"/>
      <dgm:spPr/>
      <dgm:t>
        <a:bodyPr/>
        <a:lstStyle/>
        <a:p>
          <a:r>
            <a:rPr lang="en-US" dirty="0"/>
            <a:t>Testing</a:t>
          </a:r>
        </a:p>
      </dgm:t>
    </dgm:pt>
    <dgm:pt modelId="{41F97421-582C-45CE-9A3C-0E03109ED2E4}" type="parTrans" cxnId="{848444EA-1CDE-4D11-BF74-39FF417D6ABA}">
      <dgm:prSet/>
      <dgm:spPr/>
      <dgm:t>
        <a:bodyPr/>
        <a:lstStyle/>
        <a:p>
          <a:endParaRPr lang="en-US"/>
        </a:p>
      </dgm:t>
    </dgm:pt>
    <dgm:pt modelId="{8657D78E-DC6B-4B50-9E54-7421E0E17CD2}" type="sibTrans" cxnId="{848444EA-1CDE-4D11-BF74-39FF417D6ABA}">
      <dgm:prSet/>
      <dgm:spPr>
        <a:solidFill>
          <a:srgbClr val="009DDC"/>
        </a:solidFill>
      </dgm:spPr>
      <dgm:t>
        <a:bodyPr/>
        <a:lstStyle/>
        <a:p>
          <a:endParaRPr lang="en-US" dirty="0"/>
        </a:p>
      </dgm:t>
    </dgm:pt>
    <dgm:pt modelId="{4CCE4E0A-AFEF-4CFD-88DE-C693C3670723}">
      <dgm:prSet phldrT="[Text]"/>
      <dgm:spPr>
        <a:solidFill>
          <a:srgbClr val="00B0F0"/>
        </a:solidFill>
      </dgm:spPr>
      <dgm:t>
        <a:bodyPr/>
        <a:lstStyle/>
        <a:p>
          <a:r>
            <a:rPr lang="en-US" dirty="0"/>
            <a:t>Go Live!</a:t>
          </a:r>
        </a:p>
      </dgm:t>
    </dgm:pt>
    <dgm:pt modelId="{F1912879-E35F-4A24-88A9-AF4644B99B42}" type="parTrans" cxnId="{071098E8-7E34-40BD-9E98-6C90B1DC8258}">
      <dgm:prSet/>
      <dgm:spPr/>
      <dgm:t>
        <a:bodyPr/>
        <a:lstStyle/>
        <a:p>
          <a:endParaRPr lang="en-US"/>
        </a:p>
      </dgm:t>
    </dgm:pt>
    <dgm:pt modelId="{C010FADA-6F59-4178-A141-709EE4BC2505}" type="sibTrans" cxnId="{071098E8-7E34-40BD-9E98-6C90B1DC8258}">
      <dgm:prSet/>
      <dgm:spPr>
        <a:noFill/>
      </dgm:spPr>
      <dgm:t>
        <a:bodyPr/>
        <a:lstStyle/>
        <a:p>
          <a:endParaRPr lang="en-US" dirty="0"/>
        </a:p>
      </dgm:t>
    </dgm:pt>
    <dgm:pt modelId="{41567604-ED4F-49B7-BDE0-1F3863FAA683}">
      <dgm:prSet phldrT="[Text]"/>
      <dgm:spPr/>
      <dgm:t>
        <a:bodyPr/>
        <a:lstStyle/>
        <a:p>
          <a:r>
            <a:rPr lang="en-US" dirty="0"/>
            <a:t>Load Scholarships</a:t>
          </a:r>
        </a:p>
      </dgm:t>
    </dgm:pt>
    <dgm:pt modelId="{E445AAEF-856A-4FD8-97CC-5DF3C8021F2E}" type="parTrans" cxnId="{5489F606-AACD-473F-9BA0-29CE873986EC}">
      <dgm:prSet/>
      <dgm:spPr/>
      <dgm:t>
        <a:bodyPr/>
        <a:lstStyle/>
        <a:p>
          <a:endParaRPr lang="en-US"/>
        </a:p>
      </dgm:t>
    </dgm:pt>
    <dgm:pt modelId="{1716912A-9AAE-4A1E-9040-B5AC2E4FAD5E}" type="sibTrans" cxnId="{5489F606-AACD-473F-9BA0-29CE873986EC}">
      <dgm:prSet/>
      <dgm:spPr>
        <a:solidFill>
          <a:srgbClr val="009DDC"/>
        </a:solidFill>
      </dgm:spPr>
      <dgm:t>
        <a:bodyPr/>
        <a:lstStyle/>
        <a:p>
          <a:endParaRPr lang="en-US" dirty="0"/>
        </a:p>
      </dgm:t>
    </dgm:pt>
    <dgm:pt modelId="{FA608F76-DF91-452A-91DE-4D36E1AE9FE3}">
      <dgm:prSet phldrT="[Text]"/>
      <dgm:spPr/>
      <dgm:t>
        <a:bodyPr/>
        <a:lstStyle/>
        <a:p>
          <a:r>
            <a:rPr lang="en-US" dirty="0"/>
            <a:t>Build Applications</a:t>
          </a:r>
        </a:p>
      </dgm:t>
    </dgm:pt>
    <dgm:pt modelId="{704E9900-0DF5-472F-89CF-F80471116662}" type="parTrans" cxnId="{08FD475F-9C5E-4DB0-ABFB-C06B14C44DA8}">
      <dgm:prSet/>
      <dgm:spPr/>
      <dgm:t>
        <a:bodyPr/>
        <a:lstStyle/>
        <a:p>
          <a:endParaRPr lang="en-US"/>
        </a:p>
      </dgm:t>
    </dgm:pt>
    <dgm:pt modelId="{E3D259F7-C6B6-460C-B296-991B42B836CF}" type="sibTrans" cxnId="{08FD475F-9C5E-4DB0-ABFB-C06B14C44DA8}">
      <dgm:prSet/>
      <dgm:spPr>
        <a:solidFill>
          <a:srgbClr val="009DDC"/>
        </a:solidFill>
      </dgm:spPr>
      <dgm:t>
        <a:bodyPr/>
        <a:lstStyle/>
        <a:p>
          <a:endParaRPr lang="en-US" dirty="0"/>
        </a:p>
      </dgm:t>
    </dgm:pt>
    <dgm:pt modelId="{0624DC77-C066-4ABD-8554-1CFC973AE573}">
      <dgm:prSet phldrT="[Text]"/>
      <dgm:spPr/>
      <dgm:t>
        <a:bodyPr/>
        <a:lstStyle/>
        <a:p>
          <a:r>
            <a:rPr lang="en-US" dirty="0"/>
            <a:t>Identify Criteria</a:t>
          </a:r>
        </a:p>
      </dgm:t>
    </dgm:pt>
    <dgm:pt modelId="{75EE3A79-6F90-4187-BA33-F4633BEB6179}" type="parTrans" cxnId="{C94FA549-A19D-47BB-9ED6-1366811A7E9D}">
      <dgm:prSet/>
      <dgm:spPr/>
      <dgm:t>
        <a:bodyPr/>
        <a:lstStyle/>
        <a:p>
          <a:endParaRPr lang="en-US"/>
        </a:p>
      </dgm:t>
    </dgm:pt>
    <dgm:pt modelId="{5ADC465D-264F-45E3-BC28-810094B6CCCA}" type="sibTrans" cxnId="{C94FA549-A19D-47BB-9ED6-1366811A7E9D}">
      <dgm:prSet/>
      <dgm:spPr>
        <a:solidFill>
          <a:srgbClr val="009DDC"/>
        </a:solidFill>
      </dgm:spPr>
      <dgm:t>
        <a:bodyPr/>
        <a:lstStyle/>
        <a:p>
          <a:endParaRPr lang="en-US" dirty="0"/>
        </a:p>
      </dgm:t>
    </dgm:pt>
    <dgm:pt modelId="{0E075569-B3AB-40E7-95D7-0A006FDCAAE6}">
      <dgm:prSet phldrT="[Text]"/>
      <dgm:spPr/>
      <dgm:t>
        <a:bodyPr/>
        <a:lstStyle/>
        <a:p>
          <a:r>
            <a:rPr lang="en-US" dirty="0"/>
            <a:t>Data Mapping</a:t>
          </a:r>
        </a:p>
      </dgm:t>
    </dgm:pt>
    <dgm:pt modelId="{B7428DB2-0D45-4A9D-B331-EA41FBB881D9}" type="parTrans" cxnId="{F2D009B4-DC19-4A69-8204-3F69D6FA6746}">
      <dgm:prSet/>
      <dgm:spPr/>
      <dgm:t>
        <a:bodyPr/>
        <a:lstStyle/>
        <a:p>
          <a:endParaRPr lang="en-US"/>
        </a:p>
      </dgm:t>
    </dgm:pt>
    <dgm:pt modelId="{183B0529-1130-4435-A0B0-507E79C430A3}" type="sibTrans" cxnId="{F2D009B4-DC19-4A69-8204-3F69D6FA6746}">
      <dgm:prSet/>
      <dgm:spPr>
        <a:solidFill>
          <a:srgbClr val="009DDC"/>
        </a:solidFill>
      </dgm:spPr>
      <dgm:t>
        <a:bodyPr/>
        <a:lstStyle/>
        <a:p>
          <a:endParaRPr lang="en-US" dirty="0"/>
        </a:p>
      </dgm:t>
    </dgm:pt>
    <dgm:pt modelId="{F25E1F06-5F9E-40E9-A602-467A565740E5}" type="pres">
      <dgm:prSet presAssocID="{F4F4338F-DC56-45F4-9B48-EFA4CF1130E4}" presName="cycle" presStyleCnt="0">
        <dgm:presLayoutVars>
          <dgm:dir/>
          <dgm:resizeHandles val="exact"/>
        </dgm:presLayoutVars>
      </dgm:prSet>
      <dgm:spPr/>
    </dgm:pt>
    <dgm:pt modelId="{81ADF007-BC6B-4A02-AC02-BECC10C74CFA}" type="pres">
      <dgm:prSet presAssocID="{18380BFB-CB9F-4679-A9E3-E077A3859084}" presName="node" presStyleLbl="node1" presStyleIdx="0" presStyleCnt="9">
        <dgm:presLayoutVars>
          <dgm:bulletEnabled val="1"/>
        </dgm:presLayoutVars>
      </dgm:prSet>
      <dgm:spPr/>
    </dgm:pt>
    <dgm:pt modelId="{C2D6F329-87B7-47DF-9216-3B6C562A8B3E}" type="pres">
      <dgm:prSet presAssocID="{09A0DC94-F250-4288-937B-C8516666DEB4}" presName="sibTrans" presStyleLbl="sibTrans2D1" presStyleIdx="0" presStyleCnt="9"/>
      <dgm:spPr/>
    </dgm:pt>
    <dgm:pt modelId="{E06F216C-2D22-4111-A480-3144B8E917D9}" type="pres">
      <dgm:prSet presAssocID="{09A0DC94-F250-4288-937B-C8516666DEB4}" presName="connectorText" presStyleLbl="sibTrans2D1" presStyleIdx="0" presStyleCnt="9"/>
      <dgm:spPr/>
    </dgm:pt>
    <dgm:pt modelId="{8A5F48D7-FB06-4AB2-A86C-AD59F9CDA277}" type="pres">
      <dgm:prSet presAssocID="{B2154056-C18D-40AE-9D90-965D1B7C708F}" presName="node" presStyleLbl="node1" presStyleIdx="1" presStyleCnt="9">
        <dgm:presLayoutVars>
          <dgm:bulletEnabled val="1"/>
        </dgm:presLayoutVars>
      </dgm:prSet>
      <dgm:spPr/>
    </dgm:pt>
    <dgm:pt modelId="{20FE1301-8007-4BE8-A598-774F0AF6E8CE}" type="pres">
      <dgm:prSet presAssocID="{9E00E84E-8B72-4E5F-99CD-C93A803A750D}" presName="sibTrans" presStyleLbl="sibTrans2D1" presStyleIdx="1" presStyleCnt="9"/>
      <dgm:spPr/>
    </dgm:pt>
    <dgm:pt modelId="{DEA9CF74-C41B-4EFD-930F-3EA65435A12E}" type="pres">
      <dgm:prSet presAssocID="{9E00E84E-8B72-4E5F-99CD-C93A803A750D}" presName="connectorText" presStyleLbl="sibTrans2D1" presStyleIdx="1" presStyleCnt="9"/>
      <dgm:spPr/>
    </dgm:pt>
    <dgm:pt modelId="{36B74BCD-56E4-4C72-8501-854BA9873A97}" type="pres">
      <dgm:prSet presAssocID="{0624DC77-C066-4ABD-8554-1CFC973AE573}" presName="node" presStyleLbl="node1" presStyleIdx="2" presStyleCnt="9">
        <dgm:presLayoutVars>
          <dgm:bulletEnabled val="1"/>
        </dgm:presLayoutVars>
      </dgm:prSet>
      <dgm:spPr/>
    </dgm:pt>
    <dgm:pt modelId="{BAF67286-E385-45D5-A5C5-77C44BF448B2}" type="pres">
      <dgm:prSet presAssocID="{5ADC465D-264F-45E3-BC28-810094B6CCCA}" presName="sibTrans" presStyleLbl="sibTrans2D1" presStyleIdx="2" presStyleCnt="9"/>
      <dgm:spPr/>
    </dgm:pt>
    <dgm:pt modelId="{54545424-1BCB-4E42-A280-9E40B4B4F5DD}" type="pres">
      <dgm:prSet presAssocID="{5ADC465D-264F-45E3-BC28-810094B6CCCA}" presName="connectorText" presStyleLbl="sibTrans2D1" presStyleIdx="2" presStyleCnt="9"/>
      <dgm:spPr/>
    </dgm:pt>
    <dgm:pt modelId="{62BDCC22-0110-4117-A226-C383F153F5B3}" type="pres">
      <dgm:prSet presAssocID="{0E075569-B3AB-40E7-95D7-0A006FDCAAE6}" presName="node" presStyleLbl="node1" presStyleIdx="3" presStyleCnt="9">
        <dgm:presLayoutVars>
          <dgm:bulletEnabled val="1"/>
        </dgm:presLayoutVars>
      </dgm:prSet>
      <dgm:spPr/>
    </dgm:pt>
    <dgm:pt modelId="{8DBF33A3-488F-4883-996E-B3F09F6C4747}" type="pres">
      <dgm:prSet presAssocID="{183B0529-1130-4435-A0B0-507E79C430A3}" presName="sibTrans" presStyleLbl="sibTrans2D1" presStyleIdx="3" presStyleCnt="9"/>
      <dgm:spPr/>
    </dgm:pt>
    <dgm:pt modelId="{40BE518A-B796-41E0-818B-91073FF0C0FE}" type="pres">
      <dgm:prSet presAssocID="{183B0529-1130-4435-A0B0-507E79C430A3}" presName="connectorText" presStyleLbl="sibTrans2D1" presStyleIdx="3" presStyleCnt="9"/>
      <dgm:spPr/>
    </dgm:pt>
    <dgm:pt modelId="{C847681A-56B0-4E17-99DA-7378FF1D153C}" type="pres">
      <dgm:prSet presAssocID="{FA608F76-DF91-452A-91DE-4D36E1AE9FE3}" presName="node" presStyleLbl="node1" presStyleIdx="4" presStyleCnt="9">
        <dgm:presLayoutVars>
          <dgm:bulletEnabled val="1"/>
        </dgm:presLayoutVars>
      </dgm:prSet>
      <dgm:spPr/>
    </dgm:pt>
    <dgm:pt modelId="{26C95025-15B4-44C3-B997-403F4055BA15}" type="pres">
      <dgm:prSet presAssocID="{E3D259F7-C6B6-460C-B296-991B42B836CF}" presName="sibTrans" presStyleLbl="sibTrans2D1" presStyleIdx="4" presStyleCnt="9"/>
      <dgm:spPr/>
    </dgm:pt>
    <dgm:pt modelId="{BFAB6F6B-0469-4B69-93D5-7D441D5644F1}" type="pres">
      <dgm:prSet presAssocID="{E3D259F7-C6B6-460C-B296-991B42B836CF}" presName="connectorText" presStyleLbl="sibTrans2D1" presStyleIdx="4" presStyleCnt="9"/>
      <dgm:spPr/>
    </dgm:pt>
    <dgm:pt modelId="{ED19B765-CB4E-43F4-8FEB-98F463F17B2C}" type="pres">
      <dgm:prSet presAssocID="{41567604-ED4F-49B7-BDE0-1F3863FAA683}" presName="node" presStyleLbl="node1" presStyleIdx="5" presStyleCnt="9">
        <dgm:presLayoutVars>
          <dgm:bulletEnabled val="1"/>
        </dgm:presLayoutVars>
      </dgm:prSet>
      <dgm:spPr/>
    </dgm:pt>
    <dgm:pt modelId="{692633F0-B9BA-490B-857B-5FE26BC127E0}" type="pres">
      <dgm:prSet presAssocID="{1716912A-9AAE-4A1E-9040-B5AC2E4FAD5E}" presName="sibTrans" presStyleLbl="sibTrans2D1" presStyleIdx="5" presStyleCnt="9"/>
      <dgm:spPr/>
    </dgm:pt>
    <dgm:pt modelId="{8AA680E0-73CA-4DB4-85C7-176B13A41F35}" type="pres">
      <dgm:prSet presAssocID="{1716912A-9AAE-4A1E-9040-B5AC2E4FAD5E}" presName="connectorText" presStyleLbl="sibTrans2D1" presStyleIdx="5" presStyleCnt="9"/>
      <dgm:spPr/>
    </dgm:pt>
    <dgm:pt modelId="{5AFDFA1F-3A74-4854-B4D4-5209C69F8C3B}" type="pres">
      <dgm:prSet presAssocID="{692B2DBC-8868-47EB-903A-CCDC4D996BA4}" presName="node" presStyleLbl="node1" presStyleIdx="6" presStyleCnt="9">
        <dgm:presLayoutVars>
          <dgm:bulletEnabled val="1"/>
        </dgm:presLayoutVars>
      </dgm:prSet>
      <dgm:spPr/>
    </dgm:pt>
    <dgm:pt modelId="{42697E29-A80C-4DF8-AB51-D6F6951BBA84}" type="pres">
      <dgm:prSet presAssocID="{3BA11FC3-2B83-462E-9BE7-5437685D5A8B}" presName="sibTrans" presStyleLbl="sibTrans2D1" presStyleIdx="6" presStyleCnt="9"/>
      <dgm:spPr/>
    </dgm:pt>
    <dgm:pt modelId="{70843FF5-171C-41E7-B502-7DC21799FCB8}" type="pres">
      <dgm:prSet presAssocID="{3BA11FC3-2B83-462E-9BE7-5437685D5A8B}" presName="connectorText" presStyleLbl="sibTrans2D1" presStyleIdx="6" presStyleCnt="9"/>
      <dgm:spPr/>
    </dgm:pt>
    <dgm:pt modelId="{27B48637-9B14-4000-AB23-4F5D6988C5AF}" type="pres">
      <dgm:prSet presAssocID="{B86BD106-9701-406E-90E5-589C7A940AC5}" presName="node" presStyleLbl="node1" presStyleIdx="7" presStyleCnt="9">
        <dgm:presLayoutVars>
          <dgm:bulletEnabled val="1"/>
        </dgm:presLayoutVars>
      </dgm:prSet>
      <dgm:spPr/>
    </dgm:pt>
    <dgm:pt modelId="{A6A424B0-6BBF-47C0-A0DD-C19A56050EFC}" type="pres">
      <dgm:prSet presAssocID="{8657D78E-DC6B-4B50-9E54-7421E0E17CD2}" presName="sibTrans" presStyleLbl="sibTrans2D1" presStyleIdx="7" presStyleCnt="9"/>
      <dgm:spPr/>
    </dgm:pt>
    <dgm:pt modelId="{B5F902F2-21A6-4F81-8FB2-A8926C38B9AB}" type="pres">
      <dgm:prSet presAssocID="{8657D78E-DC6B-4B50-9E54-7421E0E17CD2}" presName="connectorText" presStyleLbl="sibTrans2D1" presStyleIdx="7" presStyleCnt="9"/>
      <dgm:spPr/>
    </dgm:pt>
    <dgm:pt modelId="{AA1F75FE-E2E6-40AE-A209-DD4DD5832CB7}" type="pres">
      <dgm:prSet presAssocID="{4CCE4E0A-AFEF-4CFD-88DE-C693C3670723}" presName="node" presStyleLbl="node1" presStyleIdx="8" presStyleCnt="9">
        <dgm:presLayoutVars>
          <dgm:bulletEnabled val="1"/>
        </dgm:presLayoutVars>
      </dgm:prSet>
      <dgm:spPr/>
    </dgm:pt>
    <dgm:pt modelId="{27599249-32A5-4919-97B4-1A4A39E82339}" type="pres">
      <dgm:prSet presAssocID="{C010FADA-6F59-4178-A141-709EE4BC2505}" presName="sibTrans" presStyleLbl="sibTrans2D1" presStyleIdx="8" presStyleCnt="9"/>
      <dgm:spPr>
        <a:prstGeom prst="rect">
          <a:avLst/>
        </a:prstGeom>
      </dgm:spPr>
    </dgm:pt>
    <dgm:pt modelId="{78751B94-640A-492E-8F4C-F78783CEC260}" type="pres">
      <dgm:prSet presAssocID="{C010FADA-6F59-4178-A141-709EE4BC2505}" presName="connectorText" presStyleLbl="sibTrans2D1" presStyleIdx="8" presStyleCnt="9"/>
      <dgm:spPr/>
    </dgm:pt>
  </dgm:ptLst>
  <dgm:cxnLst>
    <dgm:cxn modelId="{08FD475F-9C5E-4DB0-ABFB-C06B14C44DA8}" srcId="{F4F4338F-DC56-45F4-9B48-EFA4CF1130E4}" destId="{FA608F76-DF91-452A-91DE-4D36E1AE9FE3}" srcOrd="4" destOrd="0" parTransId="{704E9900-0DF5-472F-89CF-F80471116662}" sibTransId="{E3D259F7-C6B6-460C-B296-991B42B836CF}"/>
    <dgm:cxn modelId="{4C47806E-84D8-4BFC-A0DF-A3332542F096}" type="presOf" srcId="{183B0529-1130-4435-A0B0-507E79C430A3}" destId="{8DBF33A3-488F-4883-996E-B3F09F6C4747}" srcOrd="0" destOrd="0" presId="urn:microsoft.com/office/officeart/2005/8/layout/cycle2"/>
    <dgm:cxn modelId="{10DD380D-B8BF-484F-ADFB-C0B95014D609}" type="presOf" srcId="{3BA11FC3-2B83-462E-9BE7-5437685D5A8B}" destId="{42697E29-A80C-4DF8-AB51-D6F6951BBA84}" srcOrd="0" destOrd="0" presId="urn:microsoft.com/office/officeart/2005/8/layout/cycle2"/>
    <dgm:cxn modelId="{14175666-0D83-4C70-84F9-E3E23E48E0A4}" type="presOf" srcId="{C010FADA-6F59-4178-A141-709EE4BC2505}" destId="{78751B94-640A-492E-8F4C-F78783CEC260}" srcOrd="1" destOrd="0" presId="urn:microsoft.com/office/officeart/2005/8/layout/cycle2"/>
    <dgm:cxn modelId="{22B37583-6710-4C83-B5DB-BBD3DE88C9E1}" type="presOf" srcId="{41567604-ED4F-49B7-BDE0-1F3863FAA683}" destId="{ED19B765-CB4E-43F4-8FEB-98F463F17B2C}" srcOrd="0" destOrd="0" presId="urn:microsoft.com/office/officeart/2005/8/layout/cycle2"/>
    <dgm:cxn modelId="{4269FC0B-C741-4C6C-BFFB-716CCDCCB6A6}" type="presOf" srcId="{B86BD106-9701-406E-90E5-589C7A940AC5}" destId="{27B48637-9B14-4000-AB23-4F5D6988C5AF}" srcOrd="0" destOrd="0" presId="urn:microsoft.com/office/officeart/2005/8/layout/cycle2"/>
    <dgm:cxn modelId="{626E80EB-F500-480C-B442-F0DB31D95964}" srcId="{F4F4338F-DC56-45F4-9B48-EFA4CF1130E4}" destId="{692B2DBC-8868-47EB-903A-CCDC4D996BA4}" srcOrd="6" destOrd="0" parTransId="{EA14F973-3DD2-4848-9DB9-DEEFE0C202F6}" sibTransId="{3BA11FC3-2B83-462E-9BE7-5437685D5A8B}"/>
    <dgm:cxn modelId="{F1C4705F-4E6C-4AA4-8C62-96284FB65F62}" type="presOf" srcId="{9E00E84E-8B72-4E5F-99CD-C93A803A750D}" destId="{DEA9CF74-C41B-4EFD-930F-3EA65435A12E}" srcOrd="1" destOrd="0" presId="urn:microsoft.com/office/officeart/2005/8/layout/cycle2"/>
    <dgm:cxn modelId="{146CA1F7-3DC9-405C-B528-5CDA54DD5005}" type="presOf" srcId="{C010FADA-6F59-4178-A141-709EE4BC2505}" destId="{27599249-32A5-4919-97B4-1A4A39E82339}" srcOrd="0" destOrd="0" presId="urn:microsoft.com/office/officeart/2005/8/layout/cycle2"/>
    <dgm:cxn modelId="{0A72E7D9-BC4D-4CD9-90E7-536971C741D3}" type="presOf" srcId="{1716912A-9AAE-4A1E-9040-B5AC2E4FAD5E}" destId="{692633F0-B9BA-490B-857B-5FE26BC127E0}" srcOrd="0" destOrd="0" presId="urn:microsoft.com/office/officeart/2005/8/layout/cycle2"/>
    <dgm:cxn modelId="{55693D21-470C-4806-8061-C90115722E5C}" type="presOf" srcId="{1716912A-9AAE-4A1E-9040-B5AC2E4FAD5E}" destId="{8AA680E0-73CA-4DB4-85C7-176B13A41F35}" srcOrd="1" destOrd="0" presId="urn:microsoft.com/office/officeart/2005/8/layout/cycle2"/>
    <dgm:cxn modelId="{28AC352B-ADF7-41B7-AC69-0C1FC4836F62}" type="presOf" srcId="{18380BFB-CB9F-4679-A9E3-E077A3859084}" destId="{81ADF007-BC6B-4A02-AC02-BECC10C74CFA}" srcOrd="0" destOrd="0" presId="urn:microsoft.com/office/officeart/2005/8/layout/cycle2"/>
    <dgm:cxn modelId="{AC914715-6FA1-4598-A9A3-4772D1663BF8}" type="presOf" srcId="{692B2DBC-8868-47EB-903A-CCDC4D996BA4}" destId="{5AFDFA1F-3A74-4854-B4D4-5209C69F8C3B}" srcOrd="0" destOrd="0" presId="urn:microsoft.com/office/officeart/2005/8/layout/cycle2"/>
    <dgm:cxn modelId="{848444EA-1CDE-4D11-BF74-39FF417D6ABA}" srcId="{F4F4338F-DC56-45F4-9B48-EFA4CF1130E4}" destId="{B86BD106-9701-406E-90E5-589C7A940AC5}" srcOrd="7" destOrd="0" parTransId="{41F97421-582C-45CE-9A3C-0E03109ED2E4}" sibTransId="{8657D78E-DC6B-4B50-9E54-7421E0E17CD2}"/>
    <dgm:cxn modelId="{BD6C0F87-C7AB-424F-B907-270B9F08975F}" type="presOf" srcId="{183B0529-1130-4435-A0B0-507E79C430A3}" destId="{40BE518A-B796-41E0-818B-91073FF0C0FE}" srcOrd="1" destOrd="0" presId="urn:microsoft.com/office/officeart/2005/8/layout/cycle2"/>
    <dgm:cxn modelId="{E1AF4ABB-137C-40E7-AD86-8F0B3BB80502}" type="presOf" srcId="{9E00E84E-8B72-4E5F-99CD-C93A803A750D}" destId="{20FE1301-8007-4BE8-A598-774F0AF6E8CE}" srcOrd="0" destOrd="0" presId="urn:microsoft.com/office/officeart/2005/8/layout/cycle2"/>
    <dgm:cxn modelId="{C3369748-4CFF-446E-A377-5800DD705B6A}" type="presOf" srcId="{09A0DC94-F250-4288-937B-C8516666DEB4}" destId="{E06F216C-2D22-4111-A480-3144B8E917D9}" srcOrd="1" destOrd="0" presId="urn:microsoft.com/office/officeart/2005/8/layout/cycle2"/>
    <dgm:cxn modelId="{E8D5F5F8-6101-4AB8-99B2-0C97FDF6114B}" type="presOf" srcId="{E3D259F7-C6B6-460C-B296-991B42B836CF}" destId="{26C95025-15B4-44C3-B997-403F4055BA15}" srcOrd="0" destOrd="0" presId="urn:microsoft.com/office/officeart/2005/8/layout/cycle2"/>
    <dgm:cxn modelId="{CE6CD32C-16C4-4FB7-9954-0B9BB04440D2}" type="presOf" srcId="{8657D78E-DC6B-4B50-9E54-7421E0E17CD2}" destId="{B5F902F2-21A6-4F81-8FB2-A8926C38B9AB}" srcOrd="1" destOrd="0" presId="urn:microsoft.com/office/officeart/2005/8/layout/cycle2"/>
    <dgm:cxn modelId="{A7ED18E9-4E14-41D1-A105-1C823A199C2D}" type="presOf" srcId="{5ADC465D-264F-45E3-BC28-810094B6CCCA}" destId="{BAF67286-E385-45D5-A5C5-77C44BF448B2}" srcOrd="0" destOrd="0" presId="urn:microsoft.com/office/officeart/2005/8/layout/cycle2"/>
    <dgm:cxn modelId="{071098E8-7E34-40BD-9E98-6C90B1DC8258}" srcId="{F4F4338F-DC56-45F4-9B48-EFA4CF1130E4}" destId="{4CCE4E0A-AFEF-4CFD-88DE-C693C3670723}" srcOrd="8" destOrd="0" parTransId="{F1912879-E35F-4A24-88A9-AF4644B99B42}" sibTransId="{C010FADA-6F59-4178-A141-709EE4BC2505}"/>
    <dgm:cxn modelId="{C94FA549-A19D-47BB-9ED6-1366811A7E9D}" srcId="{F4F4338F-DC56-45F4-9B48-EFA4CF1130E4}" destId="{0624DC77-C066-4ABD-8554-1CFC973AE573}" srcOrd="2" destOrd="0" parTransId="{75EE3A79-6F90-4187-BA33-F4633BEB6179}" sibTransId="{5ADC465D-264F-45E3-BC28-810094B6CCCA}"/>
    <dgm:cxn modelId="{07B6842E-9B4C-46CC-8096-AE697584D713}" type="presOf" srcId="{E3D259F7-C6B6-460C-B296-991B42B836CF}" destId="{BFAB6F6B-0469-4B69-93D5-7D441D5644F1}" srcOrd="1" destOrd="0" presId="urn:microsoft.com/office/officeart/2005/8/layout/cycle2"/>
    <dgm:cxn modelId="{D4C4F8C4-8B73-46E2-97D8-E45953AF1B49}" type="presOf" srcId="{09A0DC94-F250-4288-937B-C8516666DEB4}" destId="{C2D6F329-87B7-47DF-9216-3B6C562A8B3E}" srcOrd="0" destOrd="0" presId="urn:microsoft.com/office/officeart/2005/8/layout/cycle2"/>
    <dgm:cxn modelId="{51CB38BA-6293-4368-B8AC-F79F5ECFF967}" srcId="{F4F4338F-DC56-45F4-9B48-EFA4CF1130E4}" destId="{B2154056-C18D-40AE-9D90-965D1B7C708F}" srcOrd="1" destOrd="0" parTransId="{EFBD2CE6-E08E-455B-BE88-D728556D60A8}" sibTransId="{9E00E84E-8B72-4E5F-99CD-C93A803A750D}"/>
    <dgm:cxn modelId="{C0AFFF42-AD0A-4754-A610-91511614E2BA}" type="presOf" srcId="{3BA11FC3-2B83-462E-9BE7-5437685D5A8B}" destId="{70843FF5-171C-41E7-B502-7DC21799FCB8}" srcOrd="1" destOrd="0" presId="urn:microsoft.com/office/officeart/2005/8/layout/cycle2"/>
    <dgm:cxn modelId="{E8A58CE9-EDEE-4BD4-A1C5-C977D05C6471}" type="presOf" srcId="{FA608F76-DF91-452A-91DE-4D36E1AE9FE3}" destId="{C847681A-56B0-4E17-99DA-7378FF1D153C}" srcOrd="0" destOrd="0" presId="urn:microsoft.com/office/officeart/2005/8/layout/cycle2"/>
    <dgm:cxn modelId="{E1299E87-EB4B-4C9C-827D-63B8C531188D}" type="presOf" srcId="{0624DC77-C066-4ABD-8554-1CFC973AE573}" destId="{36B74BCD-56E4-4C72-8501-854BA9873A97}" srcOrd="0" destOrd="0" presId="urn:microsoft.com/office/officeart/2005/8/layout/cycle2"/>
    <dgm:cxn modelId="{595C8F1F-E977-40D0-AA7A-338E3813BE27}" type="presOf" srcId="{8657D78E-DC6B-4B50-9E54-7421E0E17CD2}" destId="{A6A424B0-6BBF-47C0-A0DD-C19A56050EFC}" srcOrd="0" destOrd="0" presId="urn:microsoft.com/office/officeart/2005/8/layout/cycle2"/>
    <dgm:cxn modelId="{5489F606-AACD-473F-9BA0-29CE873986EC}" srcId="{F4F4338F-DC56-45F4-9B48-EFA4CF1130E4}" destId="{41567604-ED4F-49B7-BDE0-1F3863FAA683}" srcOrd="5" destOrd="0" parTransId="{E445AAEF-856A-4FD8-97CC-5DF3C8021F2E}" sibTransId="{1716912A-9AAE-4A1E-9040-B5AC2E4FAD5E}"/>
    <dgm:cxn modelId="{CE19FE82-965B-49D9-AADD-3DB85EEB20C7}" type="presOf" srcId="{0E075569-B3AB-40E7-95D7-0A006FDCAAE6}" destId="{62BDCC22-0110-4117-A226-C383F153F5B3}" srcOrd="0" destOrd="0" presId="urn:microsoft.com/office/officeart/2005/8/layout/cycle2"/>
    <dgm:cxn modelId="{F2D009B4-DC19-4A69-8204-3F69D6FA6746}" srcId="{F4F4338F-DC56-45F4-9B48-EFA4CF1130E4}" destId="{0E075569-B3AB-40E7-95D7-0A006FDCAAE6}" srcOrd="3" destOrd="0" parTransId="{B7428DB2-0D45-4A9D-B331-EA41FBB881D9}" sibTransId="{183B0529-1130-4435-A0B0-507E79C430A3}"/>
    <dgm:cxn modelId="{520E7C48-C410-47D6-85D4-225C13ACA0FC}" type="presOf" srcId="{F4F4338F-DC56-45F4-9B48-EFA4CF1130E4}" destId="{F25E1F06-5F9E-40E9-A602-467A565740E5}" srcOrd="0" destOrd="0" presId="urn:microsoft.com/office/officeart/2005/8/layout/cycle2"/>
    <dgm:cxn modelId="{B2200512-C881-421B-8986-D51FFE1AC6D8}" type="presOf" srcId="{B2154056-C18D-40AE-9D90-965D1B7C708F}" destId="{8A5F48D7-FB06-4AB2-A86C-AD59F9CDA277}" srcOrd="0" destOrd="0" presId="urn:microsoft.com/office/officeart/2005/8/layout/cycle2"/>
    <dgm:cxn modelId="{DC61FC27-37A1-4797-BB08-3D6D4F91E347}" type="presOf" srcId="{5ADC465D-264F-45E3-BC28-810094B6CCCA}" destId="{54545424-1BCB-4E42-A280-9E40B4B4F5DD}" srcOrd="1" destOrd="0" presId="urn:microsoft.com/office/officeart/2005/8/layout/cycle2"/>
    <dgm:cxn modelId="{E7995E48-DDFE-4DD3-85C9-124E9CDA425C}" srcId="{F4F4338F-DC56-45F4-9B48-EFA4CF1130E4}" destId="{18380BFB-CB9F-4679-A9E3-E077A3859084}" srcOrd="0" destOrd="0" parTransId="{0112C205-3E9D-44EC-BE23-0C210A20D7C7}" sibTransId="{09A0DC94-F250-4288-937B-C8516666DEB4}"/>
    <dgm:cxn modelId="{EDDA397D-E8AF-4922-9236-347FFA6B7BC2}" type="presOf" srcId="{4CCE4E0A-AFEF-4CFD-88DE-C693C3670723}" destId="{AA1F75FE-E2E6-40AE-A209-DD4DD5832CB7}" srcOrd="0" destOrd="0" presId="urn:microsoft.com/office/officeart/2005/8/layout/cycle2"/>
    <dgm:cxn modelId="{A97B3BE2-ECD7-4D37-90FF-E46B91C55DDA}" type="presParOf" srcId="{F25E1F06-5F9E-40E9-A602-467A565740E5}" destId="{81ADF007-BC6B-4A02-AC02-BECC10C74CFA}" srcOrd="0" destOrd="0" presId="urn:microsoft.com/office/officeart/2005/8/layout/cycle2"/>
    <dgm:cxn modelId="{23DBA1C9-EBBF-483C-88F4-A4F2AE6076B0}" type="presParOf" srcId="{F25E1F06-5F9E-40E9-A602-467A565740E5}" destId="{C2D6F329-87B7-47DF-9216-3B6C562A8B3E}" srcOrd="1" destOrd="0" presId="urn:microsoft.com/office/officeart/2005/8/layout/cycle2"/>
    <dgm:cxn modelId="{2D7687EF-F231-4099-8851-1A7999EC1546}" type="presParOf" srcId="{C2D6F329-87B7-47DF-9216-3B6C562A8B3E}" destId="{E06F216C-2D22-4111-A480-3144B8E917D9}" srcOrd="0" destOrd="0" presId="urn:microsoft.com/office/officeart/2005/8/layout/cycle2"/>
    <dgm:cxn modelId="{48A42459-37D8-4760-88A3-E1D354106D97}" type="presParOf" srcId="{F25E1F06-5F9E-40E9-A602-467A565740E5}" destId="{8A5F48D7-FB06-4AB2-A86C-AD59F9CDA277}" srcOrd="2" destOrd="0" presId="urn:microsoft.com/office/officeart/2005/8/layout/cycle2"/>
    <dgm:cxn modelId="{D8083508-0907-4B84-A3AA-0198126A49AD}" type="presParOf" srcId="{F25E1F06-5F9E-40E9-A602-467A565740E5}" destId="{20FE1301-8007-4BE8-A598-774F0AF6E8CE}" srcOrd="3" destOrd="0" presId="urn:microsoft.com/office/officeart/2005/8/layout/cycle2"/>
    <dgm:cxn modelId="{1A2C1EB8-C281-4D38-81B0-D56F86EB87CA}" type="presParOf" srcId="{20FE1301-8007-4BE8-A598-774F0AF6E8CE}" destId="{DEA9CF74-C41B-4EFD-930F-3EA65435A12E}" srcOrd="0" destOrd="0" presId="urn:microsoft.com/office/officeart/2005/8/layout/cycle2"/>
    <dgm:cxn modelId="{F2849067-E8B4-4655-9858-A06E1B43DE76}" type="presParOf" srcId="{F25E1F06-5F9E-40E9-A602-467A565740E5}" destId="{36B74BCD-56E4-4C72-8501-854BA9873A97}" srcOrd="4" destOrd="0" presId="urn:microsoft.com/office/officeart/2005/8/layout/cycle2"/>
    <dgm:cxn modelId="{0200D59C-3E46-450B-8E98-4A29F4E88C82}" type="presParOf" srcId="{F25E1F06-5F9E-40E9-A602-467A565740E5}" destId="{BAF67286-E385-45D5-A5C5-77C44BF448B2}" srcOrd="5" destOrd="0" presId="urn:microsoft.com/office/officeart/2005/8/layout/cycle2"/>
    <dgm:cxn modelId="{4AA9DF4A-9737-4D37-A061-C7B7D18CE2B1}" type="presParOf" srcId="{BAF67286-E385-45D5-A5C5-77C44BF448B2}" destId="{54545424-1BCB-4E42-A280-9E40B4B4F5DD}" srcOrd="0" destOrd="0" presId="urn:microsoft.com/office/officeart/2005/8/layout/cycle2"/>
    <dgm:cxn modelId="{39FFD690-9A5F-4AD1-9102-AA28E9782CF3}" type="presParOf" srcId="{F25E1F06-5F9E-40E9-A602-467A565740E5}" destId="{62BDCC22-0110-4117-A226-C383F153F5B3}" srcOrd="6" destOrd="0" presId="urn:microsoft.com/office/officeart/2005/8/layout/cycle2"/>
    <dgm:cxn modelId="{003E19DC-9389-4DAE-8548-7E89032CBD6E}" type="presParOf" srcId="{F25E1F06-5F9E-40E9-A602-467A565740E5}" destId="{8DBF33A3-488F-4883-996E-B3F09F6C4747}" srcOrd="7" destOrd="0" presId="urn:microsoft.com/office/officeart/2005/8/layout/cycle2"/>
    <dgm:cxn modelId="{9151E3B6-6BAE-495E-BD68-1C5E510D69F8}" type="presParOf" srcId="{8DBF33A3-488F-4883-996E-B3F09F6C4747}" destId="{40BE518A-B796-41E0-818B-91073FF0C0FE}" srcOrd="0" destOrd="0" presId="urn:microsoft.com/office/officeart/2005/8/layout/cycle2"/>
    <dgm:cxn modelId="{E592D21B-7A3D-40E9-96D5-76C972D2BB85}" type="presParOf" srcId="{F25E1F06-5F9E-40E9-A602-467A565740E5}" destId="{C847681A-56B0-4E17-99DA-7378FF1D153C}" srcOrd="8" destOrd="0" presId="urn:microsoft.com/office/officeart/2005/8/layout/cycle2"/>
    <dgm:cxn modelId="{7E23E085-5AE9-49AA-9A68-8F31F0010291}" type="presParOf" srcId="{F25E1F06-5F9E-40E9-A602-467A565740E5}" destId="{26C95025-15B4-44C3-B997-403F4055BA15}" srcOrd="9" destOrd="0" presId="urn:microsoft.com/office/officeart/2005/8/layout/cycle2"/>
    <dgm:cxn modelId="{C6B21C40-91B5-43EB-8AE4-1F5438BF5128}" type="presParOf" srcId="{26C95025-15B4-44C3-B997-403F4055BA15}" destId="{BFAB6F6B-0469-4B69-93D5-7D441D5644F1}" srcOrd="0" destOrd="0" presId="urn:microsoft.com/office/officeart/2005/8/layout/cycle2"/>
    <dgm:cxn modelId="{BFE96005-60EB-4046-9DBB-83AF0CC0C2EB}" type="presParOf" srcId="{F25E1F06-5F9E-40E9-A602-467A565740E5}" destId="{ED19B765-CB4E-43F4-8FEB-98F463F17B2C}" srcOrd="10" destOrd="0" presId="urn:microsoft.com/office/officeart/2005/8/layout/cycle2"/>
    <dgm:cxn modelId="{E4CB7BD2-C2C1-44BA-99FE-1EF9F798CA32}" type="presParOf" srcId="{F25E1F06-5F9E-40E9-A602-467A565740E5}" destId="{692633F0-B9BA-490B-857B-5FE26BC127E0}" srcOrd="11" destOrd="0" presId="urn:microsoft.com/office/officeart/2005/8/layout/cycle2"/>
    <dgm:cxn modelId="{1E87C081-99CF-4F84-A7D2-315CC1DCDCD4}" type="presParOf" srcId="{692633F0-B9BA-490B-857B-5FE26BC127E0}" destId="{8AA680E0-73CA-4DB4-85C7-176B13A41F35}" srcOrd="0" destOrd="0" presId="urn:microsoft.com/office/officeart/2005/8/layout/cycle2"/>
    <dgm:cxn modelId="{2AF37441-B4D1-4EE3-A48C-96E1A941AC88}" type="presParOf" srcId="{F25E1F06-5F9E-40E9-A602-467A565740E5}" destId="{5AFDFA1F-3A74-4854-B4D4-5209C69F8C3B}" srcOrd="12" destOrd="0" presId="urn:microsoft.com/office/officeart/2005/8/layout/cycle2"/>
    <dgm:cxn modelId="{45842BCC-2E30-4C06-BE73-ED5ED3BCD5F2}" type="presParOf" srcId="{F25E1F06-5F9E-40E9-A602-467A565740E5}" destId="{42697E29-A80C-4DF8-AB51-D6F6951BBA84}" srcOrd="13" destOrd="0" presId="urn:microsoft.com/office/officeart/2005/8/layout/cycle2"/>
    <dgm:cxn modelId="{0A17F031-4775-4913-863D-C840A17497D2}" type="presParOf" srcId="{42697E29-A80C-4DF8-AB51-D6F6951BBA84}" destId="{70843FF5-171C-41E7-B502-7DC21799FCB8}" srcOrd="0" destOrd="0" presId="urn:microsoft.com/office/officeart/2005/8/layout/cycle2"/>
    <dgm:cxn modelId="{BCFDAF94-6ED1-4D69-AC96-B5C3DD24D719}" type="presParOf" srcId="{F25E1F06-5F9E-40E9-A602-467A565740E5}" destId="{27B48637-9B14-4000-AB23-4F5D6988C5AF}" srcOrd="14" destOrd="0" presId="urn:microsoft.com/office/officeart/2005/8/layout/cycle2"/>
    <dgm:cxn modelId="{E3C425B0-71BB-45AE-8643-4138E84F2E7C}" type="presParOf" srcId="{F25E1F06-5F9E-40E9-A602-467A565740E5}" destId="{A6A424B0-6BBF-47C0-A0DD-C19A56050EFC}" srcOrd="15" destOrd="0" presId="urn:microsoft.com/office/officeart/2005/8/layout/cycle2"/>
    <dgm:cxn modelId="{C0BCDC6B-9684-4F7B-910B-C09C4E492795}" type="presParOf" srcId="{A6A424B0-6BBF-47C0-A0DD-C19A56050EFC}" destId="{B5F902F2-21A6-4F81-8FB2-A8926C38B9AB}" srcOrd="0" destOrd="0" presId="urn:microsoft.com/office/officeart/2005/8/layout/cycle2"/>
    <dgm:cxn modelId="{F716BC12-4038-4C67-959C-EDBFC1DB440A}" type="presParOf" srcId="{F25E1F06-5F9E-40E9-A602-467A565740E5}" destId="{AA1F75FE-E2E6-40AE-A209-DD4DD5832CB7}" srcOrd="16" destOrd="0" presId="urn:microsoft.com/office/officeart/2005/8/layout/cycle2"/>
    <dgm:cxn modelId="{C529261B-C2F3-49B7-A76A-24D37E86C42E}" type="presParOf" srcId="{F25E1F06-5F9E-40E9-A602-467A565740E5}" destId="{27599249-32A5-4919-97B4-1A4A39E82339}" srcOrd="17" destOrd="0" presId="urn:microsoft.com/office/officeart/2005/8/layout/cycle2"/>
    <dgm:cxn modelId="{9E812F04-9F3A-4C27-8F82-75646613A5D0}" type="presParOf" srcId="{27599249-32A5-4919-97B4-1A4A39E82339}" destId="{78751B94-640A-492E-8F4C-F78783CEC26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DF007-BC6B-4A02-AC02-BECC10C74CFA}">
      <dsp:nvSpPr>
        <dsp:cNvPr id="0" name=""/>
        <dsp:cNvSpPr/>
      </dsp:nvSpPr>
      <dsp:spPr>
        <a:xfrm>
          <a:off x="2984617" y="1710"/>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Kick off call</a:t>
          </a:r>
        </a:p>
      </dsp:txBody>
      <dsp:txXfrm>
        <a:off x="3125933" y="143026"/>
        <a:ext cx="682332" cy="682332"/>
      </dsp:txXfrm>
    </dsp:sp>
    <dsp:sp modelId="{C2D6F329-87B7-47DF-9216-3B6C562A8B3E}">
      <dsp:nvSpPr>
        <dsp:cNvPr id="0" name=""/>
        <dsp:cNvSpPr/>
      </dsp:nvSpPr>
      <dsp:spPr>
        <a:xfrm rot="1200000">
          <a:off x="4013125" y="566935"/>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4015453" y="618865"/>
        <a:ext cx="180181" cy="195405"/>
      </dsp:txXfrm>
    </dsp:sp>
    <dsp:sp modelId="{8A5F48D7-FB06-4AB2-A86C-AD59F9CDA277}">
      <dsp:nvSpPr>
        <dsp:cNvPr id="0" name=""/>
        <dsp:cNvSpPr/>
      </dsp:nvSpPr>
      <dsp:spPr>
        <a:xfrm>
          <a:off x="4347762" y="497854"/>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Site Creation</a:t>
          </a:r>
        </a:p>
      </dsp:txBody>
      <dsp:txXfrm>
        <a:off x="4489078" y="639170"/>
        <a:ext cx="682332" cy="682332"/>
      </dsp:txXfrm>
    </dsp:sp>
    <dsp:sp modelId="{20FE1301-8007-4BE8-A598-774F0AF6E8CE}">
      <dsp:nvSpPr>
        <dsp:cNvPr id="0" name=""/>
        <dsp:cNvSpPr/>
      </dsp:nvSpPr>
      <dsp:spPr>
        <a:xfrm rot="3600000">
          <a:off x="5060558" y="1439330"/>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5079863" y="1471028"/>
        <a:ext cx="180181" cy="195405"/>
      </dsp:txXfrm>
    </dsp:sp>
    <dsp:sp modelId="{36B74BCD-56E4-4C72-8501-854BA9873A97}">
      <dsp:nvSpPr>
        <dsp:cNvPr id="0" name=""/>
        <dsp:cNvSpPr/>
      </dsp:nvSpPr>
      <dsp:spPr>
        <a:xfrm>
          <a:off x="5073076" y="1754135"/>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Identify Criteria</a:t>
          </a:r>
        </a:p>
      </dsp:txBody>
      <dsp:txXfrm>
        <a:off x="5214392" y="1895451"/>
        <a:ext cx="682332" cy="682332"/>
      </dsp:txXfrm>
    </dsp:sp>
    <dsp:sp modelId="{BAF67286-E385-45D5-A5C5-77C44BF448B2}">
      <dsp:nvSpPr>
        <dsp:cNvPr id="0" name=""/>
        <dsp:cNvSpPr/>
      </dsp:nvSpPr>
      <dsp:spPr>
        <a:xfrm rot="6000000">
          <a:off x="5302173" y="2780900"/>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5347488" y="2808012"/>
        <a:ext cx="180181" cy="195405"/>
      </dsp:txXfrm>
    </dsp:sp>
    <dsp:sp modelId="{62BDCC22-0110-4117-A226-C383F153F5B3}">
      <dsp:nvSpPr>
        <dsp:cNvPr id="0" name=""/>
        <dsp:cNvSpPr/>
      </dsp:nvSpPr>
      <dsp:spPr>
        <a:xfrm>
          <a:off x="4821177" y="3182725"/>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Data Mapping</a:t>
          </a:r>
        </a:p>
      </dsp:txBody>
      <dsp:txXfrm>
        <a:off x="4962493" y="3324041"/>
        <a:ext cx="682332" cy="682332"/>
      </dsp:txXfrm>
    </dsp:sp>
    <dsp:sp modelId="{8DBF33A3-488F-4883-996E-B3F09F6C4747}">
      <dsp:nvSpPr>
        <dsp:cNvPr id="0" name=""/>
        <dsp:cNvSpPr/>
      </dsp:nvSpPr>
      <dsp:spPr>
        <a:xfrm rot="8400000">
          <a:off x="4624916" y="3963910"/>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4693103" y="4004227"/>
        <a:ext cx="180181" cy="195405"/>
      </dsp:txXfrm>
    </dsp:sp>
    <dsp:sp modelId="{C847681A-56B0-4E17-99DA-7378FF1D153C}">
      <dsp:nvSpPr>
        <dsp:cNvPr id="0" name=""/>
        <dsp:cNvSpPr/>
      </dsp:nvSpPr>
      <dsp:spPr>
        <a:xfrm>
          <a:off x="3709932" y="4115171"/>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Build Applications</a:t>
          </a:r>
        </a:p>
      </dsp:txBody>
      <dsp:txXfrm>
        <a:off x="3851248" y="4256487"/>
        <a:ext cx="682332" cy="682332"/>
      </dsp:txXfrm>
    </dsp:sp>
    <dsp:sp modelId="{26C95025-15B4-44C3-B997-403F4055BA15}">
      <dsp:nvSpPr>
        <dsp:cNvPr id="0" name=""/>
        <dsp:cNvSpPr/>
      </dsp:nvSpPr>
      <dsp:spPr>
        <a:xfrm rot="10800000">
          <a:off x="3345683" y="4434815"/>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3422903" y="4499950"/>
        <a:ext cx="180181" cy="195405"/>
      </dsp:txXfrm>
    </dsp:sp>
    <dsp:sp modelId="{ED19B765-CB4E-43F4-8FEB-98F463F17B2C}">
      <dsp:nvSpPr>
        <dsp:cNvPr id="0" name=""/>
        <dsp:cNvSpPr/>
      </dsp:nvSpPr>
      <dsp:spPr>
        <a:xfrm>
          <a:off x="2259303" y="4115171"/>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Load Scholarships</a:t>
          </a:r>
        </a:p>
      </dsp:txBody>
      <dsp:txXfrm>
        <a:off x="2400619" y="4256487"/>
        <a:ext cx="682332" cy="682332"/>
      </dsp:txXfrm>
    </dsp:sp>
    <dsp:sp modelId="{692633F0-B9BA-490B-857B-5FE26BC127E0}">
      <dsp:nvSpPr>
        <dsp:cNvPr id="0" name=""/>
        <dsp:cNvSpPr/>
      </dsp:nvSpPr>
      <dsp:spPr>
        <a:xfrm rot="13200000">
          <a:off x="2063042" y="3973275"/>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2131229" y="4063228"/>
        <a:ext cx="180181" cy="195405"/>
      </dsp:txXfrm>
    </dsp:sp>
    <dsp:sp modelId="{5AFDFA1F-3A74-4854-B4D4-5209C69F8C3B}">
      <dsp:nvSpPr>
        <dsp:cNvPr id="0" name=""/>
        <dsp:cNvSpPr/>
      </dsp:nvSpPr>
      <dsp:spPr>
        <a:xfrm>
          <a:off x="1148057" y="3182725"/>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Data Imports</a:t>
          </a:r>
        </a:p>
      </dsp:txBody>
      <dsp:txXfrm>
        <a:off x="1289373" y="3324041"/>
        <a:ext cx="682332" cy="682332"/>
      </dsp:txXfrm>
    </dsp:sp>
    <dsp:sp modelId="{42697E29-A80C-4DF8-AB51-D6F6951BBA84}">
      <dsp:nvSpPr>
        <dsp:cNvPr id="0" name=""/>
        <dsp:cNvSpPr/>
      </dsp:nvSpPr>
      <dsp:spPr>
        <a:xfrm rot="15600000">
          <a:off x="1377154" y="2795249"/>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1422469" y="2898407"/>
        <a:ext cx="180181" cy="195405"/>
      </dsp:txXfrm>
    </dsp:sp>
    <dsp:sp modelId="{27B48637-9B14-4000-AB23-4F5D6988C5AF}">
      <dsp:nvSpPr>
        <dsp:cNvPr id="0" name=""/>
        <dsp:cNvSpPr/>
      </dsp:nvSpPr>
      <dsp:spPr>
        <a:xfrm>
          <a:off x="896158" y="1754135"/>
          <a:ext cx="964964" cy="96496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Testing</a:t>
          </a:r>
        </a:p>
      </dsp:txBody>
      <dsp:txXfrm>
        <a:off x="1037474" y="1895451"/>
        <a:ext cx="682332" cy="682332"/>
      </dsp:txXfrm>
    </dsp:sp>
    <dsp:sp modelId="{A6A424B0-6BBF-47C0-A0DD-C19A56050EFC}">
      <dsp:nvSpPr>
        <dsp:cNvPr id="0" name=""/>
        <dsp:cNvSpPr/>
      </dsp:nvSpPr>
      <dsp:spPr>
        <a:xfrm rot="18000000">
          <a:off x="1608954" y="1451948"/>
          <a:ext cx="257401" cy="325675"/>
        </a:xfrm>
        <a:prstGeom prst="rightArrow">
          <a:avLst>
            <a:gd name="adj1" fmla="val 60000"/>
            <a:gd name="adj2" fmla="val 50000"/>
          </a:avLst>
        </a:prstGeom>
        <a:solidFill>
          <a:srgbClr val="009DD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1628259" y="1550520"/>
        <a:ext cx="180181" cy="195405"/>
      </dsp:txXfrm>
    </dsp:sp>
    <dsp:sp modelId="{AA1F75FE-E2E6-40AE-A209-DD4DD5832CB7}">
      <dsp:nvSpPr>
        <dsp:cNvPr id="0" name=""/>
        <dsp:cNvSpPr/>
      </dsp:nvSpPr>
      <dsp:spPr>
        <a:xfrm>
          <a:off x="1621472" y="497854"/>
          <a:ext cx="964964" cy="96496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Go Live!</a:t>
          </a:r>
        </a:p>
      </dsp:txBody>
      <dsp:txXfrm>
        <a:off x="1762788" y="639170"/>
        <a:ext cx="682332" cy="682332"/>
      </dsp:txXfrm>
    </dsp:sp>
    <dsp:sp modelId="{27599249-32A5-4919-97B4-1A4A39E82339}">
      <dsp:nvSpPr>
        <dsp:cNvPr id="0" name=""/>
        <dsp:cNvSpPr/>
      </dsp:nvSpPr>
      <dsp:spPr>
        <a:xfrm rot="20400000">
          <a:off x="2649980" y="571918"/>
          <a:ext cx="257401" cy="325675"/>
        </a:xfrm>
        <a:prstGeom prst="rect">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652308" y="650258"/>
        <a:ext cx="180181" cy="1954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155" cy="464658"/>
          </a:xfrm>
          <a:prstGeom prst="rect">
            <a:avLst/>
          </a:prstGeom>
          <a:noFill/>
          <a:ln>
            <a:noFill/>
          </a:ln>
          <a:effectLst/>
          <a:extLst/>
        </p:spPr>
        <p:txBody>
          <a:bodyPr vert="horz" wrap="square" lIns="92441" tIns="46220" rIns="92441" bIns="46220" numCol="1" anchor="t" anchorCtr="0" compatLnSpc="1">
            <a:prstTxWarp prst="textNoShape">
              <a:avLst/>
            </a:prstTxWarp>
          </a:bodyPr>
          <a:lstStyle>
            <a:lvl1pPr>
              <a:defRPr sz="1200"/>
            </a:lvl1pPr>
          </a:lstStyle>
          <a:p>
            <a:pPr>
              <a:defRPr/>
            </a:pPr>
            <a:endParaRPr lang="en-US" dirty="0"/>
          </a:p>
        </p:txBody>
      </p:sp>
      <p:sp>
        <p:nvSpPr>
          <p:cNvPr id="11267" name="Rectangle 3"/>
          <p:cNvSpPr>
            <a:spLocks noGrp="1" noChangeArrowheads="1"/>
          </p:cNvSpPr>
          <p:nvPr>
            <p:ph type="dt" idx="1"/>
          </p:nvPr>
        </p:nvSpPr>
        <p:spPr bwMode="auto">
          <a:xfrm>
            <a:off x="3970673" y="0"/>
            <a:ext cx="3038155" cy="464658"/>
          </a:xfrm>
          <a:prstGeom prst="rect">
            <a:avLst/>
          </a:prstGeom>
          <a:noFill/>
          <a:ln>
            <a:noFill/>
          </a:ln>
          <a:effectLst/>
          <a:extLst/>
        </p:spPr>
        <p:txBody>
          <a:bodyPr vert="horz" wrap="square" lIns="92441" tIns="46220" rIns="92441" bIns="46220" numCol="1" anchor="t" anchorCtr="0" compatLnSpc="1">
            <a:prstTxWarp prst="textNoShape">
              <a:avLst/>
            </a:prstTxWarp>
          </a:bodyPr>
          <a:lstStyle>
            <a:lvl1pPr algn="r">
              <a:defRPr sz="1200"/>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356" y="4415056"/>
            <a:ext cx="5607691" cy="4183543"/>
          </a:xfrm>
          <a:prstGeom prst="rect">
            <a:avLst/>
          </a:prstGeom>
          <a:noFill/>
          <a:ln>
            <a:noFill/>
          </a:ln>
          <a:effectLst/>
          <a:extLst/>
        </p:spPr>
        <p:txBody>
          <a:bodyPr vert="horz" wrap="square" lIns="92441" tIns="46220" rIns="92441" bIns="462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0112"/>
            <a:ext cx="3038155" cy="464658"/>
          </a:xfrm>
          <a:prstGeom prst="rect">
            <a:avLst/>
          </a:prstGeom>
          <a:noFill/>
          <a:ln>
            <a:noFill/>
          </a:ln>
          <a:effectLst/>
          <a:extLst/>
        </p:spPr>
        <p:txBody>
          <a:bodyPr vert="horz" wrap="square" lIns="92441" tIns="46220" rIns="92441" bIns="46220" numCol="1" anchor="b" anchorCtr="0" compatLnSpc="1">
            <a:prstTxWarp prst="textNoShape">
              <a:avLst/>
            </a:prstTxWarp>
          </a:bodyPr>
          <a:lstStyle>
            <a:lvl1pPr>
              <a:defRPr sz="1200"/>
            </a:lvl1pPr>
          </a:lstStyle>
          <a:p>
            <a:pPr>
              <a:defRPr/>
            </a:pPr>
            <a:endParaRPr lang="en-US" dirty="0"/>
          </a:p>
        </p:txBody>
      </p:sp>
      <p:sp>
        <p:nvSpPr>
          <p:cNvPr id="11271" name="Rectangle 7"/>
          <p:cNvSpPr>
            <a:spLocks noGrp="1" noChangeArrowheads="1"/>
          </p:cNvSpPr>
          <p:nvPr>
            <p:ph type="sldNum" sz="quarter" idx="5"/>
          </p:nvPr>
        </p:nvSpPr>
        <p:spPr bwMode="auto">
          <a:xfrm>
            <a:off x="3970673" y="8830112"/>
            <a:ext cx="3038155" cy="464658"/>
          </a:xfrm>
          <a:prstGeom prst="rect">
            <a:avLst/>
          </a:prstGeom>
          <a:noFill/>
          <a:ln>
            <a:noFill/>
          </a:ln>
          <a:effectLst/>
          <a:extLst/>
        </p:spPr>
        <p:txBody>
          <a:bodyPr vert="horz" wrap="square" lIns="92441" tIns="46220" rIns="92441" bIns="46220" numCol="1" anchor="b" anchorCtr="0" compatLnSpc="1">
            <a:prstTxWarp prst="textNoShape">
              <a:avLst/>
            </a:prstTxWarp>
          </a:bodyPr>
          <a:lstStyle>
            <a:lvl1pPr algn="r">
              <a:defRPr sz="1200"/>
            </a:lvl1pPr>
          </a:lstStyle>
          <a:p>
            <a:pPr>
              <a:defRPr/>
            </a:pPr>
            <a:fld id="{E83F429F-99D7-42E8-8C8E-E99743991C2D}" type="slidenum">
              <a:rPr lang="en-US"/>
              <a:pPr>
                <a:defRPr/>
              </a:pPr>
              <a:t>‹#›</a:t>
            </a:fld>
            <a:endParaRPr lang="en-US" dirty="0"/>
          </a:p>
        </p:txBody>
      </p:sp>
    </p:spTree>
    <p:extLst>
      <p:ext uri="{BB962C8B-B14F-4D97-AF65-F5344CB8AC3E}">
        <p14:creationId xmlns:p14="http://schemas.microsoft.com/office/powerpoint/2010/main" val="403261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3F429F-99D7-42E8-8C8E-E99743991C2D}" type="slidenum">
              <a:rPr lang="en-US" smtClean="0"/>
              <a:pPr>
                <a:defRPr/>
              </a:pPr>
              <a:t>1</a:t>
            </a:fld>
            <a:endParaRPr lang="en-US" dirty="0"/>
          </a:p>
        </p:txBody>
      </p:sp>
    </p:spTree>
    <p:extLst>
      <p:ext uri="{BB962C8B-B14F-4D97-AF65-F5344CB8AC3E}">
        <p14:creationId xmlns:p14="http://schemas.microsoft.com/office/powerpoint/2010/main" val="1722784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2" descr="http://www.ngwebsolutions.com/images/ngws_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3770" y="6158232"/>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609599" y="6590004"/>
            <a:ext cx="4622973" cy="230190"/>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NGWeb Solutions, LLC - Confidential and  Proprietary - Do not share without permission</a:t>
            </a:r>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19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2" descr="http://www.ngwebsolutions.com/images/ngws_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3770" y="6158232"/>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609599" y="6590004"/>
            <a:ext cx="4622973" cy="230190"/>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NGWeb Solutions, LLC - Confidential and  Proprietary - Do not share without permission</a:t>
            </a:r>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9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2" descr="http://www.ngwebsolutions.com/images/ngws_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3770" y="6158232"/>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3"/>
          </p:nvPr>
        </p:nvSpPr>
        <p:spPr>
          <a:xfrm>
            <a:off x="609599" y="6590004"/>
            <a:ext cx="4622973" cy="230190"/>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NGWeb Solutions, LLC - Confidential and  Proprietary - Do not share without permission</a:t>
            </a:r>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9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741AB6-4FB2-47FA-9BEF-8765E2982776}" type="datetime1">
              <a:rPr lang="en-US" smtClean="0"/>
              <a:pPr/>
              <a:t>9/8/2016</a:t>
            </a:fld>
            <a:endParaRPr lang="en-US" dirty="0"/>
          </a:p>
        </p:txBody>
      </p:sp>
      <p:sp>
        <p:nvSpPr>
          <p:cNvPr id="5" name="Footer Placeholder 4"/>
          <p:cNvSpPr>
            <a:spLocks noGrp="1"/>
          </p:cNvSpPr>
          <p:nvPr>
            <p:ph type="ftr" sz="quarter" idx="11"/>
          </p:nvPr>
        </p:nvSpPr>
        <p:spPr/>
        <p:txBody>
          <a:bodyPr/>
          <a:lstStyle/>
          <a:p>
            <a:r>
              <a:rPr lang="en-US" dirty="0"/>
              <a:t>NGWeb Solutions, LLC - Confidential and Propetiary - Do not share without permission</a:t>
            </a:r>
          </a:p>
        </p:txBody>
      </p:sp>
      <p:sp>
        <p:nvSpPr>
          <p:cNvPr id="6" name="Slide Number Placeholder 5"/>
          <p:cNvSpPr>
            <a:spLocks noGrp="1"/>
          </p:cNvSpPr>
          <p:nvPr>
            <p:ph type="sldNum" sz="quarter" idx="12"/>
          </p:nvPr>
        </p:nvSpPr>
        <p:spPr/>
        <p:txBody>
          <a:bodyPr/>
          <a:lstStyle/>
          <a:p>
            <a:fld id="{0B54AAE5-7E4B-41D0-852A-04D4ECE1C573}" type="slidenum">
              <a:rPr lang="en-US" smtClean="0"/>
              <a:pPr/>
              <a:t>‹#›</a:t>
            </a:fld>
            <a:endParaRPr lang="en-US" dirty="0"/>
          </a:p>
        </p:txBody>
      </p:sp>
    </p:spTree>
    <p:extLst>
      <p:ext uri="{BB962C8B-B14F-4D97-AF65-F5344CB8AC3E}">
        <p14:creationId xmlns:p14="http://schemas.microsoft.com/office/powerpoint/2010/main" val="143955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9479"/>
            <a:ext cx="7163105" cy="1143000"/>
          </a:xfrm>
        </p:spPr>
        <p:txBody>
          <a:bodyPr/>
          <a:lstStyle>
            <a:lvl1pPr>
              <a:defRPr/>
            </a:lvl1pPr>
          </a:lstStyle>
          <a:p>
            <a:r>
              <a:rPr lang="en-US" dirty="0"/>
              <a:t>The Solution</a:t>
            </a:r>
          </a:p>
        </p:txBody>
      </p:sp>
      <p:sp>
        <p:nvSpPr>
          <p:cNvPr id="5" name="Text Placeholder 4"/>
          <p:cNvSpPr>
            <a:spLocks noGrp="1"/>
          </p:cNvSpPr>
          <p:nvPr>
            <p:ph type="body" sz="quarter" idx="11" hasCustomPrompt="1"/>
          </p:nvPr>
        </p:nvSpPr>
        <p:spPr>
          <a:xfrm>
            <a:off x="457201" y="1651023"/>
            <a:ext cx="7163104" cy="4349644"/>
          </a:xfrm>
          <a:prstGeom prst="rect">
            <a:avLst/>
          </a:prstGeom>
        </p:spPr>
        <p:txBody>
          <a:bodyPr vert="horz" lIns="0" tIns="0" rIns="0" bIns="0"/>
          <a:lstStyle>
            <a:lvl1pPr marL="0" indent="0">
              <a:buNone/>
              <a:defRPr sz="2000" b="1">
                <a:solidFill>
                  <a:srgbClr val="462F89"/>
                </a:solidFill>
              </a:defRPr>
            </a:lvl1pPr>
            <a:lvl2pPr marL="279400" indent="-279400">
              <a:buFont typeface="Arial"/>
              <a:buChar char="•"/>
              <a:defRPr lang="en-US" sz="1800" kern="1200" dirty="0" smtClean="0">
                <a:solidFill>
                  <a:srgbClr val="414042"/>
                </a:solidFill>
                <a:latin typeface="+mj-lt"/>
                <a:ea typeface="+mn-ea"/>
                <a:cs typeface="+mn-cs"/>
              </a:defRPr>
            </a:lvl2pPr>
            <a:lvl3pPr marL="279400" marR="0" indent="-279400" algn="l" defTabSz="457200" rtl="0" eaLnBrk="1" fontAlgn="auto" latinLnBrk="0" hangingPunct="1">
              <a:lnSpc>
                <a:spcPct val="100000"/>
              </a:lnSpc>
              <a:spcBef>
                <a:spcPct val="20000"/>
              </a:spcBef>
              <a:spcAft>
                <a:spcPts val="0"/>
              </a:spcAft>
              <a:buClrTx/>
              <a:buSzTx/>
              <a:buFont typeface="Courier New"/>
              <a:buChar char="o"/>
              <a:tabLst/>
              <a:defRPr lang="en-US" sz="1800" smtClean="0">
                <a:effectLst/>
                <a:latin typeface="+mj-lt"/>
              </a:defRPr>
            </a:lvl3pPr>
            <a:lvl4pPr marL="279400" indent="-279400">
              <a:buFont typeface="Arial"/>
              <a:buChar char="•"/>
              <a:defRPr sz="1800">
                <a:solidFill>
                  <a:srgbClr val="414042"/>
                </a:solidFill>
              </a:defRPr>
            </a:lvl4pPr>
            <a:lvl5pPr marL="279400" indent="-279400">
              <a:buFont typeface="Arial"/>
              <a:buChar char="•"/>
              <a:defRPr sz="1800">
                <a:solidFill>
                  <a:srgbClr val="414042"/>
                </a:solidFill>
              </a:defRPr>
            </a:lvl5pPr>
          </a:lstStyle>
          <a:p>
            <a:pPr lvl="0"/>
            <a:r>
              <a:rPr lang="en-US" dirty="0"/>
              <a:t>The Applicant Experience</a:t>
            </a:r>
          </a:p>
          <a:p>
            <a:pPr lvl="1"/>
            <a:r>
              <a:rPr lang="en-US" dirty="0"/>
              <a:t>Second level</a:t>
            </a:r>
          </a:p>
          <a:p>
            <a:pPr lvl="2"/>
            <a:r>
              <a:rPr lang="en-US" dirty="0"/>
              <a:t>Third level</a:t>
            </a:r>
          </a:p>
          <a:p>
            <a:pPr marL="279400" marR="0" lvl="1" indent="-279400" algn="l" defTabSz="457200" rtl="0" eaLnBrk="1" fontAlgn="auto" latinLnBrk="0" hangingPunct="1">
              <a:lnSpc>
                <a:spcPct val="100000"/>
              </a:lnSpc>
              <a:spcBef>
                <a:spcPct val="20000"/>
              </a:spcBef>
              <a:spcAft>
                <a:spcPts val="0"/>
              </a:spcAft>
              <a:buClrTx/>
              <a:buSzTx/>
              <a:buFont typeface="Arial"/>
              <a:buChar char="•"/>
              <a:tabLst/>
              <a:defRPr/>
            </a:pPr>
            <a:r>
              <a:rPr lang="en-US" sz="1100" dirty="0">
                <a:effectLst/>
                <a:latin typeface="Calibri"/>
                <a:ea typeface="Calibri"/>
                <a:cs typeface="Arial"/>
              </a:rPr>
              <a:t>Prospective and current students can search for scholarships prior to logging in to apply for Scholarships.</a:t>
            </a:r>
            <a:endParaRPr lang="en-US" sz="1100" dirty="0">
              <a:effectLst/>
              <a:latin typeface="Calibri"/>
              <a:ea typeface="Calibri"/>
              <a:cs typeface="Times New Roman"/>
            </a:endParaRPr>
          </a:p>
          <a:p>
            <a:pPr lvl="2"/>
            <a:endParaRPr lang="en-US" dirty="0"/>
          </a:p>
        </p:txBody>
      </p:sp>
    </p:spTree>
    <p:extLst>
      <p:ext uri="{BB962C8B-B14F-4D97-AF65-F5344CB8AC3E}">
        <p14:creationId xmlns:p14="http://schemas.microsoft.com/office/powerpoint/2010/main" val="669566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9C4AFBE-599A-423C-8504-D47B947AEE6E}" type="datetimeFigureOut">
              <a:rPr lang="en-US"/>
              <a:pPr>
                <a:defRPr/>
              </a:pPr>
              <a:t>9/8/2016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C9329DC-CA06-4E6D-8D82-995E7B4945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7" r:id="rId2"/>
    <p:sldLayoutId id="2147483689" r:id="rId3"/>
    <p:sldLayoutId id="2147483690" r:id="rId4"/>
    <p:sldLayoutId id="2147483691"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chris.rivera@ngwebsolutions.com" TargetMode="External"/><Relationship Id="rId2" Type="http://schemas.openxmlformats.org/officeDocument/2006/relationships/hyperlink" Target="mailto:mlsmith5@muw.edu" TargetMode="Externa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616" y="6469684"/>
            <a:ext cx="6705600" cy="365125"/>
          </a:xfrm>
        </p:spPr>
        <p:txBody>
          <a:bodyPr/>
          <a:lstStyle/>
          <a:p>
            <a:r>
              <a:rPr lang="en-US" dirty="0">
                <a:solidFill>
                  <a:schemeClr val="tx1"/>
                </a:solidFill>
              </a:rPr>
              <a:t>NGWeb Solutions, LLC - Confidential and  Proprietary - Do not share without permission</a:t>
            </a:r>
          </a:p>
        </p:txBody>
      </p:sp>
      <p:sp>
        <p:nvSpPr>
          <p:cNvPr id="7" name="Rectangle 6"/>
          <p:cNvSpPr/>
          <p:nvPr/>
        </p:nvSpPr>
        <p:spPr>
          <a:xfrm>
            <a:off x="237895" y="2286000"/>
            <a:ext cx="8686800" cy="3046988"/>
          </a:xfrm>
          <a:prstGeom prst="rect">
            <a:avLst/>
          </a:prstGeom>
        </p:spPr>
        <p:txBody>
          <a:bodyPr wrap="square">
            <a:spAutoFit/>
          </a:bodyPr>
          <a:lstStyle/>
          <a:p>
            <a:pPr algn="ctr"/>
            <a:r>
              <a:rPr lang="en-US" sz="2800" b="1" dirty="0"/>
              <a:t>Maximize Your Scholarship Performance </a:t>
            </a:r>
          </a:p>
          <a:p>
            <a:pPr algn="ctr"/>
            <a:r>
              <a:rPr lang="en-US" sz="2800" b="1" dirty="0"/>
              <a:t>through On-Line Processes  </a:t>
            </a:r>
            <a:br>
              <a:rPr lang="en-US" sz="2000" b="1" dirty="0"/>
            </a:br>
            <a:endParaRPr lang="en-US" sz="2000" b="1" dirty="0"/>
          </a:p>
          <a:p>
            <a:pPr lvl="1"/>
            <a:endParaRPr lang="en-US" sz="1600" dirty="0"/>
          </a:p>
          <a:p>
            <a:pPr lvl="1"/>
            <a:endParaRPr lang="en-US" sz="1600" dirty="0"/>
          </a:p>
          <a:p>
            <a:pPr lvl="1"/>
            <a:endParaRPr lang="en-US" sz="1600" dirty="0"/>
          </a:p>
          <a:p>
            <a:pPr lvl="1">
              <a:spcAft>
                <a:spcPts val="600"/>
              </a:spcAft>
            </a:pPr>
            <a:r>
              <a:rPr lang="en-US" sz="2000" dirty="0"/>
              <a:t>Megan Smith, Mississippi University for Women</a:t>
            </a:r>
          </a:p>
          <a:p>
            <a:pPr lvl="1">
              <a:spcAft>
                <a:spcPts val="600"/>
              </a:spcAft>
            </a:pPr>
            <a:r>
              <a:rPr lang="en-US" sz="2000" dirty="0"/>
              <a:t>Chris Rivera, Next Gen Web Solutions</a:t>
            </a:r>
          </a:p>
          <a:p>
            <a:pPr algn="ct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0" y="0"/>
            <a:ext cx="9144000" cy="1262631"/>
            <a:chOff x="-27432" y="185169"/>
            <a:chExt cx="9199200" cy="1262631"/>
          </a:xfrm>
        </p:grpSpPr>
        <p:pic>
          <p:nvPicPr>
            <p:cNvPr id="15" name="Picture 14"/>
            <p:cNvPicPr>
              <a:picLocks noChangeAspect="1"/>
            </p:cNvPicPr>
            <p:nvPr/>
          </p:nvPicPr>
          <p:blipFill rotWithShape="1">
            <a:blip r:embed="rId4"/>
            <a:srcRect l="20951" t="40284" b="1"/>
            <a:stretch/>
          </p:blipFill>
          <p:spPr>
            <a:xfrm>
              <a:off x="-27432" y="185169"/>
              <a:ext cx="7256616" cy="1262631"/>
            </a:xfrm>
            <a:prstGeom prst="rect">
              <a:avLst/>
            </a:prstGeom>
          </p:spPr>
        </p:pic>
        <p:pic>
          <p:nvPicPr>
            <p:cNvPr id="16" name="Picture 15"/>
            <p:cNvPicPr>
              <a:picLocks noChangeAspect="1"/>
            </p:cNvPicPr>
            <p:nvPr/>
          </p:nvPicPr>
          <p:blipFill rotWithShape="1">
            <a:blip r:embed="rId4"/>
            <a:srcRect l="78116" t="39505"/>
            <a:stretch/>
          </p:blipFill>
          <p:spPr>
            <a:xfrm>
              <a:off x="7162800" y="185169"/>
              <a:ext cx="2008968" cy="1262631"/>
            </a:xfrm>
            <a:prstGeom prst="rect">
              <a:avLst/>
            </a:prstGeom>
          </p:spPr>
        </p:pic>
      </p:grpSp>
      <p:pic>
        <p:nvPicPr>
          <p:cNvPr id="17" name="Picture 16"/>
          <p:cNvPicPr>
            <a:picLocks noChangeAspect="1"/>
          </p:cNvPicPr>
          <p:nvPr/>
        </p:nvPicPr>
        <p:blipFill>
          <a:blip r:embed="rId5"/>
          <a:stretch>
            <a:fillRect/>
          </a:stretch>
        </p:blipFill>
        <p:spPr>
          <a:xfrm>
            <a:off x="5717932" y="193418"/>
            <a:ext cx="2828695" cy="806105"/>
          </a:xfrm>
          <a:prstGeom prst="rect">
            <a:avLst/>
          </a:prstGeom>
        </p:spPr>
      </p:pic>
    </p:spTree>
    <p:extLst>
      <p:ext uri="{BB962C8B-B14F-4D97-AF65-F5344CB8AC3E}">
        <p14:creationId xmlns:p14="http://schemas.microsoft.com/office/powerpoint/2010/main" val="128869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3"/>
          <a:srcRect l="78116" t="39505" b="8119"/>
          <a:stretch/>
        </p:blipFill>
        <p:spPr>
          <a:xfrm>
            <a:off x="0" y="-26367"/>
            <a:ext cx="9144001" cy="1169367"/>
          </a:xfrm>
          <a:prstGeom prst="rect">
            <a:avLst/>
          </a:prstGeom>
        </p:spPr>
      </p:pic>
      <p:sp>
        <p:nvSpPr>
          <p:cNvPr id="16" name="Rectangle 15"/>
          <p:cNvSpPr/>
          <p:nvPr/>
        </p:nvSpPr>
        <p:spPr>
          <a:xfrm>
            <a:off x="5334000" y="227828"/>
            <a:ext cx="3352800" cy="584775"/>
          </a:xfrm>
          <a:prstGeom prst="rect">
            <a:avLst/>
          </a:prstGeom>
        </p:spPr>
        <p:txBody>
          <a:bodyPr wrap="square">
            <a:spAutoFit/>
          </a:bodyPr>
          <a:lstStyle/>
          <a:p>
            <a:pPr algn="r"/>
            <a:r>
              <a:rPr lang="en-US" sz="3200" b="1" dirty="0">
                <a:solidFill>
                  <a:schemeClr val="bg1"/>
                </a:solidFill>
              </a:rPr>
              <a:t>Solution</a:t>
            </a:r>
          </a:p>
        </p:txBody>
      </p:sp>
      <p:sp>
        <p:nvSpPr>
          <p:cNvPr id="17" name="Rectangle 3"/>
          <p:cNvSpPr txBox="1">
            <a:spLocks noChangeArrowheads="1"/>
          </p:cNvSpPr>
          <p:nvPr/>
        </p:nvSpPr>
        <p:spPr bwMode="auto">
          <a:xfrm>
            <a:off x="5377791" y="1828800"/>
            <a:ext cx="3613809"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endParaRPr lang="en-US" sz="1000" dirty="0">
              <a:latin typeface="Arial" pitchFamily="34" charset="0"/>
              <a:cs typeface="Arial" pitchFamily="34" charset="0"/>
            </a:endParaRPr>
          </a:p>
          <a:p>
            <a:pPr marL="565150" lvl="1">
              <a:buFont typeface="Arial" panose="020B0604020202020204" pitchFamily="34" charset="0"/>
              <a:buChar char="•"/>
            </a:pPr>
            <a:r>
              <a:rPr lang="en-US" sz="1600" dirty="0"/>
              <a:t>Mississippi University for Women established their preferred committee workflow</a:t>
            </a:r>
          </a:p>
          <a:p>
            <a:pPr marL="965200" lvl="2">
              <a:buFont typeface="Arial" panose="020B0604020202020204" pitchFamily="34" charset="0"/>
              <a:buChar char="•"/>
            </a:pPr>
            <a:r>
              <a:rPr lang="en-US" sz="1400" dirty="0"/>
              <a:t>Single committee comprised of all scholarships</a:t>
            </a:r>
          </a:p>
          <a:p>
            <a:pPr marL="965200" lvl="2">
              <a:buFont typeface="Arial" panose="020B0604020202020204" pitchFamily="34" charset="0"/>
              <a:buChar char="•"/>
            </a:pPr>
            <a:r>
              <a:rPr lang="en-US" sz="1400" dirty="0"/>
              <a:t>Access limited to Financial Aid team members</a:t>
            </a:r>
          </a:p>
          <a:p>
            <a:pPr marL="565150" lvl="1">
              <a:buFont typeface="Arial" panose="020B0604020202020204" pitchFamily="34" charset="0"/>
              <a:buChar char="•"/>
            </a:pPr>
            <a:r>
              <a:rPr lang="en-US" sz="1600" dirty="0"/>
              <a:t>Matching engine automatically matched candidates to scholarships based on the scholarship requirements</a:t>
            </a:r>
          </a:p>
          <a:p>
            <a:pPr marL="965200" lvl="2">
              <a:buFont typeface="Arial" panose="020B0604020202020204" pitchFamily="34" charset="0"/>
              <a:buChar char="•"/>
            </a:pPr>
            <a:endParaRPr lang="en-US" sz="1400" dirty="0"/>
          </a:p>
          <a:p>
            <a:pPr marL="279400" lvl="1" indent="0">
              <a:buNone/>
            </a:pPr>
            <a:endParaRPr lang="en-US" sz="1600" dirty="0"/>
          </a:p>
          <a:p>
            <a:pPr marL="565150" lvl="2" indent="-285750">
              <a:buFont typeface="Arial" panose="020B0604020202020204" pitchFamily="34" charset="0"/>
              <a:buChar char="•"/>
            </a:pPr>
            <a:endParaRPr lang="en-US" dirty="0">
              <a:latin typeface="Arial" pitchFamily="34" charset="0"/>
              <a:cs typeface="Arial" pitchFamily="34" charset="0"/>
            </a:endParaRPr>
          </a:p>
        </p:txBody>
      </p:sp>
      <p:pic>
        <p:nvPicPr>
          <p:cNvPr id="2" name="Picture 1"/>
          <p:cNvPicPr>
            <a:picLocks noChangeAspect="1"/>
          </p:cNvPicPr>
          <p:nvPr/>
        </p:nvPicPr>
        <p:blipFill>
          <a:blip r:embed="rId4"/>
          <a:stretch>
            <a:fillRect/>
          </a:stretch>
        </p:blipFill>
        <p:spPr>
          <a:xfrm>
            <a:off x="489609" y="2179637"/>
            <a:ext cx="4844391" cy="3276600"/>
          </a:xfrm>
          <a:prstGeom prst="rect">
            <a:avLst/>
          </a:prstGeom>
        </p:spPr>
      </p:pic>
      <p:sp>
        <p:nvSpPr>
          <p:cNvPr id="18" name="Rectangle 3"/>
          <p:cNvSpPr txBox="1">
            <a:spLocks noChangeArrowheads="1"/>
          </p:cNvSpPr>
          <p:nvPr/>
        </p:nvSpPr>
        <p:spPr bwMode="auto">
          <a:xfrm>
            <a:off x="498401" y="1491762"/>
            <a:ext cx="3815862" cy="533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Candidate Review</a:t>
            </a:r>
            <a:endParaRPr lang="en-US" dirty="0">
              <a:latin typeface="Arial" pitchFamily="34" charset="0"/>
              <a:cs typeface="Arial" pitchFamily="34" charset="0"/>
            </a:endParaRPr>
          </a:p>
        </p:txBody>
      </p:sp>
      <p:pic>
        <p:nvPicPr>
          <p:cNvPr id="19" name="Picture 18"/>
          <p:cNvPicPr>
            <a:picLocks noChangeAspect="1"/>
          </p:cNvPicPr>
          <p:nvPr/>
        </p:nvPicPr>
        <p:blipFill>
          <a:blip r:embed="rId5"/>
          <a:stretch>
            <a:fillRect/>
          </a:stretch>
        </p:blipFill>
        <p:spPr>
          <a:xfrm>
            <a:off x="528247" y="167338"/>
            <a:ext cx="2828695" cy="806105"/>
          </a:xfrm>
          <a:prstGeom prst="rect">
            <a:avLst/>
          </a:prstGeom>
        </p:spPr>
      </p:pic>
    </p:spTree>
    <p:extLst>
      <p:ext uri="{BB962C8B-B14F-4D97-AF65-F5344CB8AC3E}">
        <p14:creationId xmlns:p14="http://schemas.microsoft.com/office/powerpoint/2010/main" val="9580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3"/>
          <a:srcRect l="78116" t="39505" b="8119"/>
          <a:stretch/>
        </p:blipFill>
        <p:spPr>
          <a:xfrm>
            <a:off x="0" y="-26367"/>
            <a:ext cx="9144001" cy="1169367"/>
          </a:xfrm>
          <a:prstGeom prst="rect">
            <a:avLst/>
          </a:prstGeom>
        </p:spPr>
      </p:pic>
      <p:sp>
        <p:nvSpPr>
          <p:cNvPr id="16" name="Rectangle 15"/>
          <p:cNvSpPr/>
          <p:nvPr/>
        </p:nvSpPr>
        <p:spPr>
          <a:xfrm>
            <a:off x="5334000" y="227828"/>
            <a:ext cx="3429000" cy="584775"/>
          </a:xfrm>
          <a:prstGeom prst="rect">
            <a:avLst/>
          </a:prstGeom>
        </p:spPr>
        <p:txBody>
          <a:bodyPr wrap="square">
            <a:spAutoFit/>
          </a:bodyPr>
          <a:lstStyle/>
          <a:p>
            <a:pPr algn="r"/>
            <a:r>
              <a:rPr lang="en-US" sz="3200" b="1" dirty="0">
                <a:solidFill>
                  <a:schemeClr val="bg1"/>
                </a:solidFill>
              </a:rPr>
              <a:t>Solution</a:t>
            </a:r>
          </a:p>
        </p:txBody>
      </p:sp>
      <p:sp>
        <p:nvSpPr>
          <p:cNvPr id="18" name="Rectangle 3"/>
          <p:cNvSpPr txBox="1">
            <a:spLocks noChangeArrowheads="1"/>
          </p:cNvSpPr>
          <p:nvPr/>
        </p:nvSpPr>
        <p:spPr bwMode="auto">
          <a:xfrm>
            <a:off x="498400" y="1491762"/>
            <a:ext cx="8337911" cy="2318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Candidate Review</a:t>
            </a:r>
          </a:p>
          <a:p>
            <a:pPr marL="685800" lvl="2">
              <a:buFont typeface="Arial" panose="020B0604020202020204" pitchFamily="34" charset="0"/>
              <a:buChar char="•"/>
            </a:pPr>
            <a:r>
              <a:rPr lang="en-US" dirty="0"/>
              <a:t>Mississippi University for Women committee members log into Scholarship Manager</a:t>
            </a:r>
          </a:p>
          <a:p>
            <a:pPr marL="685800" lvl="2">
              <a:buFont typeface="Arial" panose="020B0604020202020204" pitchFamily="34" charset="0"/>
              <a:buChar char="•"/>
            </a:pPr>
            <a:r>
              <a:rPr lang="en-US" dirty="0"/>
              <a:t>Reviewer selects the scholarship they wish to view</a:t>
            </a:r>
          </a:p>
          <a:p>
            <a:pPr marL="685800" lvl="2">
              <a:buFont typeface="Arial" panose="020B0604020202020204" pitchFamily="34" charset="0"/>
              <a:buChar char="•"/>
            </a:pPr>
            <a:r>
              <a:rPr lang="en-US" dirty="0"/>
              <a:t>From here committee member can click the name of a candidate to review their detailed profile and/or customize a data grid with the data fields needed in order to effectively select candidates</a:t>
            </a:r>
          </a:p>
          <a:p>
            <a:pPr marL="1143000" lvl="3">
              <a:buFont typeface="Arial" panose="020B0604020202020204" pitchFamily="34" charset="0"/>
              <a:buChar char="•"/>
            </a:pPr>
            <a:r>
              <a:rPr lang="en-US" dirty="0"/>
              <a:t>Committee members also can rank and/or comment on candidates as they review their profiles</a:t>
            </a:r>
          </a:p>
          <a:p>
            <a:pPr marL="0" lvl="1" indent="0">
              <a:buNone/>
            </a:pPr>
            <a:endParaRPr lang="en-US" dirty="0">
              <a:latin typeface="Arial" pitchFamily="34" charset="0"/>
              <a:cs typeface="Arial" pitchFamily="34" charset="0"/>
            </a:endParaRPr>
          </a:p>
        </p:txBody>
      </p:sp>
      <p:pic>
        <p:nvPicPr>
          <p:cNvPr id="3" name="Picture 2"/>
          <p:cNvPicPr>
            <a:picLocks noChangeAspect="1"/>
          </p:cNvPicPr>
          <p:nvPr/>
        </p:nvPicPr>
        <p:blipFill>
          <a:blip r:embed="rId4"/>
          <a:stretch>
            <a:fillRect/>
          </a:stretch>
        </p:blipFill>
        <p:spPr>
          <a:xfrm>
            <a:off x="1676400" y="3529181"/>
            <a:ext cx="4648200" cy="2633297"/>
          </a:xfrm>
          <a:prstGeom prst="rect">
            <a:avLst/>
          </a:prstGeom>
        </p:spPr>
      </p:pic>
      <p:pic>
        <p:nvPicPr>
          <p:cNvPr id="17" name="Picture 16"/>
          <p:cNvPicPr>
            <a:picLocks noChangeAspect="1"/>
          </p:cNvPicPr>
          <p:nvPr/>
        </p:nvPicPr>
        <p:blipFill>
          <a:blip r:embed="rId5"/>
          <a:stretch>
            <a:fillRect/>
          </a:stretch>
        </p:blipFill>
        <p:spPr>
          <a:xfrm>
            <a:off x="592017" y="156284"/>
            <a:ext cx="2828695" cy="806105"/>
          </a:xfrm>
          <a:prstGeom prst="rect">
            <a:avLst/>
          </a:prstGeom>
        </p:spPr>
      </p:pic>
    </p:spTree>
    <p:extLst>
      <p:ext uri="{BB962C8B-B14F-4D97-AF65-F5344CB8AC3E}">
        <p14:creationId xmlns:p14="http://schemas.microsoft.com/office/powerpoint/2010/main" val="231119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1407183"/>
            <a:ext cx="8534400" cy="4349644"/>
          </a:xfrm>
        </p:spPr>
        <p:txBody>
          <a:bodyPr/>
          <a:lstStyle/>
          <a:p>
            <a:pPr marL="0" lvl="1" indent="0">
              <a:buNone/>
            </a:pPr>
            <a:r>
              <a:rPr lang="en-US" sz="2000" b="1" dirty="0">
                <a:solidFill>
                  <a:schemeClr val="accent6">
                    <a:lumMod val="75000"/>
                  </a:schemeClr>
                </a:solidFill>
              </a:rPr>
              <a:t>Reporting</a:t>
            </a:r>
          </a:p>
          <a:p>
            <a:pPr marL="0" lvl="1" indent="0">
              <a:buNone/>
            </a:pPr>
            <a:endParaRPr lang="en-US" sz="1000" b="1" dirty="0">
              <a:solidFill>
                <a:schemeClr val="accent6">
                  <a:lumMod val="75000"/>
                </a:schemeClr>
              </a:solidFill>
            </a:endParaRPr>
          </a:p>
          <a:p>
            <a:pPr marL="565150" lvl="1" indent="-285750">
              <a:buFont typeface="Arial" panose="020B0604020202020204" pitchFamily="34" charset="0"/>
              <a:buChar char="•"/>
            </a:pPr>
            <a:r>
              <a:rPr lang="en-US" sz="1600" dirty="0"/>
              <a:t>System comes with multitude of out-of-the-box reports</a:t>
            </a:r>
          </a:p>
          <a:p>
            <a:pPr marL="565150" lvl="1" indent="-285750">
              <a:buFont typeface="Arial" panose="020B0604020202020204" pitchFamily="34" charset="0"/>
              <a:buChar char="•"/>
            </a:pPr>
            <a:r>
              <a:rPr lang="en-US" sz="1600" dirty="0"/>
              <a:t>Any additional customized reports required will be created during implementation</a:t>
            </a:r>
          </a:p>
          <a:p>
            <a:pPr marL="565150" lvl="1" indent="-285750">
              <a:buFont typeface="Arial" panose="020B0604020202020204" pitchFamily="34" charset="0"/>
              <a:buChar char="•"/>
            </a:pPr>
            <a:r>
              <a:rPr lang="en-US" sz="1600" dirty="0"/>
              <a:t>Additional reports can be requested at any time and will be added to your site</a:t>
            </a:r>
          </a:p>
          <a:p>
            <a:pPr marL="565150" lvl="1" indent="-285750">
              <a:buFont typeface="Arial" panose="020B0604020202020204" pitchFamily="34" charset="0"/>
              <a:buChar char="•"/>
            </a:pPr>
            <a:r>
              <a:rPr lang="en-US" sz="1600" dirty="0"/>
              <a:t>Can do on-the-fly reporting and export to Excel</a:t>
            </a:r>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lvl="1" indent="0">
              <a:buNone/>
            </a:pPr>
            <a:endParaRPr lang="en-US" sz="1600" dirty="0"/>
          </a:p>
          <a:p>
            <a:pPr marL="342900" indent="-342900">
              <a:spcBef>
                <a:spcPts val="2000"/>
              </a:spcBef>
              <a:buFont typeface="Arial"/>
              <a:buChar char="•"/>
            </a:pPr>
            <a:endParaRPr lang="en-US" dirty="0"/>
          </a:p>
          <a:p>
            <a:pPr>
              <a:spcBef>
                <a:spcPts val="2000"/>
              </a:spcBef>
            </a:pPr>
            <a:endParaRPr lang="en-US" dirty="0"/>
          </a:p>
        </p:txBody>
      </p:sp>
      <p:pic>
        <p:nvPicPr>
          <p:cNvPr id="9" name="Picture 8"/>
          <p:cNvPicPr>
            <a:picLocks noChangeAspect="1"/>
          </p:cNvPicPr>
          <p:nvPr/>
        </p:nvPicPr>
        <p:blipFill rotWithShape="1">
          <a:blip r:embed="rId2"/>
          <a:srcRect l="78116" t="39505" b="8119"/>
          <a:stretch/>
        </p:blipFill>
        <p:spPr>
          <a:xfrm>
            <a:off x="0" y="0"/>
            <a:ext cx="9144000" cy="1093167"/>
          </a:xfrm>
          <a:prstGeom prst="rect">
            <a:avLst/>
          </a:prstGeom>
        </p:spPr>
      </p:pic>
      <p:sp>
        <p:nvSpPr>
          <p:cNvPr id="16"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1676400" y="3109852"/>
            <a:ext cx="5391150" cy="3227778"/>
          </a:xfrm>
          <a:prstGeom prst="rect">
            <a:avLst/>
          </a:prstGeom>
        </p:spPr>
      </p:pic>
      <p:sp>
        <p:nvSpPr>
          <p:cNvPr id="11" name="Rectangle 10"/>
          <p:cNvSpPr/>
          <p:nvPr/>
        </p:nvSpPr>
        <p:spPr>
          <a:xfrm>
            <a:off x="5334000" y="227828"/>
            <a:ext cx="3657600" cy="584775"/>
          </a:xfrm>
          <a:prstGeom prst="rect">
            <a:avLst/>
          </a:prstGeom>
        </p:spPr>
        <p:txBody>
          <a:bodyPr wrap="square">
            <a:spAutoFit/>
          </a:bodyPr>
          <a:lstStyle/>
          <a:p>
            <a:pPr algn="r"/>
            <a:r>
              <a:rPr lang="en-US" sz="3200" b="1" dirty="0">
                <a:solidFill>
                  <a:schemeClr val="bg1"/>
                </a:solidFill>
              </a:rPr>
              <a:t>Solution</a:t>
            </a:r>
          </a:p>
        </p:txBody>
      </p:sp>
      <p:pic>
        <p:nvPicPr>
          <p:cNvPr id="12" name="Picture 11"/>
          <p:cNvPicPr>
            <a:picLocks noChangeAspect="1"/>
          </p:cNvPicPr>
          <p:nvPr/>
        </p:nvPicPr>
        <p:blipFill>
          <a:blip r:embed="rId5"/>
          <a:stretch>
            <a:fillRect/>
          </a:stretch>
        </p:blipFill>
        <p:spPr>
          <a:xfrm>
            <a:off x="533400" y="155263"/>
            <a:ext cx="2828695" cy="806105"/>
          </a:xfrm>
          <a:prstGeom prst="rect">
            <a:avLst/>
          </a:prstGeom>
        </p:spPr>
      </p:pic>
    </p:spTree>
    <p:extLst>
      <p:ext uri="{BB962C8B-B14F-4D97-AF65-F5344CB8AC3E}">
        <p14:creationId xmlns:p14="http://schemas.microsoft.com/office/powerpoint/2010/main" val="132449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3"/>
          <a:srcRect l="78116" t="39505" b="8119"/>
          <a:stretch/>
        </p:blipFill>
        <p:spPr>
          <a:xfrm>
            <a:off x="0" y="-26367"/>
            <a:ext cx="9144001" cy="1169367"/>
          </a:xfrm>
          <a:prstGeom prst="rect">
            <a:avLst/>
          </a:prstGeom>
        </p:spPr>
      </p:pic>
      <p:sp>
        <p:nvSpPr>
          <p:cNvPr id="16" name="Rectangle 15"/>
          <p:cNvSpPr/>
          <p:nvPr/>
        </p:nvSpPr>
        <p:spPr>
          <a:xfrm>
            <a:off x="5334000" y="227828"/>
            <a:ext cx="3429000" cy="584775"/>
          </a:xfrm>
          <a:prstGeom prst="rect">
            <a:avLst/>
          </a:prstGeom>
        </p:spPr>
        <p:txBody>
          <a:bodyPr wrap="square">
            <a:spAutoFit/>
          </a:bodyPr>
          <a:lstStyle/>
          <a:p>
            <a:pPr algn="r"/>
            <a:r>
              <a:rPr lang="en-US" sz="3200" b="1" dirty="0">
                <a:solidFill>
                  <a:schemeClr val="bg1"/>
                </a:solidFill>
              </a:rPr>
              <a:t>Solution</a:t>
            </a:r>
          </a:p>
        </p:txBody>
      </p:sp>
      <p:sp>
        <p:nvSpPr>
          <p:cNvPr id="18" name="Rectangle 3"/>
          <p:cNvSpPr txBox="1">
            <a:spLocks noChangeArrowheads="1"/>
          </p:cNvSpPr>
          <p:nvPr/>
        </p:nvSpPr>
        <p:spPr bwMode="auto">
          <a:xfrm>
            <a:off x="498400" y="1491762"/>
            <a:ext cx="8337911" cy="1480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Posting Awards in Banner</a:t>
            </a:r>
          </a:p>
          <a:p>
            <a:pPr marL="685800" lvl="2">
              <a:buFont typeface="Arial" panose="020B0604020202020204" pitchFamily="34" charset="0"/>
              <a:buChar char="•"/>
            </a:pPr>
            <a:r>
              <a:rPr lang="en-US" dirty="0"/>
              <a:t>After the Mississippi University for Women committee members select a scholarship recipient, they post the awards in Banner</a:t>
            </a:r>
          </a:p>
          <a:p>
            <a:pPr marL="1143000" lvl="3">
              <a:buFont typeface="Arial" panose="020B0604020202020204" pitchFamily="34" charset="0"/>
              <a:buChar char="•"/>
            </a:pPr>
            <a:r>
              <a:rPr lang="en-US" dirty="0"/>
              <a:t>Automated award exports and API calls directly to Banner are also options for posting awards to student records</a:t>
            </a:r>
          </a:p>
          <a:p>
            <a:pPr marL="0" lvl="1" indent="0">
              <a:buNone/>
            </a:pPr>
            <a:endParaRPr lang="en-US" dirty="0">
              <a:latin typeface="Arial" pitchFamily="34" charset="0"/>
              <a:cs typeface="Arial" pitchFamily="34" charset="0"/>
            </a:endParaRPr>
          </a:p>
        </p:txBody>
      </p:sp>
      <p:pic>
        <p:nvPicPr>
          <p:cNvPr id="20" name="Picture 19"/>
          <p:cNvPicPr>
            <a:picLocks noChangeAspect="1"/>
          </p:cNvPicPr>
          <p:nvPr/>
        </p:nvPicPr>
        <p:blipFill>
          <a:blip r:embed="rId4"/>
          <a:stretch>
            <a:fillRect/>
          </a:stretch>
        </p:blipFill>
        <p:spPr>
          <a:xfrm>
            <a:off x="533400" y="155263"/>
            <a:ext cx="2828695" cy="806105"/>
          </a:xfrm>
          <a:prstGeom prst="rect">
            <a:avLst/>
          </a:prstGeom>
        </p:spPr>
      </p:pic>
      <p:sp>
        <p:nvSpPr>
          <p:cNvPr id="10" name="Rectangle 3"/>
          <p:cNvSpPr txBox="1">
            <a:spLocks noChangeArrowheads="1"/>
          </p:cNvSpPr>
          <p:nvPr/>
        </p:nvSpPr>
        <p:spPr bwMode="auto">
          <a:xfrm>
            <a:off x="561938" y="3077918"/>
            <a:ext cx="8337911" cy="1480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Results</a:t>
            </a:r>
          </a:p>
          <a:p>
            <a:pPr marL="685800" lvl="2">
              <a:buFont typeface="Arial" panose="020B0604020202020204" pitchFamily="34" charset="0"/>
              <a:buChar char="•"/>
            </a:pPr>
            <a:r>
              <a:rPr lang="en-US" dirty="0"/>
              <a:t>Using the matching system significantly reduced the amount of time devoted to matching each individual with scholarships to help fund their institutional award</a:t>
            </a:r>
          </a:p>
          <a:p>
            <a:pPr marL="685800" lvl="2">
              <a:buFont typeface="Arial" panose="020B0604020202020204" pitchFamily="34" charset="0"/>
              <a:buChar char="•"/>
            </a:pPr>
            <a:r>
              <a:rPr lang="en-US" dirty="0"/>
              <a:t>Funds awarded can be easily tracked - whether it is to determine the amount of monies remaining or how many students received the award</a:t>
            </a:r>
          </a:p>
          <a:p>
            <a:pPr marL="685800" lvl="2">
              <a:buFont typeface="Arial" panose="020B0604020202020204" pitchFamily="34" charset="0"/>
              <a:buChar char="•"/>
            </a:pPr>
            <a:r>
              <a:rPr lang="en-US" dirty="0"/>
              <a:t>Readily accessible forms can be pulled for reporting purposes or when general inquiries are placed</a:t>
            </a:r>
          </a:p>
          <a:p>
            <a:pPr marL="685800" lvl="2">
              <a:buFont typeface="Arial" panose="020B0604020202020204" pitchFamily="34" charset="0"/>
              <a:buChar char="•"/>
            </a:pPr>
            <a:r>
              <a:rPr lang="en-US" dirty="0"/>
              <a:t>Matching process can be executed within a matter of minutes</a:t>
            </a:r>
          </a:p>
          <a:p>
            <a:pPr marL="685800" lvl="2">
              <a:buFont typeface="Arial" panose="020B0604020202020204" pitchFamily="34" charset="0"/>
              <a:buChar char="•"/>
            </a:pPr>
            <a:r>
              <a:rPr lang="en-US" dirty="0"/>
              <a:t>Real-time reports are generated immediately</a:t>
            </a:r>
          </a:p>
          <a:p>
            <a:pPr marL="0" lvl="1"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255266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0" y="-26367"/>
            <a:ext cx="9144000" cy="1169367"/>
            <a:chOff x="-27432" y="185169"/>
            <a:chExt cx="9171768" cy="1093167"/>
          </a:xfrm>
        </p:grpSpPr>
        <p:pic>
          <p:nvPicPr>
            <p:cNvPr id="14" name="Picture 13"/>
            <p:cNvPicPr>
              <a:picLocks noChangeAspect="1"/>
            </p:cNvPicPr>
            <p:nvPr/>
          </p:nvPicPr>
          <p:blipFill rotWithShape="1">
            <a:blip r:embed="rId3"/>
            <a:srcRect l="20951" t="40284" b="8016"/>
            <a:stretch/>
          </p:blipFill>
          <p:spPr>
            <a:xfrm>
              <a:off x="-27432" y="185170"/>
              <a:ext cx="7256616" cy="1093166"/>
            </a:xfrm>
            <a:prstGeom prst="rect">
              <a:avLst/>
            </a:prstGeom>
          </p:spPr>
        </p:pic>
        <p:pic>
          <p:nvPicPr>
            <p:cNvPr id="15" name="Picture 14"/>
            <p:cNvPicPr>
              <a:picLocks noChangeAspect="1"/>
            </p:cNvPicPr>
            <p:nvPr/>
          </p:nvPicPr>
          <p:blipFill rotWithShape="1">
            <a:blip r:embed="rId3"/>
            <a:srcRect l="78116" t="39505" b="8119"/>
            <a:stretch/>
          </p:blipFill>
          <p:spPr>
            <a:xfrm>
              <a:off x="7135368" y="185169"/>
              <a:ext cx="2008968" cy="1093167"/>
            </a:xfrm>
            <a:prstGeom prst="rect">
              <a:avLst/>
            </a:prstGeom>
          </p:spPr>
        </p:pic>
      </p:grpSp>
      <p:sp>
        <p:nvSpPr>
          <p:cNvPr id="16" name="Rectangle 15"/>
          <p:cNvSpPr/>
          <p:nvPr/>
        </p:nvSpPr>
        <p:spPr>
          <a:xfrm>
            <a:off x="3657600" y="227828"/>
            <a:ext cx="5334000" cy="584775"/>
          </a:xfrm>
          <a:prstGeom prst="rect">
            <a:avLst/>
          </a:prstGeom>
        </p:spPr>
        <p:txBody>
          <a:bodyPr wrap="square">
            <a:spAutoFit/>
          </a:bodyPr>
          <a:lstStyle/>
          <a:p>
            <a:pPr algn="r"/>
            <a:r>
              <a:rPr lang="en-US" sz="3200" b="1" dirty="0">
                <a:solidFill>
                  <a:schemeClr val="bg1"/>
                </a:solidFill>
              </a:rPr>
              <a:t>Other Available Features</a:t>
            </a:r>
          </a:p>
        </p:txBody>
      </p:sp>
      <p:sp>
        <p:nvSpPr>
          <p:cNvPr id="10" name="Text Placeholder 2"/>
          <p:cNvSpPr>
            <a:spLocks noGrp="1"/>
          </p:cNvSpPr>
          <p:nvPr>
            <p:ph type="body" sz="quarter" idx="11"/>
          </p:nvPr>
        </p:nvSpPr>
        <p:spPr>
          <a:xfrm>
            <a:off x="533400" y="1397195"/>
            <a:ext cx="8411308" cy="4470205"/>
          </a:xfrm>
        </p:spPr>
        <p:txBody>
          <a:bodyPr/>
          <a:lstStyle/>
          <a:p>
            <a:pPr marL="0" lvl="1" indent="0">
              <a:buNone/>
            </a:pPr>
            <a:r>
              <a:rPr lang="en-US" sz="2000" b="1" dirty="0">
                <a:solidFill>
                  <a:schemeClr val="accent6">
                    <a:lumMod val="75000"/>
                  </a:schemeClr>
                </a:solidFill>
              </a:rPr>
              <a:t>Application Experience</a:t>
            </a:r>
          </a:p>
          <a:p>
            <a:pPr marL="565150" lvl="1" indent="-285750">
              <a:buFont typeface="Arial" panose="020B0604020202020204" pitchFamily="34" charset="0"/>
              <a:buChar char="•"/>
            </a:pPr>
            <a:r>
              <a:rPr lang="en-US" sz="1600" dirty="0"/>
              <a:t>Responsive design</a:t>
            </a:r>
          </a:p>
          <a:p>
            <a:pPr marL="565150" lvl="1" indent="-285750">
              <a:buFont typeface="Arial" panose="020B0604020202020204" pitchFamily="34" charset="0"/>
              <a:buChar char="•"/>
            </a:pPr>
            <a:r>
              <a:rPr lang="en-US" sz="1600" dirty="0"/>
              <a:t>Scholarship search helps you to advertise your scholarships</a:t>
            </a:r>
          </a:p>
          <a:p>
            <a:pPr marL="565150" lvl="1" indent="-285750">
              <a:buFont typeface="Arial" panose="020B0604020202020204" pitchFamily="34" charset="0"/>
              <a:buChar char="•"/>
            </a:pPr>
            <a:r>
              <a:rPr lang="en-US" sz="1600" dirty="0"/>
              <a:t>Donor profiles recognize donors and assist students in personalizing their thank you letters</a:t>
            </a:r>
          </a:p>
          <a:p>
            <a:pPr marL="565150" lvl="1" indent="-285750">
              <a:buFont typeface="Arial" panose="020B0604020202020204" pitchFamily="34" charset="0"/>
              <a:buChar char="•"/>
            </a:pPr>
            <a:r>
              <a:rPr lang="en-US" sz="1600" dirty="0"/>
              <a:t>Task lists communicate to students their outstanding and completed scholarship tasks</a:t>
            </a:r>
          </a:p>
          <a:p>
            <a:pPr marL="565150" lvl="1" indent="-285750">
              <a:buFont typeface="Arial" panose="020B0604020202020204" pitchFamily="34" charset="0"/>
              <a:buChar char="•"/>
            </a:pPr>
            <a:r>
              <a:rPr lang="en-US" sz="1600" dirty="0"/>
              <a:t>Flexible application workflow options empower you to simplify the process for your students</a:t>
            </a:r>
          </a:p>
          <a:p>
            <a:pPr marL="1143000" lvl="2" indent="-285750">
              <a:buFont typeface="Wingdings" panose="05000000000000000000" pitchFamily="2" charset="2"/>
              <a:buChar char="Ø"/>
            </a:pPr>
            <a:r>
              <a:rPr lang="en-US" sz="1400" dirty="0"/>
              <a:t>No application - single Application - specific departmental or donor applications</a:t>
            </a:r>
          </a:p>
          <a:p>
            <a:pPr marL="1143000" lvl="2" indent="-285750">
              <a:buFont typeface="Wingdings" panose="05000000000000000000" pitchFamily="2" charset="2"/>
              <a:buChar char="Ø"/>
            </a:pPr>
            <a:r>
              <a:rPr lang="en-US" sz="1400" dirty="0"/>
              <a:t>Present just those applications that a student needs to see based on their unique profile</a:t>
            </a:r>
          </a:p>
          <a:p>
            <a:pPr marL="1143000" lvl="2" indent="-285750">
              <a:buFont typeface="Wingdings" panose="05000000000000000000" pitchFamily="2" charset="2"/>
              <a:buChar char="Ø"/>
            </a:pPr>
            <a:r>
              <a:rPr lang="en-US" sz="1400" dirty="0"/>
              <a:t>Drive students through the application so that they see only those questions relevant to them</a:t>
            </a:r>
          </a:p>
          <a:p>
            <a:pPr marL="565150" lvl="1" indent="-285750">
              <a:buFont typeface="Arial" panose="020B0604020202020204" pitchFamily="34" charset="0"/>
              <a:buChar char="•"/>
            </a:pPr>
            <a:r>
              <a:rPr lang="en-US" sz="1600" dirty="0"/>
              <a:t>Allows student to attach any type of file (e.g., transcript, copies of test scores, etc.)</a:t>
            </a:r>
          </a:p>
          <a:p>
            <a:pPr marL="565150" lvl="1" indent="-285750">
              <a:buFont typeface="Arial" panose="020B0604020202020204" pitchFamily="34" charset="0"/>
              <a:buChar char="•"/>
            </a:pPr>
            <a:r>
              <a:rPr lang="en-US" sz="1600" dirty="0"/>
              <a:t>Letter of recommendations</a:t>
            </a:r>
          </a:p>
          <a:p>
            <a:pPr marL="1143000" lvl="2" indent="-285750">
              <a:buFont typeface="Wingdings" panose="05000000000000000000" pitchFamily="2" charset="2"/>
              <a:buChar char="Ø"/>
            </a:pPr>
            <a:r>
              <a:rPr lang="en-US" sz="1400" dirty="0"/>
              <a:t>Emails are sent to individuals identified by the student</a:t>
            </a:r>
          </a:p>
          <a:p>
            <a:pPr marL="1143000" lvl="2" indent="-285750">
              <a:buFont typeface="Wingdings" panose="05000000000000000000" pitchFamily="2" charset="2"/>
              <a:buChar char="Ø"/>
            </a:pPr>
            <a:r>
              <a:rPr lang="en-US" sz="1400" dirty="0"/>
              <a:t>Individuals click on email link to go to recommendation page to complete or decline request</a:t>
            </a:r>
          </a:p>
          <a:p>
            <a:pPr marL="1143000" lvl="3" indent="-285750">
              <a:buFont typeface="Wingdings" panose="05000000000000000000" pitchFamily="2" charset="2"/>
              <a:buChar char="Ø"/>
            </a:pPr>
            <a:r>
              <a:rPr lang="en-US" sz="1400" dirty="0"/>
              <a:t>Completed letters automatically attach to student application</a:t>
            </a:r>
          </a:p>
          <a:p>
            <a:pPr marL="1828800" lvl="4" indent="-285750">
              <a:buFont typeface="Courier New" panose="02070309020205020404" pitchFamily="49" charset="0"/>
              <a:buChar char="o"/>
            </a:pPr>
            <a:r>
              <a:rPr lang="en-US" sz="1400" dirty="0"/>
              <a:t>Student sees letter status not letter content</a:t>
            </a:r>
          </a:p>
          <a:p>
            <a:pPr marL="1143000" lvl="2" indent="-285750">
              <a:buFont typeface="Wingdings" panose="05000000000000000000" pitchFamily="2" charset="2"/>
              <a:buChar char="Ø"/>
            </a:pPr>
            <a:r>
              <a:rPr lang="en-US" sz="1400" dirty="0"/>
              <a:t>Students notified via email when recommendation complete</a:t>
            </a:r>
          </a:p>
          <a:p>
            <a:pPr marL="565150" lvl="2"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lvl="2" indent="0">
              <a:buNone/>
            </a:pPr>
            <a:endParaRPr lang="en-US" sz="1600" dirty="0">
              <a:solidFill>
                <a:srgbClr val="414042"/>
              </a:solidFill>
            </a:endParaRPr>
          </a:p>
          <a:p>
            <a:pPr marL="565150" lvl="1" indent="-285750">
              <a:buFont typeface="Arial" panose="020B0604020202020204" pitchFamily="34" charset="0"/>
              <a:buChar char="•"/>
            </a:pPr>
            <a:endParaRPr lang="en-US" sz="1600" dirty="0"/>
          </a:p>
          <a:p>
            <a:pPr lvl="0"/>
            <a:endParaRPr lang="en-US" sz="1800" dirty="0"/>
          </a:p>
        </p:txBody>
      </p:sp>
    </p:spTree>
    <p:extLst>
      <p:ext uri="{BB962C8B-B14F-4D97-AF65-F5344CB8AC3E}">
        <p14:creationId xmlns:p14="http://schemas.microsoft.com/office/powerpoint/2010/main" val="141995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657600" y="227828"/>
            <a:ext cx="5334000" cy="584775"/>
          </a:xfrm>
          <a:prstGeom prst="rect">
            <a:avLst/>
          </a:prstGeom>
        </p:spPr>
        <p:txBody>
          <a:bodyPr wrap="square">
            <a:spAutoFit/>
          </a:bodyPr>
          <a:lstStyle/>
          <a:p>
            <a:pPr algn="r"/>
            <a:r>
              <a:rPr lang="en-US" sz="3200" b="1" dirty="0">
                <a:solidFill>
                  <a:schemeClr val="bg1"/>
                </a:solidFill>
              </a:rPr>
              <a:t>Other Available Features</a:t>
            </a:r>
          </a:p>
        </p:txBody>
      </p:sp>
      <p:sp>
        <p:nvSpPr>
          <p:cNvPr id="18" name="Text Placeholder 2"/>
          <p:cNvSpPr>
            <a:spLocks noGrp="1"/>
          </p:cNvSpPr>
          <p:nvPr>
            <p:ph type="body" sz="quarter" idx="11"/>
          </p:nvPr>
        </p:nvSpPr>
        <p:spPr>
          <a:xfrm>
            <a:off x="454312" y="1479183"/>
            <a:ext cx="8382000" cy="3931017"/>
          </a:xfrm>
        </p:spPr>
        <p:txBody>
          <a:bodyPr/>
          <a:lstStyle/>
          <a:p>
            <a:pPr marL="0" lvl="1" indent="0">
              <a:buNone/>
            </a:pPr>
            <a:r>
              <a:rPr lang="en-US" sz="2000" b="1" dirty="0">
                <a:solidFill>
                  <a:schemeClr val="accent6">
                    <a:lumMod val="75000"/>
                  </a:schemeClr>
                </a:solidFill>
              </a:rPr>
              <a:t>Review Experience</a:t>
            </a:r>
          </a:p>
          <a:p>
            <a:pPr marL="0" lvl="1" indent="0">
              <a:buNone/>
            </a:pPr>
            <a:endParaRPr lang="en-US" sz="1000" b="1" dirty="0">
              <a:solidFill>
                <a:schemeClr val="accent6">
                  <a:lumMod val="75000"/>
                </a:schemeClr>
              </a:solidFill>
            </a:endParaRPr>
          </a:p>
          <a:p>
            <a:pPr marL="565150" lvl="1" indent="-285750">
              <a:buFont typeface="Arial" panose="020B0604020202020204" pitchFamily="34" charset="0"/>
              <a:buChar char="•"/>
            </a:pPr>
            <a:r>
              <a:rPr lang="en-US" sz="1600" dirty="0"/>
              <a:t>Staff and faculty can access the review process via Single Sign On</a:t>
            </a:r>
          </a:p>
          <a:p>
            <a:pPr marL="565150" lvl="1" indent="-285750">
              <a:buFont typeface="Arial" panose="020B0604020202020204" pitchFamily="34" charset="0"/>
              <a:buChar char="•"/>
            </a:pPr>
            <a:r>
              <a:rPr lang="en-US" sz="1600" dirty="0"/>
              <a:t>Committee members from the community can access the process with a manual login</a:t>
            </a:r>
          </a:p>
          <a:p>
            <a:pPr marL="565150" lvl="1" indent="-285750">
              <a:buFont typeface="Arial" panose="020B0604020202020204" pitchFamily="34" charset="0"/>
              <a:buChar char="•"/>
            </a:pPr>
            <a:r>
              <a:rPr lang="en-US" sz="1600" dirty="0"/>
              <a:t>Committee members only see the committees to which they are assigned</a:t>
            </a:r>
          </a:p>
          <a:p>
            <a:pPr marL="565150" lvl="1" indent="-285750">
              <a:buFont typeface="Arial" panose="020B0604020202020204" pitchFamily="34" charset="0"/>
              <a:buChar char="•"/>
            </a:pPr>
            <a:r>
              <a:rPr lang="en-US" sz="1600" dirty="0"/>
              <a:t>Flexible review options available for your committees</a:t>
            </a:r>
          </a:p>
          <a:p>
            <a:pPr marL="1143000" lvl="2" indent="-285750">
              <a:buFont typeface="Wingdings" panose="05000000000000000000" pitchFamily="2" charset="2"/>
              <a:buChar char="Ø"/>
            </a:pPr>
            <a:r>
              <a:rPr lang="en-US" sz="1400" dirty="0"/>
              <a:t>Show committee members all candidates or just a sub group of candidates</a:t>
            </a:r>
          </a:p>
          <a:p>
            <a:pPr marL="1143000" lvl="2" indent="-285750">
              <a:buFont typeface="Wingdings" panose="05000000000000000000" pitchFamily="2" charset="2"/>
              <a:buChar char="Ø"/>
            </a:pPr>
            <a:r>
              <a:rPr lang="en-US" sz="1400" dirty="0"/>
              <a:t>Show committee members all fund and qualified candidate data</a:t>
            </a:r>
          </a:p>
          <a:p>
            <a:pPr marL="565150" lvl="2" indent="-285750">
              <a:buFont typeface="Arial" panose="020B0604020202020204" pitchFamily="34" charset="0"/>
              <a:buChar char="•"/>
            </a:pPr>
            <a:r>
              <a:rPr lang="en-US" sz="1600" dirty="0"/>
              <a:t>Control over which data points to show to a committee</a:t>
            </a:r>
          </a:p>
          <a:p>
            <a:pPr marL="565150" lvl="2" indent="-285750">
              <a:buFont typeface="Arial" panose="020B0604020202020204" pitchFamily="34" charset="0"/>
              <a:buChar char="•"/>
            </a:pPr>
            <a:r>
              <a:rPr lang="en-US" sz="1600" dirty="0"/>
              <a:t>Customizable ranking menus enable reviewers to score candidates on attributes relevant to a scholarship</a:t>
            </a:r>
          </a:p>
          <a:p>
            <a:pPr marL="565150" lvl="1" indent="-285750">
              <a:buFont typeface="Arial" panose="020B0604020202020204" pitchFamily="34" charset="0"/>
              <a:buChar char="•"/>
            </a:pPr>
            <a:r>
              <a:rPr lang="en-US" sz="1600" dirty="0"/>
              <a:t>Online review process enables clients to move decision making process to an earlier timeframe</a:t>
            </a:r>
          </a:p>
          <a:p>
            <a:pPr marL="565150" lvl="1" indent="-285750">
              <a:buFont typeface="Arial" panose="020B0604020202020204" pitchFamily="34" charset="0"/>
              <a:buChar char="•"/>
            </a:pPr>
            <a:r>
              <a:rPr lang="en-US" sz="1600" dirty="0"/>
              <a:t>Eliminates subjective awarding, making award process more equitable</a:t>
            </a:r>
          </a:p>
          <a:p>
            <a:pPr marL="565150" lvl="1" indent="-285750">
              <a:buFont typeface="Arial" panose="020B0604020202020204" pitchFamily="34" charset="0"/>
              <a:buChar char="•"/>
            </a:pPr>
            <a:r>
              <a:rPr lang="en-US" sz="1600" dirty="0"/>
              <a:t>Administrators can email members at any time prior to, during, or after the review cycle</a:t>
            </a:r>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marL="565150" lvl="1" indent="-285750">
              <a:buFont typeface="Arial" panose="020B0604020202020204" pitchFamily="34" charset="0"/>
              <a:buChar char="•"/>
            </a:pPr>
            <a:endParaRPr lang="en-US" sz="1600" dirty="0"/>
          </a:p>
          <a:p>
            <a:pPr lvl="1" indent="0">
              <a:buNone/>
            </a:pPr>
            <a:endParaRPr lang="en-US" sz="1600" dirty="0"/>
          </a:p>
          <a:p>
            <a:pPr marL="565150" lvl="1" indent="-285750">
              <a:buFont typeface="Arial" panose="020B0604020202020204" pitchFamily="34" charset="0"/>
              <a:buChar char="•"/>
            </a:pPr>
            <a:endParaRPr lang="en-US" sz="1600" dirty="0"/>
          </a:p>
          <a:p>
            <a:pPr marL="342900" indent="-342900">
              <a:spcBef>
                <a:spcPts val="2000"/>
              </a:spcBef>
              <a:buFont typeface="Arial"/>
              <a:buChar char="•"/>
            </a:pPr>
            <a:endParaRPr lang="en-US" dirty="0"/>
          </a:p>
          <a:p>
            <a:pPr>
              <a:spcBef>
                <a:spcPts val="2000"/>
              </a:spcBef>
            </a:pPr>
            <a:endParaRPr lang="en-US" dirty="0"/>
          </a:p>
        </p:txBody>
      </p:sp>
      <p:grpSp>
        <p:nvGrpSpPr>
          <p:cNvPr id="19" name="Group 18"/>
          <p:cNvGrpSpPr/>
          <p:nvPr/>
        </p:nvGrpSpPr>
        <p:grpSpPr>
          <a:xfrm>
            <a:off x="0" y="0"/>
            <a:ext cx="9144000" cy="1143000"/>
            <a:chOff x="-27432" y="185169"/>
            <a:chExt cx="9171768" cy="1093167"/>
          </a:xfrm>
        </p:grpSpPr>
        <p:pic>
          <p:nvPicPr>
            <p:cNvPr id="20" name="Picture 19"/>
            <p:cNvPicPr>
              <a:picLocks noChangeAspect="1"/>
            </p:cNvPicPr>
            <p:nvPr/>
          </p:nvPicPr>
          <p:blipFill rotWithShape="1">
            <a:blip r:embed="rId3"/>
            <a:srcRect l="20951" t="40284" b="8016"/>
            <a:stretch/>
          </p:blipFill>
          <p:spPr>
            <a:xfrm>
              <a:off x="-27432" y="185170"/>
              <a:ext cx="7256616" cy="1093166"/>
            </a:xfrm>
            <a:prstGeom prst="rect">
              <a:avLst/>
            </a:prstGeom>
          </p:spPr>
        </p:pic>
        <p:pic>
          <p:nvPicPr>
            <p:cNvPr id="21" name="Picture 20"/>
            <p:cNvPicPr>
              <a:picLocks noChangeAspect="1"/>
            </p:cNvPicPr>
            <p:nvPr/>
          </p:nvPicPr>
          <p:blipFill rotWithShape="1">
            <a:blip r:embed="rId3"/>
            <a:srcRect l="78116" t="39505" b="8119"/>
            <a:stretch/>
          </p:blipFill>
          <p:spPr>
            <a:xfrm>
              <a:off x="7135368" y="185169"/>
              <a:ext cx="2008968" cy="1093167"/>
            </a:xfrm>
            <a:prstGeom prst="rect">
              <a:avLst/>
            </a:prstGeom>
          </p:spPr>
        </p:pic>
      </p:grpSp>
      <p:sp>
        <p:nvSpPr>
          <p:cNvPr id="10" name="Rectangle 9"/>
          <p:cNvSpPr/>
          <p:nvPr/>
        </p:nvSpPr>
        <p:spPr>
          <a:xfrm>
            <a:off x="3670041" y="285367"/>
            <a:ext cx="5334000" cy="584775"/>
          </a:xfrm>
          <a:prstGeom prst="rect">
            <a:avLst/>
          </a:prstGeom>
        </p:spPr>
        <p:txBody>
          <a:bodyPr wrap="square">
            <a:spAutoFit/>
          </a:bodyPr>
          <a:lstStyle/>
          <a:p>
            <a:pPr algn="r"/>
            <a:r>
              <a:rPr lang="en-US" sz="3200" b="1" dirty="0">
                <a:solidFill>
                  <a:schemeClr val="bg1"/>
                </a:solidFill>
              </a:rPr>
              <a:t>Other Available Features</a:t>
            </a:r>
          </a:p>
        </p:txBody>
      </p:sp>
    </p:spTree>
    <p:extLst>
      <p:ext uri="{BB962C8B-B14F-4D97-AF65-F5344CB8AC3E}">
        <p14:creationId xmlns:p14="http://schemas.microsoft.com/office/powerpoint/2010/main" val="261014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1371600"/>
            <a:ext cx="8153400" cy="3200400"/>
          </a:xfrm>
        </p:spPr>
        <p:txBody>
          <a:bodyPr/>
          <a:lstStyle/>
          <a:p>
            <a:pPr marL="0" lvl="1" indent="0">
              <a:buNone/>
            </a:pPr>
            <a:r>
              <a:rPr lang="en-US" sz="2000" b="1" dirty="0">
                <a:solidFill>
                  <a:schemeClr val="accent6">
                    <a:lumMod val="75000"/>
                  </a:schemeClr>
                </a:solidFill>
              </a:rPr>
              <a:t>Awarding and Thank You Letter Experience</a:t>
            </a:r>
          </a:p>
          <a:p>
            <a:pPr marL="0" lvl="1" indent="0">
              <a:buNone/>
            </a:pPr>
            <a:endParaRPr lang="en-US" sz="1000" b="1" dirty="0">
              <a:solidFill>
                <a:schemeClr val="accent6">
                  <a:lumMod val="75000"/>
                </a:schemeClr>
              </a:solidFill>
            </a:endParaRPr>
          </a:p>
          <a:p>
            <a:pPr marL="565150" lvl="1" indent="-285750">
              <a:buFont typeface="Arial" panose="020B0604020202020204" pitchFamily="34" charset="0"/>
              <a:buChar char="•"/>
            </a:pPr>
            <a:r>
              <a:rPr lang="en-US" sz="1600" dirty="0"/>
              <a:t>System prevents over-awarding</a:t>
            </a:r>
          </a:p>
          <a:p>
            <a:pPr marL="565150" lvl="1" indent="-285750">
              <a:buFont typeface="Arial" panose="020B0604020202020204" pitchFamily="34" charset="0"/>
              <a:buChar char="•"/>
            </a:pPr>
            <a:r>
              <a:rPr lang="en-US" sz="1600" dirty="0"/>
              <a:t>Award notifications are SCHOLARSHIP-SPECIFIC</a:t>
            </a:r>
          </a:p>
          <a:p>
            <a:pPr marL="565150" lvl="1" indent="-285750">
              <a:buFont typeface="Arial" panose="020B0604020202020204" pitchFamily="34" charset="0"/>
              <a:buChar char="•"/>
            </a:pPr>
            <a:r>
              <a:rPr lang="en-US" sz="1600" dirty="0"/>
              <a:t>Can require acceptance of award if needed</a:t>
            </a:r>
          </a:p>
          <a:p>
            <a:pPr marL="565150" lvl="1" indent="-285750">
              <a:buFont typeface="Arial" panose="020B0604020202020204" pitchFamily="34" charset="0"/>
              <a:buChar char="•"/>
            </a:pPr>
            <a:r>
              <a:rPr lang="en-US" sz="1600" dirty="0"/>
              <a:t>Submission of thank you letters through the system </a:t>
            </a:r>
          </a:p>
          <a:p>
            <a:pPr marL="1143000" lvl="1" indent="-285750">
              <a:buFont typeface="Wingdings" panose="05000000000000000000" pitchFamily="2" charset="2"/>
              <a:buChar char="Ø"/>
            </a:pPr>
            <a:r>
              <a:rPr lang="en-US" sz="1400" dirty="0"/>
              <a:t>Encourages student to complete thank you letter task</a:t>
            </a:r>
          </a:p>
          <a:p>
            <a:pPr marL="1143000" lvl="1" indent="-285750">
              <a:buFont typeface="Wingdings" panose="05000000000000000000" pitchFamily="2" charset="2"/>
              <a:buChar char="Ø"/>
            </a:pPr>
            <a:r>
              <a:rPr lang="en-US" sz="1400" dirty="0"/>
              <a:t>School has opportunity to review letters before they go to donor</a:t>
            </a:r>
          </a:p>
          <a:p>
            <a:pPr marL="1143000" lvl="1" indent="-285750">
              <a:buFont typeface="Wingdings" panose="05000000000000000000" pitchFamily="2" charset="2"/>
              <a:buChar char="Ø"/>
            </a:pPr>
            <a:r>
              <a:rPr lang="en-US" sz="1400" dirty="0"/>
              <a:t>Personalized thank you letters using donor information shows appreciation and encourages future contributions</a:t>
            </a:r>
          </a:p>
          <a:p>
            <a:pPr marL="565150" lvl="1" indent="-285750">
              <a:buFont typeface="Arial" panose="020B0604020202020204" pitchFamily="34" charset="0"/>
              <a:buChar char="•"/>
            </a:pPr>
            <a:r>
              <a:rPr lang="en-US" sz="1600" dirty="0"/>
              <a:t>Collection of scholarship agreements via the Scholarship Manager and Dynamic Forms connection</a:t>
            </a:r>
          </a:p>
          <a:p>
            <a:pPr>
              <a:spcBef>
                <a:spcPts val="2000"/>
              </a:spcBef>
            </a:pPr>
            <a:endParaRPr lang="en-US" dirty="0"/>
          </a:p>
          <a:p>
            <a:pPr>
              <a:spcBef>
                <a:spcPts val="2000"/>
              </a:spcBef>
            </a:pPr>
            <a:endParaRPr lang="en-US" dirty="0"/>
          </a:p>
        </p:txBody>
      </p:sp>
      <p:grpSp>
        <p:nvGrpSpPr>
          <p:cNvPr id="6" name="Group 5"/>
          <p:cNvGrpSpPr/>
          <p:nvPr/>
        </p:nvGrpSpPr>
        <p:grpSpPr>
          <a:xfrm>
            <a:off x="0" y="0"/>
            <a:ext cx="9144000" cy="1093167"/>
            <a:chOff x="-17280" y="185169"/>
            <a:chExt cx="9161616" cy="1093167"/>
          </a:xfrm>
        </p:grpSpPr>
        <p:pic>
          <p:nvPicPr>
            <p:cNvPr id="7" name="Picture 6"/>
            <p:cNvPicPr>
              <a:picLocks noChangeAspect="1"/>
            </p:cNvPicPr>
            <p:nvPr/>
          </p:nvPicPr>
          <p:blipFill rotWithShape="1">
            <a:blip r:embed="rId2"/>
            <a:srcRect l="20951" t="40284" b="8016"/>
            <a:stretch/>
          </p:blipFill>
          <p:spPr>
            <a:xfrm>
              <a:off x="-17280" y="185169"/>
              <a:ext cx="7256616" cy="1093166"/>
            </a:xfrm>
            <a:prstGeom prst="rect">
              <a:avLst/>
            </a:prstGeom>
          </p:spPr>
        </p:pic>
        <p:pic>
          <p:nvPicPr>
            <p:cNvPr id="8" name="Picture 7"/>
            <p:cNvPicPr>
              <a:picLocks noChangeAspect="1"/>
            </p:cNvPicPr>
            <p:nvPr/>
          </p:nvPicPr>
          <p:blipFill rotWithShape="1">
            <a:blip r:embed="rId2"/>
            <a:srcRect l="78116" t="39505" b="8119"/>
            <a:stretch/>
          </p:blipFill>
          <p:spPr>
            <a:xfrm>
              <a:off x="7135368" y="185169"/>
              <a:ext cx="2008968" cy="1093167"/>
            </a:xfrm>
            <a:prstGeom prst="rect">
              <a:avLst/>
            </a:prstGeom>
          </p:spPr>
        </p:pic>
      </p:grpSp>
      <p:sp>
        <p:nvSpPr>
          <p:cNvPr id="10"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57600" y="227828"/>
            <a:ext cx="5334000" cy="584775"/>
          </a:xfrm>
          <a:prstGeom prst="rect">
            <a:avLst/>
          </a:prstGeom>
        </p:spPr>
        <p:txBody>
          <a:bodyPr wrap="square">
            <a:spAutoFit/>
          </a:bodyPr>
          <a:lstStyle/>
          <a:p>
            <a:pPr algn="r"/>
            <a:r>
              <a:rPr lang="en-US" sz="3200" b="1" dirty="0">
                <a:solidFill>
                  <a:schemeClr val="bg1"/>
                </a:solidFill>
              </a:rPr>
              <a:t>Other Available Features</a:t>
            </a:r>
          </a:p>
        </p:txBody>
      </p:sp>
    </p:spTree>
    <p:extLst>
      <p:ext uri="{BB962C8B-B14F-4D97-AF65-F5344CB8AC3E}">
        <p14:creationId xmlns:p14="http://schemas.microsoft.com/office/powerpoint/2010/main" val="195074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1371600"/>
            <a:ext cx="8153400" cy="3200400"/>
          </a:xfrm>
        </p:spPr>
        <p:txBody>
          <a:bodyPr/>
          <a:lstStyle/>
          <a:p>
            <a:pPr marL="0" lvl="1" indent="0">
              <a:buNone/>
            </a:pPr>
            <a:r>
              <a:rPr lang="en-US" sz="2000" b="1" dirty="0">
                <a:solidFill>
                  <a:schemeClr val="accent6">
                    <a:lumMod val="75000"/>
                  </a:schemeClr>
                </a:solidFill>
              </a:rPr>
              <a:t>Future Items MUW Looks to Add to their Process</a:t>
            </a:r>
          </a:p>
          <a:p>
            <a:pPr marL="0" lvl="1" indent="0">
              <a:buNone/>
            </a:pPr>
            <a:endParaRPr lang="en-US" sz="1000" b="1" dirty="0">
              <a:solidFill>
                <a:schemeClr val="accent6">
                  <a:lumMod val="75000"/>
                </a:schemeClr>
              </a:solidFill>
            </a:endParaRPr>
          </a:p>
          <a:p>
            <a:pPr marL="565150" lvl="1" indent="-285750">
              <a:buFont typeface="Arial" panose="020B0604020202020204" pitchFamily="34" charset="0"/>
              <a:buChar char="•"/>
            </a:pPr>
            <a:r>
              <a:rPr lang="en-US" sz="1600" dirty="0"/>
              <a:t>Foundation Office is interested in implementing the donor profile and thank you letter option</a:t>
            </a:r>
          </a:p>
          <a:p>
            <a:pPr marL="565150" lvl="1" indent="-285750">
              <a:buFont typeface="Arial" panose="020B0604020202020204" pitchFamily="34" charset="0"/>
              <a:buChar char="•"/>
            </a:pPr>
            <a:r>
              <a:rPr lang="en-US" sz="1600" dirty="0"/>
              <a:t>Some departments have expressed interest in using the scholarship application and selection process</a:t>
            </a:r>
          </a:p>
          <a:p>
            <a:pPr marL="1143000" lvl="2" indent="-285750">
              <a:buFont typeface="Wingdings" panose="05000000000000000000" pitchFamily="2" charset="2"/>
              <a:buChar char="Ø"/>
            </a:pPr>
            <a:r>
              <a:rPr lang="en-US" sz="1400" dirty="0"/>
              <a:t>This would simplify the process for them reviewing and awarding scholarships</a:t>
            </a:r>
          </a:p>
          <a:p>
            <a:pPr marL="1143000" lvl="2" indent="-285750">
              <a:buFont typeface="Wingdings" panose="05000000000000000000" pitchFamily="2" charset="2"/>
              <a:buChar char="Ø"/>
            </a:pPr>
            <a:r>
              <a:rPr lang="en-US" sz="1400" dirty="0"/>
              <a:t>Would streamline the application so that it’s more of a standard process for all colleges  </a:t>
            </a:r>
          </a:p>
          <a:p>
            <a:pPr>
              <a:spcBef>
                <a:spcPts val="2000"/>
              </a:spcBef>
            </a:pPr>
            <a:endParaRPr lang="en-US" dirty="0"/>
          </a:p>
          <a:p>
            <a:pPr>
              <a:spcBef>
                <a:spcPts val="2000"/>
              </a:spcBef>
            </a:pPr>
            <a:endParaRPr lang="en-US" dirty="0"/>
          </a:p>
        </p:txBody>
      </p:sp>
      <p:pic>
        <p:nvPicPr>
          <p:cNvPr id="8" name="Picture 7"/>
          <p:cNvPicPr>
            <a:picLocks noChangeAspect="1"/>
          </p:cNvPicPr>
          <p:nvPr/>
        </p:nvPicPr>
        <p:blipFill rotWithShape="1">
          <a:blip r:embed="rId2"/>
          <a:srcRect l="78116" t="39505" b="8119"/>
          <a:stretch/>
        </p:blipFill>
        <p:spPr>
          <a:xfrm>
            <a:off x="0" y="0"/>
            <a:ext cx="9144000" cy="1093167"/>
          </a:xfrm>
          <a:prstGeom prst="rect">
            <a:avLst/>
          </a:prstGeom>
        </p:spPr>
      </p:pic>
      <p:sp>
        <p:nvSpPr>
          <p:cNvPr id="10"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57600" y="227828"/>
            <a:ext cx="5334000" cy="584775"/>
          </a:xfrm>
          <a:prstGeom prst="rect">
            <a:avLst/>
          </a:prstGeom>
        </p:spPr>
        <p:txBody>
          <a:bodyPr wrap="square">
            <a:spAutoFit/>
          </a:bodyPr>
          <a:lstStyle/>
          <a:p>
            <a:pPr algn="r"/>
            <a:r>
              <a:rPr lang="en-US" sz="3200" b="1" dirty="0">
                <a:solidFill>
                  <a:schemeClr val="bg1"/>
                </a:solidFill>
              </a:rPr>
              <a:t>New Feature Usage</a:t>
            </a:r>
          </a:p>
        </p:txBody>
      </p:sp>
      <p:pic>
        <p:nvPicPr>
          <p:cNvPr id="9" name="Picture 8"/>
          <p:cNvPicPr>
            <a:picLocks noChangeAspect="1"/>
          </p:cNvPicPr>
          <p:nvPr/>
        </p:nvPicPr>
        <p:blipFill>
          <a:blip r:embed="rId4"/>
          <a:stretch>
            <a:fillRect/>
          </a:stretch>
        </p:blipFill>
        <p:spPr>
          <a:xfrm>
            <a:off x="552858" y="143530"/>
            <a:ext cx="2828695" cy="806105"/>
          </a:xfrm>
          <a:prstGeom prst="rect">
            <a:avLst/>
          </a:prstGeom>
        </p:spPr>
      </p:pic>
    </p:spTree>
    <p:extLst>
      <p:ext uri="{BB962C8B-B14F-4D97-AF65-F5344CB8AC3E}">
        <p14:creationId xmlns:p14="http://schemas.microsoft.com/office/powerpoint/2010/main" val="199234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02562754"/>
              </p:ext>
            </p:extLst>
          </p:nvPr>
        </p:nvGraphicFramePr>
        <p:xfrm>
          <a:off x="990600" y="1499155"/>
          <a:ext cx="6934200" cy="5081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953000" y="1780401"/>
            <a:ext cx="990600" cy="230832"/>
          </a:xfrm>
          <a:prstGeom prst="rect">
            <a:avLst/>
          </a:prstGeom>
          <a:noFill/>
        </p:spPr>
        <p:txBody>
          <a:bodyPr wrap="square" rtlCol="0">
            <a:spAutoFit/>
          </a:bodyPr>
          <a:lstStyle/>
          <a:p>
            <a:r>
              <a:rPr lang="en-US" sz="900" dirty="0">
                <a:solidFill>
                  <a:srgbClr val="009DDC"/>
                </a:solidFill>
              </a:rPr>
              <a:t>Week 1</a:t>
            </a:r>
          </a:p>
        </p:txBody>
      </p:sp>
      <p:sp>
        <p:nvSpPr>
          <p:cNvPr id="11" name="TextBox 10"/>
          <p:cNvSpPr txBox="1"/>
          <p:nvPr/>
        </p:nvSpPr>
        <p:spPr>
          <a:xfrm>
            <a:off x="6324600" y="2862133"/>
            <a:ext cx="990600" cy="230832"/>
          </a:xfrm>
          <a:prstGeom prst="rect">
            <a:avLst/>
          </a:prstGeom>
          <a:noFill/>
        </p:spPr>
        <p:txBody>
          <a:bodyPr wrap="square" rtlCol="0">
            <a:spAutoFit/>
          </a:bodyPr>
          <a:lstStyle/>
          <a:p>
            <a:r>
              <a:rPr lang="en-US" sz="900" dirty="0">
                <a:solidFill>
                  <a:srgbClr val="009DDC"/>
                </a:solidFill>
              </a:rPr>
              <a:t>Week 2</a:t>
            </a:r>
          </a:p>
        </p:txBody>
      </p:sp>
      <p:sp>
        <p:nvSpPr>
          <p:cNvPr id="13" name="TextBox 12"/>
          <p:cNvSpPr txBox="1"/>
          <p:nvPr/>
        </p:nvSpPr>
        <p:spPr>
          <a:xfrm>
            <a:off x="6629400" y="4340221"/>
            <a:ext cx="990600" cy="230832"/>
          </a:xfrm>
          <a:prstGeom prst="rect">
            <a:avLst/>
          </a:prstGeom>
          <a:noFill/>
        </p:spPr>
        <p:txBody>
          <a:bodyPr wrap="square" rtlCol="0">
            <a:spAutoFit/>
          </a:bodyPr>
          <a:lstStyle/>
          <a:p>
            <a:r>
              <a:rPr lang="en-US" sz="900" dirty="0">
                <a:solidFill>
                  <a:srgbClr val="009DDC"/>
                </a:solidFill>
              </a:rPr>
              <a:t>Week 3</a:t>
            </a:r>
          </a:p>
        </p:txBody>
      </p:sp>
      <p:sp>
        <p:nvSpPr>
          <p:cNvPr id="14" name="TextBox 13"/>
          <p:cNvSpPr txBox="1"/>
          <p:nvPr/>
        </p:nvSpPr>
        <p:spPr>
          <a:xfrm>
            <a:off x="4191000" y="6273969"/>
            <a:ext cx="990600" cy="230832"/>
          </a:xfrm>
          <a:prstGeom prst="rect">
            <a:avLst/>
          </a:prstGeom>
          <a:noFill/>
        </p:spPr>
        <p:txBody>
          <a:bodyPr wrap="square" rtlCol="0">
            <a:spAutoFit/>
          </a:bodyPr>
          <a:lstStyle/>
          <a:p>
            <a:r>
              <a:rPr lang="en-US" sz="900" dirty="0">
                <a:solidFill>
                  <a:srgbClr val="009DDC"/>
                </a:solidFill>
              </a:rPr>
              <a:t>Week 5</a:t>
            </a:r>
          </a:p>
        </p:txBody>
      </p:sp>
      <p:sp>
        <p:nvSpPr>
          <p:cNvPr id="15" name="TextBox 14"/>
          <p:cNvSpPr txBox="1"/>
          <p:nvPr/>
        </p:nvSpPr>
        <p:spPr>
          <a:xfrm>
            <a:off x="5715000" y="5892969"/>
            <a:ext cx="990600" cy="230832"/>
          </a:xfrm>
          <a:prstGeom prst="rect">
            <a:avLst/>
          </a:prstGeom>
          <a:noFill/>
        </p:spPr>
        <p:txBody>
          <a:bodyPr wrap="square" rtlCol="0">
            <a:spAutoFit/>
          </a:bodyPr>
          <a:lstStyle/>
          <a:p>
            <a:r>
              <a:rPr lang="en-US" sz="900" dirty="0">
                <a:solidFill>
                  <a:srgbClr val="009DDC"/>
                </a:solidFill>
              </a:rPr>
              <a:t>Week 4</a:t>
            </a:r>
          </a:p>
        </p:txBody>
      </p:sp>
      <p:sp>
        <p:nvSpPr>
          <p:cNvPr id="16" name="TextBox 15"/>
          <p:cNvSpPr txBox="1"/>
          <p:nvPr/>
        </p:nvSpPr>
        <p:spPr>
          <a:xfrm>
            <a:off x="2514600" y="5816769"/>
            <a:ext cx="990600" cy="230832"/>
          </a:xfrm>
          <a:prstGeom prst="rect">
            <a:avLst/>
          </a:prstGeom>
          <a:noFill/>
        </p:spPr>
        <p:txBody>
          <a:bodyPr wrap="square" rtlCol="0">
            <a:spAutoFit/>
          </a:bodyPr>
          <a:lstStyle/>
          <a:p>
            <a:r>
              <a:rPr lang="en-US" sz="900" dirty="0">
                <a:solidFill>
                  <a:srgbClr val="009DDC"/>
                </a:solidFill>
              </a:rPr>
              <a:t>Week 6</a:t>
            </a:r>
          </a:p>
        </p:txBody>
      </p:sp>
      <p:sp>
        <p:nvSpPr>
          <p:cNvPr id="17" name="TextBox 16"/>
          <p:cNvSpPr txBox="1"/>
          <p:nvPr/>
        </p:nvSpPr>
        <p:spPr>
          <a:xfrm>
            <a:off x="1981200" y="2771001"/>
            <a:ext cx="990600" cy="230832"/>
          </a:xfrm>
          <a:prstGeom prst="rect">
            <a:avLst/>
          </a:prstGeom>
          <a:noFill/>
        </p:spPr>
        <p:txBody>
          <a:bodyPr wrap="square" rtlCol="0">
            <a:spAutoFit/>
          </a:bodyPr>
          <a:lstStyle/>
          <a:p>
            <a:r>
              <a:rPr lang="en-US" sz="900" dirty="0">
                <a:solidFill>
                  <a:srgbClr val="009DDC"/>
                </a:solidFill>
              </a:rPr>
              <a:t>Week 8</a:t>
            </a:r>
          </a:p>
        </p:txBody>
      </p:sp>
      <p:sp>
        <p:nvSpPr>
          <p:cNvPr id="18" name="TextBox 17"/>
          <p:cNvSpPr txBox="1"/>
          <p:nvPr/>
        </p:nvSpPr>
        <p:spPr>
          <a:xfrm>
            <a:off x="1752600" y="4295001"/>
            <a:ext cx="571500" cy="230832"/>
          </a:xfrm>
          <a:prstGeom prst="rect">
            <a:avLst/>
          </a:prstGeom>
          <a:noFill/>
        </p:spPr>
        <p:txBody>
          <a:bodyPr wrap="square" rtlCol="0">
            <a:spAutoFit/>
          </a:bodyPr>
          <a:lstStyle/>
          <a:p>
            <a:r>
              <a:rPr lang="en-US" sz="900" dirty="0">
                <a:solidFill>
                  <a:srgbClr val="009DDC"/>
                </a:solidFill>
              </a:rPr>
              <a:t>Week 7</a:t>
            </a:r>
          </a:p>
        </p:txBody>
      </p:sp>
      <p:sp>
        <p:nvSpPr>
          <p:cNvPr id="19" name="TextBox 18"/>
          <p:cNvSpPr txBox="1"/>
          <p:nvPr/>
        </p:nvSpPr>
        <p:spPr>
          <a:xfrm>
            <a:off x="3286125" y="3075801"/>
            <a:ext cx="2804785" cy="1877437"/>
          </a:xfrm>
          <a:prstGeom prst="rect">
            <a:avLst/>
          </a:prstGeom>
          <a:noFill/>
        </p:spPr>
        <p:txBody>
          <a:bodyPr wrap="square" rtlCol="0">
            <a:spAutoFit/>
          </a:bodyPr>
          <a:lstStyle/>
          <a:p>
            <a:r>
              <a:rPr lang="en-US" sz="1400" b="1" dirty="0">
                <a:solidFill>
                  <a:schemeClr val="accent6">
                    <a:lumMod val="75000"/>
                  </a:schemeClr>
                </a:solidFill>
              </a:rPr>
              <a:t>Kick Off Call</a:t>
            </a:r>
          </a:p>
          <a:p>
            <a:pPr algn="ctr"/>
            <a:endParaRPr lang="en-US" sz="1400" dirty="0">
              <a:solidFill>
                <a:schemeClr val="accent6">
                  <a:lumMod val="75000"/>
                </a:schemeClr>
              </a:solidFill>
            </a:endParaRPr>
          </a:p>
          <a:p>
            <a:pPr marL="285750" indent="-285750">
              <a:buFont typeface="Arial" panose="020B0604020202020204" pitchFamily="34" charset="0"/>
              <a:buChar char="•"/>
            </a:pPr>
            <a:r>
              <a:rPr lang="en-US" sz="1400" dirty="0">
                <a:solidFill>
                  <a:srgbClr val="009DDC"/>
                </a:solidFill>
              </a:rPr>
              <a:t>Identify team</a:t>
            </a:r>
          </a:p>
          <a:p>
            <a:pPr marL="285750" indent="-285750">
              <a:buFont typeface="Arial" panose="020B0604020202020204" pitchFamily="34" charset="0"/>
              <a:buChar char="•"/>
            </a:pPr>
            <a:r>
              <a:rPr lang="en-US" sz="1400" dirty="0">
                <a:solidFill>
                  <a:srgbClr val="009DDC"/>
                </a:solidFill>
              </a:rPr>
              <a:t>Discuss scope</a:t>
            </a:r>
          </a:p>
          <a:p>
            <a:pPr marL="285750" indent="-285750">
              <a:buFont typeface="Arial" panose="020B0604020202020204" pitchFamily="34" charset="0"/>
              <a:buChar char="•"/>
            </a:pPr>
            <a:r>
              <a:rPr lang="en-US" sz="1400" dirty="0">
                <a:solidFill>
                  <a:srgbClr val="009DDC"/>
                </a:solidFill>
              </a:rPr>
              <a:t>Provide prior applications</a:t>
            </a:r>
          </a:p>
          <a:p>
            <a:pPr marL="285750" indent="-285750">
              <a:buFont typeface="Arial" panose="020B0604020202020204" pitchFamily="34" charset="0"/>
              <a:buChar char="•"/>
            </a:pPr>
            <a:r>
              <a:rPr lang="en-US" sz="1400" dirty="0">
                <a:solidFill>
                  <a:srgbClr val="009DDC"/>
                </a:solidFill>
              </a:rPr>
              <a:t>Provide list of scholarships</a:t>
            </a:r>
          </a:p>
          <a:p>
            <a:pPr marL="285750" indent="-285750">
              <a:buFont typeface="Arial" panose="020B0604020202020204" pitchFamily="34" charset="0"/>
              <a:buChar char="•"/>
            </a:pPr>
            <a:r>
              <a:rPr lang="en-US" sz="1400" dirty="0">
                <a:solidFill>
                  <a:srgbClr val="009DDC"/>
                </a:solidFill>
              </a:rPr>
              <a:t>Training</a:t>
            </a:r>
          </a:p>
          <a:p>
            <a:endParaRPr lang="en-US" dirty="0"/>
          </a:p>
        </p:txBody>
      </p:sp>
      <p:sp>
        <p:nvSpPr>
          <p:cNvPr id="20" name="TextBox 19"/>
          <p:cNvSpPr txBox="1"/>
          <p:nvPr/>
        </p:nvSpPr>
        <p:spPr>
          <a:xfrm>
            <a:off x="6476414" y="1561270"/>
            <a:ext cx="1765807" cy="830997"/>
          </a:xfrm>
          <a:prstGeom prst="rect">
            <a:avLst/>
          </a:prstGeom>
          <a:noFill/>
        </p:spPr>
        <p:txBody>
          <a:bodyPr wrap="square" rtlCol="0">
            <a:spAutoFit/>
          </a:bodyPr>
          <a:lstStyle/>
          <a:p>
            <a:r>
              <a:rPr lang="en-US" sz="1200" b="1" dirty="0">
                <a:solidFill>
                  <a:schemeClr val="accent6">
                    <a:lumMod val="75000"/>
                  </a:schemeClr>
                </a:solidFill>
              </a:rPr>
              <a:t>Identify Criteria</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SIS data</a:t>
            </a:r>
          </a:p>
          <a:p>
            <a:pPr marL="285750" indent="-285750">
              <a:buFont typeface="Arial" panose="020B0604020202020204" pitchFamily="34" charset="0"/>
              <a:buChar char="•"/>
            </a:pPr>
            <a:r>
              <a:rPr lang="en-US" sz="1200" dirty="0">
                <a:solidFill>
                  <a:srgbClr val="009DDC"/>
                </a:solidFill>
              </a:rPr>
              <a:t>Online application</a:t>
            </a:r>
          </a:p>
          <a:p>
            <a:pPr marL="285750" indent="-285750">
              <a:buFont typeface="Arial" panose="020B0604020202020204" pitchFamily="34" charset="0"/>
              <a:buChar char="•"/>
            </a:pPr>
            <a:r>
              <a:rPr lang="en-US" sz="1200" dirty="0">
                <a:solidFill>
                  <a:srgbClr val="009DDC"/>
                </a:solidFill>
              </a:rPr>
              <a:t>Training</a:t>
            </a:r>
          </a:p>
        </p:txBody>
      </p:sp>
      <p:sp>
        <p:nvSpPr>
          <p:cNvPr id="21" name="TextBox 20"/>
          <p:cNvSpPr txBox="1"/>
          <p:nvPr/>
        </p:nvSpPr>
        <p:spPr>
          <a:xfrm>
            <a:off x="7216725" y="2886417"/>
            <a:ext cx="1722925" cy="1200329"/>
          </a:xfrm>
          <a:prstGeom prst="rect">
            <a:avLst/>
          </a:prstGeom>
          <a:noFill/>
        </p:spPr>
        <p:txBody>
          <a:bodyPr wrap="square" rtlCol="0">
            <a:spAutoFit/>
          </a:bodyPr>
          <a:lstStyle/>
          <a:p>
            <a:r>
              <a:rPr lang="en-US" sz="1200" b="1" dirty="0">
                <a:solidFill>
                  <a:schemeClr val="accent6">
                    <a:lumMod val="75000"/>
                  </a:schemeClr>
                </a:solidFill>
              </a:rPr>
              <a:t>Site Creation</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Create website</a:t>
            </a:r>
          </a:p>
          <a:p>
            <a:pPr marL="285750" indent="-285750">
              <a:buFont typeface="Arial" panose="020B0604020202020204" pitchFamily="34" charset="0"/>
              <a:buChar char="•"/>
            </a:pPr>
            <a:r>
              <a:rPr lang="en-US" sz="1200" dirty="0">
                <a:solidFill>
                  <a:srgbClr val="009DDC"/>
                </a:solidFill>
              </a:rPr>
              <a:t>Apply database</a:t>
            </a:r>
          </a:p>
          <a:p>
            <a:pPr marL="285750" indent="-285750">
              <a:buFont typeface="Arial" panose="020B0604020202020204" pitchFamily="34" charset="0"/>
              <a:buChar char="•"/>
            </a:pPr>
            <a:r>
              <a:rPr lang="en-US" sz="1200" dirty="0">
                <a:solidFill>
                  <a:srgbClr val="009DDC"/>
                </a:solidFill>
              </a:rPr>
              <a:t>Apply web-skin</a:t>
            </a:r>
          </a:p>
          <a:p>
            <a:pPr marL="285750" indent="-285750">
              <a:buFont typeface="Arial" panose="020B0604020202020204" pitchFamily="34" charset="0"/>
              <a:buChar char="•"/>
            </a:pPr>
            <a:r>
              <a:rPr lang="en-US" sz="1200" dirty="0">
                <a:solidFill>
                  <a:srgbClr val="009DDC"/>
                </a:solidFill>
              </a:rPr>
              <a:t>Authentication</a:t>
            </a:r>
          </a:p>
          <a:p>
            <a:pPr marL="285750" indent="-285750">
              <a:buFont typeface="Arial" panose="020B0604020202020204" pitchFamily="34" charset="0"/>
              <a:buChar char="•"/>
            </a:pPr>
            <a:r>
              <a:rPr lang="en-US" sz="1200" dirty="0">
                <a:solidFill>
                  <a:srgbClr val="009DDC"/>
                </a:solidFill>
              </a:rPr>
              <a:t>Training</a:t>
            </a:r>
          </a:p>
        </p:txBody>
      </p:sp>
      <p:sp>
        <p:nvSpPr>
          <p:cNvPr id="22" name="TextBox 21"/>
          <p:cNvSpPr txBox="1"/>
          <p:nvPr/>
        </p:nvSpPr>
        <p:spPr>
          <a:xfrm>
            <a:off x="838200" y="5562600"/>
            <a:ext cx="2129882" cy="1015663"/>
          </a:xfrm>
          <a:prstGeom prst="rect">
            <a:avLst/>
          </a:prstGeom>
          <a:noFill/>
        </p:spPr>
        <p:txBody>
          <a:bodyPr wrap="square" rtlCol="0">
            <a:spAutoFit/>
          </a:bodyPr>
          <a:lstStyle/>
          <a:p>
            <a:r>
              <a:rPr lang="en-US" sz="1200" b="1" dirty="0">
                <a:solidFill>
                  <a:schemeClr val="accent6">
                    <a:lumMod val="75000"/>
                  </a:schemeClr>
                </a:solidFill>
              </a:rPr>
              <a:t>Load Scholarships</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Load from Excel</a:t>
            </a:r>
          </a:p>
          <a:p>
            <a:pPr marL="285750" indent="-285750">
              <a:buFont typeface="Arial" panose="020B0604020202020204" pitchFamily="34" charset="0"/>
              <a:buChar char="•"/>
            </a:pPr>
            <a:r>
              <a:rPr lang="en-US" sz="1200" dirty="0">
                <a:solidFill>
                  <a:srgbClr val="009DDC"/>
                </a:solidFill>
              </a:rPr>
              <a:t>Create shell</a:t>
            </a:r>
          </a:p>
          <a:p>
            <a:pPr marL="285750" indent="-285750">
              <a:buFont typeface="Arial" panose="020B0604020202020204" pitchFamily="34" charset="0"/>
              <a:buChar char="•"/>
            </a:pPr>
            <a:r>
              <a:rPr lang="en-US" sz="1200" dirty="0">
                <a:solidFill>
                  <a:srgbClr val="009DDC"/>
                </a:solidFill>
              </a:rPr>
              <a:t>Add requirements</a:t>
            </a:r>
          </a:p>
          <a:p>
            <a:pPr marL="285750" indent="-285750">
              <a:buFont typeface="Arial" panose="020B0604020202020204" pitchFamily="34" charset="0"/>
              <a:buChar char="•"/>
            </a:pPr>
            <a:r>
              <a:rPr lang="en-US" sz="1200" dirty="0">
                <a:solidFill>
                  <a:srgbClr val="009DDC"/>
                </a:solidFill>
              </a:rPr>
              <a:t>Training</a:t>
            </a:r>
          </a:p>
        </p:txBody>
      </p:sp>
      <p:sp>
        <p:nvSpPr>
          <p:cNvPr id="23" name="TextBox 22"/>
          <p:cNvSpPr txBox="1"/>
          <p:nvPr/>
        </p:nvSpPr>
        <p:spPr>
          <a:xfrm>
            <a:off x="7049233" y="4525833"/>
            <a:ext cx="1630993" cy="646331"/>
          </a:xfrm>
          <a:prstGeom prst="rect">
            <a:avLst/>
          </a:prstGeom>
          <a:noFill/>
        </p:spPr>
        <p:txBody>
          <a:bodyPr wrap="square" rtlCol="0">
            <a:spAutoFit/>
          </a:bodyPr>
          <a:lstStyle/>
          <a:p>
            <a:r>
              <a:rPr lang="en-US" sz="1200" b="1" dirty="0">
                <a:solidFill>
                  <a:schemeClr val="accent6">
                    <a:lumMod val="75000"/>
                  </a:schemeClr>
                </a:solidFill>
              </a:rPr>
              <a:t>Data Mapping</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Map SIS data</a:t>
            </a:r>
          </a:p>
          <a:p>
            <a:pPr marL="285750" indent="-285750">
              <a:buFont typeface="Arial" panose="020B0604020202020204" pitchFamily="34" charset="0"/>
              <a:buChar char="•"/>
            </a:pPr>
            <a:r>
              <a:rPr lang="en-US" sz="1200" dirty="0">
                <a:solidFill>
                  <a:srgbClr val="009DDC"/>
                </a:solidFill>
              </a:rPr>
              <a:t>Training</a:t>
            </a:r>
          </a:p>
        </p:txBody>
      </p:sp>
      <p:sp>
        <p:nvSpPr>
          <p:cNvPr id="24" name="TextBox 23"/>
          <p:cNvSpPr txBox="1"/>
          <p:nvPr/>
        </p:nvSpPr>
        <p:spPr>
          <a:xfrm>
            <a:off x="6819900" y="5296060"/>
            <a:ext cx="2804785" cy="1107996"/>
          </a:xfrm>
          <a:prstGeom prst="rect">
            <a:avLst/>
          </a:prstGeom>
          <a:noFill/>
        </p:spPr>
        <p:txBody>
          <a:bodyPr wrap="square" rtlCol="0">
            <a:spAutoFit/>
          </a:bodyPr>
          <a:lstStyle/>
          <a:p>
            <a:r>
              <a:rPr lang="en-US" sz="1200" b="1" dirty="0">
                <a:solidFill>
                  <a:schemeClr val="accent6">
                    <a:lumMod val="75000"/>
                  </a:schemeClr>
                </a:solidFill>
              </a:rPr>
              <a:t>Create Applications</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Create student applications</a:t>
            </a:r>
          </a:p>
          <a:p>
            <a:pPr marL="285750" indent="-285750">
              <a:buFont typeface="Arial" panose="020B0604020202020204" pitchFamily="34" charset="0"/>
              <a:buChar char="•"/>
            </a:pPr>
            <a:r>
              <a:rPr lang="en-US" sz="1200" dirty="0">
                <a:solidFill>
                  <a:srgbClr val="009DDC"/>
                </a:solidFill>
              </a:rPr>
              <a:t>Smart application logic</a:t>
            </a:r>
          </a:p>
          <a:p>
            <a:pPr marL="285750" indent="-285750">
              <a:buFont typeface="Arial" panose="020B0604020202020204" pitchFamily="34" charset="0"/>
              <a:buChar char="•"/>
            </a:pPr>
            <a:r>
              <a:rPr lang="en-US" sz="1200" dirty="0">
                <a:solidFill>
                  <a:srgbClr val="009DDC"/>
                </a:solidFill>
              </a:rPr>
              <a:t>Training</a:t>
            </a:r>
          </a:p>
          <a:p>
            <a:endParaRPr lang="en-US" dirty="0"/>
          </a:p>
        </p:txBody>
      </p:sp>
      <p:sp>
        <p:nvSpPr>
          <p:cNvPr id="25" name="TextBox 24"/>
          <p:cNvSpPr txBox="1"/>
          <p:nvPr/>
        </p:nvSpPr>
        <p:spPr>
          <a:xfrm>
            <a:off x="158594" y="4343400"/>
            <a:ext cx="2549805" cy="1015663"/>
          </a:xfrm>
          <a:prstGeom prst="rect">
            <a:avLst/>
          </a:prstGeom>
          <a:noFill/>
        </p:spPr>
        <p:txBody>
          <a:bodyPr wrap="square" rtlCol="0">
            <a:spAutoFit/>
          </a:bodyPr>
          <a:lstStyle/>
          <a:p>
            <a:r>
              <a:rPr lang="en-US" sz="1200" b="1" dirty="0">
                <a:solidFill>
                  <a:schemeClr val="accent6">
                    <a:lumMod val="75000"/>
                  </a:schemeClr>
                </a:solidFill>
              </a:rPr>
              <a:t>Data Imports</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Set up SFTP folders</a:t>
            </a:r>
          </a:p>
          <a:p>
            <a:pPr marL="285750" indent="-285750">
              <a:buFont typeface="Arial" panose="020B0604020202020204" pitchFamily="34" charset="0"/>
              <a:buChar char="•"/>
            </a:pPr>
            <a:r>
              <a:rPr lang="en-US" sz="1200" dirty="0">
                <a:solidFill>
                  <a:srgbClr val="009DDC"/>
                </a:solidFill>
              </a:rPr>
              <a:t>Test data import process</a:t>
            </a:r>
          </a:p>
          <a:p>
            <a:pPr marL="285750" indent="-285750">
              <a:buFont typeface="Arial" panose="020B0604020202020204" pitchFamily="34" charset="0"/>
              <a:buChar char="•"/>
            </a:pPr>
            <a:r>
              <a:rPr lang="en-US" sz="1200" dirty="0">
                <a:solidFill>
                  <a:srgbClr val="009DDC"/>
                </a:solidFill>
              </a:rPr>
              <a:t>Schedule</a:t>
            </a:r>
          </a:p>
          <a:p>
            <a:pPr marL="285750" indent="-285750">
              <a:buFont typeface="Arial" panose="020B0604020202020204" pitchFamily="34" charset="0"/>
              <a:buChar char="•"/>
            </a:pPr>
            <a:r>
              <a:rPr lang="en-US" sz="1200" dirty="0">
                <a:solidFill>
                  <a:srgbClr val="009DDC"/>
                </a:solidFill>
              </a:rPr>
              <a:t>Test / Train</a:t>
            </a:r>
          </a:p>
        </p:txBody>
      </p:sp>
      <p:sp>
        <p:nvSpPr>
          <p:cNvPr id="26" name="TextBox 25"/>
          <p:cNvSpPr txBox="1"/>
          <p:nvPr/>
        </p:nvSpPr>
        <p:spPr>
          <a:xfrm>
            <a:off x="252741" y="2631331"/>
            <a:ext cx="1804660" cy="1015663"/>
          </a:xfrm>
          <a:prstGeom prst="rect">
            <a:avLst/>
          </a:prstGeom>
          <a:noFill/>
        </p:spPr>
        <p:txBody>
          <a:bodyPr wrap="square" rtlCol="0">
            <a:spAutoFit/>
          </a:bodyPr>
          <a:lstStyle/>
          <a:p>
            <a:r>
              <a:rPr lang="en-US" sz="1200" b="1" dirty="0">
                <a:solidFill>
                  <a:schemeClr val="accent6">
                    <a:lumMod val="75000"/>
                  </a:schemeClr>
                </a:solidFill>
              </a:rPr>
              <a:t>Testing</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Test data imports</a:t>
            </a:r>
          </a:p>
          <a:p>
            <a:pPr marL="285750" indent="-285750">
              <a:buFont typeface="Arial" panose="020B0604020202020204" pitchFamily="34" charset="0"/>
              <a:buChar char="•"/>
            </a:pPr>
            <a:r>
              <a:rPr lang="en-US" sz="1200" dirty="0">
                <a:solidFill>
                  <a:srgbClr val="009DDC"/>
                </a:solidFill>
              </a:rPr>
              <a:t>Test applications</a:t>
            </a:r>
          </a:p>
          <a:p>
            <a:pPr marL="285750" indent="-285750">
              <a:buFont typeface="Arial" panose="020B0604020202020204" pitchFamily="34" charset="0"/>
              <a:buChar char="•"/>
            </a:pPr>
            <a:r>
              <a:rPr lang="en-US" sz="1200" dirty="0">
                <a:solidFill>
                  <a:srgbClr val="009DDC"/>
                </a:solidFill>
              </a:rPr>
              <a:t>Pilot group?</a:t>
            </a:r>
          </a:p>
          <a:p>
            <a:pPr marL="285750" indent="-285750">
              <a:buFont typeface="Arial" panose="020B0604020202020204" pitchFamily="34" charset="0"/>
              <a:buChar char="•"/>
            </a:pPr>
            <a:r>
              <a:rPr lang="en-US" sz="1200" dirty="0">
                <a:solidFill>
                  <a:srgbClr val="009DDC"/>
                </a:solidFill>
              </a:rPr>
              <a:t>Training</a:t>
            </a:r>
          </a:p>
        </p:txBody>
      </p:sp>
      <p:sp>
        <p:nvSpPr>
          <p:cNvPr id="27" name="TextBox 26"/>
          <p:cNvSpPr txBox="1"/>
          <p:nvPr/>
        </p:nvSpPr>
        <p:spPr>
          <a:xfrm>
            <a:off x="381000" y="1249486"/>
            <a:ext cx="2486778" cy="830997"/>
          </a:xfrm>
          <a:prstGeom prst="rect">
            <a:avLst/>
          </a:prstGeom>
          <a:noFill/>
        </p:spPr>
        <p:txBody>
          <a:bodyPr wrap="square" rtlCol="0">
            <a:spAutoFit/>
          </a:bodyPr>
          <a:lstStyle/>
          <a:p>
            <a:r>
              <a:rPr lang="en-US" sz="1200" b="1" dirty="0">
                <a:solidFill>
                  <a:schemeClr val="accent6">
                    <a:lumMod val="75000"/>
                  </a:schemeClr>
                </a:solidFill>
              </a:rPr>
              <a:t>GO LIVE!</a:t>
            </a:r>
            <a:endParaRPr lang="en-US" sz="1200" dirty="0">
              <a:solidFill>
                <a:schemeClr val="accent6">
                  <a:lumMod val="75000"/>
                </a:schemeClr>
              </a:solidFill>
            </a:endParaRPr>
          </a:p>
          <a:p>
            <a:pPr marL="285750" indent="-285750">
              <a:buFont typeface="Arial" panose="020B0604020202020204" pitchFamily="34" charset="0"/>
              <a:buChar char="•"/>
            </a:pPr>
            <a:r>
              <a:rPr lang="en-US" sz="1200" dirty="0">
                <a:solidFill>
                  <a:srgbClr val="009DDC"/>
                </a:solidFill>
              </a:rPr>
              <a:t>Average 8-12 weeks</a:t>
            </a:r>
          </a:p>
          <a:p>
            <a:pPr marL="285750" indent="-285750">
              <a:buFont typeface="Arial" panose="020B0604020202020204" pitchFamily="34" charset="0"/>
              <a:buChar char="•"/>
            </a:pPr>
            <a:r>
              <a:rPr lang="en-US" sz="1200" dirty="0">
                <a:solidFill>
                  <a:srgbClr val="009DDC"/>
                </a:solidFill>
              </a:rPr>
              <a:t>Date is always client driven</a:t>
            </a:r>
          </a:p>
          <a:p>
            <a:pPr marL="285750" indent="-285750">
              <a:buFont typeface="Arial" panose="020B0604020202020204" pitchFamily="34" charset="0"/>
              <a:buChar char="•"/>
            </a:pPr>
            <a:r>
              <a:rPr lang="en-US" sz="1200" dirty="0">
                <a:solidFill>
                  <a:srgbClr val="009DDC"/>
                </a:solidFill>
              </a:rPr>
              <a:t>Variable: Client resources</a:t>
            </a:r>
          </a:p>
        </p:txBody>
      </p:sp>
      <p:grpSp>
        <p:nvGrpSpPr>
          <p:cNvPr id="29" name="Group 28"/>
          <p:cNvGrpSpPr/>
          <p:nvPr/>
        </p:nvGrpSpPr>
        <p:grpSpPr>
          <a:xfrm>
            <a:off x="-17616" y="0"/>
            <a:ext cx="9161616" cy="1093167"/>
            <a:chOff x="-17280" y="185169"/>
            <a:chExt cx="9161616" cy="1093167"/>
          </a:xfrm>
        </p:grpSpPr>
        <p:pic>
          <p:nvPicPr>
            <p:cNvPr id="30" name="Picture 29"/>
            <p:cNvPicPr>
              <a:picLocks noChangeAspect="1"/>
            </p:cNvPicPr>
            <p:nvPr/>
          </p:nvPicPr>
          <p:blipFill rotWithShape="1">
            <a:blip r:embed="rId7"/>
            <a:srcRect l="20951" t="40284" b="8016"/>
            <a:stretch/>
          </p:blipFill>
          <p:spPr>
            <a:xfrm>
              <a:off x="-17280" y="185169"/>
              <a:ext cx="7256616" cy="1093166"/>
            </a:xfrm>
            <a:prstGeom prst="rect">
              <a:avLst/>
            </a:prstGeom>
          </p:spPr>
        </p:pic>
        <p:pic>
          <p:nvPicPr>
            <p:cNvPr id="31" name="Picture 30"/>
            <p:cNvPicPr>
              <a:picLocks noChangeAspect="1"/>
            </p:cNvPicPr>
            <p:nvPr/>
          </p:nvPicPr>
          <p:blipFill rotWithShape="1">
            <a:blip r:embed="rId7"/>
            <a:srcRect l="78116" t="39505" b="8119"/>
            <a:stretch/>
          </p:blipFill>
          <p:spPr>
            <a:xfrm>
              <a:off x="7135368" y="185169"/>
              <a:ext cx="2008968" cy="1093167"/>
            </a:xfrm>
            <a:prstGeom prst="rect">
              <a:avLst/>
            </a:prstGeom>
          </p:spPr>
        </p:pic>
      </p:grpSp>
      <p:sp>
        <p:nvSpPr>
          <p:cNvPr id="7" name="Rectangle 6"/>
          <p:cNvSpPr/>
          <p:nvPr/>
        </p:nvSpPr>
        <p:spPr>
          <a:xfrm>
            <a:off x="4282285" y="304800"/>
            <a:ext cx="4480715" cy="523220"/>
          </a:xfrm>
          <a:prstGeom prst="rect">
            <a:avLst/>
          </a:prstGeom>
        </p:spPr>
        <p:txBody>
          <a:bodyPr wrap="none">
            <a:spAutoFit/>
          </a:bodyPr>
          <a:lstStyle/>
          <a:p>
            <a:pPr algn="r"/>
            <a:r>
              <a:rPr lang="en-US" sz="2800" b="1" dirty="0">
                <a:solidFill>
                  <a:schemeClr val="bg1"/>
                </a:solidFill>
              </a:rPr>
              <a:t>Implementation Lifecycle</a:t>
            </a:r>
          </a:p>
        </p:txBody>
      </p:sp>
      <p:pic>
        <p:nvPicPr>
          <p:cNvPr id="2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6185173"/>
            <a:ext cx="1292512" cy="49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69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524000"/>
            <a:ext cx="4413152" cy="23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676400"/>
            <a:ext cx="3124200" cy="344709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Before Scholarship Manager</a:t>
            </a:r>
          </a:p>
          <a:p>
            <a:endParaRPr lang="en-US" sz="1400" dirty="0">
              <a:latin typeface="Arial Narrow" panose="020B0606020202030204" pitchFamily="34" charset="0"/>
            </a:endParaRP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Arduous application process</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Labor intensive and time consuming for students and Financial Aid Office employees alike</a:t>
            </a: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The amount of work meant scholarships frequently weren’t awarded until just weeks before the fall quarter</a:t>
            </a:r>
          </a:p>
          <a:p>
            <a:endParaRPr lang="en-US" dirty="0">
              <a:latin typeface="Arial Narrow" panose="020B0606020202030204" pitchFamily="34" charset="0"/>
            </a:endParaRPr>
          </a:p>
          <a:p>
            <a:endParaRPr lang="en-US" dirty="0">
              <a:latin typeface="Arial Narrow" panose="020B0606020202030204" pitchFamily="34" charset="0"/>
            </a:endParaRPr>
          </a:p>
        </p:txBody>
      </p:sp>
      <p:sp>
        <p:nvSpPr>
          <p:cNvPr id="5" name="Rectangle 4"/>
          <p:cNvSpPr/>
          <p:nvPr/>
        </p:nvSpPr>
        <p:spPr>
          <a:xfrm>
            <a:off x="3508508" y="4114800"/>
            <a:ext cx="4648200" cy="2277547"/>
          </a:xfrm>
          <a:prstGeom prst="rect">
            <a:avLst/>
          </a:prstGeom>
        </p:spPr>
        <p:txBody>
          <a:bodyPr wrap="square">
            <a:spAutoFit/>
          </a:bodyPr>
          <a:lstStyle/>
          <a:p>
            <a:r>
              <a:rPr lang="en-US" sz="1600" b="1" dirty="0">
                <a:solidFill>
                  <a:srgbClr val="E7935B"/>
                </a:solidFill>
                <a:latin typeface="Arial" panose="020B0604020202020204" pitchFamily="34" charset="0"/>
                <a:cs typeface="Arial" panose="020B0604020202020204" pitchFamily="34" charset="0"/>
              </a:rPr>
              <a:t>With Scholarship Manager</a:t>
            </a:r>
          </a:p>
          <a:p>
            <a:endParaRPr lang="en-US" sz="1400" b="1" dirty="0">
              <a:solidFill>
                <a:srgbClr val="E7935B"/>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The process now is a shadow of its former self</a:t>
            </a:r>
          </a:p>
          <a:p>
            <a:pPr marL="28575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103 percent increase in number of applications</a:t>
            </a:r>
          </a:p>
          <a:p>
            <a:pPr marL="28575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Eliminated the need for paper copies</a:t>
            </a:r>
          </a:p>
          <a:p>
            <a:pPr marL="28575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Scholarships are being awarded in April now,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four months sooner than in previous years</a:t>
            </a:r>
          </a:p>
          <a:p>
            <a:pPr marL="285750" indent="-285750">
              <a:buFont typeface="Wingdings" panose="05000000000000000000" pitchFamily="2" charset="2"/>
              <a:buChar char="ü"/>
            </a:pPr>
            <a:r>
              <a:rPr lang="en-US" sz="1400" dirty="0">
                <a:latin typeface="Arial" panose="020B0604020202020204" pitchFamily="34" charset="0"/>
                <a:cs typeface="Arial" panose="020B0604020202020204" pitchFamily="34" charset="0"/>
              </a:rPr>
              <a:t>More competitive with other universities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 our recruitment and retention efforts</a:t>
            </a:r>
          </a:p>
          <a:p>
            <a:pPr marL="285750" indent="-285750">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3276600" y="1066800"/>
            <a:ext cx="5410200" cy="461665"/>
          </a:xfrm>
          <a:prstGeom prst="rect">
            <a:avLst/>
          </a:prstGeom>
          <a:noFill/>
        </p:spPr>
        <p:txBody>
          <a:bodyPr wrap="square" rtlCol="0">
            <a:spAutoFit/>
          </a:bodyPr>
          <a:lstStyle/>
          <a:p>
            <a:pPr fontAlgn="auto">
              <a:spcBef>
                <a:spcPts val="0"/>
              </a:spcBef>
              <a:spcAft>
                <a:spcPts val="0"/>
              </a:spcAft>
            </a:pPr>
            <a:r>
              <a:rPr lang="en-US" sz="2400" b="1" dirty="0">
                <a:solidFill>
                  <a:srgbClr val="E7935B"/>
                </a:solidFill>
                <a:latin typeface="Arial Narrow" panose="020B0606020202030204" pitchFamily="34" charset="0"/>
              </a:rPr>
              <a:t>California State University, San Bernardino</a:t>
            </a:r>
          </a:p>
        </p:txBody>
      </p:sp>
      <p:sp>
        <p:nvSpPr>
          <p:cNvPr id="10"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grpSp>
        <p:nvGrpSpPr>
          <p:cNvPr id="11" name="Group 10"/>
          <p:cNvGrpSpPr/>
          <p:nvPr/>
        </p:nvGrpSpPr>
        <p:grpSpPr>
          <a:xfrm>
            <a:off x="-17616" y="0"/>
            <a:ext cx="9161616" cy="1093167"/>
            <a:chOff x="-17280" y="185169"/>
            <a:chExt cx="9161616" cy="1093167"/>
          </a:xfrm>
        </p:grpSpPr>
        <p:pic>
          <p:nvPicPr>
            <p:cNvPr id="12" name="Picture 11"/>
            <p:cNvPicPr>
              <a:picLocks noChangeAspect="1"/>
            </p:cNvPicPr>
            <p:nvPr/>
          </p:nvPicPr>
          <p:blipFill rotWithShape="1">
            <a:blip r:embed="rId3"/>
            <a:srcRect l="20951" t="40284" b="8016"/>
            <a:stretch/>
          </p:blipFill>
          <p:spPr>
            <a:xfrm>
              <a:off x="-17280" y="185169"/>
              <a:ext cx="7256616" cy="1093166"/>
            </a:xfrm>
            <a:prstGeom prst="rect">
              <a:avLst/>
            </a:prstGeom>
          </p:spPr>
        </p:pic>
        <p:pic>
          <p:nvPicPr>
            <p:cNvPr id="13" name="Picture 12"/>
            <p:cNvPicPr>
              <a:picLocks noChangeAspect="1"/>
            </p:cNvPicPr>
            <p:nvPr/>
          </p:nvPicPr>
          <p:blipFill rotWithShape="1">
            <a:blip r:embed="rId3"/>
            <a:srcRect l="78116" t="39505" b="8119"/>
            <a:stretch/>
          </p:blipFill>
          <p:spPr>
            <a:xfrm>
              <a:off x="7135368" y="185169"/>
              <a:ext cx="2008968" cy="1093167"/>
            </a:xfrm>
            <a:prstGeom prst="rect">
              <a:avLst/>
            </a:prstGeom>
          </p:spPr>
        </p:pic>
      </p:grpSp>
      <p:sp>
        <p:nvSpPr>
          <p:cNvPr id="14" name="Rectangle 13"/>
          <p:cNvSpPr/>
          <p:nvPr/>
        </p:nvSpPr>
        <p:spPr>
          <a:xfrm>
            <a:off x="5468049" y="304800"/>
            <a:ext cx="3368263" cy="523220"/>
          </a:xfrm>
          <a:prstGeom prst="rect">
            <a:avLst/>
          </a:prstGeom>
        </p:spPr>
        <p:txBody>
          <a:bodyPr wrap="square">
            <a:spAutoFit/>
          </a:bodyPr>
          <a:lstStyle/>
          <a:p>
            <a:pPr algn="r"/>
            <a:r>
              <a:rPr lang="en-US" sz="2800" b="1" dirty="0">
                <a:solidFill>
                  <a:schemeClr val="bg1"/>
                </a:solidFill>
              </a:rPr>
              <a:t>Client Feedback</a:t>
            </a: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3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136" y="1456048"/>
            <a:ext cx="8204464" cy="4868551"/>
          </a:xfrm>
        </p:spPr>
        <p:txBody>
          <a:bodyPr/>
          <a:lstStyle/>
          <a:p>
            <a:pPr algn="l"/>
            <a:r>
              <a:rPr lang="en-US" sz="3600" b="1" dirty="0">
                <a:solidFill>
                  <a:schemeClr val="tx1"/>
                </a:solidFill>
              </a:rPr>
              <a:t>Objective:</a:t>
            </a:r>
          </a:p>
          <a:p>
            <a:pPr algn="l"/>
            <a:endParaRPr lang="en-US" sz="1600" b="1" dirty="0">
              <a:solidFill>
                <a:schemeClr val="tx1"/>
              </a:solidFill>
            </a:endParaRPr>
          </a:p>
          <a:p>
            <a:pPr algn="l"/>
            <a:endParaRPr lang="en-US" sz="100" dirty="0">
              <a:solidFill>
                <a:schemeClr val="tx1"/>
              </a:solidFill>
            </a:endParaRPr>
          </a:p>
          <a:p>
            <a:pPr algn="l"/>
            <a:r>
              <a:rPr lang="en-US" sz="2400" dirty="0">
                <a:solidFill>
                  <a:schemeClr val="tx1"/>
                </a:solidFill>
              </a:rPr>
              <a:t>Share how the Mississippi University for Women simplified their scholarship review and selection processes through data integration with Banner and Scholarship Manager.  </a:t>
            </a:r>
          </a:p>
          <a:p>
            <a:pPr algn="l"/>
            <a:endParaRPr lang="en-US" sz="1600" dirty="0">
              <a:solidFill>
                <a:schemeClr val="tx1"/>
              </a:solidFill>
            </a:endParaRPr>
          </a:p>
          <a:p>
            <a:pPr algn="l"/>
            <a:r>
              <a:rPr lang="en-US" sz="2400" dirty="0">
                <a:solidFill>
                  <a:schemeClr val="tx1"/>
                </a:solidFill>
              </a:rPr>
              <a:t>Highlight other workflow and integration opportunities, available in Scholarship Manager, that can help you streamline your scholarship workflows.</a:t>
            </a:r>
          </a:p>
          <a:p>
            <a:endParaRPr lang="en-US" dirty="0"/>
          </a:p>
        </p:txBody>
      </p:sp>
      <p:grpSp>
        <p:nvGrpSpPr>
          <p:cNvPr id="7" name="Group 6"/>
          <p:cNvGrpSpPr/>
          <p:nvPr/>
        </p:nvGrpSpPr>
        <p:grpSpPr>
          <a:xfrm>
            <a:off x="0" y="0"/>
            <a:ext cx="9144000" cy="1262631"/>
            <a:chOff x="-27432" y="185169"/>
            <a:chExt cx="9199200" cy="1262631"/>
          </a:xfrm>
        </p:grpSpPr>
        <p:pic>
          <p:nvPicPr>
            <p:cNvPr id="8" name="Picture 7"/>
            <p:cNvPicPr>
              <a:picLocks noChangeAspect="1"/>
            </p:cNvPicPr>
            <p:nvPr/>
          </p:nvPicPr>
          <p:blipFill rotWithShape="1">
            <a:blip r:embed="rId2"/>
            <a:srcRect l="20951" t="40284" b="1"/>
            <a:stretch/>
          </p:blipFill>
          <p:spPr>
            <a:xfrm>
              <a:off x="-27432" y="185169"/>
              <a:ext cx="7256616" cy="1262631"/>
            </a:xfrm>
            <a:prstGeom prst="rect">
              <a:avLst/>
            </a:prstGeom>
          </p:spPr>
        </p:pic>
        <p:pic>
          <p:nvPicPr>
            <p:cNvPr id="9" name="Picture 8"/>
            <p:cNvPicPr>
              <a:picLocks noChangeAspect="1"/>
            </p:cNvPicPr>
            <p:nvPr/>
          </p:nvPicPr>
          <p:blipFill rotWithShape="1">
            <a:blip r:embed="rId2"/>
            <a:srcRect l="78116" t="39505"/>
            <a:stretch/>
          </p:blipFill>
          <p:spPr>
            <a:xfrm>
              <a:off x="7162800" y="185169"/>
              <a:ext cx="2008968" cy="1262631"/>
            </a:xfrm>
            <a:prstGeom prst="rect">
              <a:avLst/>
            </a:prstGeom>
          </p:spPr>
        </p:pic>
      </p:grpSp>
      <p:pic>
        <p:nvPicPr>
          <p:cNvPr id="10" name="Picture 9"/>
          <p:cNvPicPr>
            <a:picLocks noChangeAspect="1"/>
          </p:cNvPicPr>
          <p:nvPr/>
        </p:nvPicPr>
        <p:blipFill>
          <a:blip r:embed="rId3"/>
          <a:stretch>
            <a:fillRect/>
          </a:stretch>
        </p:blipFill>
        <p:spPr>
          <a:xfrm>
            <a:off x="5744307" y="193418"/>
            <a:ext cx="2828695" cy="806105"/>
          </a:xfrm>
          <a:prstGeom prst="rect">
            <a:avLst/>
          </a:prstGeom>
        </p:spPr>
      </p:pic>
      <p:sp>
        <p:nvSpPr>
          <p:cNvPr id="11"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4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sp>
        <p:nvSpPr>
          <p:cNvPr id="7" name="Text Box 7"/>
          <p:cNvSpPr txBox="1">
            <a:spLocks noChangeArrowheads="1"/>
          </p:cNvSpPr>
          <p:nvPr/>
        </p:nvSpPr>
        <p:spPr bwMode="auto">
          <a:xfrm>
            <a:off x="228600" y="1295400"/>
            <a:ext cx="8686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latin typeface="Arial Narrow" panose="020B0606020202030204" pitchFamily="34" charset="0"/>
              </a:rPr>
              <a:t>"One of the biggest reasons that I feel we made the right decision in selecting and using Scholarship Manager as our endowed scholarship application processing solution is because they keep adding enhancements to meet schools' needs.  In the last few years, there have been a number of enhancements that make our jobs easier….. That's a great thing.  And believe me, it is usable enhancement, not just a bunch of 'fluff.'  Scholarship Manager is AWESOME in filling the gap for what our ERP cannot do.“</a:t>
            </a:r>
            <a:r>
              <a:rPr lang="en-US" dirty="0">
                <a:latin typeface="Arial Narrow" panose="020B0606020202030204" pitchFamily="34" charset="0"/>
              </a:rPr>
              <a:t>	        </a:t>
            </a:r>
            <a:r>
              <a:rPr lang="en-US" sz="1600" dirty="0">
                <a:latin typeface="Arial Narrow" panose="020B0606020202030204" pitchFamily="34" charset="0"/>
              </a:rPr>
              <a:t>				</a:t>
            </a:r>
          </a:p>
          <a:p>
            <a:r>
              <a:rPr lang="en-US" sz="1600" i="1" dirty="0">
                <a:latin typeface="Arial Narrow" panose="020B0606020202030204" pitchFamily="34" charset="0"/>
              </a:rPr>
              <a:t>					      George Fox University</a:t>
            </a:r>
            <a:endParaRPr lang="en-US" i="1" dirty="0">
              <a:latin typeface="Arial Narrow" panose="020B0606020202030204" pitchFamily="34" charset="0"/>
            </a:endParaRPr>
          </a:p>
        </p:txBody>
      </p:sp>
      <p:sp>
        <p:nvSpPr>
          <p:cNvPr id="6" name="TextBox 5"/>
          <p:cNvSpPr txBox="1"/>
          <p:nvPr/>
        </p:nvSpPr>
        <p:spPr>
          <a:xfrm>
            <a:off x="228600" y="3255506"/>
            <a:ext cx="8763000" cy="2339102"/>
          </a:xfrm>
          <a:prstGeom prst="rect">
            <a:avLst/>
          </a:prstGeom>
          <a:noFill/>
        </p:spPr>
        <p:txBody>
          <a:bodyPr wrap="square" rtlCol="0">
            <a:spAutoFit/>
          </a:bodyPr>
          <a:lstStyle/>
          <a:p>
            <a:r>
              <a:rPr lang="en-US" sz="1600" dirty="0">
                <a:latin typeface="Arial Narrow" pitchFamily="34" charset="0"/>
              </a:rPr>
              <a:t>“We purchased this package about 10 years ago and I can personally tell you it saves hundreds of hours every year in awarding scholarships.  It truly saved my staff and I having to work weekends for weeks on-end to get scholarships awarded.  Even my Register said to me, I can't believe all those years he had to run hundreds of reports for me to get at list of potential students to award scholarships for each semester. </a:t>
            </a:r>
          </a:p>
          <a:p>
            <a:r>
              <a:rPr lang="en-US" sz="1600" dirty="0">
                <a:latin typeface="Arial Narrow" pitchFamily="34" charset="0"/>
              </a:rPr>
              <a:t> </a:t>
            </a:r>
          </a:p>
          <a:p>
            <a:r>
              <a:rPr lang="en-US" sz="1600" dirty="0">
                <a:latin typeface="Arial Narrow" pitchFamily="34" charset="0"/>
              </a:rPr>
              <a:t>It is a one-stop shop for students, one application, parents and students really appreciate it.  The criteria is established for each scholarship ahead of time and the system provides list of qualified students and we then send to committees for final selections.”</a:t>
            </a:r>
          </a:p>
          <a:p>
            <a:r>
              <a:rPr lang="en-US" dirty="0">
                <a:latin typeface="Arial Narrow" pitchFamily="34" charset="0"/>
              </a:rPr>
              <a:t> 					      </a:t>
            </a:r>
            <a:r>
              <a:rPr lang="en-US" sz="1600" i="1" dirty="0">
                <a:latin typeface="Arial Narrow" pitchFamily="34" charset="0"/>
              </a:rPr>
              <a:t>Pennsylvania College of Technology</a:t>
            </a:r>
          </a:p>
        </p:txBody>
      </p:sp>
      <p:grpSp>
        <p:nvGrpSpPr>
          <p:cNvPr id="9" name="Group 8"/>
          <p:cNvGrpSpPr/>
          <p:nvPr/>
        </p:nvGrpSpPr>
        <p:grpSpPr>
          <a:xfrm>
            <a:off x="-17616" y="0"/>
            <a:ext cx="9161616" cy="1093167"/>
            <a:chOff x="-17280" y="185169"/>
            <a:chExt cx="9161616" cy="1093167"/>
          </a:xfrm>
        </p:grpSpPr>
        <p:pic>
          <p:nvPicPr>
            <p:cNvPr id="10" name="Picture 9"/>
            <p:cNvPicPr>
              <a:picLocks noChangeAspect="1"/>
            </p:cNvPicPr>
            <p:nvPr/>
          </p:nvPicPr>
          <p:blipFill rotWithShape="1">
            <a:blip r:embed="rId2"/>
            <a:srcRect l="20951" t="40284" b="8016"/>
            <a:stretch/>
          </p:blipFill>
          <p:spPr>
            <a:xfrm>
              <a:off x="-17280" y="185169"/>
              <a:ext cx="7256616" cy="1093166"/>
            </a:xfrm>
            <a:prstGeom prst="rect">
              <a:avLst/>
            </a:prstGeom>
          </p:spPr>
        </p:pic>
        <p:pic>
          <p:nvPicPr>
            <p:cNvPr id="11" name="Picture 10"/>
            <p:cNvPicPr>
              <a:picLocks noChangeAspect="1"/>
            </p:cNvPicPr>
            <p:nvPr/>
          </p:nvPicPr>
          <p:blipFill rotWithShape="1">
            <a:blip r:embed="rId2"/>
            <a:srcRect l="78116" t="39505" b="8119"/>
            <a:stretch/>
          </p:blipFill>
          <p:spPr>
            <a:xfrm>
              <a:off x="7135368" y="185169"/>
              <a:ext cx="2008968" cy="1093167"/>
            </a:xfrm>
            <a:prstGeom prst="rect">
              <a:avLst/>
            </a:prstGeom>
          </p:spPr>
        </p:pic>
      </p:grpSp>
      <p:sp>
        <p:nvSpPr>
          <p:cNvPr id="12" name="Rectangle 11"/>
          <p:cNvSpPr/>
          <p:nvPr/>
        </p:nvSpPr>
        <p:spPr>
          <a:xfrm>
            <a:off x="5468049" y="304800"/>
            <a:ext cx="3368263" cy="523220"/>
          </a:xfrm>
          <a:prstGeom prst="rect">
            <a:avLst/>
          </a:prstGeom>
        </p:spPr>
        <p:txBody>
          <a:bodyPr wrap="square">
            <a:spAutoFit/>
          </a:bodyPr>
          <a:lstStyle/>
          <a:p>
            <a:pPr algn="r"/>
            <a:r>
              <a:rPr lang="en-US" sz="2800" b="1" dirty="0">
                <a:solidFill>
                  <a:schemeClr val="bg1"/>
                </a:solidFill>
              </a:rPr>
              <a:t>Client Feedback</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09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sp>
        <p:nvSpPr>
          <p:cNvPr id="9" name="Text Box 7"/>
          <p:cNvSpPr txBox="1">
            <a:spLocks noChangeArrowheads="1"/>
          </p:cNvSpPr>
          <p:nvPr/>
        </p:nvSpPr>
        <p:spPr bwMode="auto">
          <a:xfrm>
            <a:off x="457200" y="1752600"/>
            <a:ext cx="8305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latin typeface="Arial Narrow" pitchFamily="34" charset="0"/>
              </a:rPr>
              <a:t>When you look at the amount of time we spend on the scholarship process, and you allocate that out across the year, I can easily say that Scholarship Manager has cut that total time down to 1/10 of what it previously was. Our scholarship process is now managed 100% through Scholarship Manager and it has been just super-efficient for us. </a:t>
            </a:r>
          </a:p>
          <a:p>
            <a:endParaRPr lang="en-US" sz="1600" dirty="0">
              <a:latin typeface="Arial Narrow" pitchFamily="34" charset="0"/>
            </a:endParaRPr>
          </a:p>
          <a:p>
            <a:r>
              <a:rPr lang="en-US" sz="1600" dirty="0">
                <a:latin typeface="Arial Narrow" pitchFamily="34" charset="0"/>
              </a:rPr>
              <a:t>For example I have a sub-committee over our board that is very interested in certain emancipated foster youth in our system. And they want to provide them with assistance through scholarships. I said “hey, it’s easy, all we have to do it is add a few questions in Scholarship Manager”. Now with your new smart application and dynamic questions we can ask a single question – “Have you ever been a foster youth or in the system – yes or no?” If they answer yes, then a whole other set of questions pops up. It's fantastic!	  </a:t>
            </a:r>
          </a:p>
          <a:p>
            <a:r>
              <a:rPr lang="en-US" sz="1600" dirty="0">
                <a:latin typeface="Arial Narrow" pitchFamily="34" charset="0"/>
              </a:rPr>
              <a:t>        </a:t>
            </a:r>
          </a:p>
          <a:p>
            <a:r>
              <a:rPr lang="en-US" sz="1600" i="1" dirty="0">
                <a:latin typeface="Arial Narrow" pitchFamily="34" charset="0"/>
              </a:rPr>
              <a:t>					 </a:t>
            </a:r>
            <a:r>
              <a:rPr lang="en-US" sz="1300" i="1" dirty="0"/>
              <a:t>Norbert Tan</a:t>
            </a:r>
          </a:p>
          <a:p>
            <a:pPr lvl="8"/>
            <a:r>
              <a:rPr lang="en-US" sz="1300" i="1" dirty="0"/>
              <a:t>		 Executive Director</a:t>
            </a:r>
          </a:p>
          <a:p>
            <a:pPr lvl="8"/>
            <a:r>
              <a:rPr lang="en-US" sz="1300" i="1" dirty="0"/>
              <a:t>		Ventura County Community College Foundation</a:t>
            </a:r>
          </a:p>
        </p:txBody>
      </p:sp>
      <p:grpSp>
        <p:nvGrpSpPr>
          <p:cNvPr id="6" name="Group 5"/>
          <p:cNvGrpSpPr/>
          <p:nvPr/>
        </p:nvGrpSpPr>
        <p:grpSpPr>
          <a:xfrm>
            <a:off x="-17616" y="0"/>
            <a:ext cx="9161616" cy="1093167"/>
            <a:chOff x="-17280" y="185169"/>
            <a:chExt cx="9161616" cy="1093167"/>
          </a:xfrm>
        </p:grpSpPr>
        <p:pic>
          <p:nvPicPr>
            <p:cNvPr id="7" name="Picture 6"/>
            <p:cNvPicPr>
              <a:picLocks noChangeAspect="1"/>
            </p:cNvPicPr>
            <p:nvPr/>
          </p:nvPicPr>
          <p:blipFill rotWithShape="1">
            <a:blip r:embed="rId2"/>
            <a:srcRect l="20951" t="40284" b="8016"/>
            <a:stretch/>
          </p:blipFill>
          <p:spPr>
            <a:xfrm>
              <a:off x="-17280" y="185169"/>
              <a:ext cx="7256616" cy="1093166"/>
            </a:xfrm>
            <a:prstGeom prst="rect">
              <a:avLst/>
            </a:prstGeom>
          </p:spPr>
        </p:pic>
        <p:pic>
          <p:nvPicPr>
            <p:cNvPr id="10" name="Picture 9"/>
            <p:cNvPicPr>
              <a:picLocks noChangeAspect="1"/>
            </p:cNvPicPr>
            <p:nvPr/>
          </p:nvPicPr>
          <p:blipFill rotWithShape="1">
            <a:blip r:embed="rId2"/>
            <a:srcRect l="78116" t="39505" b="8119"/>
            <a:stretch/>
          </p:blipFill>
          <p:spPr>
            <a:xfrm>
              <a:off x="7135368" y="185169"/>
              <a:ext cx="2008968" cy="1093167"/>
            </a:xfrm>
            <a:prstGeom prst="rect">
              <a:avLst/>
            </a:prstGeom>
          </p:spPr>
        </p:pic>
      </p:grpSp>
      <p:sp>
        <p:nvSpPr>
          <p:cNvPr id="11" name="Rectangle 10"/>
          <p:cNvSpPr/>
          <p:nvPr/>
        </p:nvSpPr>
        <p:spPr>
          <a:xfrm>
            <a:off x="5468049" y="304800"/>
            <a:ext cx="3368263" cy="523220"/>
          </a:xfrm>
          <a:prstGeom prst="rect">
            <a:avLst/>
          </a:prstGeom>
        </p:spPr>
        <p:txBody>
          <a:bodyPr wrap="square">
            <a:spAutoFit/>
          </a:bodyPr>
          <a:lstStyle/>
          <a:p>
            <a:pPr algn="r"/>
            <a:r>
              <a:rPr lang="en-US" sz="2800" b="1" dirty="0">
                <a:solidFill>
                  <a:schemeClr val="bg1"/>
                </a:solidFill>
              </a:rPr>
              <a:t>Client Feedback</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74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616" y="6492875"/>
            <a:ext cx="6705600" cy="365125"/>
          </a:xfrm>
        </p:spPr>
        <p:txBody>
          <a:bodyPr/>
          <a:lstStyle/>
          <a:p>
            <a:pPr algn="l"/>
            <a:r>
              <a:rPr lang="en-US" dirty="0">
                <a:solidFill>
                  <a:schemeClr val="tx1"/>
                </a:solidFill>
              </a:rPr>
              <a:t>NGWeb Solutions, LLC - Confidential and  Proprietary - Do not share without permission</a:t>
            </a:r>
          </a:p>
        </p:txBody>
      </p:sp>
      <p:sp>
        <p:nvSpPr>
          <p:cNvPr id="7" name="Rectangle 6"/>
          <p:cNvSpPr/>
          <p:nvPr/>
        </p:nvSpPr>
        <p:spPr>
          <a:xfrm>
            <a:off x="1143000" y="1447800"/>
            <a:ext cx="6858000" cy="4001095"/>
          </a:xfrm>
          <a:prstGeom prst="rect">
            <a:avLst/>
          </a:prstGeom>
        </p:spPr>
        <p:txBody>
          <a:bodyPr wrap="square">
            <a:spAutoFit/>
          </a:bodyPr>
          <a:lstStyle/>
          <a:p>
            <a:pPr algn="ctr"/>
            <a:r>
              <a:rPr lang="en-US" sz="3600" b="1" i="1" dirty="0">
                <a:latin typeface="Corbel" pitchFamily="34" charset="0"/>
              </a:rPr>
              <a:t>Thank You</a:t>
            </a:r>
            <a:br>
              <a:rPr lang="en-US" sz="3600" b="1" i="1" dirty="0">
                <a:latin typeface="Corbel" pitchFamily="34" charset="0"/>
              </a:rPr>
            </a:br>
            <a:br>
              <a:rPr lang="en-US" dirty="0"/>
            </a:br>
            <a:r>
              <a:rPr lang="en-US" b="1" dirty="0"/>
              <a:t>Megan Smith</a:t>
            </a:r>
            <a:br>
              <a:rPr lang="en-US" dirty="0"/>
            </a:br>
            <a:r>
              <a:rPr lang="en-US" sz="1600" dirty="0"/>
              <a:t>Megan Smith </a:t>
            </a:r>
          </a:p>
          <a:p>
            <a:pPr algn="ctr"/>
            <a:r>
              <a:rPr lang="en-US" sz="1600" dirty="0"/>
              <a:t>Assistant Director of Financial Aid </a:t>
            </a:r>
          </a:p>
          <a:p>
            <a:pPr algn="ctr"/>
            <a:r>
              <a:rPr lang="en-US" sz="1600" dirty="0"/>
              <a:t>Mississippi University for Women</a:t>
            </a:r>
          </a:p>
          <a:p>
            <a:pPr algn="ctr"/>
            <a:r>
              <a:rPr lang="en-US" sz="1600" dirty="0"/>
              <a:t>(662)329-7114</a:t>
            </a:r>
          </a:p>
          <a:p>
            <a:pPr algn="ctr"/>
            <a:r>
              <a:rPr lang="en-US" dirty="0">
                <a:hlinkClick r:id="rId2"/>
              </a:rPr>
              <a:t>mlsmith5@muw.edu</a:t>
            </a:r>
            <a:endParaRPr lang="en-US" i="1" dirty="0">
              <a:latin typeface="Corbel" pitchFamily="34" charset="0"/>
            </a:endParaRPr>
          </a:p>
          <a:p>
            <a:pPr algn="ctr"/>
            <a:endParaRPr lang="en-US" i="1" dirty="0">
              <a:latin typeface="Corbel" pitchFamily="34" charset="0"/>
            </a:endParaRPr>
          </a:p>
          <a:p>
            <a:pPr algn="ctr"/>
            <a:r>
              <a:rPr lang="en-US" b="1" dirty="0"/>
              <a:t>Chris Rivera</a:t>
            </a:r>
          </a:p>
          <a:p>
            <a:pPr algn="ctr"/>
            <a:r>
              <a:rPr lang="en-US" sz="1600" dirty="0"/>
              <a:t>Director of Installation and Training</a:t>
            </a:r>
          </a:p>
          <a:p>
            <a:pPr algn="ctr"/>
            <a:r>
              <a:rPr lang="en-US" sz="1600" dirty="0"/>
              <a:t>Next Gen Web Solutions</a:t>
            </a:r>
          </a:p>
          <a:p>
            <a:pPr algn="ctr"/>
            <a:r>
              <a:rPr lang="en-US" sz="1600" dirty="0"/>
              <a:t>(904)332-9001 Ext. 3259</a:t>
            </a:r>
            <a:endParaRPr lang="en-US" sz="1600" i="1" dirty="0">
              <a:latin typeface="Corbel" pitchFamily="34" charset="0"/>
            </a:endParaRPr>
          </a:p>
          <a:p>
            <a:pPr algn="ctr"/>
            <a:r>
              <a:rPr lang="en-US" sz="1600" dirty="0">
                <a:hlinkClick r:id="rId3"/>
              </a:rPr>
              <a:t>chris.rivera@ngwebsolutions.com</a:t>
            </a:r>
            <a:r>
              <a:rPr lang="en-US" sz="1600" dirty="0"/>
              <a:t> </a:t>
            </a:r>
          </a:p>
        </p:txBody>
      </p:sp>
      <p:grpSp>
        <p:nvGrpSpPr>
          <p:cNvPr id="6" name="Group 5"/>
          <p:cNvGrpSpPr/>
          <p:nvPr/>
        </p:nvGrpSpPr>
        <p:grpSpPr>
          <a:xfrm>
            <a:off x="-17616" y="0"/>
            <a:ext cx="9161616" cy="1093167"/>
            <a:chOff x="-17280" y="185169"/>
            <a:chExt cx="9161616" cy="1093167"/>
          </a:xfrm>
        </p:grpSpPr>
        <p:pic>
          <p:nvPicPr>
            <p:cNvPr id="8" name="Picture 7"/>
            <p:cNvPicPr>
              <a:picLocks noChangeAspect="1"/>
            </p:cNvPicPr>
            <p:nvPr/>
          </p:nvPicPr>
          <p:blipFill rotWithShape="1">
            <a:blip r:embed="rId4"/>
            <a:srcRect l="20951" t="40284" b="8016"/>
            <a:stretch/>
          </p:blipFill>
          <p:spPr>
            <a:xfrm>
              <a:off x="-17280" y="185169"/>
              <a:ext cx="7256616" cy="1093166"/>
            </a:xfrm>
            <a:prstGeom prst="rect">
              <a:avLst/>
            </a:prstGeom>
          </p:spPr>
        </p:pic>
        <p:pic>
          <p:nvPicPr>
            <p:cNvPr id="10" name="Picture 9"/>
            <p:cNvPicPr>
              <a:picLocks noChangeAspect="1"/>
            </p:cNvPicPr>
            <p:nvPr/>
          </p:nvPicPr>
          <p:blipFill rotWithShape="1">
            <a:blip r:embed="rId4"/>
            <a:srcRect l="78116" t="39505" b="8119"/>
            <a:stretch/>
          </p:blipFill>
          <p:spPr>
            <a:xfrm>
              <a:off x="7135368" y="185169"/>
              <a:ext cx="2008968" cy="1093167"/>
            </a:xfrm>
            <a:prstGeom prst="rect">
              <a:avLst/>
            </a:prstGeom>
          </p:spPr>
        </p:pic>
      </p:grpSp>
      <p:pic>
        <p:nvPicPr>
          <p:cNvPr id="9" name="Picture 8"/>
          <p:cNvPicPr>
            <a:picLocks noChangeAspect="1"/>
          </p:cNvPicPr>
          <p:nvPr/>
        </p:nvPicPr>
        <p:blipFill>
          <a:blip r:embed="rId5"/>
          <a:stretch>
            <a:fillRect/>
          </a:stretch>
        </p:blipFill>
        <p:spPr>
          <a:xfrm>
            <a:off x="5720684" y="143530"/>
            <a:ext cx="2828695" cy="806105"/>
          </a:xfrm>
          <a:prstGeom prst="rect">
            <a:avLst/>
          </a:prstGeom>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69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493914"/>
            <a:ext cx="8077200" cy="3276600"/>
          </a:xfrm>
        </p:spPr>
        <p:txBody>
          <a:bodyPr/>
          <a:lstStyle/>
          <a:p>
            <a:pPr algn="l"/>
            <a:r>
              <a:rPr lang="en-US" sz="1800" b="1" dirty="0">
                <a:solidFill>
                  <a:schemeClr val="accent6">
                    <a:lumMod val="75000"/>
                  </a:schemeClr>
                </a:solidFill>
              </a:rPr>
              <a:t>About the Mississippi University for Women </a:t>
            </a:r>
            <a:r>
              <a:rPr lang="en-US" sz="1800" dirty="0">
                <a:latin typeface="Arial" pitchFamily="34" charset="0"/>
                <a:cs typeface="Arial" pitchFamily="34" charset="0"/>
              </a:rPr>
              <a:t>	</a:t>
            </a:r>
          </a:p>
          <a:p>
            <a:pPr marL="566928" indent="-285750" algn="l">
              <a:buFont typeface="Arial" panose="020B0604020202020204" pitchFamily="34" charset="0"/>
              <a:buChar char="•"/>
            </a:pPr>
            <a:endParaRPr lang="en-US" sz="1600" dirty="0">
              <a:solidFill>
                <a:srgbClr val="414042"/>
              </a:solidFill>
            </a:endParaRPr>
          </a:p>
          <a:p>
            <a:pPr marL="566928" indent="-285750" algn="l">
              <a:buFont typeface="Arial" panose="020B0604020202020204" pitchFamily="34" charset="0"/>
              <a:buChar char="•"/>
            </a:pPr>
            <a:r>
              <a:rPr lang="en-US" sz="1600" dirty="0">
                <a:solidFill>
                  <a:srgbClr val="414042"/>
                </a:solidFill>
              </a:rPr>
              <a:t>First public college for women, founded in 1884</a:t>
            </a:r>
          </a:p>
          <a:p>
            <a:pPr marL="566928" indent="-285750" algn="l">
              <a:buFont typeface="Arial" panose="020B0604020202020204" pitchFamily="34" charset="0"/>
              <a:buChar char="•"/>
            </a:pPr>
            <a:r>
              <a:rPr lang="en-US" sz="1600" dirty="0">
                <a:solidFill>
                  <a:srgbClr val="414042"/>
                </a:solidFill>
              </a:rPr>
              <a:t>Dedicated to liberal arts and professional education programs</a:t>
            </a:r>
          </a:p>
          <a:p>
            <a:pPr marL="566928" indent="-285750" algn="l">
              <a:buFont typeface="Arial" panose="020B0604020202020204" pitchFamily="34" charset="0"/>
              <a:buChar char="•"/>
            </a:pPr>
            <a:r>
              <a:rPr lang="en-US" sz="1600" dirty="0">
                <a:solidFill>
                  <a:srgbClr val="414042"/>
                </a:solidFill>
              </a:rPr>
              <a:t>Offers undergraduate and graduate programming</a:t>
            </a:r>
          </a:p>
          <a:p>
            <a:pPr marL="566928" indent="-285750" algn="l">
              <a:buFont typeface="Arial" panose="020B0604020202020204" pitchFamily="34" charset="0"/>
              <a:buChar char="•"/>
            </a:pPr>
            <a:r>
              <a:rPr lang="en-US" sz="1600" dirty="0">
                <a:solidFill>
                  <a:srgbClr val="414042"/>
                </a:solidFill>
              </a:rPr>
              <a:t>Student-faculty ratio at Mississippi University for Women is 14:1</a:t>
            </a:r>
          </a:p>
          <a:p>
            <a:pPr marL="566928" indent="-285750" algn="l">
              <a:buFont typeface="Arial" panose="020B0604020202020204" pitchFamily="34" charset="0"/>
              <a:buChar char="•"/>
            </a:pPr>
            <a:r>
              <a:rPr lang="en-US" sz="1600" dirty="0">
                <a:solidFill>
                  <a:srgbClr val="414042"/>
                </a:solidFill>
              </a:rPr>
              <a:t>Institutional and donor driven scholarship programs</a:t>
            </a:r>
          </a:p>
          <a:p>
            <a:pPr marL="1024128" lvl="1" indent="-285750" algn="l">
              <a:buFont typeface="Arial" panose="020B0604020202020204" pitchFamily="34" charset="0"/>
              <a:buChar char="•"/>
            </a:pPr>
            <a:r>
              <a:rPr lang="en-US" sz="1200" dirty="0">
                <a:solidFill>
                  <a:srgbClr val="414042"/>
                </a:solidFill>
              </a:rPr>
              <a:t>Approximately $300,000 was available to be awarded</a:t>
            </a:r>
          </a:p>
          <a:p>
            <a:pPr marL="566928" indent="-285750" algn="l">
              <a:buFont typeface="Arial" panose="020B0604020202020204" pitchFamily="34" charset="0"/>
              <a:buChar char="•"/>
            </a:pPr>
            <a:r>
              <a:rPr lang="en-US" sz="1600" dirty="0">
                <a:solidFill>
                  <a:srgbClr val="414042"/>
                </a:solidFill>
              </a:rPr>
              <a:t>Scholarship process administered by the Financial Aid office, in partnership with the foundation</a:t>
            </a:r>
          </a:p>
          <a:p>
            <a:pPr marL="1024128" lvl="1" indent="-285750" algn="l">
              <a:buFont typeface="Arial" panose="020B0604020202020204" pitchFamily="34" charset="0"/>
              <a:buChar char="•"/>
            </a:pPr>
            <a:endParaRPr lang="en-US" sz="1200" dirty="0">
              <a:solidFill>
                <a:srgbClr val="414042"/>
              </a:solidFill>
            </a:endParaRPr>
          </a:p>
          <a:p>
            <a:pPr marL="566928" indent="-285750" algn="l">
              <a:buFont typeface="Arial" panose="020B0604020202020204" pitchFamily="34" charset="0"/>
              <a:buChar char="•"/>
            </a:pPr>
            <a:endParaRPr lang="en-US" sz="1600" dirty="0">
              <a:solidFill>
                <a:srgbClr val="414042"/>
              </a:solidFill>
            </a:endParaRPr>
          </a:p>
          <a:p>
            <a:endParaRPr lang="en-US" dirty="0"/>
          </a:p>
        </p:txBody>
      </p:sp>
      <p:pic>
        <p:nvPicPr>
          <p:cNvPr id="16" name="Picture 15"/>
          <p:cNvPicPr>
            <a:picLocks noChangeAspect="1"/>
          </p:cNvPicPr>
          <p:nvPr/>
        </p:nvPicPr>
        <p:blipFill rotWithShape="1">
          <a:blip r:embed="rId2"/>
          <a:srcRect l="78116" t="39505"/>
          <a:stretch/>
        </p:blipFill>
        <p:spPr>
          <a:xfrm>
            <a:off x="0" y="3786"/>
            <a:ext cx="9144000" cy="1246653"/>
          </a:xfrm>
          <a:prstGeom prst="rect">
            <a:avLst/>
          </a:prstGeom>
        </p:spPr>
      </p:pic>
      <p:pic>
        <p:nvPicPr>
          <p:cNvPr id="17" name="Picture 16"/>
          <p:cNvPicPr>
            <a:picLocks noChangeAspect="1"/>
          </p:cNvPicPr>
          <p:nvPr/>
        </p:nvPicPr>
        <p:blipFill>
          <a:blip r:embed="rId3"/>
          <a:stretch>
            <a:fillRect/>
          </a:stretch>
        </p:blipFill>
        <p:spPr>
          <a:xfrm>
            <a:off x="234464" y="144094"/>
            <a:ext cx="3048000" cy="868601"/>
          </a:xfrm>
          <a:prstGeom prst="rect">
            <a:avLst/>
          </a:prstGeom>
        </p:spPr>
      </p:pic>
      <p:sp>
        <p:nvSpPr>
          <p:cNvPr id="18" name="Rectangle 17"/>
          <p:cNvSpPr/>
          <p:nvPr/>
        </p:nvSpPr>
        <p:spPr>
          <a:xfrm>
            <a:off x="4495800" y="228600"/>
            <a:ext cx="4267200" cy="646331"/>
          </a:xfrm>
          <a:prstGeom prst="rect">
            <a:avLst/>
          </a:prstGeom>
        </p:spPr>
        <p:txBody>
          <a:bodyPr wrap="square">
            <a:spAutoFit/>
          </a:bodyPr>
          <a:lstStyle/>
          <a:p>
            <a:pPr algn="r"/>
            <a:r>
              <a:rPr lang="en-US" sz="3600" b="1" dirty="0">
                <a:solidFill>
                  <a:schemeClr val="bg1"/>
                </a:solidFill>
              </a:rPr>
              <a:t>About MUW</a:t>
            </a:r>
          </a:p>
        </p:txBody>
      </p:sp>
      <p:sp>
        <p:nvSpPr>
          <p:cNvPr id="6"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38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7046"/>
            <a:ext cx="9152792" cy="1262631"/>
            <a:chOff x="-27432" y="185169"/>
            <a:chExt cx="9199200" cy="1262631"/>
          </a:xfrm>
        </p:grpSpPr>
        <p:pic>
          <p:nvPicPr>
            <p:cNvPr id="8" name="Picture 7"/>
            <p:cNvPicPr>
              <a:picLocks noChangeAspect="1"/>
            </p:cNvPicPr>
            <p:nvPr/>
          </p:nvPicPr>
          <p:blipFill rotWithShape="1">
            <a:blip r:embed="rId2"/>
            <a:srcRect l="20951" t="40284" b="1"/>
            <a:stretch/>
          </p:blipFill>
          <p:spPr>
            <a:xfrm>
              <a:off x="-27432" y="185169"/>
              <a:ext cx="7256616" cy="1262631"/>
            </a:xfrm>
            <a:prstGeom prst="rect">
              <a:avLst/>
            </a:prstGeom>
          </p:spPr>
        </p:pic>
        <p:pic>
          <p:nvPicPr>
            <p:cNvPr id="10" name="Picture 9"/>
            <p:cNvPicPr>
              <a:picLocks noChangeAspect="1"/>
            </p:cNvPicPr>
            <p:nvPr/>
          </p:nvPicPr>
          <p:blipFill rotWithShape="1">
            <a:blip r:embed="rId2"/>
            <a:srcRect l="78116" t="39505"/>
            <a:stretch/>
          </p:blipFill>
          <p:spPr>
            <a:xfrm>
              <a:off x="7162800" y="185169"/>
              <a:ext cx="2008968" cy="1262631"/>
            </a:xfrm>
            <a:prstGeom prst="rect">
              <a:avLst/>
            </a:prstGeom>
          </p:spPr>
        </p:pic>
      </p:grpSp>
      <p:sp>
        <p:nvSpPr>
          <p:cNvPr id="11" name="Rectangle 10"/>
          <p:cNvSpPr/>
          <p:nvPr/>
        </p:nvSpPr>
        <p:spPr>
          <a:xfrm>
            <a:off x="4495800" y="228600"/>
            <a:ext cx="4230624" cy="646331"/>
          </a:xfrm>
          <a:prstGeom prst="rect">
            <a:avLst/>
          </a:prstGeom>
        </p:spPr>
        <p:txBody>
          <a:bodyPr wrap="square">
            <a:spAutoFit/>
          </a:bodyPr>
          <a:lstStyle/>
          <a:p>
            <a:pPr algn="r"/>
            <a:r>
              <a:rPr lang="en-US" sz="3600" b="1" dirty="0">
                <a:solidFill>
                  <a:schemeClr val="bg1"/>
                </a:solidFill>
              </a:rPr>
              <a:t>About NextGen</a:t>
            </a:r>
          </a:p>
        </p:txBody>
      </p:sp>
      <p:pic>
        <p:nvPicPr>
          <p:cNvPr id="5" name="Picture 4"/>
          <p:cNvPicPr>
            <a:picLocks noChangeAspect="1"/>
          </p:cNvPicPr>
          <p:nvPr/>
        </p:nvPicPr>
        <p:blipFill rotWithShape="1">
          <a:blip r:embed="rId3"/>
          <a:srcRect l="2177" t="43672" r="3477" b="9986"/>
          <a:stretch/>
        </p:blipFill>
        <p:spPr>
          <a:xfrm>
            <a:off x="0" y="5341660"/>
            <a:ext cx="9130778" cy="1404369"/>
          </a:xfrm>
          <a:prstGeom prst="rect">
            <a:avLst/>
          </a:prstGeom>
        </p:spPr>
      </p:pic>
      <p:sp>
        <p:nvSpPr>
          <p:cNvPr id="12" name="Rectangle 3"/>
          <p:cNvSpPr txBox="1">
            <a:spLocks noChangeArrowheads="1"/>
          </p:cNvSpPr>
          <p:nvPr/>
        </p:nvSpPr>
        <p:spPr bwMode="auto">
          <a:xfrm>
            <a:off x="1143000" y="1338831"/>
            <a:ext cx="8610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lvl="0">
              <a:buNone/>
              <a:defRPr/>
            </a:pPr>
            <a:r>
              <a:rPr lang="en-US" sz="1500" b="1" kern="0" dirty="0">
                <a:solidFill>
                  <a:schemeClr val="tx1"/>
                </a:solidFill>
                <a:latin typeface="Arial"/>
                <a:ea typeface="ＭＳ Ｐゴシック"/>
                <a:cs typeface="Aharoni" pitchFamily="2" charset="-79"/>
              </a:rPr>
              <a:t>EFFICIENCY SOLUTIONS FOR THE HIGHER EDUCATION MARKEPLACE</a:t>
            </a:r>
            <a:endParaRPr lang="en-US" sz="1500" kern="0" dirty="0">
              <a:solidFill>
                <a:schemeClr val="tx1"/>
              </a:solidFill>
              <a:latin typeface="Arial"/>
              <a:ea typeface="ＭＳ Ｐゴシック"/>
              <a:cs typeface="Aharoni" pitchFamily="2" charset="-79"/>
            </a:endParaRPr>
          </a:p>
        </p:txBody>
      </p:sp>
      <p:grpSp>
        <p:nvGrpSpPr>
          <p:cNvPr id="9" name="Group 8"/>
          <p:cNvGrpSpPr/>
          <p:nvPr/>
        </p:nvGrpSpPr>
        <p:grpSpPr>
          <a:xfrm>
            <a:off x="420624" y="1828800"/>
            <a:ext cx="8686800" cy="2678906"/>
            <a:chOff x="457200" y="2819400"/>
            <a:chExt cx="8686800" cy="2678906"/>
          </a:xfrm>
        </p:grpSpPr>
        <p:pic>
          <p:nvPicPr>
            <p:cNvPr id="13" name="Picture 3"/>
            <p:cNvPicPr>
              <a:picLocks noChangeAspect="1" noChangeArrowheads="1"/>
            </p:cNvPicPr>
            <p:nvPr/>
          </p:nvPicPr>
          <p:blipFill>
            <a:blip r:embed="rId4" cstate="print"/>
            <a:srcRect/>
            <a:stretch>
              <a:fillRect/>
            </a:stretch>
          </p:blipFill>
          <p:spPr bwMode="auto">
            <a:xfrm>
              <a:off x="457200" y="3505200"/>
              <a:ext cx="533400" cy="533400"/>
            </a:xfrm>
            <a:prstGeom prst="rect">
              <a:avLst/>
            </a:prstGeom>
            <a:noFill/>
            <a:ln w="9525">
              <a:noFill/>
              <a:miter lim="800000"/>
              <a:headEnd/>
              <a:tailEnd/>
            </a:ln>
          </p:spPr>
        </p:pic>
        <p:sp>
          <p:nvSpPr>
            <p:cNvPr id="14" name="TextBox 13"/>
            <p:cNvSpPr txBox="1"/>
            <p:nvPr/>
          </p:nvSpPr>
          <p:spPr>
            <a:xfrm>
              <a:off x="1143000" y="3450848"/>
              <a:ext cx="7620000" cy="892552"/>
            </a:xfrm>
            <a:prstGeom prst="rect">
              <a:avLst/>
            </a:prstGeom>
            <a:noFill/>
          </p:spPr>
          <p:txBody>
            <a:bodyPr wrap="square" rtlCol="0">
              <a:spAutoFit/>
            </a:bodyPr>
            <a:lstStyle/>
            <a:p>
              <a:pPr lvl="0"/>
              <a:r>
                <a:rPr lang="en-US" sz="1400" b="1" kern="0" dirty="0">
                  <a:solidFill>
                    <a:schemeClr val="tx2">
                      <a:lumMod val="60000"/>
                      <a:lumOff val="40000"/>
                    </a:schemeClr>
                  </a:solidFill>
                  <a:latin typeface="Arial"/>
                  <a:ea typeface="ＭＳ Ｐゴシック"/>
                  <a:cs typeface="Aharoni" pitchFamily="2" charset="-79"/>
                </a:rPr>
                <a:t>Dynamic Forms</a:t>
              </a:r>
              <a:r>
                <a:rPr lang="en-US" sz="2000" kern="0" dirty="0">
                  <a:solidFill>
                    <a:schemeClr val="tx2">
                      <a:lumMod val="60000"/>
                      <a:lumOff val="40000"/>
                    </a:schemeClr>
                  </a:solidFill>
                  <a:latin typeface="Arial"/>
                  <a:ea typeface="ＭＳ Ｐゴシック"/>
                  <a:cs typeface="Aharoni" pitchFamily="2" charset="-79"/>
                </a:rPr>
                <a:t> </a:t>
              </a:r>
              <a:r>
                <a:rPr lang="en-US" sz="1400" dirty="0"/>
                <a:t>process any form electronically and eliminate paper, including electronic signature and eCommerce capabilities</a:t>
              </a:r>
            </a:p>
            <a:p>
              <a:endParaRPr lang="en-US" dirty="0"/>
            </a:p>
          </p:txBody>
        </p:sp>
        <p:pic>
          <p:nvPicPr>
            <p:cNvPr id="15" name="Picture 2"/>
            <p:cNvPicPr>
              <a:picLocks noChangeAspect="1" noChangeArrowheads="1"/>
            </p:cNvPicPr>
            <p:nvPr/>
          </p:nvPicPr>
          <p:blipFill>
            <a:blip r:embed="rId5" cstate="print"/>
            <a:srcRect/>
            <a:stretch>
              <a:fillRect/>
            </a:stretch>
          </p:blipFill>
          <p:spPr bwMode="auto">
            <a:xfrm>
              <a:off x="457200" y="2819400"/>
              <a:ext cx="533400" cy="533400"/>
            </a:xfrm>
            <a:prstGeom prst="rect">
              <a:avLst/>
            </a:prstGeom>
            <a:noFill/>
            <a:ln w="9525">
              <a:noFill/>
              <a:miter lim="800000"/>
              <a:headEnd/>
              <a:tailEnd/>
            </a:ln>
          </p:spPr>
        </p:pic>
        <p:pic>
          <p:nvPicPr>
            <p:cNvPr id="16" name="Picture 5"/>
            <p:cNvPicPr>
              <a:picLocks noChangeAspect="1" noChangeArrowheads="1"/>
            </p:cNvPicPr>
            <p:nvPr/>
          </p:nvPicPr>
          <p:blipFill>
            <a:blip r:embed="rId6" cstate="print"/>
            <a:srcRect/>
            <a:stretch>
              <a:fillRect/>
            </a:stretch>
          </p:blipFill>
          <p:spPr bwMode="auto">
            <a:xfrm>
              <a:off x="457200" y="4191000"/>
              <a:ext cx="533400" cy="533400"/>
            </a:xfrm>
            <a:prstGeom prst="rect">
              <a:avLst/>
            </a:prstGeom>
            <a:noFill/>
            <a:ln w="9525">
              <a:noFill/>
              <a:miter lim="800000"/>
              <a:headEnd/>
              <a:tailEnd/>
            </a:ln>
          </p:spPr>
        </p:pic>
        <p:pic>
          <p:nvPicPr>
            <p:cNvPr id="17" name="Picture 4"/>
            <p:cNvPicPr>
              <a:picLocks noChangeAspect="1" noChangeArrowheads="1"/>
            </p:cNvPicPr>
            <p:nvPr/>
          </p:nvPicPr>
          <p:blipFill>
            <a:blip r:embed="rId7" cstate="print"/>
            <a:srcRect/>
            <a:stretch>
              <a:fillRect/>
            </a:stretch>
          </p:blipFill>
          <p:spPr bwMode="auto">
            <a:xfrm>
              <a:off x="457200" y="4953000"/>
              <a:ext cx="533400" cy="533400"/>
            </a:xfrm>
            <a:prstGeom prst="rect">
              <a:avLst/>
            </a:prstGeom>
            <a:noFill/>
            <a:ln w="9525">
              <a:noFill/>
              <a:miter lim="800000"/>
              <a:headEnd/>
              <a:tailEnd/>
            </a:ln>
          </p:spPr>
        </p:pic>
        <p:sp>
          <p:nvSpPr>
            <p:cNvPr id="18" name="TextBox 17"/>
            <p:cNvSpPr txBox="1"/>
            <p:nvPr/>
          </p:nvSpPr>
          <p:spPr>
            <a:xfrm>
              <a:off x="1143000" y="2892623"/>
              <a:ext cx="7467600" cy="307777"/>
            </a:xfrm>
            <a:prstGeom prst="rect">
              <a:avLst/>
            </a:prstGeom>
            <a:noFill/>
          </p:spPr>
          <p:txBody>
            <a:bodyPr wrap="square" rtlCol="0">
              <a:spAutoFit/>
            </a:bodyPr>
            <a:lstStyle/>
            <a:p>
              <a:pPr lvl="0"/>
              <a:r>
                <a:rPr lang="en-US" sz="1400" b="1" kern="0" dirty="0">
                  <a:solidFill>
                    <a:srgbClr val="EB8015"/>
                  </a:solidFill>
                  <a:latin typeface="Arial"/>
                  <a:ea typeface="ＭＳ Ｐゴシック"/>
                  <a:cs typeface="Aharoni" pitchFamily="2" charset="-79"/>
                </a:rPr>
                <a:t>Scholarship Manager </a:t>
              </a:r>
              <a:r>
                <a:rPr lang="en-US" sz="1400" dirty="0"/>
                <a:t>automates, simplifies and transforms the scholarship process</a:t>
              </a:r>
            </a:p>
          </p:txBody>
        </p:sp>
        <p:sp>
          <p:nvSpPr>
            <p:cNvPr id="19" name="TextBox 18"/>
            <p:cNvSpPr txBox="1"/>
            <p:nvPr/>
          </p:nvSpPr>
          <p:spPr>
            <a:xfrm>
              <a:off x="1143000" y="4267200"/>
              <a:ext cx="8001000" cy="1231106"/>
            </a:xfrm>
            <a:prstGeom prst="rect">
              <a:avLst/>
            </a:prstGeom>
            <a:noFill/>
          </p:spPr>
          <p:txBody>
            <a:bodyPr wrap="square" rtlCol="0">
              <a:spAutoFit/>
            </a:bodyPr>
            <a:lstStyle/>
            <a:p>
              <a:pPr lvl="0"/>
              <a:r>
                <a:rPr lang="en-US" sz="1400" b="1" kern="0" dirty="0">
                  <a:solidFill>
                    <a:schemeClr val="accent3">
                      <a:lumMod val="75000"/>
                    </a:schemeClr>
                  </a:solidFill>
                  <a:latin typeface="Arial"/>
                  <a:ea typeface="ＭＳ Ｐゴシック"/>
                  <a:cs typeface="Aharoni" pitchFamily="2" charset="-79"/>
                </a:rPr>
                <a:t>TimesheetX </a:t>
              </a:r>
              <a:r>
                <a:rPr lang="en-US" sz="1400" dirty="0"/>
                <a:t>automates the collection, approval, processing, and compliance of student timesheets</a:t>
              </a:r>
              <a:br>
                <a:rPr lang="en-US" sz="1400" dirty="0"/>
              </a:br>
              <a:endParaRPr lang="en-US" sz="1400" dirty="0"/>
            </a:p>
            <a:p>
              <a:r>
                <a:rPr lang="en-US" sz="1400" b="1" kern="0" dirty="0">
                  <a:solidFill>
                    <a:schemeClr val="accent3">
                      <a:lumMod val="75000"/>
                    </a:schemeClr>
                  </a:solidFill>
                  <a:latin typeface="Arial"/>
                  <a:ea typeface="ＭＳ Ｐゴシック"/>
                  <a:cs typeface="Aharoni" pitchFamily="2" charset="-79"/>
                </a:rPr>
                <a:t>JobX </a:t>
              </a:r>
              <a:r>
                <a:rPr lang="en-US" sz="1400" dirty="0"/>
                <a:t>automates, simplifies, and reduces expenses associated with on- and off-campus processes, including online job postings, applications, compliance checks, hiring, and reporting</a:t>
              </a:r>
            </a:p>
            <a:p>
              <a:pPr>
                <a:buFont typeface="Arial" pitchFamily="34" charset="0"/>
                <a:buChar char="•"/>
              </a:pPr>
              <a:endParaRPr lang="en-US" dirty="0"/>
            </a:p>
          </p:txBody>
        </p:sp>
      </p:grpSp>
      <p:pic>
        <p:nvPicPr>
          <p:cNvPr id="20" name="Picture 19"/>
          <p:cNvPicPr>
            <a:picLocks noChangeAspect="1"/>
          </p:cNvPicPr>
          <p:nvPr/>
        </p:nvPicPr>
        <p:blipFill rotWithShape="1">
          <a:blip r:embed="rId3"/>
          <a:srcRect l="1753" t="12452" r="3900" b="61357"/>
          <a:stretch/>
        </p:blipFill>
        <p:spPr>
          <a:xfrm>
            <a:off x="0" y="4648200"/>
            <a:ext cx="9130778" cy="793701"/>
          </a:xfrm>
          <a:prstGeom prst="rect">
            <a:avLst/>
          </a:prstGeom>
        </p:spPr>
      </p:pic>
    </p:spTree>
    <p:extLst>
      <p:ext uri="{BB962C8B-B14F-4D97-AF65-F5344CB8AC3E}">
        <p14:creationId xmlns:p14="http://schemas.microsoft.com/office/powerpoint/2010/main" val="238314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04800" y="1295400"/>
            <a:ext cx="8686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eaLnBrk="1" hangingPunct="1">
              <a:defRPr/>
            </a:pPr>
            <a:r>
              <a:rPr lang="en-US" sz="1600" dirty="0">
                <a:latin typeface="Arial" pitchFamily="34" charset="0"/>
                <a:cs typeface="Arial" pitchFamily="34" charset="0"/>
              </a:rPr>
              <a:t>Web-based software solutions hosted entirely by Next Gen</a:t>
            </a:r>
          </a:p>
          <a:p>
            <a:pPr eaLnBrk="1" hangingPunct="1">
              <a:defRPr/>
            </a:pPr>
            <a:r>
              <a:rPr lang="en-US" sz="1600" dirty="0">
                <a:latin typeface="Arial" pitchFamily="34" charset="0"/>
                <a:cs typeface="Arial" pitchFamily="34" charset="0"/>
              </a:rPr>
              <a:t>Annual Hosted License is campus-wide (finaid, admissions, foundation, departments, etc.)</a:t>
            </a:r>
          </a:p>
          <a:p>
            <a:pPr lvl="1" eaLnBrk="1" hangingPunct="1">
              <a:defRPr/>
            </a:pPr>
            <a:r>
              <a:rPr lang="en-US" sz="1400" dirty="0">
                <a:latin typeface="Arial" pitchFamily="34" charset="0"/>
                <a:cs typeface="Arial" pitchFamily="34" charset="0"/>
              </a:rPr>
              <a:t>License is all inclusive, including renewable scholarships</a:t>
            </a:r>
          </a:p>
          <a:p>
            <a:pPr eaLnBrk="1" hangingPunct="1">
              <a:defRPr/>
            </a:pPr>
            <a:r>
              <a:rPr lang="en-US" sz="1600" dirty="0">
                <a:latin typeface="Arial" pitchFamily="34" charset="0"/>
                <a:cs typeface="Arial" pitchFamily="34" charset="0"/>
              </a:rPr>
              <a:t>Historical Uptime &gt; 99.5%</a:t>
            </a:r>
          </a:p>
          <a:p>
            <a:pPr eaLnBrk="1" hangingPunct="1">
              <a:defRPr/>
            </a:pPr>
            <a:r>
              <a:rPr lang="en-US" sz="1600" dirty="0">
                <a:latin typeface="Arial" pitchFamily="34" charset="0"/>
                <a:cs typeface="Arial" pitchFamily="34" charset="0"/>
              </a:rPr>
              <a:t>Data protection a priority – Annual SSAE16 and independent vulnerability audits</a:t>
            </a:r>
          </a:p>
          <a:p>
            <a:pPr eaLnBrk="1" hangingPunct="1">
              <a:defRPr/>
            </a:pPr>
            <a:r>
              <a:rPr lang="en-US" sz="1600" dirty="0">
                <a:latin typeface="Arial" pitchFamily="34" charset="0"/>
                <a:cs typeface="Arial" pitchFamily="34" charset="0"/>
              </a:rPr>
              <a:t>FERPA and ADA compliant</a:t>
            </a:r>
          </a:p>
          <a:p>
            <a:pPr eaLnBrk="1" hangingPunct="1">
              <a:defRPr/>
            </a:pPr>
            <a:r>
              <a:rPr lang="en-US" sz="1600" dirty="0">
                <a:latin typeface="Arial" pitchFamily="34" charset="0"/>
                <a:cs typeface="Arial" pitchFamily="34" charset="0"/>
              </a:rPr>
              <a:t>Multi-year solution; maintain 7 years of client data</a:t>
            </a:r>
          </a:p>
          <a:p>
            <a:r>
              <a:rPr lang="en-US" sz="1600" dirty="0">
                <a:latin typeface="Arial" pitchFamily="34" charset="0"/>
                <a:cs typeface="Arial" pitchFamily="34" charset="0"/>
              </a:rPr>
              <a:t>Substantial Savings to clients</a:t>
            </a:r>
            <a:r>
              <a:rPr lang="en-US" sz="1800" dirty="0">
                <a:latin typeface="Arial" pitchFamily="34" charset="0"/>
                <a:cs typeface="Arial" pitchFamily="34" charset="0"/>
              </a:rPr>
              <a:t>		</a:t>
            </a:r>
            <a:r>
              <a:rPr lang="en-US" dirty="0">
                <a:latin typeface="Arial" pitchFamily="34" charset="0"/>
                <a:cs typeface="Arial" pitchFamily="34" charset="0"/>
              </a:rPr>
              <a:t>	</a:t>
            </a:r>
          </a:p>
          <a:p>
            <a:pPr eaLnBrk="1" hangingPunct="1">
              <a:defRPr/>
            </a:pPr>
            <a:endParaRPr lang="en-US" dirty="0">
              <a:latin typeface="Arial" pitchFamily="34" charset="0"/>
              <a:cs typeface="Arial" pitchFamily="34" charset="0"/>
            </a:endParaRPr>
          </a:p>
        </p:txBody>
      </p:sp>
      <p:sp>
        <p:nvSpPr>
          <p:cNvPr id="6" name="Rectangle 5"/>
          <p:cNvSpPr>
            <a:spLocks noChangeArrowheads="1"/>
          </p:cNvSpPr>
          <p:nvPr/>
        </p:nvSpPr>
        <p:spPr bwMode="auto">
          <a:xfrm>
            <a:off x="762000" y="3815477"/>
            <a:ext cx="228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en-US" b="1" dirty="0">
                <a:latin typeface="Calibri" pitchFamily="34" charset="0"/>
                <a:cs typeface="Calibri" pitchFamily="34" charset="0"/>
              </a:rPr>
              <a:t>Hard Costs </a:t>
            </a:r>
          </a:p>
          <a:p>
            <a:pPr marL="342900" indent="-342900">
              <a:spcBef>
                <a:spcPct val="50000"/>
              </a:spcBef>
              <a:buFontTx/>
              <a:buChar char="-"/>
              <a:defRPr/>
            </a:pPr>
            <a:r>
              <a:rPr lang="en-US" sz="1600" dirty="0">
                <a:latin typeface="Arial" pitchFamily="34" charset="0"/>
                <a:cs typeface="Arial" pitchFamily="34" charset="0"/>
              </a:rPr>
              <a:t>Printing</a:t>
            </a:r>
          </a:p>
          <a:p>
            <a:pPr marL="342900" indent="-342900">
              <a:spcBef>
                <a:spcPct val="50000"/>
              </a:spcBef>
              <a:buFontTx/>
              <a:buChar char="-"/>
              <a:defRPr/>
            </a:pPr>
            <a:r>
              <a:rPr lang="en-US" sz="1600" dirty="0">
                <a:latin typeface="Arial" pitchFamily="34" charset="0"/>
                <a:cs typeface="Arial" pitchFamily="34" charset="0"/>
              </a:rPr>
              <a:t>Postage</a:t>
            </a:r>
          </a:p>
          <a:p>
            <a:pPr marL="342900" indent="-342900">
              <a:spcBef>
                <a:spcPct val="50000"/>
              </a:spcBef>
              <a:buFontTx/>
              <a:buChar char="-"/>
              <a:defRPr/>
            </a:pPr>
            <a:r>
              <a:rPr lang="en-US" sz="1600" dirty="0">
                <a:latin typeface="Arial" pitchFamily="34" charset="0"/>
                <a:cs typeface="Arial" pitchFamily="34" charset="0"/>
              </a:rPr>
              <a:t>Processing</a:t>
            </a:r>
          </a:p>
          <a:p>
            <a:pPr marL="342900" indent="-342900">
              <a:spcBef>
                <a:spcPct val="50000"/>
              </a:spcBef>
              <a:buFontTx/>
              <a:buChar char="-"/>
              <a:defRPr/>
            </a:pPr>
            <a:r>
              <a:rPr lang="en-US" sz="1600" dirty="0">
                <a:latin typeface="Arial" pitchFamily="34" charset="0"/>
                <a:cs typeface="Arial" pitchFamily="34" charset="0"/>
              </a:rPr>
              <a:t>Re-processing</a:t>
            </a:r>
          </a:p>
          <a:p>
            <a:pPr marL="342900" indent="-342900">
              <a:spcBef>
                <a:spcPct val="50000"/>
              </a:spcBef>
              <a:buFontTx/>
              <a:buChar char="-"/>
              <a:defRPr/>
            </a:pPr>
            <a:r>
              <a:rPr lang="en-US" sz="1600" dirty="0">
                <a:latin typeface="Arial" pitchFamily="34" charset="0"/>
                <a:cs typeface="Arial" pitchFamily="34" charset="0"/>
              </a:rPr>
              <a:t>Storage</a:t>
            </a:r>
          </a:p>
          <a:p>
            <a:pPr marL="342900" indent="-342900">
              <a:spcBef>
                <a:spcPct val="50000"/>
              </a:spcBef>
              <a:buFontTx/>
              <a:buChar char="-"/>
              <a:defRPr/>
            </a:pPr>
            <a:r>
              <a:rPr lang="en-US" sz="1600" dirty="0">
                <a:latin typeface="Arial" pitchFamily="34" charset="0"/>
                <a:cs typeface="Arial" pitchFamily="34" charset="0"/>
              </a:rPr>
              <a:t>Failed compliance</a:t>
            </a:r>
          </a:p>
        </p:txBody>
      </p:sp>
      <p:sp>
        <p:nvSpPr>
          <p:cNvPr id="9" name="Rectangle 8"/>
          <p:cNvSpPr>
            <a:spLocks noChangeArrowheads="1"/>
          </p:cNvSpPr>
          <p:nvPr/>
        </p:nvSpPr>
        <p:spPr bwMode="auto">
          <a:xfrm>
            <a:off x="3657600" y="3815477"/>
            <a:ext cx="4114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en-US" b="1" dirty="0">
                <a:latin typeface="Calibri" pitchFamily="34" charset="0"/>
                <a:cs typeface="Calibri" pitchFamily="34" charset="0"/>
              </a:rPr>
              <a:t>Soft Costs </a:t>
            </a:r>
          </a:p>
          <a:p>
            <a:pPr marL="342900" indent="-342900">
              <a:spcBef>
                <a:spcPct val="50000"/>
              </a:spcBef>
              <a:buFontTx/>
              <a:buChar char="-"/>
              <a:defRPr/>
            </a:pPr>
            <a:r>
              <a:rPr lang="en-US" sz="1600" dirty="0">
                <a:latin typeface="Arial" pitchFamily="34" charset="0"/>
                <a:cs typeface="Arial" pitchFamily="34" charset="0"/>
              </a:rPr>
              <a:t>Retrieve info faster</a:t>
            </a:r>
          </a:p>
          <a:p>
            <a:pPr marL="342900" indent="-342900">
              <a:spcBef>
                <a:spcPct val="50000"/>
              </a:spcBef>
              <a:buFontTx/>
              <a:buChar char="-"/>
              <a:defRPr/>
            </a:pPr>
            <a:r>
              <a:rPr lang="en-US" sz="1600" dirty="0">
                <a:latin typeface="Arial" pitchFamily="34" charset="0"/>
                <a:cs typeface="Arial" pitchFamily="34" charset="0"/>
              </a:rPr>
              <a:t>Easier access to information</a:t>
            </a:r>
          </a:p>
          <a:p>
            <a:pPr marL="342900" indent="-342900">
              <a:spcBef>
                <a:spcPct val="50000"/>
              </a:spcBef>
              <a:buFontTx/>
              <a:buChar char="-"/>
              <a:defRPr/>
            </a:pPr>
            <a:r>
              <a:rPr lang="en-US" sz="1600" dirty="0">
                <a:latin typeface="Arial" pitchFamily="34" charset="0"/>
                <a:cs typeface="Arial" pitchFamily="34" charset="0"/>
              </a:rPr>
              <a:t>Perception</a:t>
            </a:r>
          </a:p>
          <a:p>
            <a:pPr marL="342900" indent="-342900">
              <a:spcBef>
                <a:spcPct val="50000"/>
              </a:spcBef>
              <a:buFontTx/>
              <a:buChar char="-"/>
              <a:defRPr/>
            </a:pPr>
            <a:r>
              <a:rPr lang="en-US" sz="1600" dirty="0">
                <a:latin typeface="Arial" pitchFamily="34" charset="0"/>
                <a:cs typeface="Arial" pitchFamily="34" charset="0"/>
              </a:rPr>
              <a:t>Customer Service</a:t>
            </a:r>
          </a:p>
          <a:p>
            <a:pPr marL="342900" indent="-342900">
              <a:spcBef>
                <a:spcPct val="50000"/>
              </a:spcBef>
              <a:buFontTx/>
              <a:buChar char="-"/>
              <a:defRPr/>
            </a:pPr>
            <a:r>
              <a:rPr lang="en-US" sz="1600" dirty="0">
                <a:latin typeface="Arial" pitchFamily="34" charset="0"/>
                <a:cs typeface="Arial" pitchFamily="34" charset="0"/>
              </a:rPr>
              <a:t>Becomes a recruitment tool</a:t>
            </a:r>
          </a:p>
          <a:p>
            <a:pPr marL="342900" indent="-342900">
              <a:spcBef>
                <a:spcPct val="50000"/>
              </a:spcBef>
              <a:buFontTx/>
              <a:buChar char="-"/>
              <a:defRPr/>
            </a:pPr>
            <a:r>
              <a:rPr lang="en-US" sz="1600" dirty="0">
                <a:latin typeface="Arial" pitchFamily="34" charset="0"/>
                <a:cs typeface="Arial" pitchFamily="34" charset="0"/>
              </a:rPr>
              <a:t>Measure effectiveness of programs</a:t>
            </a:r>
          </a:p>
        </p:txBody>
      </p:sp>
      <p:grpSp>
        <p:nvGrpSpPr>
          <p:cNvPr id="14" name="Group 13"/>
          <p:cNvGrpSpPr/>
          <p:nvPr/>
        </p:nvGrpSpPr>
        <p:grpSpPr>
          <a:xfrm>
            <a:off x="0" y="0"/>
            <a:ext cx="9144000" cy="1143000"/>
            <a:chOff x="-27432" y="185169"/>
            <a:chExt cx="9171768" cy="1093167"/>
          </a:xfrm>
        </p:grpSpPr>
        <p:pic>
          <p:nvPicPr>
            <p:cNvPr id="15" name="Picture 14"/>
            <p:cNvPicPr>
              <a:picLocks noChangeAspect="1"/>
            </p:cNvPicPr>
            <p:nvPr/>
          </p:nvPicPr>
          <p:blipFill rotWithShape="1">
            <a:blip r:embed="rId2"/>
            <a:srcRect l="20951" t="40284" b="8016"/>
            <a:stretch/>
          </p:blipFill>
          <p:spPr>
            <a:xfrm>
              <a:off x="-27432" y="185170"/>
              <a:ext cx="7256616" cy="1093166"/>
            </a:xfrm>
            <a:prstGeom prst="rect">
              <a:avLst/>
            </a:prstGeom>
          </p:spPr>
        </p:pic>
        <p:pic>
          <p:nvPicPr>
            <p:cNvPr id="16" name="Picture 15"/>
            <p:cNvPicPr>
              <a:picLocks noChangeAspect="1"/>
            </p:cNvPicPr>
            <p:nvPr/>
          </p:nvPicPr>
          <p:blipFill rotWithShape="1">
            <a:blip r:embed="rId2"/>
            <a:srcRect l="78116" t="39505" b="8119"/>
            <a:stretch/>
          </p:blipFill>
          <p:spPr>
            <a:xfrm>
              <a:off x="7135368" y="185169"/>
              <a:ext cx="2008968" cy="1093167"/>
            </a:xfrm>
            <a:prstGeom prst="rect">
              <a:avLst/>
            </a:prstGeom>
          </p:spPr>
        </p:pic>
      </p:grpSp>
      <p:sp>
        <p:nvSpPr>
          <p:cNvPr id="13" name="Rectangle 12"/>
          <p:cNvSpPr/>
          <p:nvPr/>
        </p:nvSpPr>
        <p:spPr>
          <a:xfrm>
            <a:off x="4114800" y="265928"/>
            <a:ext cx="4611624" cy="584775"/>
          </a:xfrm>
          <a:prstGeom prst="rect">
            <a:avLst/>
          </a:prstGeom>
        </p:spPr>
        <p:txBody>
          <a:bodyPr wrap="square">
            <a:spAutoFit/>
          </a:bodyPr>
          <a:lstStyle/>
          <a:p>
            <a:pPr algn="r"/>
            <a:r>
              <a:rPr lang="en-US" sz="3200" b="1" dirty="0">
                <a:solidFill>
                  <a:schemeClr val="bg1"/>
                </a:solidFill>
              </a:rPr>
              <a:t>High Level Overview</a:t>
            </a:r>
          </a:p>
        </p:txBody>
      </p:sp>
      <p:sp>
        <p:nvSpPr>
          <p:cNvPr id="2" name="TextBox 1"/>
          <p:cNvSpPr txBox="1"/>
          <p:nvPr/>
        </p:nvSpPr>
        <p:spPr>
          <a:xfrm>
            <a:off x="7162800" y="6166723"/>
            <a:ext cx="1752600" cy="386477"/>
          </a:xfrm>
          <a:prstGeom prst="rect">
            <a:avLst/>
          </a:prstGeom>
          <a:solidFill>
            <a:schemeClr val="bg1"/>
          </a:solidFill>
        </p:spPr>
        <p:txBody>
          <a:bodyPr wrap="square" rtlCol="0">
            <a:spAutoFit/>
          </a:bodyPr>
          <a:lstStyle/>
          <a:p>
            <a:endParaRPr lang="en-US" dirty="0"/>
          </a:p>
        </p:txBody>
      </p:sp>
      <p:sp>
        <p:nvSpPr>
          <p:cNvPr id="10"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6185173"/>
            <a:ext cx="1292512" cy="49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2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00600" y="1676400"/>
            <a:ext cx="2100640" cy="400110"/>
          </a:xfrm>
          <a:prstGeom prst="rect">
            <a:avLst/>
          </a:prstGeom>
        </p:spPr>
        <p:txBody>
          <a:bodyPr wrap="none">
            <a:spAutoFit/>
          </a:bodyPr>
          <a:lstStyle/>
          <a:p>
            <a:pPr>
              <a:buFont typeface="Arial" pitchFamily="34" charset="0"/>
              <a:buChar char="•"/>
            </a:pPr>
            <a:r>
              <a:rPr lang="en-US" sz="2000" b="1" dirty="0">
                <a:solidFill>
                  <a:srgbClr val="E7935B"/>
                </a:solidFill>
                <a:latin typeface="Arial Narrow" panose="020B0606020202030204" pitchFamily="34" charset="0"/>
              </a:rPr>
              <a:t> API Infrastructure</a:t>
            </a:r>
            <a:endParaRPr lang="en-US" sz="2000" dirty="0">
              <a:solidFill>
                <a:srgbClr val="E7935B"/>
              </a:solidFill>
              <a:latin typeface="Arial Narrow" panose="020B0606020202030204" pitchFamily="34" charset="0"/>
            </a:endParaRPr>
          </a:p>
        </p:txBody>
      </p:sp>
      <p:sp>
        <p:nvSpPr>
          <p:cNvPr id="20" name="Rectangle 19"/>
          <p:cNvSpPr/>
          <p:nvPr/>
        </p:nvSpPr>
        <p:spPr>
          <a:xfrm>
            <a:off x="4648200" y="4787205"/>
            <a:ext cx="3962400" cy="1384995"/>
          </a:xfrm>
          <a:prstGeom prst="rect">
            <a:avLst/>
          </a:prstGeom>
        </p:spPr>
        <p:txBody>
          <a:bodyPr wrap="square">
            <a:spAutoFit/>
          </a:bodyPr>
          <a:lstStyle/>
          <a:p>
            <a:pPr marL="171450" lvl="0" indent="-171450">
              <a:buFont typeface="Arial" panose="020B0604020202020204" pitchFamily="34" charset="0"/>
              <a:buChar char="•"/>
            </a:pPr>
            <a:r>
              <a:rPr lang="en-US" sz="1400" dirty="0">
                <a:latin typeface="Arial" pitchFamily="34" charset="0"/>
                <a:cs typeface="Arial" pitchFamily="34" charset="0"/>
              </a:rPr>
              <a:t>Robust platform allows manual, automated, or real time integration; ensures most current data is being evaluated</a:t>
            </a:r>
          </a:p>
          <a:p>
            <a:pPr marL="171450" lvl="0" indent="-171450">
              <a:buFont typeface="Arial" panose="020B0604020202020204" pitchFamily="34" charset="0"/>
              <a:buChar char="•"/>
            </a:pPr>
            <a:r>
              <a:rPr lang="en-US" sz="1400" dirty="0">
                <a:latin typeface="Arial" pitchFamily="34" charset="0"/>
                <a:cs typeface="Arial" pitchFamily="34" charset="0"/>
              </a:rPr>
              <a:t>Any data, including student profiles / awards can be exchanged</a:t>
            </a:r>
          </a:p>
          <a:p>
            <a:pPr marL="171450" indent="-171450"/>
            <a:endParaRPr lang="en-US" sz="1400" dirty="0">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4624455"/>
            <a:ext cx="914400" cy="914400"/>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2034772688"/>
              </p:ext>
            </p:extLst>
          </p:nvPr>
        </p:nvGraphicFramePr>
        <p:xfrm>
          <a:off x="4648200" y="2133600"/>
          <a:ext cx="3542851" cy="2490855"/>
        </p:xfrm>
        <a:graphic>
          <a:graphicData uri="http://schemas.openxmlformats.org/presentationml/2006/ole">
            <mc:AlternateContent xmlns:mc="http://schemas.openxmlformats.org/markup-compatibility/2006">
              <mc:Choice xmlns:v="urn:schemas-microsoft-com:vml" Requires="v">
                <p:oleObj spid="_x0000_s13455" name="Visio" r:id="rId4" imgW="9344048" imgH="6543779" progId="">
                  <p:embed/>
                </p:oleObj>
              </mc:Choice>
              <mc:Fallback>
                <p:oleObj name="Visio" r:id="rId4" imgW="9344048" imgH="654377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133600"/>
                        <a:ext cx="3542851" cy="24908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04800" y="3181290"/>
            <a:ext cx="1814920" cy="400110"/>
          </a:xfrm>
          <a:prstGeom prst="rect">
            <a:avLst/>
          </a:prstGeom>
        </p:spPr>
        <p:txBody>
          <a:bodyPr wrap="none">
            <a:spAutoFit/>
          </a:bodyPr>
          <a:lstStyle/>
          <a:p>
            <a:pPr>
              <a:buFont typeface="Arial" pitchFamily="34" charset="0"/>
              <a:buChar char="•"/>
            </a:pPr>
            <a:r>
              <a:rPr lang="en-US" sz="2000" b="1" dirty="0">
                <a:solidFill>
                  <a:srgbClr val="E7935B"/>
                </a:solidFill>
                <a:latin typeface="Arial Narrow" panose="020B0606020202030204" pitchFamily="34" charset="0"/>
              </a:rPr>
              <a:t> SIS Integration</a:t>
            </a:r>
            <a:endParaRPr lang="en-US" sz="2000" dirty="0">
              <a:solidFill>
                <a:srgbClr val="E7935B"/>
              </a:solidFill>
              <a:latin typeface="Arial Narrow" panose="020B0606020202030204" pitchFamily="34" charset="0"/>
            </a:endParaRPr>
          </a:p>
        </p:txBody>
      </p:sp>
      <p:sp>
        <p:nvSpPr>
          <p:cNvPr id="10" name="Rectangle 9"/>
          <p:cNvSpPr/>
          <p:nvPr/>
        </p:nvSpPr>
        <p:spPr>
          <a:xfrm>
            <a:off x="609600" y="3581162"/>
            <a:ext cx="3962400" cy="1384995"/>
          </a:xfrm>
          <a:prstGeom prst="rect">
            <a:avLst/>
          </a:prstGeom>
        </p:spPr>
        <p:txBody>
          <a:bodyPr wrap="square">
            <a:spAutoFit/>
          </a:bodyPr>
          <a:lstStyle/>
          <a:p>
            <a:pPr marL="171450" lvl="0" indent="-171450">
              <a:buFont typeface="Arial" panose="020B0604020202020204" pitchFamily="34" charset="0"/>
              <a:buChar char="•"/>
            </a:pPr>
            <a:r>
              <a:rPr lang="en-US" sz="1400" dirty="0">
                <a:latin typeface="Arial" pitchFamily="34" charset="0"/>
                <a:cs typeface="Arial" pitchFamily="34" charset="0"/>
              </a:rPr>
              <a:t>Automate data load process on your schedule</a:t>
            </a:r>
          </a:p>
          <a:p>
            <a:pPr marL="171450" lvl="0" indent="-171450">
              <a:buFont typeface="Arial" panose="020B0604020202020204" pitchFamily="34" charset="0"/>
              <a:buChar char="•"/>
            </a:pPr>
            <a:r>
              <a:rPr lang="en-US" sz="1400" dirty="0">
                <a:latin typeface="Arial" pitchFamily="34" charset="0"/>
                <a:cs typeface="Arial" pitchFamily="34" charset="0"/>
              </a:rPr>
              <a:t>Automated export process on your schedule</a:t>
            </a:r>
          </a:p>
          <a:p>
            <a:pPr marL="171450" lvl="0" indent="-171450">
              <a:buFont typeface="Arial" panose="020B0604020202020204" pitchFamily="34" charset="0"/>
              <a:buChar char="•"/>
            </a:pPr>
            <a:r>
              <a:rPr lang="en-US" sz="1400" dirty="0">
                <a:latin typeface="Arial" pitchFamily="34" charset="0"/>
                <a:cs typeface="Arial" pitchFamily="34" charset="0"/>
              </a:rPr>
              <a:t>API Integration</a:t>
            </a:r>
          </a:p>
          <a:p>
            <a:pPr marL="171450" lvl="0" indent="-171450">
              <a:buFont typeface="Arial" panose="020B0604020202020204" pitchFamily="34" charset="0"/>
              <a:buChar char="•"/>
            </a:pPr>
            <a:r>
              <a:rPr lang="en-US" sz="1400" dirty="0">
                <a:latin typeface="Arial" pitchFamily="34" charset="0"/>
                <a:cs typeface="Arial" pitchFamily="34" charset="0"/>
              </a:rPr>
              <a:t>Ellucian Community Partner</a:t>
            </a:r>
            <a:endParaRPr lang="en-US" sz="1400" dirty="0">
              <a:latin typeface="Arial Narrow" panose="020B0606020202030204" pitchFamily="34" charset="0"/>
            </a:endParaRPr>
          </a:p>
          <a:p>
            <a:pPr marL="171450" lvl="0" indent="-171450"/>
            <a:endParaRPr lang="en-US" sz="1400" dirty="0">
              <a:latin typeface="Arial Narrow" panose="020B0606020202030204" pitchFamily="34" charset="0"/>
            </a:endParaRPr>
          </a:p>
          <a:p>
            <a:pPr marL="171450" indent="-171450"/>
            <a:endParaRPr lang="en-US" sz="1400" dirty="0">
              <a:latin typeface="Arial Narrow" panose="020B0606020202030204" pitchFamily="34" charset="0"/>
            </a:endParaRPr>
          </a:p>
        </p:txBody>
      </p:sp>
      <p:sp>
        <p:nvSpPr>
          <p:cNvPr id="11" name="Rectangle 10"/>
          <p:cNvSpPr/>
          <p:nvPr/>
        </p:nvSpPr>
        <p:spPr>
          <a:xfrm>
            <a:off x="304800" y="1371362"/>
            <a:ext cx="2468946" cy="400110"/>
          </a:xfrm>
          <a:prstGeom prst="rect">
            <a:avLst/>
          </a:prstGeom>
        </p:spPr>
        <p:txBody>
          <a:bodyPr wrap="none">
            <a:spAutoFit/>
          </a:bodyPr>
          <a:lstStyle/>
          <a:p>
            <a:pPr>
              <a:buFont typeface="Arial" pitchFamily="34" charset="0"/>
              <a:buChar char="•"/>
            </a:pPr>
            <a:r>
              <a:rPr lang="en-US" sz="2000" b="1" dirty="0">
                <a:solidFill>
                  <a:srgbClr val="E7935B"/>
                </a:solidFill>
                <a:latin typeface="Arial Narrow" panose="020B0606020202030204" pitchFamily="34" charset="0"/>
              </a:rPr>
              <a:t> Single Sign On (SSO)</a:t>
            </a:r>
            <a:endParaRPr lang="en-US" sz="2000" dirty="0">
              <a:solidFill>
                <a:srgbClr val="E7935B"/>
              </a:solidFill>
              <a:latin typeface="Arial Narrow" panose="020B0606020202030204" pitchFamily="34" charset="0"/>
            </a:endParaRPr>
          </a:p>
        </p:txBody>
      </p:sp>
      <p:sp>
        <p:nvSpPr>
          <p:cNvPr id="12" name="Rectangle 11"/>
          <p:cNvSpPr/>
          <p:nvPr/>
        </p:nvSpPr>
        <p:spPr>
          <a:xfrm>
            <a:off x="609600" y="1904762"/>
            <a:ext cx="3657600" cy="1815882"/>
          </a:xfrm>
          <a:prstGeom prst="rect">
            <a:avLst/>
          </a:prstGeom>
        </p:spPr>
        <p:txBody>
          <a:bodyPr wrap="square">
            <a:spAutoFit/>
          </a:bodyPr>
          <a:lstStyle/>
          <a:p>
            <a:pPr marL="171450" lvl="0" indent="-171450">
              <a:buFont typeface="Arial" panose="020B0604020202020204" pitchFamily="34" charset="0"/>
              <a:buChar char="•"/>
            </a:pPr>
            <a:r>
              <a:rPr lang="en-US" sz="1400" dirty="0">
                <a:latin typeface="Arial" pitchFamily="34" charset="0"/>
                <a:cs typeface="Arial" pitchFamily="34" charset="0"/>
              </a:rPr>
              <a:t>Students can access the scholarship application from their student portal</a:t>
            </a:r>
          </a:p>
          <a:p>
            <a:pPr marL="171450" lvl="0" indent="-171450">
              <a:buFont typeface="Arial" panose="020B0604020202020204" pitchFamily="34" charset="0"/>
              <a:buChar char="•"/>
            </a:pPr>
            <a:r>
              <a:rPr lang="en-US" sz="1400" dirty="0">
                <a:latin typeface="Arial" pitchFamily="34" charset="0"/>
                <a:cs typeface="Arial" pitchFamily="34" charset="0"/>
              </a:rPr>
              <a:t>We support multiple SSO methods, including CAS, LDAP, Shibboleth, and SAML</a:t>
            </a:r>
          </a:p>
          <a:p>
            <a:pPr marL="171450" lvl="0" indent="-171450">
              <a:buFont typeface="Arial" panose="020B0604020202020204" pitchFamily="34" charset="0"/>
              <a:buChar char="•"/>
            </a:pPr>
            <a:endParaRPr lang="en-US" sz="1400" dirty="0">
              <a:latin typeface="Arial Narrow" panose="020B0606020202030204" pitchFamily="34" charset="0"/>
            </a:endParaRPr>
          </a:p>
          <a:p>
            <a:pPr marL="171450" lvl="0" indent="-171450"/>
            <a:endParaRPr lang="en-US" sz="1400" dirty="0">
              <a:latin typeface="Arial Narrow" panose="020B0606020202030204" pitchFamily="34" charset="0"/>
            </a:endParaRPr>
          </a:p>
          <a:p>
            <a:pPr marL="171450" indent="-171450"/>
            <a:endParaRPr lang="en-US" sz="1400" dirty="0">
              <a:latin typeface="Arial Narrow" panose="020B0606020202030204" pitchFamily="34" charset="0"/>
            </a:endParaRPr>
          </a:p>
        </p:txBody>
      </p:sp>
      <p:sp>
        <p:nvSpPr>
          <p:cNvPr id="15" name="Rectangle 14"/>
          <p:cNvSpPr/>
          <p:nvPr/>
        </p:nvSpPr>
        <p:spPr>
          <a:xfrm>
            <a:off x="4765131" y="1219200"/>
            <a:ext cx="2526654" cy="400110"/>
          </a:xfrm>
          <a:prstGeom prst="rect">
            <a:avLst/>
          </a:prstGeom>
        </p:spPr>
        <p:txBody>
          <a:bodyPr wrap="none">
            <a:spAutoFit/>
          </a:bodyPr>
          <a:lstStyle/>
          <a:p>
            <a:pPr>
              <a:buFont typeface="Arial" pitchFamily="34" charset="0"/>
              <a:buChar char="•"/>
            </a:pPr>
            <a:r>
              <a:rPr lang="en-US" sz="2000" b="1" dirty="0">
                <a:solidFill>
                  <a:srgbClr val="E7935B"/>
                </a:solidFill>
                <a:latin typeface="Arial Narrow" panose="020B0606020202030204" pitchFamily="34" charset="0"/>
              </a:rPr>
              <a:t> Cloud-Based Solution</a:t>
            </a:r>
            <a:endParaRPr lang="en-US" sz="2000" dirty="0">
              <a:solidFill>
                <a:srgbClr val="E7935B"/>
              </a:solidFill>
              <a:latin typeface="Arial Narrow" panose="020B0606020202030204" pitchFamily="34" charset="0"/>
            </a:endParaRPr>
          </a:p>
        </p:txBody>
      </p:sp>
      <p:grpSp>
        <p:nvGrpSpPr>
          <p:cNvPr id="19" name="Group 18"/>
          <p:cNvGrpSpPr/>
          <p:nvPr/>
        </p:nvGrpSpPr>
        <p:grpSpPr>
          <a:xfrm>
            <a:off x="0" y="0"/>
            <a:ext cx="9144000" cy="1073343"/>
            <a:chOff x="-27432" y="185169"/>
            <a:chExt cx="9171768" cy="1093167"/>
          </a:xfrm>
        </p:grpSpPr>
        <p:pic>
          <p:nvPicPr>
            <p:cNvPr id="22" name="Picture 21"/>
            <p:cNvPicPr>
              <a:picLocks noChangeAspect="1"/>
            </p:cNvPicPr>
            <p:nvPr/>
          </p:nvPicPr>
          <p:blipFill rotWithShape="1">
            <a:blip r:embed="rId6"/>
            <a:srcRect l="20951" t="40284" b="8016"/>
            <a:stretch/>
          </p:blipFill>
          <p:spPr>
            <a:xfrm>
              <a:off x="-27432" y="185170"/>
              <a:ext cx="7256616" cy="1093166"/>
            </a:xfrm>
            <a:prstGeom prst="rect">
              <a:avLst/>
            </a:prstGeom>
          </p:spPr>
        </p:pic>
        <p:pic>
          <p:nvPicPr>
            <p:cNvPr id="23" name="Picture 22"/>
            <p:cNvPicPr>
              <a:picLocks noChangeAspect="1"/>
            </p:cNvPicPr>
            <p:nvPr/>
          </p:nvPicPr>
          <p:blipFill rotWithShape="1">
            <a:blip r:embed="rId6"/>
            <a:srcRect l="78116" t="39505" b="8119"/>
            <a:stretch/>
          </p:blipFill>
          <p:spPr>
            <a:xfrm>
              <a:off x="7135368" y="185169"/>
              <a:ext cx="2008968" cy="1093167"/>
            </a:xfrm>
            <a:prstGeom prst="rect">
              <a:avLst/>
            </a:prstGeom>
          </p:spPr>
        </p:pic>
      </p:grpSp>
      <p:sp>
        <p:nvSpPr>
          <p:cNvPr id="24" name="Rectangle 23"/>
          <p:cNvSpPr/>
          <p:nvPr/>
        </p:nvSpPr>
        <p:spPr>
          <a:xfrm>
            <a:off x="5029200" y="227828"/>
            <a:ext cx="3581400" cy="584775"/>
          </a:xfrm>
          <a:prstGeom prst="rect">
            <a:avLst/>
          </a:prstGeom>
        </p:spPr>
        <p:txBody>
          <a:bodyPr wrap="square">
            <a:spAutoFit/>
          </a:bodyPr>
          <a:lstStyle/>
          <a:p>
            <a:pPr algn="r"/>
            <a:r>
              <a:rPr lang="en-US" sz="3200" b="1" dirty="0">
                <a:solidFill>
                  <a:schemeClr val="bg1"/>
                </a:solidFill>
              </a:rPr>
              <a:t>Product Platform</a:t>
            </a:r>
          </a:p>
        </p:txBody>
      </p:sp>
      <p:sp>
        <p:nvSpPr>
          <p:cNvPr id="3" name="TextBox 2"/>
          <p:cNvSpPr txBox="1"/>
          <p:nvPr/>
        </p:nvSpPr>
        <p:spPr>
          <a:xfrm>
            <a:off x="7162800" y="6172200"/>
            <a:ext cx="1676400" cy="533400"/>
          </a:xfrm>
          <a:prstGeom prst="rect">
            <a:avLst/>
          </a:prstGeom>
          <a:solidFill>
            <a:schemeClr val="bg1"/>
          </a:solidFill>
        </p:spPr>
        <p:txBody>
          <a:bodyPr wrap="square" rtlCol="0">
            <a:spAutoFit/>
          </a:bodyPr>
          <a:lstStyle/>
          <a:p>
            <a:endParaRPr lang="en-US" dirty="0"/>
          </a:p>
        </p:txBody>
      </p:sp>
      <p:sp>
        <p:nvSpPr>
          <p:cNvPr id="17" name="Footer Placeholder 1"/>
          <p:cNvSpPr>
            <a:spLocks noGrp="1"/>
          </p:cNvSpPr>
          <p:nvPr>
            <p:ph type="ftr" sz="quarter" idx="4294967295"/>
          </p:nvPr>
        </p:nvSpPr>
        <p:spPr>
          <a:xfrm>
            <a:off x="-457200" y="6492875"/>
            <a:ext cx="6705600" cy="365125"/>
          </a:xfrm>
          <a:prstGeom prst="rect">
            <a:avLst/>
          </a:prstGeom>
        </p:spPr>
        <p:txBody>
          <a:bodyPr/>
          <a:lstStyle/>
          <a:p>
            <a:r>
              <a:rPr lang="en-US" sz="1100" dirty="0">
                <a:solidFill>
                  <a:schemeClr val="tx1"/>
                </a:solidFill>
              </a:rPr>
              <a:t>NGWeb Solutions, LLC - Confidential and  Proprietary - Do not share without permission</a:t>
            </a:r>
          </a:p>
        </p:txBody>
      </p:sp>
      <p:pic>
        <p:nvPicPr>
          <p:cNvPr id="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03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3"/>
          <a:srcRect l="78116" t="39505" b="8119"/>
          <a:stretch/>
        </p:blipFill>
        <p:spPr>
          <a:xfrm>
            <a:off x="0" y="-26367"/>
            <a:ext cx="9144001" cy="1169367"/>
          </a:xfrm>
          <a:prstGeom prst="rect">
            <a:avLst/>
          </a:prstGeom>
        </p:spPr>
      </p:pic>
      <p:sp>
        <p:nvSpPr>
          <p:cNvPr id="16" name="Rectangle 15"/>
          <p:cNvSpPr/>
          <p:nvPr/>
        </p:nvSpPr>
        <p:spPr>
          <a:xfrm>
            <a:off x="5334000" y="227828"/>
            <a:ext cx="3200400" cy="584775"/>
          </a:xfrm>
          <a:prstGeom prst="rect">
            <a:avLst/>
          </a:prstGeom>
        </p:spPr>
        <p:txBody>
          <a:bodyPr wrap="square">
            <a:spAutoFit/>
          </a:bodyPr>
          <a:lstStyle/>
          <a:p>
            <a:pPr algn="r"/>
            <a:r>
              <a:rPr lang="en-US" sz="3200" b="1" dirty="0">
                <a:solidFill>
                  <a:schemeClr val="bg1"/>
                </a:solidFill>
              </a:rPr>
              <a:t>Challenges</a:t>
            </a:r>
          </a:p>
        </p:txBody>
      </p:sp>
      <p:sp>
        <p:nvSpPr>
          <p:cNvPr id="17" name="Rectangle 3"/>
          <p:cNvSpPr txBox="1">
            <a:spLocks noChangeArrowheads="1"/>
          </p:cNvSpPr>
          <p:nvPr/>
        </p:nvSpPr>
        <p:spPr bwMode="auto">
          <a:xfrm>
            <a:off x="451338" y="1600200"/>
            <a:ext cx="8540262"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What challenges did the scholarship process face?</a:t>
            </a:r>
            <a:r>
              <a:rPr lang="en-US" dirty="0">
                <a:latin typeface="Arial" pitchFamily="34" charset="0"/>
                <a:cs typeface="Arial" pitchFamily="34" charset="0"/>
              </a:rPr>
              <a:t>	</a:t>
            </a:r>
          </a:p>
          <a:p>
            <a:pPr marL="0" lvl="1" indent="0">
              <a:buNone/>
            </a:pPr>
            <a:endParaRPr lang="en-US" sz="1000" dirty="0">
              <a:latin typeface="Arial" pitchFamily="34" charset="0"/>
              <a:cs typeface="Arial" pitchFamily="34" charset="0"/>
            </a:endParaRPr>
          </a:p>
          <a:p>
            <a:pPr marL="565150" lvl="2" indent="-285750">
              <a:buFont typeface="Arial" panose="020B0604020202020204" pitchFamily="34" charset="0"/>
              <a:buChar char="•"/>
            </a:pPr>
            <a:r>
              <a:rPr lang="en-US" dirty="0">
                <a:solidFill>
                  <a:srgbClr val="414042"/>
                </a:solidFill>
              </a:rPr>
              <a:t>Matching process was completely manual</a:t>
            </a:r>
          </a:p>
          <a:p>
            <a:pPr marL="1022350" lvl="3" indent="-285750">
              <a:buFont typeface="Arial" panose="020B0604020202020204" pitchFamily="34" charset="0"/>
              <a:buChar char="•"/>
            </a:pPr>
            <a:r>
              <a:rPr lang="en-US" dirty="0">
                <a:solidFill>
                  <a:srgbClr val="414042"/>
                </a:solidFill>
              </a:rPr>
              <a:t>Approximately $300,000 was available to be awarded</a:t>
            </a:r>
          </a:p>
          <a:p>
            <a:pPr marL="565150" lvl="2" indent="-285750">
              <a:buFont typeface="Arial" panose="020B0604020202020204" pitchFamily="34" charset="0"/>
              <a:buChar char="•"/>
            </a:pPr>
            <a:r>
              <a:rPr lang="en-US" dirty="0">
                <a:solidFill>
                  <a:srgbClr val="414042"/>
                </a:solidFill>
              </a:rPr>
              <a:t>With  many foundation awards, the criteria was so specific, it made it difficult to match students with the funds  </a:t>
            </a:r>
          </a:p>
          <a:p>
            <a:pPr marL="1022350" lvl="3" indent="-285750">
              <a:buFont typeface="Arial" panose="020B0604020202020204" pitchFamily="34" charset="0"/>
              <a:buChar char="•"/>
            </a:pPr>
            <a:r>
              <a:rPr lang="en-US" dirty="0">
                <a:solidFill>
                  <a:srgbClr val="414042"/>
                </a:solidFill>
              </a:rPr>
              <a:t>Caused some awards to be overlooked and money not be spent.    </a:t>
            </a:r>
          </a:p>
          <a:p>
            <a:pPr marL="565150" lvl="2" indent="-285750">
              <a:buFont typeface="Arial" panose="020B0604020202020204" pitchFamily="34" charset="0"/>
              <a:buChar char="•"/>
            </a:pPr>
            <a:r>
              <a:rPr lang="en-US" dirty="0">
                <a:solidFill>
                  <a:srgbClr val="414042"/>
                </a:solidFill>
              </a:rPr>
              <a:t>Award/matching reports were all contained in excel workbooks</a:t>
            </a:r>
          </a:p>
          <a:p>
            <a:pPr marL="1022350" lvl="3" indent="-285750">
              <a:buFont typeface="Arial" panose="020B0604020202020204" pitchFamily="34" charset="0"/>
              <a:buChar char="•"/>
            </a:pPr>
            <a:r>
              <a:rPr lang="en-US" dirty="0">
                <a:solidFill>
                  <a:srgbClr val="414042"/>
                </a:solidFill>
              </a:rPr>
              <a:t>Excel books were sent to the Foundation Office and Comptroller for billing the Foundation</a:t>
            </a:r>
          </a:p>
          <a:p>
            <a:pPr marL="1022350" lvl="3" indent="-285750">
              <a:buFont typeface="Arial" panose="020B0604020202020204" pitchFamily="34" charset="0"/>
              <a:buChar char="•"/>
            </a:pPr>
            <a:r>
              <a:rPr lang="en-US" dirty="0">
                <a:solidFill>
                  <a:srgbClr val="414042"/>
                </a:solidFill>
              </a:rPr>
              <a:t>Calculations were all contained in the printed out copies of paperwork, which was recycled each academic year  </a:t>
            </a:r>
          </a:p>
          <a:p>
            <a:pPr marL="565150" lvl="2" indent="-285750">
              <a:buFont typeface="Arial" panose="020B0604020202020204" pitchFamily="34" charset="0"/>
              <a:buChar char="•"/>
            </a:pPr>
            <a:r>
              <a:rPr lang="en-US" dirty="0">
                <a:solidFill>
                  <a:srgbClr val="414042"/>
                </a:solidFill>
              </a:rPr>
              <a:t>None of the awards could be tracked in Banner</a:t>
            </a:r>
          </a:p>
          <a:p>
            <a:pPr marL="1022350" lvl="3" indent="-285750">
              <a:buFont typeface="Arial" panose="020B0604020202020204" pitchFamily="34" charset="0"/>
              <a:buChar char="•"/>
            </a:pPr>
            <a:r>
              <a:rPr lang="en-US" dirty="0">
                <a:solidFill>
                  <a:srgbClr val="414042"/>
                </a:solidFill>
              </a:rPr>
              <a:t>If a student did not return the following semester, it could be a hassle to re-award the funds  </a:t>
            </a:r>
          </a:p>
          <a:p>
            <a:pPr marL="565150" lvl="2" indent="-285750">
              <a:buFont typeface="Arial" panose="020B0604020202020204" pitchFamily="34" charset="0"/>
              <a:buChar char="•"/>
            </a:pPr>
            <a:r>
              <a:rPr lang="en-US" dirty="0">
                <a:solidFill>
                  <a:srgbClr val="414042"/>
                </a:solidFill>
              </a:rPr>
              <a:t>The time commitment for the process was massive  </a:t>
            </a:r>
          </a:p>
          <a:p>
            <a:pPr eaLnBrk="1" hangingPunct="1">
              <a:defRPr/>
            </a:pPr>
            <a:endParaRPr lang="en-US" dirty="0">
              <a:latin typeface="Arial" pitchFamily="34" charset="0"/>
              <a:cs typeface="Arial" pitchFamily="34" charset="0"/>
            </a:endParaRPr>
          </a:p>
        </p:txBody>
      </p:sp>
      <p:pic>
        <p:nvPicPr>
          <p:cNvPr id="18" name="Picture 17"/>
          <p:cNvPicPr>
            <a:picLocks noChangeAspect="1"/>
          </p:cNvPicPr>
          <p:nvPr/>
        </p:nvPicPr>
        <p:blipFill>
          <a:blip r:embed="rId4"/>
          <a:stretch>
            <a:fillRect/>
          </a:stretch>
        </p:blipFill>
        <p:spPr>
          <a:xfrm>
            <a:off x="509952" y="158119"/>
            <a:ext cx="2828695" cy="806105"/>
          </a:xfrm>
          <a:prstGeom prst="rect">
            <a:avLst/>
          </a:prstGeom>
        </p:spPr>
      </p:pic>
    </p:spTree>
    <p:extLst>
      <p:ext uri="{BB962C8B-B14F-4D97-AF65-F5344CB8AC3E}">
        <p14:creationId xmlns:p14="http://schemas.microsoft.com/office/powerpoint/2010/main" val="390066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5" name="Picture 14"/>
          <p:cNvPicPr>
            <a:picLocks noChangeAspect="1"/>
          </p:cNvPicPr>
          <p:nvPr/>
        </p:nvPicPr>
        <p:blipFill rotWithShape="1">
          <a:blip r:embed="rId2"/>
          <a:srcRect l="78116" t="39505" b="8119"/>
          <a:stretch/>
        </p:blipFill>
        <p:spPr>
          <a:xfrm>
            <a:off x="0" y="-26367"/>
            <a:ext cx="9144001" cy="1169367"/>
          </a:xfrm>
          <a:prstGeom prst="rect">
            <a:avLst/>
          </a:prstGeom>
        </p:spPr>
      </p:pic>
      <p:sp>
        <p:nvSpPr>
          <p:cNvPr id="16" name="Rectangle 15"/>
          <p:cNvSpPr/>
          <p:nvPr/>
        </p:nvSpPr>
        <p:spPr>
          <a:xfrm>
            <a:off x="5334000" y="227828"/>
            <a:ext cx="3429000" cy="584775"/>
          </a:xfrm>
          <a:prstGeom prst="rect">
            <a:avLst/>
          </a:prstGeom>
        </p:spPr>
        <p:txBody>
          <a:bodyPr wrap="square">
            <a:spAutoFit/>
          </a:bodyPr>
          <a:lstStyle/>
          <a:p>
            <a:pPr algn="r"/>
            <a:r>
              <a:rPr lang="en-US" sz="3200" b="1" dirty="0">
                <a:solidFill>
                  <a:schemeClr val="bg1"/>
                </a:solidFill>
              </a:rPr>
              <a:t>Solution</a:t>
            </a:r>
          </a:p>
        </p:txBody>
      </p:sp>
      <p:sp>
        <p:nvSpPr>
          <p:cNvPr id="17" name="Rectangle 3"/>
          <p:cNvSpPr txBox="1">
            <a:spLocks noChangeArrowheads="1"/>
          </p:cNvSpPr>
          <p:nvPr/>
        </p:nvSpPr>
        <p:spPr bwMode="auto">
          <a:xfrm>
            <a:off x="451338" y="1458743"/>
            <a:ext cx="8540262"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Import Data from Banner</a:t>
            </a:r>
            <a:endParaRPr lang="en-US" dirty="0">
              <a:latin typeface="Arial" pitchFamily="34" charset="0"/>
              <a:cs typeface="Arial" pitchFamily="34" charset="0"/>
            </a:endParaRPr>
          </a:p>
          <a:p>
            <a:pPr marL="0" lvl="1" indent="0">
              <a:buNone/>
            </a:pPr>
            <a:endParaRPr lang="en-US" sz="1000" dirty="0">
              <a:latin typeface="Arial" pitchFamily="34" charset="0"/>
              <a:cs typeface="Arial" pitchFamily="34" charset="0"/>
            </a:endParaRPr>
          </a:p>
          <a:p>
            <a:pPr marL="565150" lvl="2" indent="-285750">
              <a:buFont typeface="Arial" panose="020B0604020202020204" pitchFamily="34" charset="0"/>
              <a:buChar char="•"/>
            </a:pPr>
            <a:r>
              <a:rPr lang="en-US" dirty="0">
                <a:solidFill>
                  <a:srgbClr val="414042"/>
                </a:solidFill>
              </a:rPr>
              <a:t>Defined the data needed to effectively qualify students for scholarship opportunities</a:t>
            </a:r>
          </a:p>
          <a:p>
            <a:pPr marL="565150" lvl="2" indent="-285750">
              <a:buFont typeface="Arial" panose="020B0604020202020204" pitchFamily="34" charset="0"/>
              <a:buChar char="•"/>
            </a:pPr>
            <a:r>
              <a:rPr lang="en-US" dirty="0">
                <a:solidFill>
                  <a:srgbClr val="414042"/>
                </a:solidFill>
              </a:rPr>
              <a:t>Built a robust student profile in Scholarship Manager</a:t>
            </a:r>
          </a:p>
          <a:p>
            <a:pPr marL="565150" lvl="2" indent="-285750">
              <a:buFont typeface="Arial" panose="020B0604020202020204" pitchFamily="34" charset="0"/>
              <a:buChar char="•"/>
            </a:pPr>
            <a:r>
              <a:rPr lang="en-US" dirty="0">
                <a:solidFill>
                  <a:srgbClr val="414042"/>
                </a:solidFill>
              </a:rPr>
              <a:t>Populated student profile with Banner information via data feed</a:t>
            </a:r>
          </a:p>
          <a:p>
            <a:pPr marL="1022350" lvl="3" indent="-285750">
              <a:buFont typeface="Arial" panose="020B0604020202020204" pitchFamily="34" charset="0"/>
              <a:buChar char="•"/>
            </a:pPr>
            <a:r>
              <a:rPr lang="en-US" dirty="0">
                <a:solidFill>
                  <a:srgbClr val="414042"/>
                </a:solidFill>
              </a:rPr>
              <a:t>Data feed can be automated and/or run on demand</a:t>
            </a:r>
          </a:p>
          <a:p>
            <a:pPr marL="1022350" lvl="3" indent="-285750">
              <a:buFont typeface="Arial" panose="020B0604020202020204" pitchFamily="34" charset="0"/>
              <a:buChar char="•"/>
            </a:pPr>
            <a:r>
              <a:rPr lang="en-US" dirty="0">
                <a:solidFill>
                  <a:srgbClr val="414042"/>
                </a:solidFill>
              </a:rPr>
              <a:t>No limit to the number of data fields that can be pulled in from Banner</a:t>
            </a:r>
          </a:p>
          <a:p>
            <a:pPr marL="1022350" lvl="3" indent="-285750">
              <a:buFont typeface="Arial" panose="020B0604020202020204" pitchFamily="34" charset="0"/>
              <a:buChar char="•"/>
            </a:pPr>
            <a:r>
              <a:rPr lang="en-US" dirty="0">
                <a:solidFill>
                  <a:srgbClr val="414042"/>
                </a:solidFill>
              </a:rPr>
              <a:t>Easy to add to the feed when a new scholarship requires a new data point from Banner</a:t>
            </a:r>
          </a:p>
          <a:p>
            <a:pPr eaLnBrk="1" hangingPunct="1">
              <a:defRPr/>
            </a:pPr>
            <a:endParaRPr lang="en-US" dirty="0">
              <a:latin typeface="Arial" pitchFamily="34" charset="0"/>
              <a:cs typeface="Arial" pitchFamily="34" charset="0"/>
            </a:endParaRPr>
          </a:p>
        </p:txBody>
      </p:sp>
      <p:pic>
        <p:nvPicPr>
          <p:cNvPr id="3" name="Picture 2"/>
          <p:cNvPicPr>
            <a:picLocks noChangeAspect="1"/>
          </p:cNvPicPr>
          <p:nvPr/>
        </p:nvPicPr>
        <p:blipFill rotWithShape="1">
          <a:blip r:embed="rId3"/>
          <a:srcRect t="17014" r="29546"/>
          <a:stretch/>
        </p:blipFill>
        <p:spPr>
          <a:xfrm>
            <a:off x="1905000" y="3781403"/>
            <a:ext cx="4724400" cy="2389867"/>
          </a:xfrm>
          <a:prstGeom prst="rect">
            <a:avLst/>
          </a:prstGeom>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5"/>
          <a:stretch>
            <a:fillRect/>
          </a:stretch>
        </p:blipFill>
        <p:spPr>
          <a:xfrm>
            <a:off x="451338" y="155263"/>
            <a:ext cx="2828695" cy="806105"/>
          </a:xfrm>
          <a:prstGeom prst="rect">
            <a:avLst/>
          </a:prstGeom>
        </p:spPr>
      </p:pic>
    </p:spTree>
    <p:extLst>
      <p:ext uri="{BB962C8B-B14F-4D97-AF65-F5344CB8AC3E}">
        <p14:creationId xmlns:p14="http://schemas.microsoft.com/office/powerpoint/2010/main" val="88260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876799" y="228600"/>
            <a:ext cx="4038601" cy="762000"/>
          </a:xfrm>
        </p:spPr>
        <p:txBody>
          <a:bodyPr/>
          <a:lstStyle/>
          <a:p>
            <a:pPr algn="r"/>
            <a:r>
              <a:rPr lang="en-US" sz="3600" b="1" dirty="0">
                <a:solidFill>
                  <a:schemeClr val="bg1"/>
                </a:solidFill>
              </a:rPr>
              <a:t>Challenges</a:t>
            </a:r>
          </a:p>
        </p:txBody>
      </p:sp>
      <p:sp>
        <p:nvSpPr>
          <p:cNvPr id="11" name="Footer Placeholder 1"/>
          <p:cNvSpPr txBox="1">
            <a:spLocks/>
          </p:cNvSpPr>
          <p:nvPr/>
        </p:nvSpPr>
        <p:spPr>
          <a:xfrm>
            <a:off x="-457200" y="6492875"/>
            <a:ext cx="670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smtClean="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tx1"/>
                </a:solidFill>
              </a:rPr>
              <a:t>NGWeb Solutions, LLC - Confidential and  Proprietary - Do not share without permission</a:t>
            </a: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184" y="6065837"/>
            <a:ext cx="160712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3"/>
          <a:srcRect l="78116" t="39505" b="8119"/>
          <a:stretch/>
        </p:blipFill>
        <p:spPr>
          <a:xfrm>
            <a:off x="0" y="-26367"/>
            <a:ext cx="9144001" cy="1169367"/>
          </a:xfrm>
          <a:prstGeom prst="rect">
            <a:avLst/>
          </a:prstGeom>
        </p:spPr>
      </p:pic>
      <p:sp>
        <p:nvSpPr>
          <p:cNvPr id="16" name="Rectangle 15"/>
          <p:cNvSpPr/>
          <p:nvPr/>
        </p:nvSpPr>
        <p:spPr>
          <a:xfrm>
            <a:off x="5260731" y="235675"/>
            <a:ext cx="3426069" cy="584775"/>
          </a:xfrm>
          <a:prstGeom prst="rect">
            <a:avLst/>
          </a:prstGeom>
        </p:spPr>
        <p:txBody>
          <a:bodyPr wrap="square">
            <a:spAutoFit/>
          </a:bodyPr>
          <a:lstStyle/>
          <a:p>
            <a:pPr algn="r"/>
            <a:r>
              <a:rPr lang="en-US" sz="3200" b="1" dirty="0">
                <a:solidFill>
                  <a:schemeClr val="bg1"/>
                </a:solidFill>
              </a:rPr>
              <a:t>Solution</a:t>
            </a:r>
          </a:p>
        </p:txBody>
      </p:sp>
      <p:sp>
        <p:nvSpPr>
          <p:cNvPr id="17" name="Rectangle 3"/>
          <p:cNvSpPr txBox="1">
            <a:spLocks noChangeArrowheads="1"/>
          </p:cNvSpPr>
          <p:nvPr/>
        </p:nvSpPr>
        <p:spPr bwMode="auto">
          <a:xfrm>
            <a:off x="451338" y="1544291"/>
            <a:ext cx="8540262"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har char="–"/>
              <a:defRPr>
                <a:solidFill>
                  <a:srgbClr val="333333"/>
                </a:solidFill>
                <a:latin typeface="+mn-lt"/>
                <a:ea typeface="+mn-ea"/>
              </a:defRPr>
            </a:lvl2pPr>
            <a:lvl3pPr marL="1143000" indent="-228600" algn="l" rtl="0" eaLnBrk="0" fontAlgn="base" hangingPunct="0">
              <a:spcBef>
                <a:spcPct val="20000"/>
              </a:spcBef>
              <a:spcAft>
                <a:spcPct val="0"/>
              </a:spcAft>
              <a:buChar char="•"/>
              <a:defRPr sz="1600">
                <a:solidFill>
                  <a:srgbClr val="333333"/>
                </a:solidFill>
                <a:latin typeface="+mn-lt"/>
                <a:ea typeface="+mn-ea"/>
              </a:defRPr>
            </a:lvl3pPr>
            <a:lvl4pPr marL="1600200" indent="-228600" algn="l" rtl="0" eaLnBrk="0" fontAlgn="base" hangingPunct="0">
              <a:spcBef>
                <a:spcPct val="20000"/>
              </a:spcBef>
              <a:spcAft>
                <a:spcPct val="0"/>
              </a:spcAft>
              <a:buChar char="–"/>
              <a:defRPr sz="1400">
                <a:solidFill>
                  <a:srgbClr val="333333"/>
                </a:solidFill>
                <a:latin typeface="+mn-lt"/>
                <a:ea typeface="+mn-ea"/>
              </a:defRPr>
            </a:lvl4pPr>
            <a:lvl5pPr marL="2057400" indent="-228600" algn="l" rtl="0" eaLnBrk="0" fontAlgn="base" hangingPunct="0">
              <a:spcBef>
                <a:spcPct val="20000"/>
              </a:spcBef>
              <a:spcAft>
                <a:spcPct val="0"/>
              </a:spcAft>
              <a:buChar char="»"/>
              <a:defRPr sz="1400">
                <a:solidFill>
                  <a:srgbClr val="333333"/>
                </a:solidFill>
                <a:latin typeface="+mn-lt"/>
                <a:ea typeface="+mn-ea"/>
              </a:defRPr>
            </a:lvl5pPr>
            <a:lvl6pPr marL="2514600" indent="-228600" algn="l" rtl="0" fontAlgn="base">
              <a:spcBef>
                <a:spcPct val="20000"/>
              </a:spcBef>
              <a:spcAft>
                <a:spcPct val="0"/>
              </a:spcAft>
              <a:buChar char="»"/>
              <a:defRPr sz="1400">
                <a:solidFill>
                  <a:srgbClr val="333333"/>
                </a:solidFill>
                <a:latin typeface="+mn-lt"/>
                <a:ea typeface="+mn-ea"/>
              </a:defRPr>
            </a:lvl6pPr>
            <a:lvl7pPr marL="2971800" indent="-228600" algn="l" rtl="0" fontAlgn="base">
              <a:spcBef>
                <a:spcPct val="20000"/>
              </a:spcBef>
              <a:spcAft>
                <a:spcPct val="0"/>
              </a:spcAft>
              <a:buChar char="»"/>
              <a:defRPr sz="1400">
                <a:solidFill>
                  <a:srgbClr val="333333"/>
                </a:solidFill>
                <a:latin typeface="+mn-lt"/>
                <a:ea typeface="+mn-ea"/>
              </a:defRPr>
            </a:lvl7pPr>
            <a:lvl8pPr marL="3429000" indent="-228600" algn="l" rtl="0" fontAlgn="base">
              <a:spcBef>
                <a:spcPct val="20000"/>
              </a:spcBef>
              <a:spcAft>
                <a:spcPct val="0"/>
              </a:spcAft>
              <a:buChar char="»"/>
              <a:defRPr sz="1400">
                <a:solidFill>
                  <a:srgbClr val="333333"/>
                </a:solidFill>
                <a:latin typeface="+mn-lt"/>
                <a:ea typeface="+mn-ea"/>
              </a:defRPr>
            </a:lvl8pPr>
            <a:lvl9pPr marL="3886200" indent="-228600" algn="l" rtl="0" fontAlgn="base">
              <a:spcBef>
                <a:spcPct val="20000"/>
              </a:spcBef>
              <a:spcAft>
                <a:spcPct val="0"/>
              </a:spcAft>
              <a:buChar char="»"/>
              <a:defRPr sz="1400">
                <a:solidFill>
                  <a:srgbClr val="333333"/>
                </a:solidFill>
                <a:latin typeface="+mn-lt"/>
                <a:ea typeface="+mn-ea"/>
              </a:defRPr>
            </a:lvl9pPr>
          </a:lstStyle>
          <a:p>
            <a:pPr marL="0" lvl="1" indent="0">
              <a:buNone/>
            </a:pPr>
            <a:r>
              <a:rPr lang="en-US" sz="2000" b="1" dirty="0">
                <a:solidFill>
                  <a:schemeClr val="accent6">
                    <a:lumMod val="75000"/>
                  </a:schemeClr>
                </a:solidFill>
              </a:rPr>
              <a:t>Scholarship Configuration</a:t>
            </a:r>
            <a:endParaRPr lang="en-US" dirty="0">
              <a:latin typeface="Arial" pitchFamily="34" charset="0"/>
              <a:cs typeface="Arial" pitchFamily="34" charset="0"/>
            </a:endParaRPr>
          </a:p>
          <a:p>
            <a:pPr marL="0" lvl="1" indent="0">
              <a:buNone/>
            </a:pPr>
            <a:endParaRPr lang="en-US" sz="1000" dirty="0">
              <a:latin typeface="Arial" pitchFamily="34" charset="0"/>
              <a:cs typeface="Arial" pitchFamily="34" charset="0"/>
            </a:endParaRPr>
          </a:p>
          <a:p>
            <a:pPr marL="565150" lvl="2" indent="-285750">
              <a:buFont typeface="Arial" panose="020B0604020202020204" pitchFamily="34" charset="0"/>
              <a:buChar char="•"/>
            </a:pPr>
            <a:r>
              <a:rPr lang="en-US" dirty="0">
                <a:solidFill>
                  <a:schemeClr val="tx1"/>
                </a:solidFill>
              </a:rPr>
              <a:t>Imported baseline scholarship information to establish scholarship profiles</a:t>
            </a:r>
          </a:p>
          <a:p>
            <a:pPr marL="565150" lvl="2" indent="-285750">
              <a:buFont typeface="Arial" panose="020B0604020202020204" pitchFamily="34" charset="0"/>
              <a:buChar char="•"/>
            </a:pPr>
            <a:r>
              <a:rPr lang="en-US" dirty="0">
                <a:solidFill>
                  <a:schemeClr val="tx1"/>
                </a:solidFill>
              </a:rPr>
              <a:t>Mississippi University for Women staff </a:t>
            </a:r>
            <a:r>
              <a:rPr lang="en-US" dirty="0"/>
              <a:t>configured scholarship profiles, which contain general fund information, awarding parameters, and requirements </a:t>
            </a:r>
          </a:p>
          <a:p>
            <a:pPr marL="565150" lvl="2" indent="-285750">
              <a:buFont typeface="Arial" panose="020B0604020202020204" pitchFamily="34" charset="0"/>
              <a:buChar char="•"/>
            </a:pPr>
            <a:endParaRPr lang="en-US" dirty="0">
              <a:latin typeface="Arial" pitchFamily="34" charset="0"/>
              <a:cs typeface="Arial" pitchFamily="34" charset="0"/>
            </a:endParaRPr>
          </a:p>
          <a:p>
            <a:pPr marL="565150" lvl="2" indent="-285750">
              <a:buFont typeface="Arial" panose="020B0604020202020204" pitchFamily="34" charset="0"/>
              <a:buChar char="•"/>
            </a:pPr>
            <a:endParaRPr lang="en-US" dirty="0">
              <a:latin typeface="Arial" pitchFamily="34" charset="0"/>
              <a:cs typeface="Arial" pitchFamily="34" charset="0"/>
            </a:endParaRPr>
          </a:p>
        </p:txBody>
      </p:sp>
      <p:pic>
        <p:nvPicPr>
          <p:cNvPr id="3" name="Picture 2"/>
          <p:cNvPicPr>
            <a:picLocks noChangeAspect="1"/>
          </p:cNvPicPr>
          <p:nvPr/>
        </p:nvPicPr>
        <p:blipFill>
          <a:blip r:embed="rId4"/>
          <a:stretch>
            <a:fillRect/>
          </a:stretch>
        </p:blipFill>
        <p:spPr>
          <a:xfrm>
            <a:off x="1447799" y="3119784"/>
            <a:ext cx="5585051" cy="3128616"/>
          </a:xfrm>
          <a:prstGeom prst="rect">
            <a:avLst/>
          </a:prstGeom>
        </p:spPr>
      </p:pic>
      <p:pic>
        <p:nvPicPr>
          <p:cNvPr id="18" name="Picture 17"/>
          <p:cNvPicPr>
            <a:picLocks noChangeAspect="1"/>
          </p:cNvPicPr>
          <p:nvPr/>
        </p:nvPicPr>
        <p:blipFill>
          <a:blip r:embed="rId5"/>
          <a:stretch>
            <a:fillRect/>
          </a:stretch>
        </p:blipFill>
        <p:spPr>
          <a:xfrm>
            <a:off x="471853" y="108885"/>
            <a:ext cx="2828695" cy="806105"/>
          </a:xfrm>
          <a:prstGeom prst="rect">
            <a:avLst/>
          </a:prstGeom>
        </p:spPr>
      </p:pic>
    </p:spTree>
    <p:extLst>
      <p:ext uri="{BB962C8B-B14F-4D97-AF65-F5344CB8AC3E}">
        <p14:creationId xmlns:p14="http://schemas.microsoft.com/office/powerpoint/2010/main" val="36771068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79733</TotalTime>
  <Words>1831</Words>
  <Application>Microsoft Office PowerPoint</Application>
  <PresentationFormat>On-screen Show (4:3)</PresentationFormat>
  <Paragraphs>327</Paragraphs>
  <Slides>22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ＭＳ Ｐゴシック</vt:lpstr>
      <vt:lpstr>Aharoni</vt:lpstr>
      <vt:lpstr>Arial</vt:lpstr>
      <vt:lpstr>Arial Narrow</vt:lpstr>
      <vt:lpstr>Calibri</vt:lpstr>
      <vt:lpstr>Corbel</vt:lpstr>
      <vt:lpstr>Courier New</vt:lpstr>
      <vt:lpstr>Times New Roman</vt:lpstr>
      <vt:lpstr>Wingdings</vt:lpstr>
      <vt:lpstr>Custom Design</vt:lpstr>
      <vt:lpstr>Visio</vt:lpstr>
      <vt:lpstr>PowerPoint Presentation</vt:lpstr>
      <vt:lpstr>PowerPoint Presentation</vt:lpstr>
      <vt:lpstr>PowerPoint Presentation</vt:lpstr>
      <vt:lpstr>PowerPoint Presentation</vt:lpstr>
      <vt:lpstr>PowerPoint Presentation</vt:lpstr>
      <vt:lpstr>PowerPoint Presentation</vt:lpstr>
      <vt:lpstr>Challenges</vt:lpstr>
      <vt:lpstr>Challenges</vt:lpstr>
      <vt:lpstr>Challenges</vt:lpstr>
      <vt:lpstr>Challenges</vt:lpstr>
      <vt:lpstr>Challenges</vt:lpstr>
      <vt:lpstr>PowerPoint Presentation</vt:lpstr>
      <vt:lpstr>Challenges</vt:lpstr>
      <vt:lpstr>Challenges</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NextGen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Dianne</dc:creator>
  <cp:lastModifiedBy>Chris Rivera</cp:lastModifiedBy>
  <cp:revision>906</cp:revision>
  <cp:lastPrinted>2016-06-08T13:05:54Z</cp:lastPrinted>
  <dcterms:created xsi:type="dcterms:W3CDTF">2010-01-09T20:09:47Z</dcterms:created>
  <dcterms:modified xsi:type="dcterms:W3CDTF">2016-09-08T17:16:15Z</dcterms:modified>
</cp:coreProperties>
</file>