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8" r:id="rId5"/>
    <p:sldId id="259" r:id="rId6"/>
    <p:sldId id="261" r:id="rId7"/>
    <p:sldId id="262" r:id="rId8"/>
    <p:sldId id="263" r:id="rId9"/>
    <p:sldId id="264" r:id="rId10"/>
    <p:sldId id="270" r:id="rId11"/>
    <p:sldId id="265" r:id="rId12"/>
    <p:sldId id="266" r:id="rId13"/>
    <p:sldId id="267" r:id="rId14"/>
    <p:sldId id="268" r:id="rId15"/>
    <p:sldId id="269"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94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A2A4143-1CEE-4AE4-AD9B-5AADEAE137B7}" type="datetimeFigureOut">
              <a:rPr lang="en-US" smtClean="0"/>
              <a:t>9/7/2016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5D0F0F3-6D14-4A29-A603-CBE4880F153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A2A4143-1CEE-4AE4-AD9B-5AADEAE137B7}" type="datetimeFigureOut">
              <a:rPr lang="en-US" smtClean="0"/>
              <a:t>9/7/2016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5D0F0F3-6D14-4A29-A603-CBE4880F153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A2A4143-1CEE-4AE4-AD9B-5AADEAE137B7}" type="datetimeFigureOut">
              <a:rPr lang="en-US" smtClean="0"/>
              <a:t>9/7/2016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5D0F0F3-6D14-4A29-A603-CBE4880F153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A2A4143-1CEE-4AE4-AD9B-5AADEAE137B7}" type="datetimeFigureOut">
              <a:rPr lang="en-US" smtClean="0"/>
              <a:t>9/7/2016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5D0F0F3-6D14-4A29-A603-CBE4880F153C}"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A2A4143-1CEE-4AE4-AD9B-5AADEAE137B7}" type="datetimeFigureOut">
              <a:rPr lang="en-US" smtClean="0"/>
              <a:t>9/7/2016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5D0F0F3-6D14-4A29-A603-CBE4880F153C}"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A2A4143-1CEE-4AE4-AD9B-5AADEAE137B7}" type="datetimeFigureOut">
              <a:rPr lang="en-US" smtClean="0"/>
              <a:t>9/7/2016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5D0F0F3-6D14-4A29-A603-CBE4880F153C}"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A2A4143-1CEE-4AE4-AD9B-5AADEAE137B7}" type="datetimeFigureOut">
              <a:rPr lang="en-US" smtClean="0"/>
              <a:t>9/7/2016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5D0F0F3-6D14-4A29-A603-CBE4880F153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A2A4143-1CEE-4AE4-AD9B-5AADEAE137B7}" type="datetimeFigureOut">
              <a:rPr lang="en-US" smtClean="0"/>
              <a:t>9/7/2016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5D0F0F3-6D14-4A29-A603-CBE4880F153C}"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A2A4143-1CEE-4AE4-AD9B-5AADEAE137B7}" type="datetimeFigureOut">
              <a:rPr lang="en-US" smtClean="0"/>
              <a:t>9/7/2016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5D0F0F3-6D14-4A29-A603-CBE4880F153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A2A4143-1CEE-4AE4-AD9B-5AADEAE137B7}" type="datetimeFigureOut">
              <a:rPr lang="en-US" smtClean="0"/>
              <a:t>9/7/2016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5D0F0F3-6D14-4A29-A603-CBE4880F153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A2A4143-1CEE-4AE4-AD9B-5AADEAE137B7}" type="datetimeFigureOut">
              <a:rPr lang="en-US" smtClean="0"/>
              <a:t>9/7/2016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5D0F0F3-6D14-4A29-A603-CBE4880F153C}"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A2A4143-1CEE-4AE4-AD9B-5AADEAE137B7}" type="datetimeFigureOut">
              <a:rPr lang="en-US" smtClean="0"/>
              <a:t>9/7/2016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5D0F0F3-6D14-4A29-A603-CBE4880F153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609600"/>
            <a:ext cx="7772400" cy="1470025"/>
          </a:xfrm>
        </p:spPr>
        <p:txBody>
          <a:bodyPr>
            <a:normAutofit fontScale="90000"/>
          </a:bodyPr>
          <a:lstStyle/>
          <a:p>
            <a:pPr algn="ctr"/>
            <a:r>
              <a:rPr lang="en-US" dirty="0" smtClean="0"/>
              <a:t>MBUG 2016</a:t>
            </a:r>
            <a:br>
              <a:rPr lang="en-US" dirty="0" smtClean="0"/>
            </a:br>
            <a:endParaRPr lang="en-US" dirty="0"/>
          </a:p>
        </p:txBody>
      </p:sp>
      <p:sp>
        <p:nvSpPr>
          <p:cNvPr id="5" name="Subtitle 4"/>
          <p:cNvSpPr>
            <a:spLocks noGrp="1"/>
          </p:cNvSpPr>
          <p:nvPr>
            <p:ph type="subTitle" idx="1"/>
          </p:nvPr>
        </p:nvSpPr>
        <p:spPr>
          <a:xfrm>
            <a:off x="685800" y="1905000"/>
            <a:ext cx="7772400" cy="1600200"/>
          </a:xfrm>
        </p:spPr>
        <p:txBody>
          <a:bodyPr>
            <a:normAutofit/>
          </a:bodyPr>
          <a:lstStyle/>
          <a:p>
            <a:pPr algn="l"/>
            <a:r>
              <a:rPr lang="en-US" sz="2000" dirty="0" smtClean="0"/>
              <a:t>Session Title: A Direct Loan Semester in Banner	</a:t>
            </a:r>
          </a:p>
          <a:p>
            <a:pPr algn="l"/>
            <a:r>
              <a:rPr lang="en-US" sz="2000" dirty="0" smtClean="0"/>
              <a:t>Presented By: Tyler Holbrook</a:t>
            </a:r>
          </a:p>
          <a:p>
            <a:pPr algn="l"/>
            <a:r>
              <a:rPr lang="en-US" sz="2000" dirty="0" smtClean="0"/>
              <a:t>Institution: Mississippi State University</a:t>
            </a:r>
          </a:p>
          <a:p>
            <a:pPr algn="l"/>
            <a:r>
              <a:rPr lang="en-US" sz="2000" dirty="0" smtClean="0"/>
              <a:t>September 13th, 2016</a:t>
            </a:r>
            <a:endParaRPr lang="en-US" sz="2000" dirty="0"/>
          </a:p>
        </p:txBody>
      </p:sp>
      <p:pic>
        <p:nvPicPr>
          <p:cNvPr id="8" name="Picture 7"/>
          <p:cNvPicPr>
            <a:picLocks noChangeAspect="1"/>
          </p:cNvPicPr>
          <p:nvPr/>
        </p:nvPicPr>
        <p:blipFill>
          <a:blip r:embed="rId2"/>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42165133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This October is unique for Financial Aid Departments across the U.S. </a:t>
            </a:r>
          </a:p>
          <a:p>
            <a:pPr marL="1088136" lvl="2" indent="-457200">
              <a:buFont typeface="+mj-lt"/>
              <a:buAutoNum type="arabicPeriod"/>
            </a:pPr>
            <a:r>
              <a:rPr lang="en-US" dirty="0" smtClean="0"/>
              <a:t>Students across the nation will be able to submit their FAFSA 2 months earlier than any prior year in history.</a:t>
            </a:r>
          </a:p>
          <a:p>
            <a:pPr marL="630936" lvl="2" indent="0">
              <a:buNone/>
            </a:pPr>
            <a:endParaRPr lang="en-US" dirty="0" smtClean="0"/>
          </a:p>
          <a:p>
            <a:pPr marL="1088136" lvl="2" indent="-457200">
              <a:buFont typeface="+mj-lt"/>
              <a:buAutoNum type="arabicPeriod"/>
            </a:pPr>
            <a:r>
              <a:rPr lang="en-US" dirty="0" smtClean="0"/>
              <a:t>Students will have to use their parents prior-prior year’s tax documents to complete their 17/18 FAFSA.</a:t>
            </a:r>
          </a:p>
          <a:p>
            <a:pPr marL="630936" lvl="2" indent="0">
              <a:buNone/>
            </a:pPr>
            <a:r>
              <a:rPr lang="en-US" dirty="0"/>
              <a:t>	</a:t>
            </a:r>
            <a:r>
              <a:rPr lang="en-US" dirty="0" smtClean="0"/>
              <a:t>	(17/18 Students will have to submit parent’s 		  2015 tax documentation.)</a:t>
            </a:r>
            <a:endParaRPr lang="en-US" dirty="0"/>
          </a:p>
        </p:txBody>
      </p:sp>
      <p:sp>
        <p:nvSpPr>
          <p:cNvPr id="3" name="Title 2"/>
          <p:cNvSpPr>
            <a:spLocks noGrp="1"/>
          </p:cNvSpPr>
          <p:nvPr>
            <p:ph type="title"/>
          </p:nvPr>
        </p:nvSpPr>
        <p:spPr/>
        <p:txBody>
          <a:bodyPr/>
          <a:lstStyle/>
          <a:p>
            <a:pPr algn="ctr"/>
            <a:r>
              <a:rPr lang="en-US" dirty="0" smtClean="0"/>
              <a:t>October 1,2016</a:t>
            </a:r>
            <a:endParaRPr lang="en-US" dirty="0"/>
          </a:p>
        </p:txBody>
      </p:sp>
      <p:pic>
        <p:nvPicPr>
          <p:cNvPr id="4" name="Picture 3"/>
          <p:cNvPicPr>
            <a:picLocks noChangeAspect="1"/>
          </p:cNvPicPr>
          <p:nvPr/>
        </p:nvPicPr>
        <p:blipFill>
          <a:blip r:embed="rId2"/>
          <a:stretch>
            <a:fillRect/>
          </a:stretch>
        </p:blipFill>
        <p:spPr>
          <a:xfrm>
            <a:off x="-76200" y="5244110"/>
            <a:ext cx="1447800" cy="1613890"/>
          </a:xfrm>
          <a:prstGeom prst="rect">
            <a:avLst/>
          </a:prstGeom>
        </p:spPr>
      </p:pic>
    </p:spTree>
    <p:extLst>
      <p:ext uri="{BB962C8B-B14F-4D97-AF65-F5344CB8AC3E}">
        <p14:creationId xmlns:p14="http://schemas.microsoft.com/office/powerpoint/2010/main" val="3794032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Our department corresponds with database </a:t>
            </a:r>
            <a:r>
              <a:rPr lang="en-US" dirty="0" err="1" smtClean="0"/>
              <a:t>adminstrators</a:t>
            </a:r>
            <a:r>
              <a:rPr lang="en-US" dirty="0" smtClean="0"/>
              <a:t> in MSU’s ITS department on a daily basis</a:t>
            </a:r>
            <a:r>
              <a:rPr lang="en-US" dirty="0" smtClean="0"/>
              <a:t>.</a:t>
            </a:r>
          </a:p>
          <a:p>
            <a:pPr marL="109728" indent="0">
              <a:buNone/>
            </a:pPr>
            <a:endParaRPr lang="en-US" dirty="0" smtClean="0"/>
          </a:p>
          <a:p>
            <a:r>
              <a:rPr lang="en-US" dirty="0" smtClean="0"/>
              <a:t>ITS helps create our reports as well as new processes that may be required due to any new federal regulations of Direct Loans</a:t>
            </a:r>
            <a:r>
              <a:rPr lang="en-US" dirty="0" smtClean="0"/>
              <a:t>.</a:t>
            </a:r>
          </a:p>
          <a:p>
            <a:pPr marL="109728" indent="0">
              <a:buNone/>
            </a:pPr>
            <a:endParaRPr lang="en-US" dirty="0" smtClean="0"/>
          </a:p>
          <a:p>
            <a:r>
              <a:rPr lang="en-US" dirty="0" smtClean="0"/>
              <a:t>ITS helps us pinpoint possible loan problems BEFORE they </a:t>
            </a:r>
            <a:r>
              <a:rPr lang="en-US" dirty="0" smtClean="0"/>
              <a:t>occur.</a:t>
            </a:r>
            <a:endParaRPr lang="en-US" dirty="0"/>
          </a:p>
        </p:txBody>
      </p:sp>
      <p:sp>
        <p:nvSpPr>
          <p:cNvPr id="3" name="Title 2"/>
          <p:cNvSpPr>
            <a:spLocks noGrp="1"/>
          </p:cNvSpPr>
          <p:nvPr>
            <p:ph type="title"/>
          </p:nvPr>
        </p:nvSpPr>
        <p:spPr/>
        <p:txBody>
          <a:bodyPr/>
          <a:lstStyle/>
          <a:p>
            <a:pPr algn="ctr"/>
            <a:r>
              <a:rPr lang="en-US" dirty="0" smtClean="0"/>
              <a:t>ITS is Vital To Direct Loans</a:t>
            </a:r>
            <a:endParaRPr lang="en-US" dirty="0"/>
          </a:p>
        </p:txBody>
      </p:sp>
      <p:pic>
        <p:nvPicPr>
          <p:cNvPr id="4" name="Picture 3"/>
          <p:cNvPicPr>
            <a:picLocks noChangeAspect="1"/>
          </p:cNvPicPr>
          <p:nvPr/>
        </p:nvPicPr>
        <p:blipFill>
          <a:blip r:embed="rId2"/>
          <a:stretch>
            <a:fillRect/>
          </a:stretch>
        </p:blipFill>
        <p:spPr>
          <a:xfrm>
            <a:off x="3464" y="5668818"/>
            <a:ext cx="1066800" cy="1189182"/>
          </a:xfrm>
          <a:prstGeom prst="rect">
            <a:avLst/>
          </a:prstGeom>
        </p:spPr>
      </p:pic>
    </p:spTree>
    <p:extLst>
      <p:ext uri="{BB962C8B-B14F-4D97-AF65-F5344CB8AC3E}">
        <p14:creationId xmlns:p14="http://schemas.microsoft.com/office/powerpoint/2010/main" val="715876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Many students, consisting of mostly our incoming freshman and transfer students whom have never borrowed Federal Direct Loans, accept their loans through the award notification letter process, but are unaware of other federal requirements needed of them before they can receive those loan funds. </a:t>
            </a:r>
          </a:p>
          <a:p>
            <a:pPr marL="109728" indent="0">
              <a:buNone/>
            </a:pPr>
            <a:endParaRPr lang="en-US" dirty="0" smtClean="0"/>
          </a:p>
          <a:p>
            <a:r>
              <a:rPr lang="en-US" dirty="0" smtClean="0"/>
              <a:t>To counteract this problem, we create an origination record for these students in late Fall 2016-this origination expires 180 days from the last day of the last semester </a:t>
            </a:r>
            <a:r>
              <a:rPr lang="en-US" dirty="0" smtClean="0"/>
              <a:t>that the </a:t>
            </a:r>
            <a:r>
              <a:rPr lang="en-US" dirty="0" smtClean="0"/>
              <a:t>respective student attended within that academic school year. </a:t>
            </a:r>
          </a:p>
          <a:p>
            <a:endParaRPr lang="en-US" dirty="0"/>
          </a:p>
        </p:txBody>
      </p:sp>
      <p:sp>
        <p:nvSpPr>
          <p:cNvPr id="3" name="Title 2"/>
          <p:cNvSpPr>
            <a:spLocks noGrp="1"/>
          </p:cNvSpPr>
          <p:nvPr>
            <p:ph type="title"/>
          </p:nvPr>
        </p:nvSpPr>
        <p:spPr/>
        <p:txBody>
          <a:bodyPr/>
          <a:lstStyle/>
          <a:p>
            <a:pPr algn="ctr"/>
            <a:r>
              <a:rPr lang="en-US" dirty="0" smtClean="0"/>
              <a:t>Important Item of Note</a:t>
            </a:r>
            <a:endParaRPr lang="en-US" dirty="0"/>
          </a:p>
        </p:txBody>
      </p:sp>
      <p:pic>
        <p:nvPicPr>
          <p:cNvPr id="4" name="Picture 3"/>
          <p:cNvPicPr>
            <a:picLocks noChangeAspect="1"/>
          </p:cNvPicPr>
          <p:nvPr/>
        </p:nvPicPr>
        <p:blipFill>
          <a:blip r:embed="rId2"/>
          <a:stretch>
            <a:fillRect/>
          </a:stretch>
        </p:blipFill>
        <p:spPr>
          <a:xfrm>
            <a:off x="0" y="5668818"/>
            <a:ext cx="1066800" cy="1189182"/>
          </a:xfrm>
          <a:prstGeom prst="rect">
            <a:avLst/>
          </a:prstGeom>
        </p:spPr>
      </p:pic>
    </p:spTree>
    <p:extLst>
      <p:ext uri="{BB962C8B-B14F-4D97-AF65-F5344CB8AC3E}">
        <p14:creationId xmlns:p14="http://schemas.microsoft.com/office/powerpoint/2010/main" val="1908477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We cancel all federal Direct Loans for those students whom haven’t completed their Master Promissory Note or Entrance Counseling at studentloans.gov.</a:t>
            </a:r>
          </a:p>
          <a:p>
            <a:endParaRPr lang="en-US" dirty="0"/>
          </a:p>
          <a:p>
            <a:r>
              <a:rPr lang="en-US" dirty="0" smtClean="0"/>
              <a:t>This method of administration typically helps around 50-100 people every semester avoid having to depend on a private/alternative loans as the only option to pay for prior semester balances in which would normally cause holds to be placed on those student accounts.</a:t>
            </a:r>
          </a:p>
        </p:txBody>
      </p:sp>
      <p:sp>
        <p:nvSpPr>
          <p:cNvPr id="3" name="Title 2"/>
          <p:cNvSpPr>
            <a:spLocks noGrp="1"/>
          </p:cNvSpPr>
          <p:nvPr>
            <p:ph type="title"/>
          </p:nvPr>
        </p:nvSpPr>
        <p:spPr/>
        <p:txBody>
          <a:bodyPr/>
          <a:lstStyle/>
          <a:p>
            <a:pPr algn="ctr"/>
            <a:r>
              <a:rPr lang="en-US" dirty="0" smtClean="0"/>
              <a:t>180 Days Later</a:t>
            </a:r>
            <a:endParaRPr lang="en-US" dirty="0"/>
          </a:p>
        </p:txBody>
      </p:sp>
      <p:pic>
        <p:nvPicPr>
          <p:cNvPr id="5" name="Picture 4"/>
          <p:cNvPicPr>
            <a:picLocks noChangeAspect="1"/>
          </p:cNvPicPr>
          <p:nvPr/>
        </p:nvPicPr>
        <p:blipFill>
          <a:blip r:embed="rId2"/>
          <a:stretch>
            <a:fillRect/>
          </a:stretch>
        </p:blipFill>
        <p:spPr>
          <a:xfrm>
            <a:off x="0" y="5668818"/>
            <a:ext cx="1066800" cy="1189182"/>
          </a:xfrm>
          <a:prstGeom prst="rect">
            <a:avLst/>
          </a:prstGeom>
        </p:spPr>
      </p:pic>
    </p:spTree>
    <p:extLst>
      <p:ext uri="{BB962C8B-B14F-4D97-AF65-F5344CB8AC3E}">
        <p14:creationId xmlns:p14="http://schemas.microsoft.com/office/powerpoint/2010/main" val="986917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2</a:t>
            </a:r>
            <a:r>
              <a:rPr lang="en-US" baseline="30000" dirty="0" smtClean="0"/>
              <a:t>nd</a:t>
            </a:r>
            <a:r>
              <a:rPr lang="en-US" dirty="0" smtClean="0"/>
              <a:t> working day back into the new school year, 01/04/2017, we disburse all Spring Direct Loan Disbursements.</a:t>
            </a:r>
          </a:p>
          <a:p>
            <a:pPr marL="109728" indent="0">
              <a:buNone/>
            </a:pPr>
            <a:endParaRPr lang="en-US" dirty="0" smtClean="0"/>
          </a:p>
          <a:p>
            <a:r>
              <a:rPr lang="en-US" dirty="0" smtClean="0"/>
              <a:t>We use the 1</a:t>
            </a:r>
            <a:r>
              <a:rPr lang="en-US" baseline="30000" dirty="0" smtClean="0"/>
              <a:t>st</a:t>
            </a:r>
            <a:r>
              <a:rPr lang="en-US" dirty="0" smtClean="0"/>
              <a:t> working day to create any last minute loan increases for our students as well as any other student/parent requested modifications and any Parent/Grad PLUS loan requests that have been received over the holidays. </a:t>
            </a:r>
            <a:endParaRPr lang="en-US" dirty="0"/>
          </a:p>
        </p:txBody>
      </p:sp>
      <p:sp>
        <p:nvSpPr>
          <p:cNvPr id="3" name="Title 2"/>
          <p:cNvSpPr>
            <a:spLocks noGrp="1"/>
          </p:cNvSpPr>
          <p:nvPr>
            <p:ph type="title"/>
          </p:nvPr>
        </p:nvSpPr>
        <p:spPr/>
        <p:txBody>
          <a:bodyPr/>
          <a:lstStyle/>
          <a:p>
            <a:pPr algn="ctr"/>
            <a:r>
              <a:rPr lang="en-US" dirty="0" smtClean="0"/>
              <a:t>Spring 2017</a:t>
            </a:r>
            <a:endParaRPr lang="en-US" dirty="0"/>
          </a:p>
        </p:txBody>
      </p:sp>
      <p:pic>
        <p:nvPicPr>
          <p:cNvPr id="5" name="Picture 4"/>
          <p:cNvPicPr>
            <a:picLocks noChangeAspect="1"/>
          </p:cNvPicPr>
          <p:nvPr/>
        </p:nvPicPr>
        <p:blipFill>
          <a:blip r:embed="rId2"/>
          <a:stretch>
            <a:fillRect/>
          </a:stretch>
        </p:blipFill>
        <p:spPr>
          <a:xfrm>
            <a:off x="76200" y="5668818"/>
            <a:ext cx="1066800" cy="1189182"/>
          </a:xfrm>
          <a:prstGeom prst="rect">
            <a:avLst/>
          </a:prstGeom>
        </p:spPr>
      </p:pic>
    </p:spTree>
    <p:extLst>
      <p:ext uri="{BB962C8B-B14F-4D97-AF65-F5344CB8AC3E}">
        <p14:creationId xmlns:p14="http://schemas.microsoft.com/office/powerpoint/2010/main" val="4213311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endParaRPr lang="en-US" dirty="0" smtClean="0"/>
          </a:p>
          <a:p>
            <a:r>
              <a:rPr lang="en-US" dirty="0" smtClean="0"/>
              <a:t>Early May 2017, we will create loans for our students from the Spring semester that have yet to complete Stafford Loan Entrance Counseling or the Stafford Loan Master Promissory Note on studentloans.gov. </a:t>
            </a:r>
            <a:endParaRPr lang="en-US" dirty="0"/>
          </a:p>
          <a:p>
            <a:endParaRPr lang="en-US" dirty="0" smtClean="0"/>
          </a:p>
          <a:p>
            <a:r>
              <a:rPr lang="en-US" dirty="0" smtClean="0"/>
              <a:t>Summers of each academic school year consist of many manual processes in our Direct Loan Department that we could spend hours discussing.</a:t>
            </a:r>
          </a:p>
          <a:p>
            <a:pPr marL="109728" indent="0">
              <a:buNone/>
            </a:pPr>
            <a:r>
              <a:rPr lang="en-US" dirty="0" smtClean="0"/>
              <a:t> </a:t>
            </a:r>
          </a:p>
          <a:p>
            <a:r>
              <a:rPr lang="en-US" dirty="0" smtClean="0"/>
              <a:t>Banner has made improvements over the years that have made Summers much easier for financial aid administrators.</a:t>
            </a:r>
          </a:p>
        </p:txBody>
      </p:sp>
      <p:sp>
        <p:nvSpPr>
          <p:cNvPr id="3" name="Title 2"/>
          <p:cNvSpPr>
            <a:spLocks noGrp="1"/>
          </p:cNvSpPr>
          <p:nvPr>
            <p:ph type="title"/>
          </p:nvPr>
        </p:nvSpPr>
        <p:spPr/>
        <p:txBody>
          <a:bodyPr/>
          <a:lstStyle/>
          <a:p>
            <a:pPr algn="ctr"/>
            <a:r>
              <a:rPr lang="en-US" dirty="0" smtClean="0"/>
              <a:t>Summer 2017</a:t>
            </a:r>
            <a:endParaRPr lang="en-US" dirty="0"/>
          </a:p>
        </p:txBody>
      </p:sp>
      <p:pic>
        <p:nvPicPr>
          <p:cNvPr id="4" name="Picture 3"/>
          <p:cNvPicPr>
            <a:picLocks noChangeAspect="1"/>
          </p:cNvPicPr>
          <p:nvPr/>
        </p:nvPicPr>
        <p:blipFill>
          <a:blip r:embed="rId2"/>
          <a:stretch>
            <a:fillRect/>
          </a:stretch>
        </p:blipFill>
        <p:spPr>
          <a:xfrm>
            <a:off x="6927" y="5668818"/>
            <a:ext cx="1066800" cy="1189182"/>
          </a:xfrm>
          <a:prstGeom prst="rect">
            <a:avLst/>
          </a:prstGeom>
        </p:spPr>
      </p:pic>
    </p:spTree>
    <p:extLst>
      <p:ext uri="{BB962C8B-B14F-4D97-AF65-F5344CB8AC3E}">
        <p14:creationId xmlns:p14="http://schemas.microsoft.com/office/powerpoint/2010/main" val="5998178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5244110"/>
            <a:ext cx="1447800" cy="1613890"/>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52800" y="900878"/>
            <a:ext cx="2486025" cy="4343232"/>
          </a:xfrm>
          <a:prstGeom prst="rect">
            <a:avLst/>
          </a:prstGeom>
        </p:spPr>
      </p:pic>
    </p:spTree>
    <p:extLst>
      <p:ext uri="{BB962C8B-B14F-4D97-AF65-F5344CB8AC3E}">
        <p14:creationId xmlns:p14="http://schemas.microsoft.com/office/powerpoint/2010/main" val="2687877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3395472"/>
          </a:xfrm>
        </p:spPr>
        <p:txBody>
          <a:bodyPr/>
          <a:lstStyle/>
          <a:p>
            <a:pPr>
              <a:buFont typeface="Wingdings" pitchFamily="2" charset="2"/>
              <a:buChar char="§"/>
            </a:pPr>
            <a:r>
              <a:rPr lang="en-US" dirty="0" smtClean="0"/>
              <a:t>Please turn off your cell phone</a:t>
            </a:r>
          </a:p>
          <a:p>
            <a:pPr>
              <a:buFont typeface="Wingdings" pitchFamily="2" charset="2"/>
              <a:buChar char="§"/>
            </a:pPr>
            <a:r>
              <a:rPr lang="en-US" dirty="0" smtClean="0"/>
              <a:t>If you must leave the session early, please do so discreetly</a:t>
            </a:r>
          </a:p>
          <a:p>
            <a:pPr>
              <a:buFont typeface="Wingdings" pitchFamily="2" charset="2"/>
              <a:buChar char="§"/>
            </a:pPr>
            <a:r>
              <a:rPr lang="en-US" dirty="0" smtClean="0"/>
              <a:t>Please avoid side conversation during the session</a:t>
            </a:r>
            <a:endParaRPr lang="en-US" dirty="0"/>
          </a:p>
        </p:txBody>
      </p:sp>
      <p:sp>
        <p:nvSpPr>
          <p:cNvPr id="3" name="Title 2"/>
          <p:cNvSpPr>
            <a:spLocks noGrp="1"/>
          </p:cNvSpPr>
          <p:nvPr>
            <p:ph type="title"/>
          </p:nvPr>
        </p:nvSpPr>
        <p:spPr/>
        <p:txBody>
          <a:bodyPr/>
          <a:lstStyle/>
          <a:p>
            <a:pPr algn="ctr"/>
            <a:r>
              <a:rPr lang="en-US" dirty="0" smtClean="0"/>
              <a:t>Session Rules of Etiquette</a:t>
            </a:r>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310633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How </a:t>
            </a:r>
            <a:r>
              <a:rPr lang="en-US" dirty="0" smtClean="0"/>
              <a:t>we, in the MSU Direct Loan area of Fin. Aid,</a:t>
            </a:r>
            <a:r>
              <a:rPr lang="en-US" dirty="0"/>
              <a:t> </a:t>
            </a:r>
            <a:r>
              <a:rPr lang="en-US" dirty="0" smtClean="0"/>
              <a:t>use </a:t>
            </a:r>
            <a:r>
              <a:rPr lang="en-US" dirty="0"/>
              <a:t>Banner’s capabilities over the course of a Fall Semester to monitor, adjust, and fix Direct </a:t>
            </a:r>
            <a:r>
              <a:rPr lang="en-US" dirty="0" smtClean="0"/>
              <a:t>Loan rejections and problems </a:t>
            </a:r>
            <a:r>
              <a:rPr lang="en-US" dirty="0"/>
              <a:t>while staying compliant </a:t>
            </a:r>
            <a:r>
              <a:rPr lang="en-US" dirty="0" smtClean="0"/>
              <a:t>with ever-changing </a:t>
            </a:r>
            <a:r>
              <a:rPr lang="en-US" dirty="0"/>
              <a:t>Federal </a:t>
            </a:r>
            <a:r>
              <a:rPr lang="en-US" dirty="0" smtClean="0"/>
              <a:t>Regulations.</a:t>
            </a:r>
          </a:p>
          <a:p>
            <a:r>
              <a:rPr lang="en-US" dirty="0" smtClean="0"/>
              <a:t>Direct Loans Consist of Stafford Loans, Parent PLUS Loans, and Graduate PLUS Loans-available to eligible students with a FAFSA record </a:t>
            </a:r>
            <a:r>
              <a:rPr lang="en-US" dirty="0" smtClean="0"/>
              <a:t>completed</a:t>
            </a:r>
            <a:r>
              <a:rPr lang="en-US" dirty="0" smtClean="0"/>
              <a:t>, </a:t>
            </a:r>
            <a:r>
              <a:rPr lang="en-US" dirty="0" smtClean="0"/>
              <a:t>enrolled at least ½ time, and not on </a:t>
            </a:r>
            <a:r>
              <a:rPr lang="en-US" dirty="0" smtClean="0"/>
              <a:t>federal aid </a:t>
            </a:r>
            <a:r>
              <a:rPr lang="en-US" dirty="0" smtClean="0"/>
              <a:t>suspension</a:t>
            </a:r>
            <a:r>
              <a:rPr lang="en-US" dirty="0" smtClean="0"/>
              <a:t>.</a:t>
            </a:r>
          </a:p>
          <a:p>
            <a:endParaRPr lang="en-US" dirty="0"/>
          </a:p>
          <a:p>
            <a:endParaRPr lang="en-US" dirty="0"/>
          </a:p>
        </p:txBody>
      </p:sp>
      <p:sp>
        <p:nvSpPr>
          <p:cNvPr id="3" name="Title 2"/>
          <p:cNvSpPr>
            <a:spLocks noGrp="1"/>
          </p:cNvSpPr>
          <p:nvPr>
            <p:ph type="title"/>
          </p:nvPr>
        </p:nvSpPr>
        <p:spPr/>
        <p:txBody>
          <a:bodyPr>
            <a:normAutofit/>
          </a:bodyPr>
          <a:lstStyle/>
          <a:p>
            <a:pPr algn="ctr"/>
            <a:r>
              <a:rPr lang="en-US" dirty="0" smtClean="0"/>
              <a:t>Scope of This Presentation	</a:t>
            </a:r>
            <a:endParaRPr lang="en-US" dirty="0"/>
          </a:p>
        </p:txBody>
      </p:sp>
      <p:pic>
        <p:nvPicPr>
          <p:cNvPr id="4" name="Picture 3"/>
          <p:cNvPicPr>
            <a:picLocks noChangeAspect="1"/>
          </p:cNvPicPr>
          <p:nvPr/>
        </p:nvPicPr>
        <p:blipFill>
          <a:blip r:embed="rId2"/>
          <a:stretch>
            <a:fillRect/>
          </a:stretch>
        </p:blipFill>
        <p:spPr>
          <a:xfrm>
            <a:off x="76200" y="5668818"/>
            <a:ext cx="1066800" cy="1189182"/>
          </a:xfrm>
          <a:prstGeom prst="rect">
            <a:avLst/>
          </a:prstGeom>
        </p:spPr>
      </p:pic>
    </p:spTree>
    <p:extLst>
      <p:ext uri="{BB962C8B-B14F-4D97-AF65-F5344CB8AC3E}">
        <p14:creationId xmlns:p14="http://schemas.microsoft.com/office/powerpoint/2010/main" val="2054679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Batch awarding </a:t>
            </a:r>
            <a:r>
              <a:rPr lang="en-US" dirty="0"/>
              <a:t>b</a:t>
            </a:r>
            <a:r>
              <a:rPr lang="en-US" dirty="0" smtClean="0"/>
              <a:t>egan </a:t>
            </a:r>
            <a:r>
              <a:rPr lang="en-US" dirty="0" smtClean="0"/>
              <a:t>late </a:t>
            </a:r>
            <a:r>
              <a:rPr lang="en-US" dirty="0" err="1" smtClean="0"/>
              <a:t>Spring,early</a:t>
            </a:r>
            <a:r>
              <a:rPr lang="en-US" dirty="0" smtClean="0"/>
              <a:t> </a:t>
            </a:r>
            <a:r>
              <a:rPr lang="en-US" dirty="0" smtClean="0"/>
              <a:t>Summer 2016 as counselors </a:t>
            </a:r>
            <a:r>
              <a:rPr lang="en-US" dirty="0"/>
              <a:t>p</a:t>
            </a:r>
            <a:r>
              <a:rPr lang="en-US" dirty="0" smtClean="0"/>
              <a:t>rocessed 16/17 ISIR (FAFSA) records received from The Dept. of Ed.</a:t>
            </a:r>
          </a:p>
          <a:p>
            <a:pPr marL="109728" indent="0">
              <a:buNone/>
            </a:pPr>
            <a:endParaRPr lang="en-US" dirty="0" smtClean="0"/>
          </a:p>
          <a:p>
            <a:r>
              <a:rPr lang="en-US" dirty="0" smtClean="0"/>
              <a:t>Outliers-Students seeking 2</a:t>
            </a:r>
            <a:r>
              <a:rPr lang="en-US" baseline="30000" dirty="0" smtClean="0"/>
              <a:t>nd</a:t>
            </a:r>
            <a:r>
              <a:rPr lang="en-US" dirty="0" smtClean="0"/>
              <a:t> Degree, Study Abroad Students, Certain Graduate Programs, Co-</a:t>
            </a:r>
            <a:r>
              <a:rPr lang="en-US" dirty="0" err="1" smtClean="0"/>
              <a:t>oping</a:t>
            </a:r>
            <a:r>
              <a:rPr lang="en-US" dirty="0" smtClean="0"/>
              <a:t> Students, Interning Students, SND </a:t>
            </a:r>
            <a:r>
              <a:rPr lang="en-US" dirty="0" err="1" smtClean="0"/>
              <a:t>Students,TMI</a:t>
            </a:r>
            <a:r>
              <a:rPr lang="en-US" dirty="0" smtClean="0"/>
              <a:t> Students, NCAA Athletes.</a:t>
            </a:r>
          </a:p>
          <a:p>
            <a:endParaRPr lang="en-US" dirty="0" smtClean="0"/>
          </a:p>
          <a:p>
            <a:endParaRPr lang="en-US" dirty="0" smtClean="0"/>
          </a:p>
          <a:p>
            <a:endParaRPr lang="en-US" dirty="0" smtClean="0"/>
          </a:p>
          <a:p>
            <a:endParaRPr lang="en-US" dirty="0"/>
          </a:p>
        </p:txBody>
      </p:sp>
      <p:sp>
        <p:nvSpPr>
          <p:cNvPr id="3" name="Title 2"/>
          <p:cNvSpPr>
            <a:spLocks noGrp="1"/>
          </p:cNvSpPr>
          <p:nvPr>
            <p:ph type="title"/>
          </p:nvPr>
        </p:nvSpPr>
        <p:spPr/>
        <p:txBody>
          <a:bodyPr/>
          <a:lstStyle/>
          <a:p>
            <a:pPr algn="ctr"/>
            <a:r>
              <a:rPr lang="en-US" dirty="0" smtClean="0"/>
              <a:t>Fall 2016 Timeline in Banner</a:t>
            </a:r>
            <a:endParaRPr lang="en-US" dirty="0"/>
          </a:p>
        </p:txBody>
      </p:sp>
      <p:pic>
        <p:nvPicPr>
          <p:cNvPr id="4" name="Picture 3"/>
          <p:cNvPicPr>
            <a:picLocks noChangeAspect="1"/>
          </p:cNvPicPr>
          <p:nvPr/>
        </p:nvPicPr>
        <p:blipFill>
          <a:blip r:embed="rId2"/>
          <a:stretch>
            <a:fillRect/>
          </a:stretch>
        </p:blipFill>
        <p:spPr>
          <a:xfrm>
            <a:off x="0" y="5244110"/>
            <a:ext cx="1447800" cy="1613890"/>
          </a:xfrm>
          <a:prstGeom prst="rect">
            <a:avLst/>
          </a:prstGeom>
        </p:spPr>
      </p:pic>
    </p:spTree>
    <p:extLst>
      <p:ext uri="{BB962C8B-B14F-4D97-AF65-F5344CB8AC3E}">
        <p14:creationId xmlns:p14="http://schemas.microsoft.com/office/powerpoint/2010/main" val="1529904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Continuing through the end of Summer 2016, we ran various reports to check for items such as:</a:t>
            </a:r>
          </a:p>
          <a:p>
            <a:pPr marL="109728" indent="0">
              <a:buNone/>
            </a:pPr>
            <a:endParaRPr lang="en-US" dirty="0" smtClean="0"/>
          </a:p>
          <a:p>
            <a:pPr marL="880110" lvl="1" indent="-514350">
              <a:buFont typeface="+mj-lt"/>
              <a:buAutoNum type="arabicPeriod"/>
            </a:pPr>
            <a:r>
              <a:rPr lang="en-US" dirty="0"/>
              <a:t>	</a:t>
            </a:r>
            <a:r>
              <a:rPr lang="en-US" dirty="0" smtClean="0"/>
              <a:t>Over-awards exceeding 16/17 COA</a:t>
            </a:r>
            <a:endParaRPr lang="en-US" dirty="0"/>
          </a:p>
          <a:p>
            <a:pPr marL="880110" lvl="1" indent="-514350">
              <a:buFont typeface="+mj-lt"/>
              <a:buAutoNum type="arabicPeriod"/>
            </a:pPr>
            <a:r>
              <a:rPr lang="en-US" dirty="0"/>
              <a:t>S</a:t>
            </a:r>
            <a:r>
              <a:rPr lang="en-US" dirty="0" smtClean="0"/>
              <a:t>tudents graduating in December (pro-rated Stafford Loans)</a:t>
            </a:r>
          </a:p>
          <a:p>
            <a:pPr marL="880110" lvl="1" indent="-514350">
              <a:buFont typeface="+mj-lt"/>
              <a:buAutoNum type="arabicPeriod"/>
            </a:pPr>
            <a:r>
              <a:rPr lang="en-US" dirty="0" smtClean="0"/>
              <a:t>Students interning or co-</a:t>
            </a:r>
            <a:r>
              <a:rPr lang="en-US" dirty="0" err="1" smtClean="0"/>
              <a:t>oping</a:t>
            </a:r>
            <a:r>
              <a:rPr lang="en-US" dirty="0" smtClean="0"/>
              <a:t> Fall 2016 or Spring 2017.</a:t>
            </a:r>
          </a:p>
          <a:p>
            <a:pPr marL="880110" lvl="1" indent="-514350">
              <a:buFont typeface="+mj-lt"/>
              <a:buAutoNum type="arabicPeriod"/>
            </a:pPr>
            <a:endParaRPr lang="en-US" dirty="0" smtClean="0"/>
          </a:p>
          <a:p>
            <a:pPr marL="880110" lvl="1" indent="-514350">
              <a:buFont typeface="+mj-lt"/>
              <a:buAutoNum type="arabicPeriod"/>
            </a:pPr>
            <a:endParaRPr lang="en-US" dirty="0"/>
          </a:p>
        </p:txBody>
      </p:sp>
      <p:sp>
        <p:nvSpPr>
          <p:cNvPr id="3" name="Title 2"/>
          <p:cNvSpPr>
            <a:spLocks noGrp="1"/>
          </p:cNvSpPr>
          <p:nvPr>
            <p:ph type="title"/>
          </p:nvPr>
        </p:nvSpPr>
        <p:spPr/>
        <p:txBody>
          <a:bodyPr>
            <a:normAutofit fontScale="90000"/>
          </a:bodyPr>
          <a:lstStyle/>
          <a:p>
            <a:pPr algn="ctr"/>
            <a:r>
              <a:rPr lang="en-US" dirty="0"/>
              <a:t>Fall 2016 Timeline in </a:t>
            </a:r>
            <a:r>
              <a:rPr lang="en-US" dirty="0" smtClean="0"/>
              <a:t>Banner (cont.)</a:t>
            </a:r>
            <a:endParaRPr lang="en-US" dirty="0"/>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3566038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A week before our first scheduled day of disbursements for Fall 2016, we began the Direct Loan Origination Process(RLADLOR in Banner) for Stafford, PLUS, and Graduate PLUS Loans.</a:t>
            </a:r>
          </a:p>
          <a:p>
            <a:r>
              <a:rPr lang="en-US" dirty="0" smtClean="0"/>
              <a:t>We disbursed our always-largest batch of loans on the earliest disbursement day-August 9</a:t>
            </a:r>
            <a:r>
              <a:rPr lang="en-US" baseline="30000" dirty="0" smtClean="0"/>
              <a:t>th</a:t>
            </a:r>
            <a:r>
              <a:rPr lang="en-US" dirty="0" smtClean="0"/>
              <a:t>, 2016 (7 days prior to the 1</a:t>
            </a:r>
            <a:r>
              <a:rPr lang="en-US" baseline="30000" dirty="0" smtClean="0"/>
              <a:t>st</a:t>
            </a:r>
            <a:r>
              <a:rPr lang="en-US" dirty="0" smtClean="0"/>
              <a:t> scheduled class day).</a:t>
            </a:r>
          </a:p>
          <a:p>
            <a:r>
              <a:rPr lang="en-US" dirty="0" smtClean="0"/>
              <a:t>21,600+ students- over 7,000 of which have already benefitted from Direct Loan funds.</a:t>
            </a:r>
            <a:endParaRPr lang="en-US" dirty="0"/>
          </a:p>
        </p:txBody>
      </p:sp>
      <p:sp>
        <p:nvSpPr>
          <p:cNvPr id="3" name="Title 2"/>
          <p:cNvSpPr>
            <a:spLocks noGrp="1"/>
          </p:cNvSpPr>
          <p:nvPr>
            <p:ph type="title"/>
          </p:nvPr>
        </p:nvSpPr>
        <p:spPr/>
        <p:txBody>
          <a:bodyPr>
            <a:normAutofit fontScale="90000"/>
          </a:bodyPr>
          <a:lstStyle/>
          <a:p>
            <a:pPr algn="ctr"/>
            <a:r>
              <a:rPr lang="en-US" dirty="0"/>
              <a:t>Fall 2016 Timeline in Banner (cont.)</a:t>
            </a:r>
          </a:p>
        </p:txBody>
      </p:sp>
      <p:pic>
        <p:nvPicPr>
          <p:cNvPr id="4" name="Picture 3"/>
          <p:cNvPicPr>
            <a:picLocks noChangeAspect="1"/>
          </p:cNvPicPr>
          <p:nvPr/>
        </p:nvPicPr>
        <p:blipFill>
          <a:blip r:embed="rId2"/>
          <a:stretch>
            <a:fillRect/>
          </a:stretch>
        </p:blipFill>
        <p:spPr>
          <a:xfrm>
            <a:off x="76200" y="5668818"/>
            <a:ext cx="1066800" cy="1189182"/>
          </a:xfrm>
          <a:prstGeom prst="rect">
            <a:avLst/>
          </a:prstGeom>
        </p:spPr>
      </p:pic>
    </p:spTree>
    <p:extLst>
      <p:ext uri="{BB962C8B-B14F-4D97-AF65-F5344CB8AC3E}">
        <p14:creationId xmlns:p14="http://schemas.microsoft.com/office/powerpoint/2010/main" val="1656808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Over $</a:t>
            </a:r>
            <a:r>
              <a:rPr lang="en-US" dirty="0" smtClean="0"/>
              <a:t>60 </a:t>
            </a:r>
            <a:r>
              <a:rPr lang="en-US" dirty="0" smtClean="0"/>
              <a:t>million disbursed in Fall 2016 alone already!</a:t>
            </a:r>
          </a:p>
          <a:p>
            <a:pPr marL="109728" indent="0">
              <a:buNone/>
            </a:pPr>
            <a:endParaRPr lang="en-US" dirty="0" smtClean="0"/>
          </a:p>
          <a:p>
            <a:r>
              <a:rPr lang="en-US" dirty="0" smtClean="0"/>
              <a:t>After the earliest federally allowed disbursement day, we continue to receive and process student requests to increase/decrease Stafford loans as well as new Parent PLUS loan applications and Graduate PLUS loan applications.</a:t>
            </a:r>
            <a:endParaRPr lang="en-US" dirty="0"/>
          </a:p>
        </p:txBody>
      </p:sp>
      <p:sp>
        <p:nvSpPr>
          <p:cNvPr id="3" name="Title 2"/>
          <p:cNvSpPr>
            <a:spLocks noGrp="1"/>
          </p:cNvSpPr>
          <p:nvPr>
            <p:ph type="title"/>
          </p:nvPr>
        </p:nvSpPr>
        <p:spPr/>
        <p:txBody>
          <a:bodyPr>
            <a:normAutofit fontScale="90000"/>
          </a:bodyPr>
          <a:lstStyle/>
          <a:p>
            <a:pPr algn="ctr"/>
            <a:r>
              <a:rPr lang="en-US" dirty="0"/>
              <a:t>Fall 2016 Timeline in Banner (cont.)</a:t>
            </a:r>
          </a:p>
        </p:txBody>
      </p:sp>
      <p:pic>
        <p:nvPicPr>
          <p:cNvPr id="4" name="Picture 3"/>
          <p:cNvPicPr>
            <a:picLocks noChangeAspect="1"/>
          </p:cNvPicPr>
          <p:nvPr/>
        </p:nvPicPr>
        <p:blipFill>
          <a:blip r:embed="rId2"/>
          <a:stretch>
            <a:fillRect/>
          </a:stretch>
        </p:blipFill>
        <p:spPr>
          <a:xfrm>
            <a:off x="-76200" y="5244110"/>
            <a:ext cx="1447800" cy="1613890"/>
          </a:xfrm>
          <a:prstGeom prst="rect">
            <a:avLst/>
          </a:prstGeom>
        </p:spPr>
      </p:pic>
    </p:spTree>
    <p:extLst>
      <p:ext uri="{BB962C8B-B14F-4D97-AF65-F5344CB8AC3E}">
        <p14:creationId xmlns:p14="http://schemas.microsoft.com/office/powerpoint/2010/main" val="20811848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We will continue originating Stafford, PLUS, and Graduate PLUS loans until the last day of Fall Semester Finals-December 9</a:t>
            </a:r>
            <a:r>
              <a:rPr lang="en-US" baseline="30000" dirty="0" smtClean="0"/>
              <a:t>th</a:t>
            </a:r>
            <a:r>
              <a:rPr lang="en-US" dirty="0" smtClean="0"/>
              <a:t>, 2016.</a:t>
            </a:r>
          </a:p>
          <a:p>
            <a:r>
              <a:rPr lang="en-US" dirty="0" smtClean="0"/>
              <a:t>Through Banner’s RUAMAIL, we use our primary </a:t>
            </a:r>
            <a:r>
              <a:rPr lang="en-US" dirty="0" smtClean="0"/>
              <a:t>sources </a:t>
            </a:r>
            <a:r>
              <a:rPr lang="en-US" dirty="0" smtClean="0"/>
              <a:t>of communication (Email/Telephone) to send and document emails, phone calls, and post cards sent to students reminding them of various requirements </a:t>
            </a:r>
            <a:r>
              <a:rPr lang="en-US" dirty="0" smtClean="0"/>
              <a:t>that </a:t>
            </a:r>
            <a:r>
              <a:rPr lang="en-US" dirty="0" smtClean="0"/>
              <a:t>which </a:t>
            </a:r>
            <a:r>
              <a:rPr lang="en-US" dirty="0" smtClean="0"/>
              <a:t>may not be met and how they can complete them-primarily used to remind students of Staff. Loan Entrance Counseling and MPN completion as well as Exit Counseling for graduating Seniors.</a:t>
            </a:r>
          </a:p>
          <a:p>
            <a:endParaRPr lang="en-US" dirty="0"/>
          </a:p>
        </p:txBody>
      </p:sp>
      <p:sp>
        <p:nvSpPr>
          <p:cNvPr id="3" name="Title 2"/>
          <p:cNvSpPr>
            <a:spLocks noGrp="1"/>
          </p:cNvSpPr>
          <p:nvPr>
            <p:ph type="title"/>
          </p:nvPr>
        </p:nvSpPr>
        <p:spPr/>
        <p:txBody>
          <a:bodyPr>
            <a:normAutofit fontScale="90000"/>
          </a:bodyPr>
          <a:lstStyle/>
          <a:p>
            <a:pPr algn="ctr"/>
            <a:r>
              <a:rPr lang="en-US" dirty="0"/>
              <a:t>Fall 2016 Timeline in Banner (cont.)</a:t>
            </a:r>
          </a:p>
        </p:txBody>
      </p:sp>
      <p:pic>
        <p:nvPicPr>
          <p:cNvPr id="5" name="Picture 4"/>
          <p:cNvPicPr>
            <a:picLocks noChangeAspect="1"/>
          </p:cNvPicPr>
          <p:nvPr/>
        </p:nvPicPr>
        <p:blipFill>
          <a:blip r:embed="rId2"/>
          <a:stretch>
            <a:fillRect/>
          </a:stretch>
        </p:blipFill>
        <p:spPr>
          <a:xfrm>
            <a:off x="76200" y="5668818"/>
            <a:ext cx="1066800" cy="1189182"/>
          </a:xfrm>
          <a:prstGeom prst="rect">
            <a:avLst/>
          </a:prstGeom>
        </p:spPr>
      </p:pic>
    </p:spTree>
    <p:extLst>
      <p:ext uri="{BB962C8B-B14F-4D97-AF65-F5344CB8AC3E}">
        <p14:creationId xmlns:p14="http://schemas.microsoft.com/office/powerpoint/2010/main" val="1566655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This day marks the beginning of the final quarter of our calendar year, but it also marks the day we have to begin creating any new Direct Loans with a loan fee percent change in the loan originations. (RLADLOR in Banner)</a:t>
            </a:r>
          </a:p>
          <a:p>
            <a:pPr marL="109728" indent="0">
              <a:buNone/>
            </a:pPr>
            <a:endParaRPr lang="en-US" dirty="0" smtClean="0"/>
          </a:p>
          <a:p>
            <a:r>
              <a:rPr lang="en-US" dirty="0" smtClean="0"/>
              <a:t>Any new Direct Loans (and any existing originations that are pending) must be updated in Banner so that the new federal loan fee percent is calculated correctly before we send them to C.O.D. through extraction (REREX16 in Banner). </a:t>
            </a:r>
            <a:endParaRPr lang="en-US" dirty="0"/>
          </a:p>
        </p:txBody>
      </p:sp>
      <p:sp>
        <p:nvSpPr>
          <p:cNvPr id="3" name="Title 2"/>
          <p:cNvSpPr>
            <a:spLocks noGrp="1"/>
          </p:cNvSpPr>
          <p:nvPr>
            <p:ph type="title"/>
          </p:nvPr>
        </p:nvSpPr>
        <p:spPr/>
        <p:txBody>
          <a:bodyPr>
            <a:normAutofit fontScale="90000"/>
          </a:bodyPr>
          <a:lstStyle/>
          <a:p>
            <a:pPr algn="ctr"/>
            <a:r>
              <a:rPr lang="en-US" dirty="0" smtClean="0"/>
              <a:t>Why is October 1</a:t>
            </a:r>
            <a:r>
              <a:rPr lang="en-US" baseline="30000" dirty="0" smtClean="0"/>
              <a:t>st</a:t>
            </a:r>
            <a:r>
              <a:rPr lang="en-US" dirty="0" smtClean="0"/>
              <a:t> of Each Year Important?	</a:t>
            </a:r>
            <a:endParaRPr lang="en-US" dirty="0"/>
          </a:p>
        </p:txBody>
      </p:sp>
    </p:spTree>
    <p:extLst>
      <p:ext uri="{BB962C8B-B14F-4D97-AF65-F5344CB8AC3E}">
        <p14:creationId xmlns:p14="http://schemas.microsoft.com/office/powerpoint/2010/main" val="5744127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371</TotalTime>
  <Words>946</Words>
  <Application>Microsoft Office PowerPoint</Application>
  <PresentationFormat>On-screen Show (4:3)</PresentationFormat>
  <Paragraphs>70</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Lucida Sans Unicode</vt:lpstr>
      <vt:lpstr>Verdana</vt:lpstr>
      <vt:lpstr>Wingdings</vt:lpstr>
      <vt:lpstr>Wingdings 2</vt:lpstr>
      <vt:lpstr>Wingdings 3</vt:lpstr>
      <vt:lpstr>Concourse</vt:lpstr>
      <vt:lpstr>MBUG 2016 </vt:lpstr>
      <vt:lpstr>Session Rules of Etiquette</vt:lpstr>
      <vt:lpstr>Scope of This Presentation </vt:lpstr>
      <vt:lpstr>Fall 2016 Timeline in Banner</vt:lpstr>
      <vt:lpstr>Fall 2016 Timeline in Banner (cont.)</vt:lpstr>
      <vt:lpstr>Fall 2016 Timeline in Banner (cont.)</vt:lpstr>
      <vt:lpstr>Fall 2016 Timeline in Banner (cont.)</vt:lpstr>
      <vt:lpstr>Fall 2016 Timeline in Banner (cont.)</vt:lpstr>
      <vt:lpstr>Why is October 1st of Each Year Important? </vt:lpstr>
      <vt:lpstr>October 1,2016</vt:lpstr>
      <vt:lpstr>ITS is Vital To Direct Loans</vt:lpstr>
      <vt:lpstr>Important Item of Note</vt:lpstr>
      <vt:lpstr>180 Days Later</vt:lpstr>
      <vt:lpstr>Spring 2017</vt:lpstr>
      <vt:lpstr>Summer 2017</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MBUG 2013</dc:title>
  <dc:creator>Edith</dc:creator>
  <cp:lastModifiedBy>Holbrook, Tyler</cp:lastModifiedBy>
  <cp:revision>85</cp:revision>
  <dcterms:created xsi:type="dcterms:W3CDTF">2013-01-30T03:13:35Z</dcterms:created>
  <dcterms:modified xsi:type="dcterms:W3CDTF">2016-09-08T00:08:38Z</dcterms:modified>
</cp:coreProperties>
</file>