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95" r:id="rId5"/>
    <p:sldId id="288" r:id="rId6"/>
    <p:sldId id="289" r:id="rId7"/>
    <p:sldId id="290" r:id="rId8"/>
    <p:sldId id="302" r:id="rId9"/>
    <p:sldId id="297" r:id="rId10"/>
    <p:sldId id="292" r:id="rId11"/>
    <p:sldId id="294" r:id="rId12"/>
    <p:sldId id="303" r:id="rId13"/>
    <p:sldId id="293" r:id="rId14"/>
    <p:sldId id="304" r:id="rId15"/>
    <p:sldId id="275" r:id="rId16"/>
    <p:sldId id="280" r:id="rId17"/>
    <p:sldId id="276" r:id="rId18"/>
    <p:sldId id="281" r:id="rId19"/>
    <p:sldId id="283" r:id="rId20"/>
    <p:sldId id="274" r:id="rId21"/>
    <p:sldId id="285" r:id="rId22"/>
    <p:sldId id="278" r:id="rId23"/>
    <p:sldId id="284" r:id="rId24"/>
    <p:sldId id="286" r:id="rId25"/>
    <p:sldId id="301" r:id="rId26"/>
    <p:sldId id="300" r:id="rId27"/>
    <p:sldId id="299" r:id="rId28"/>
    <p:sldId id="298" r:id="rId29"/>
    <p:sldId id="277" r:id="rId3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94" autoAdjust="0"/>
    <p:restoredTop sz="79275" autoAdjust="0"/>
  </p:normalViewPr>
  <p:slideViewPr>
    <p:cSldViewPr>
      <p:cViewPr varScale="1">
        <p:scale>
          <a:sx n="70" d="100"/>
          <a:sy n="70" d="100"/>
        </p:scale>
        <p:origin x="50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10" d="100"/>
          <a:sy n="110" d="100"/>
        </p:scale>
        <p:origin x="-2268" y="6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83DF457-C20F-4ABA-911B-E834DF1B67BB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841928A-825E-4ED2-BB72-35A8B78E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0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45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35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69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59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55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87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16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87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12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12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8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23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89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12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12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12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12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12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5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69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66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59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12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26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76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928A-825E-4ED2-BB72-35A8B78EB8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8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2A4143-1CEE-4AE4-AD9B-5AADEAE137B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MBUG 2016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7848600" cy="2895600"/>
          </a:xfrm>
        </p:spPr>
        <p:txBody>
          <a:bodyPr>
            <a:normAutofit/>
          </a:bodyPr>
          <a:lstStyle/>
          <a:p>
            <a:pPr indent="-457200" algn="ctr"/>
            <a:r>
              <a:rPr lang="en-US" sz="3200" b="1" dirty="0" smtClean="0"/>
              <a:t>Degree </a:t>
            </a:r>
            <a:r>
              <a:rPr lang="en-US" sz="3200" b="1" dirty="0"/>
              <a:t>Works Implementation </a:t>
            </a:r>
            <a:endParaRPr lang="en-US" sz="3200" b="1" dirty="0"/>
          </a:p>
          <a:p>
            <a:pPr indent="-457200" algn="ctr"/>
            <a:r>
              <a:rPr lang="en-US" sz="3200" b="1" dirty="0" smtClean="0"/>
              <a:t>Lessons Learned/Tips</a:t>
            </a:r>
            <a:endParaRPr lang="en-US" sz="3200" b="1" dirty="0"/>
          </a:p>
          <a:p>
            <a:pPr indent="-457200" algn="l"/>
            <a:endParaRPr lang="en-US" sz="2000" dirty="0" smtClean="0"/>
          </a:p>
          <a:p>
            <a:pPr indent="-457200" algn="l"/>
            <a:r>
              <a:rPr lang="en-US" sz="2000" dirty="0" smtClean="0"/>
              <a:t>Presented </a:t>
            </a:r>
            <a:r>
              <a:rPr lang="en-US" sz="2000" dirty="0"/>
              <a:t>By: </a:t>
            </a:r>
            <a:r>
              <a:rPr lang="en-US" sz="2000" dirty="0" smtClean="0"/>
              <a:t>	Carroll </a:t>
            </a:r>
            <a:r>
              <a:rPr lang="en-US" sz="2000" dirty="0" smtClean="0"/>
              <a:t>Keyes (Database Administrator</a:t>
            </a:r>
            <a:r>
              <a:rPr lang="en-US" sz="2000" dirty="0" smtClean="0"/>
              <a:t>) &amp; 			Melody Nabors (Registrar)</a:t>
            </a:r>
            <a:endParaRPr lang="en-US" sz="2000" b="1" dirty="0"/>
          </a:p>
          <a:p>
            <a:pPr indent="-457200" algn="l"/>
            <a:r>
              <a:rPr lang="en-US" sz="2000" dirty="0"/>
              <a:t>Institution: </a:t>
            </a:r>
            <a:r>
              <a:rPr lang="en-US" sz="2000" dirty="0" smtClean="0"/>
              <a:t>	</a:t>
            </a:r>
            <a:r>
              <a:rPr lang="en-US" sz="2000" b="1" dirty="0" smtClean="0"/>
              <a:t>Christian </a:t>
            </a:r>
            <a:r>
              <a:rPr lang="en-US" sz="2000" b="1" dirty="0"/>
              <a:t>Brothers University. Memphis, TN</a:t>
            </a:r>
          </a:p>
          <a:p>
            <a:pPr indent="-457200" algn="l"/>
            <a:r>
              <a:rPr lang="en-US" sz="2000" b="1" dirty="0" smtClean="0"/>
              <a:t>		September </a:t>
            </a:r>
            <a:r>
              <a:rPr lang="en-US" sz="2000" b="1" dirty="0" smtClean="0"/>
              <a:t>12, </a:t>
            </a:r>
            <a:r>
              <a:rPr lang="en-US" sz="2000" b="1" dirty="0"/>
              <a:t>2016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1"/>
            <a:ext cx="7936660" cy="380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Course Link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236"/>
          </a:xfrm>
        </p:spPr>
        <p:txBody>
          <a:bodyPr/>
          <a:lstStyle/>
          <a:p>
            <a:r>
              <a:rPr lang="en-US" dirty="0" smtClean="0"/>
              <a:t>Best Parts 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35" y="1560095"/>
            <a:ext cx="7936660" cy="467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2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</a:t>
            </a:r>
          </a:p>
          <a:p>
            <a:r>
              <a:rPr lang="en-US" dirty="0"/>
              <a:t>Calculates a major gpa and </a:t>
            </a:r>
            <a:r>
              <a:rPr lang="en-US" dirty="0" smtClean="0"/>
              <a:t>other block gpas</a:t>
            </a:r>
          </a:p>
          <a:p>
            <a:r>
              <a:rPr lang="en-US" dirty="0" smtClean="0"/>
              <a:t>Planner 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xtremely </a:t>
            </a:r>
            <a:r>
              <a:rPr lang="en-US" dirty="0"/>
              <a:t>helpful in advising incoming transfer students</a:t>
            </a:r>
          </a:p>
          <a:p>
            <a:pPr lvl="1"/>
            <a:r>
              <a:rPr lang="en-US" dirty="0"/>
              <a:t>Set up the semester specific courses (offered in the spring only) which will give a warning if placed in a term it is not offered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Parts II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3145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What-if  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C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7636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Parts III</a:t>
            </a:r>
            <a:endParaRPr lang="en-US" dirty="0"/>
          </a:p>
        </p:txBody>
      </p:sp>
      <p:pic>
        <p:nvPicPr>
          <p:cNvPr id="2050" name="Picture 2" descr="C:\Users\mnabors\AppData\Local\Temp\SNAGHTMLbdce63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6946"/>
            <a:ext cx="8229600" cy="303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2954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website listing of </a:t>
            </a:r>
            <a:r>
              <a:rPr lang="en-US" dirty="0" smtClean="0"/>
              <a:t>Special Topics classes (non-specific course numbers) with the semester they were approved to satisfy GER’s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03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GPA </a:t>
            </a:r>
            <a:r>
              <a:rPr lang="en-US" dirty="0" smtClean="0"/>
              <a:t>Calculator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Parts </a:t>
            </a:r>
            <a:r>
              <a:rPr lang="en-US" dirty="0" smtClean="0"/>
              <a:t>IV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86200"/>
            <a:ext cx="8206399" cy="195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07295"/>
            <a:ext cx="4907705" cy="42904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576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3200" dirty="0"/>
              <a:t>Header</a:t>
            </a:r>
          </a:p>
          <a:p>
            <a:pPr lvl="1"/>
            <a:r>
              <a:rPr lang="en-US" dirty="0"/>
              <a:t>Advisor email – student is cc’d</a:t>
            </a:r>
          </a:p>
          <a:p>
            <a:pPr lvl="1"/>
            <a:r>
              <a:rPr lang="en-US" dirty="0"/>
              <a:t>Academic Standing </a:t>
            </a:r>
          </a:p>
          <a:p>
            <a:pPr lvl="1"/>
            <a:r>
              <a:rPr lang="en-US" dirty="0"/>
              <a:t>Overall GPA</a:t>
            </a:r>
          </a:p>
          <a:p>
            <a:pPr lvl="1"/>
            <a:r>
              <a:rPr lang="en-US" dirty="0"/>
              <a:t>ALT PIN</a:t>
            </a:r>
          </a:p>
          <a:p>
            <a:pPr lvl="1"/>
            <a:r>
              <a:rPr lang="en-US" dirty="0"/>
              <a:t>Petition to Graduate</a:t>
            </a:r>
          </a:p>
          <a:p>
            <a:pPr lvl="1"/>
            <a:r>
              <a:rPr lang="en-US" dirty="0"/>
              <a:t>Holds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of All….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7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243072"/>
          </a:xfrm>
        </p:spPr>
        <p:txBody>
          <a:bodyPr/>
          <a:lstStyle/>
          <a:p>
            <a:pPr marL="109728" indent="0">
              <a:spcBef>
                <a:spcPct val="0"/>
              </a:spcBef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Todays tip</a:t>
            </a:r>
          </a:p>
          <a:p>
            <a:pPr marL="109728" indent="0">
              <a:spcBef>
                <a:spcPct val="0"/>
              </a:spcBef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How to add an item to the Degree Works Student View header</a:t>
            </a:r>
          </a:p>
          <a:p>
            <a:pPr marL="393192" lvl="1" indent="0">
              <a:spcBef>
                <a:spcPct val="0"/>
              </a:spcBef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109728" indent="0">
              <a:spcBef>
                <a:spcPct val="0"/>
              </a:spcBef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83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952999"/>
          </a:xfrm>
        </p:spPr>
        <p:txBody>
          <a:bodyPr/>
          <a:lstStyle/>
          <a:p>
            <a:pPr marL="109728" indent="0">
              <a:spcBef>
                <a:spcPct val="0"/>
              </a:spcBef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109728" indent="0">
              <a:spcBef>
                <a:spcPct val="0"/>
              </a:spcBef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93192" lvl="1" indent="0">
              <a:spcBef>
                <a:spcPct val="0"/>
              </a:spcBef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109728" indent="0">
              <a:spcBef>
                <a:spcPct val="0"/>
              </a:spcBef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96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780618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section we want to modify</a:t>
            </a:r>
          </a:p>
        </p:txBody>
      </p:sp>
    </p:spTree>
    <p:extLst>
      <p:ext uri="{BB962C8B-B14F-4D97-AF65-F5344CB8AC3E}">
        <p14:creationId xmlns:p14="http://schemas.microsoft.com/office/powerpoint/2010/main" val="3532474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Your point of view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5485"/>
            <a:ext cx="8229600" cy="315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135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Degree Works DWSHELL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7019"/>
            <a:ext cx="8229600" cy="417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491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DWShell</a:t>
            </a:r>
            <a:r>
              <a:rPr lang="en-US" sz="3200" dirty="0" smtClean="0"/>
              <a:t> </a:t>
            </a:r>
            <a:r>
              <a:rPr lang="en-US" sz="3200" dirty="0" err="1"/>
              <a:t>Surecode</a:t>
            </a:r>
            <a:r>
              <a:rPr lang="en-US" sz="3200" dirty="0"/>
              <a:t> tab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2" y="1481138"/>
            <a:ext cx="8142996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34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If </a:t>
            </a:r>
            <a:r>
              <a:rPr lang="en-US" dirty="0"/>
              <a:t>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Please avoid side conversation during the session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Rules of Etiquette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BAN080 Dynamic SQL Definitions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848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409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BAN080 Adding a new record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87355"/>
            <a:ext cx="7745693" cy="38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100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Key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8305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Definitions use keys or key words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sz="2000" dirty="0" smtClean="0"/>
              <a:t>TABLE</a:t>
            </a:r>
          </a:p>
          <a:p>
            <a:r>
              <a:rPr lang="en-US" sz="2000" dirty="0" smtClean="0"/>
              <a:t>	COLUMN</a:t>
            </a:r>
          </a:p>
          <a:p>
            <a:r>
              <a:rPr lang="en-US" sz="2000" dirty="0" smtClean="0"/>
              <a:t>	WHERE</a:t>
            </a:r>
          </a:p>
          <a:p>
            <a:r>
              <a:rPr lang="en-US" sz="2000" dirty="0" smtClean="0"/>
              <a:t>	ORDER_BY</a:t>
            </a:r>
          </a:p>
          <a:p>
            <a:endParaRPr lang="en-US" dirty="0"/>
          </a:p>
          <a:p>
            <a:r>
              <a:rPr lang="en-US" dirty="0"/>
              <a:t>HOLDS:COLUMN		</a:t>
            </a:r>
            <a:r>
              <a:rPr lang="en-US" dirty="0" err="1"/>
              <a:t>sprhold_hldd_code</a:t>
            </a:r>
            <a:endParaRPr lang="en-US" dirty="0"/>
          </a:p>
          <a:p>
            <a:r>
              <a:rPr lang="en-US" dirty="0"/>
              <a:t>HOLDS:TABLE		</a:t>
            </a:r>
            <a:r>
              <a:rPr lang="en-US" dirty="0" err="1"/>
              <a:t>sprhold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36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piece…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444" y="1219200"/>
            <a:ext cx="85787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step requires a little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&lt;path&gt;/app/dw/DWPROD_web/AuditStudentHeader.xsl</a:t>
            </a:r>
          </a:p>
          <a:p>
            <a:pPr lvl="1"/>
            <a:endParaRPr lang="en-US" dirty="0"/>
          </a:p>
          <a:p>
            <a:pPr lvl="1"/>
            <a:r>
              <a:rPr lang="en-US" sz="1600" dirty="0"/>
              <a:t> &lt;td class="StuTableData" &gt;</a:t>
            </a:r>
          </a:p>
          <a:p>
            <a:pPr lvl="1"/>
            <a:r>
              <a:rPr lang="en-US" sz="1600" dirty="0"/>
              <a:t> &lt;xsl:for-each select="/Report/Audit/Deginfo/Report[@Code='HOLDS']"&gt;</a:t>
            </a:r>
          </a:p>
          <a:p>
            <a:pPr lvl="1"/>
            <a:r>
              <a:rPr lang="en-US" sz="1600" dirty="0"/>
              <a:t>        &lt;</a:t>
            </a:r>
            <a:r>
              <a:rPr lang="en-US" sz="1600" dirty="0" err="1"/>
              <a:t>xsl:value-of</a:t>
            </a:r>
            <a:r>
              <a:rPr lang="en-US" sz="1600" dirty="0"/>
              <a:t> select="@Value" /&gt;</a:t>
            </a:r>
          </a:p>
          <a:p>
            <a:pPr lvl="1"/>
            <a:r>
              <a:rPr lang="en-US" sz="1600" dirty="0"/>
              <a:t>        &lt;</a:t>
            </a:r>
            <a:r>
              <a:rPr lang="en-US" sz="1600" dirty="0" err="1"/>
              <a:t>xsl:if</a:t>
            </a:r>
            <a:r>
              <a:rPr lang="en-US" sz="1600" dirty="0"/>
              <a:t> test="position()!=last()"&gt;&lt;</a:t>
            </a:r>
            <a:r>
              <a:rPr lang="en-US" sz="1600" dirty="0" err="1"/>
              <a:t>br</a:t>
            </a:r>
            <a:r>
              <a:rPr lang="en-US" sz="1600" dirty="0"/>
              <a:t> /&gt;&lt;/</a:t>
            </a:r>
            <a:r>
              <a:rPr lang="en-US" sz="1600" dirty="0" err="1"/>
              <a:t>xsl:if</a:t>
            </a:r>
            <a:r>
              <a:rPr lang="en-US" sz="1600" dirty="0"/>
              <a:t>&gt;</a:t>
            </a:r>
          </a:p>
          <a:p>
            <a:pPr lvl="1"/>
            <a:r>
              <a:rPr lang="en-US" sz="1600" dirty="0"/>
              <a:t>      &lt;/</a:t>
            </a:r>
            <a:r>
              <a:rPr lang="en-US" sz="1600" dirty="0" err="1"/>
              <a:t>xsl:for-each</a:t>
            </a:r>
            <a:r>
              <a:rPr lang="en-US" sz="1600" dirty="0"/>
              <a:t>&gt;</a:t>
            </a:r>
          </a:p>
          <a:p>
            <a:pPr lvl="1"/>
            <a:r>
              <a:rPr lang="en-US" sz="1600" dirty="0"/>
              <a:t>   &lt;/td&gt;</a:t>
            </a:r>
          </a:p>
          <a:p>
            <a:pPr lvl="1"/>
            <a:r>
              <a:rPr lang="en-US" sz="1600" dirty="0"/>
              <a:t>    &lt;/</a:t>
            </a:r>
            <a:r>
              <a:rPr lang="en-US" sz="1600" dirty="0" err="1"/>
              <a:t>xsl:if</a:t>
            </a:r>
            <a:r>
              <a:rPr lang="en-US" sz="1600" dirty="0"/>
              <a:t>&gt;</a:t>
            </a:r>
          </a:p>
          <a:p>
            <a:pPr lvl="1"/>
            <a:r>
              <a:rPr lang="en-US" sz="1600" dirty="0"/>
              <a:t>   &lt;</a:t>
            </a:r>
            <a:r>
              <a:rPr lang="en-US" sz="1600" dirty="0" err="1"/>
              <a:t>xsl:if</a:t>
            </a:r>
            <a:r>
              <a:rPr lang="en-US" sz="1600" dirty="0"/>
              <a:t> test="not(/Report/Audit/</a:t>
            </a:r>
            <a:r>
              <a:rPr lang="en-US" sz="1600" dirty="0" err="1"/>
              <a:t>Deginfo</a:t>
            </a:r>
            <a:r>
              <a:rPr lang="en-US" sz="1600" dirty="0"/>
              <a:t>/Report[@Code='HOLDS'])"&gt;</a:t>
            </a:r>
          </a:p>
          <a:p>
            <a:pPr lvl="1"/>
            <a:r>
              <a:rPr lang="en-US" sz="1600" dirty="0"/>
              <a:t>          &lt;td class="</a:t>
            </a:r>
            <a:r>
              <a:rPr lang="en-US" sz="1600" dirty="0" err="1"/>
              <a:t>StuTableData</a:t>
            </a:r>
            <a:r>
              <a:rPr lang="en-US" sz="1600" dirty="0"/>
              <a:t>" &gt;None&lt;/td&gt;</a:t>
            </a:r>
          </a:p>
          <a:p>
            <a:pPr lvl="1"/>
            <a:r>
              <a:rPr lang="en-US" sz="1600" dirty="0"/>
              <a:t>     &lt;/</a:t>
            </a:r>
            <a:r>
              <a:rPr lang="en-US" sz="1600" dirty="0" err="1"/>
              <a:t>xsl:if</a:t>
            </a:r>
            <a:r>
              <a:rPr lang="en-US" sz="1600" dirty="0"/>
              <a:t>&gt;</a:t>
            </a:r>
          </a:p>
          <a:p>
            <a:pPr lvl="1"/>
            <a:r>
              <a:rPr lang="en-US" sz="1600" dirty="0"/>
              <a:t>  &lt;/</a:t>
            </a:r>
            <a:r>
              <a:rPr lang="en-US" sz="1600" dirty="0" err="1"/>
              <a:t>tr</a:t>
            </a:r>
            <a:r>
              <a:rPr lang="en-US" sz="1600" dirty="0"/>
              <a:t>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38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result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315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030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</a:rPr>
              <a:t>Another Tip or Two</a:t>
            </a:r>
            <a:endParaRPr lang="en-US" sz="32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13" y="1600201"/>
            <a:ext cx="64705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2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</a:rPr>
              <a:t>Tip</a:t>
            </a:r>
            <a:endParaRPr lang="en-US" sz="32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94" y="1481138"/>
            <a:ext cx="6601811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9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</a:rPr>
              <a:t>Tip</a:t>
            </a:r>
            <a:endParaRPr lang="en-US" sz="32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94" y="1481138"/>
            <a:ext cx="6601811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9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</a:rPr>
              <a:t>Tip</a:t>
            </a:r>
            <a:endParaRPr lang="en-US" sz="3200" dirty="0">
              <a:effectLst/>
            </a:endParaRPr>
          </a:p>
        </p:txBody>
      </p:sp>
      <p:pic>
        <p:nvPicPr>
          <p:cNvPr id="3074" name="Picture 2" descr="C:\Users\mnabors\AppData\Local\Temp\SNAGHTMLc13e5e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43000"/>
            <a:ext cx="7467600" cy="46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0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15" descr="Description: Internet-business-questions-answe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752992" cy="274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41910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Carroll </a:t>
            </a:r>
            <a:r>
              <a:rPr lang="en-US" dirty="0"/>
              <a:t>Keyes (Database Administrator</a:t>
            </a:r>
            <a:r>
              <a:rPr lang="en-US" dirty="0" smtClean="0"/>
              <a:t>) </a:t>
            </a:r>
            <a:r>
              <a:rPr lang="en-US" b="1" dirty="0" smtClean="0"/>
              <a:t>ckeyes@cbu.edu</a:t>
            </a:r>
          </a:p>
          <a:p>
            <a:pPr algn="ctr"/>
            <a:r>
              <a:rPr lang="en-US" dirty="0" smtClean="0"/>
              <a:t>Melody </a:t>
            </a:r>
            <a:r>
              <a:rPr lang="en-US" dirty="0"/>
              <a:t>Nabors (Registrar) </a:t>
            </a:r>
            <a:r>
              <a:rPr lang="en-US" dirty="0" smtClean="0"/>
              <a:t> </a:t>
            </a:r>
            <a:r>
              <a:rPr lang="en-US" b="1" dirty="0" smtClean="0"/>
              <a:t>mnabors@cbu.edu</a:t>
            </a:r>
            <a:endParaRPr lang="en-US" b="1" dirty="0"/>
          </a:p>
          <a:p>
            <a:pPr algn="ctr"/>
            <a:r>
              <a:rPr lang="en-US" b="1" dirty="0" smtClean="0"/>
              <a:t>Christian </a:t>
            </a:r>
            <a:r>
              <a:rPr lang="en-US" b="1" dirty="0"/>
              <a:t>Brothers University. Memphis, </a:t>
            </a:r>
            <a:r>
              <a:rPr lang="en-US" b="1" dirty="0" smtClean="0"/>
              <a:t>TN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537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253279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en-US" dirty="0"/>
              <a:t>Christian Brothers University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0850" y="1373188"/>
            <a:ext cx="8229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Founded in 1871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FTE = 1660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Main Systems: Ellucian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Banner and Degree Works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Prior Degree Audit system: Paper based Degree Checklists</a:t>
            </a:r>
          </a:p>
        </p:txBody>
      </p:sp>
    </p:spTree>
    <p:extLst>
      <p:ext uri="{BB962C8B-B14F-4D97-AF65-F5344CB8AC3E}">
        <p14:creationId xmlns:p14="http://schemas.microsoft.com/office/powerpoint/2010/main" val="15299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tools</a:t>
            </a:r>
          </a:p>
          <a:p>
            <a:pPr lvl="1"/>
            <a:r>
              <a:rPr lang="en-US" dirty="0" smtClean="0"/>
              <a:t>SureCode </a:t>
            </a:r>
            <a:r>
              <a:rPr lang="en-US" dirty="0" smtClean="0"/>
              <a:t>– </a:t>
            </a:r>
            <a:r>
              <a:rPr lang="en-US" dirty="0" smtClean="0"/>
              <a:t>manage validation codes and configurations </a:t>
            </a:r>
            <a:endParaRPr lang="en-US" dirty="0" smtClean="0"/>
          </a:p>
          <a:p>
            <a:pPr lvl="1"/>
            <a:r>
              <a:rPr lang="en-US" dirty="0" smtClean="0"/>
              <a:t>Transit – perform functions such as creating audits from batch</a:t>
            </a:r>
          </a:p>
          <a:p>
            <a:pPr lvl="1"/>
            <a:r>
              <a:rPr lang="en-US" dirty="0" smtClean="0"/>
              <a:t>Scribe – build your degree audits  It is an easy, intuitive programming tool.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Works	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Began </a:t>
            </a:r>
            <a:r>
              <a:rPr lang="en-US" dirty="0" smtClean="0"/>
              <a:t>working with consultant in spring 2010 and went live in fall 2011</a:t>
            </a:r>
          </a:p>
          <a:p>
            <a:r>
              <a:rPr lang="en-US" dirty="0" smtClean="0"/>
              <a:t>Two upgrades before going live</a:t>
            </a:r>
          </a:p>
          <a:p>
            <a:r>
              <a:rPr lang="en-US" dirty="0" smtClean="0"/>
              <a:t>Consultant scribed three </a:t>
            </a:r>
            <a:r>
              <a:rPr lang="en-US" dirty="0"/>
              <a:t>degree </a:t>
            </a:r>
            <a:r>
              <a:rPr lang="en-US" dirty="0" smtClean="0"/>
              <a:t>programs</a:t>
            </a:r>
            <a:endParaRPr lang="en-US" dirty="0"/>
          </a:p>
          <a:p>
            <a:r>
              <a:rPr lang="en-US" dirty="0" smtClean="0"/>
              <a:t>We scribed two </a:t>
            </a:r>
            <a:r>
              <a:rPr lang="en-US" dirty="0"/>
              <a:t>full catalogs including our graduate programs </a:t>
            </a:r>
            <a:endParaRPr lang="en-US" dirty="0" smtClean="0"/>
          </a:p>
          <a:p>
            <a:r>
              <a:rPr lang="en-US" dirty="0" smtClean="0"/>
              <a:t>Used </a:t>
            </a:r>
            <a:r>
              <a:rPr lang="en-US" dirty="0"/>
              <a:t>the former registrar and an intern for </a:t>
            </a:r>
            <a:r>
              <a:rPr lang="en-US" dirty="0" smtClean="0"/>
              <a:t>scribing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Works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8288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Went </a:t>
            </a:r>
            <a:r>
              <a:rPr lang="en-US" dirty="0"/>
              <a:t>live </a:t>
            </a:r>
            <a:r>
              <a:rPr lang="en-US" dirty="0" smtClean="0"/>
              <a:t>with the </a:t>
            </a:r>
            <a:r>
              <a:rPr lang="en-US" dirty="0"/>
              <a:t>D</a:t>
            </a:r>
            <a:r>
              <a:rPr lang="en-US" dirty="0" smtClean="0"/>
              <a:t>egree </a:t>
            </a:r>
            <a:r>
              <a:rPr lang="en-US" dirty="0"/>
              <a:t>A</a:t>
            </a:r>
            <a:r>
              <a:rPr lang="en-US" dirty="0" smtClean="0"/>
              <a:t>udit </a:t>
            </a:r>
            <a:r>
              <a:rPr lang="en-US" dirty="0"/>
              <a:t>and the </a:t>
            </a:r>
            <a:r>
              <a:rPr lang="en-US" dirty="0" smtClean="0"/>
              <a:t>Classic Student Planner</a:t>
            </a:r>
          </a:p>
          <a:p>
            <a:r>
              <a:rPr lang="en-US" dirty="0" smtClean="0"/>
              <a:t>Consultant presented DW to the Academic units and advisors</a:t>
            </a:r>
            <a:endParaRPr lang="en-US" dirty="0"/>
          </a:p>
          <a:p>
            <a:r>
              <a:rPr lang="en-US" dirty="0" smtClean="0"/>
              <a:t>Provided </a:t>
            </a:r>
            <a:r>
              <a:rPr lang="en-US" dirty="0"/>
              <a:t>training via help aids on the </a:t>
            </a:r>
            <a:r>
              <a:rPr lang="en-US" dirty="0" smtClean="0"/>
              <a:t>website</a:t>
            </a:r>
          </a:p>
          <a:p>
            <a:r>
              <a:rPr lang="en-US" dirty="0" smtClean="0"/>
              <a:t>Incoming freshmen introduced to DW in Orientation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Works </a:t>
            </a:r>
            <a:r>
              <a:rPr lang="en-US" dirty="0" smtClean="0"/>
              <a:t>Roll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Make </a:t>
            </a:r>
            <a:r>
              <a:rPr lang="en-US" dirty="0"/>
              <a:t>sure you have a top level champion for the project</a:t>
            </a:r>
          </a:p>
          <a:p>
            <a:r>
              <a:rPr lang="en-US" dirty="0" smtClean="0"/>
              <a:t>Review your catalogs well in advance to identify any curriculum errors or issues that need to be </a:t>
            </a:r>
            <a:r>
              <a:rPr lang="en-US" dirty="0" smtClean="0"/>
              <a:t>addressed</a:t>
            </a:r>
          </a:p>
          <a:p>
            <a:r>
              <a:rPr lang="en-US" dirty="0"/>
              <a:t>Include graduation analysts, advisors and departments early </a:t>
            </a:r>
            <a:r>
              <a:rPr lang="en-US" dirty="0" smtClean="0"/>
              <a:t>in </a:t>
            </a:r>
            <a:r>
              <a:rPr lang="en-US" dirty="0"/>
              <a:t>the vetting </a:t>
            </a:r>
            <a:r>
              <a:rPr lang="en-US" dirty="0" smtClean="0"/>
              <a:t>process – you need their input and buy-in </a:t>
            </a:r>
            <a:endParaRPr lang="en-US" dirty="0" smtClean="0"/>
          </a:p>
          <a:p>
            <a:r>
              <a:rPr lang="en-US" dirty="0" smtClean="0"/>
              <a:t>Set up excel file with all active program codes, degrees, majors, and minors</a:t>
            </a:r>
          </a:p>
          <a:p>
            <a:r>
              <a:rPr lang="en-US" dirty="0" smtClean="0"/>
              <a:t>Use consultant to set up your most common degree/major and </a:t>
            </a:r>
            <a:r>
              <a:rPr lang="en-US" dirty="0" smtClean="0"/>
              <a:t>your </a:t>
            </a:r>
            <a:r>
              <a:rPr lang="en-US" dirty="0" smtClean="0"/>
              <a:t>most complex degree/major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Lesson Learned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15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consultant bring up as many features as possible even if you are not ready to use </a:t>
            </a:r>
            <a:r>
              <a:rPr lang="en-US" dirty="0" smtClean="0"/>
              <a:t>them</a:t>
            </a:r>
          </a:p>
          <a:p>
            <a:r>
              <a:rPr lang="en-US" dirty="0" smtClean="0"/>
              <a:t>Join </a:t>
            </a:r>
            <a:r>
              <a:rPr lang="en-US" dirty="0" err="1" smtClean="0"/>
              <a:t>ecommunities</a:t>
            </a:r>
            <a:r>
              <a:rPr lang="en-US" dirty="0" smtClean="0"/>
              <a:t> “Degree Works and Transfer Equivalency” and sign up to receive the daily email</a:t>
            </a:r>
          </a:p>
          <a:p>
            <a:r>
              <a:rPr lang="en-US" dirty="0" smtClean="0"/>
              <a:t>Search online to see examples of how others set up their degree programs and their help aids</a:t>
            </a:r>
          </a:p>
          <a:p>
            <a:r>
              <a:rPr lang="en-US" dirty="0" smtClean="0"/>
              <a:t>Attend the Degree Works Forum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</a:t>
            </a:r>
            <a:r>
              <a:rPr lang="en-US" dirty="0" smtClean="0"/>
              <a:t>Learned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0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Develop </a:t>
            </a:r>
            <a:r>
              <a:rPr lang="en-US" dirty="0"/>
              <a:t>templates and </a:t>
            </a:r>
            <a:r>
              <a:rPr lang="en-US" dirty="0" smtClean="0"/>
              <a:t>prepare </a:t>
            </a:r>
            <a:r>
              <a:rPr lang="en-US" dirty="0"/>
              <a:t>data standards for scribe so that all scribing is consistent (i.e. remarks, alphabetical </a:t>
            </a:r>
            <a:r>
              <a:rPr lang="en-US" dirty="0" smtClean="0"/>
              <a:t>listing</a:t>
            </a:r>
          </a:p>
          <a:p>
            <a:r>
              <a:rPr lang="en-US" dirty="0" smtClean="0"/>
              <a:t>Maintain the change log at the bottom of all blocks – this is your audit trail of who, when, &amp; why</a:t>
            </a:r>
          </a:p>
          <a:p>
            <a:r>
              <a:rPr lang="en-US" dirty="0" smtClean="0"/>
              <a:t>Think </a:t>
            </a:r>
            <a:r>
              <a:rPr lang="en-US" dirty="0" smtClean="0"/>
              <a:t>about </a:t>
            </a:r>
            <a:r>
              <a:rPr lang="en-US" dirty="0" smtClean="0"/>
              <a:t>maintenance </a:t>
            </a:r>
            <a:r>
              <a:rPr lang="en-US" dirty="0" smtClean="0"/>
              <a:t>when </a:t>
            </a:r>
            <a:r>
              <a:rPr lang="en-US" dirty="0" smtClean="0"/>
              <a:t>creating blocks. </a:t>
            </a:r>
            <a:r>
              <a:rPr lang="en-US" dirty="0" smtClean="0"/>
              <a:t>You can extend the blocks to the next catalog year if nothing changed</a:t>
            </a:r>
          </a:p>
          <a:p>
            <a:r>
              <a:rPr lang="en-US" dirty="0" smtClean="0"/>
              <a:t>Develop an excel change log for yearly </a:t>
            </a:r>
            <a:r>
              <a:rPr lang="en-US" dirty="0" smtClean="0"/>
              <a:t>maintenance of blocks</a:t>
            </a:r>
          </a:p>
          <a:p>
            <a:r>
              <a:rPr lang="en-US" dirty="0"/>
              <a:t>HIDE is your best friend or your worst enemy – keeps the advice </a:t>
            </a:r>
            <a:r>
              <a:rPr lang="en-US" dirty="0" smtClean="0"/>
              <a:t>clean</a:t>
            </a:r>
          </a:p>
          <a:p>
            <a:r>
              <a:rPr lang="en-US" dirty="0" smtClean="0"/>
              <a:t>Sharing is sometimes hard to grasp</a:t>
            </a:r>
          </a:p>
          <a:p>
            <a:pPr lvl="1"/>
            <a:r>
              <a:rPr lang="en-US" dirty="0" smtClean="0"/>
              <a:t>Multiple requirements can be completed with same class</a:t>
            </a:r>
          </a:p>
          <a:p>
            <a:pPr lvl="1"/>
            <a:r>
              <a:rPr lang="en-US" dirty="0" smtClean="0"/>
              <a:t>Credits only count once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Scribe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49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2644</TotalTime>
  <Words>734</Words>
  <Application>Microsoft Office PowerPoint</Application>
  <PresentationFormat>On-screen Show (4:3)</PresentationFormat>
  <Paragraphs>146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MBUG 2016 </vt:lpstr>
      <vt:lpstr>Session Rules of Etiquette</vt:lpstr>
      <vt:lpstr>PowerPoint Presentation</vt:lpstr>
      <vt:lpstr>Degree Works Vocabulary</vt:lpstr>
      <vt:lpstr>Degree Works Implementation</vt:lpstr>
      <vt:lpstr>Degree Works Roll Out</vt:lpstr>
      <vt:lpstr>Lesson Learned </vt:lpstr>
      <vt:lpstr>Lesson Learned (con’t)</vt:lpstr>
      <vt:lpstr>Scribe Tips</vt:lpstr>
      <vt:lpstr>Best Parts I</vt:lpstr>
      <vt:lpstr>Best Parts II </vt:lpstr>
      <vt:lpstr>Best Parts III</vt:lpstr>
      <vt:lpstr>Best Parts IV</vt:lpstr>
      <vt:lpstr>Best of All….</vt:lpstr>
      <vt:lpstr>PowerPoint Presentation</vt:lpstr>
      <vt:lpstr>PowerPoint Presentation</vt:lpstr>
      <vt:lpstr>Your point of view</vt:lpstr>
      <vt:lpstr>Degree Works DWSHELL </vt:lpstr>
      <vt:lpstr>DWShell Surecode tab</vt:lpstr>
      <vt:lpstr>BAN080 Dynamic SQL Definitions</vt:lpstr>
      <vt:lpstr>BAN080 Adding a new record</vt:lpstr>
      <vt:lpstr>Key words</vt:lpstr>
      <vt:lpstr>The final piece…</vt:lpstr>
      <vt:lpstr>The result</vt:lpstr>
      <vt:lpstr>Another Tip or Two</vt:lpstr>
      <vt:lpstr>Tip</vt:lpstr>
      <vt:lpstr>Tip</vt:lpstr>
      <vt:lpstr>Tip</vt:lpstr>
      <vt:lpstr>Questions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Melody L. Nabors</cp:lastModifiedBy>
  <cp:revision>181</cp:revision>
  <cp:lastPrinted>2016-08-05T16:07:07Z</cp:lastPrinted>
  <dcterms:created xsi:type="dcterms:W3CDTF">2013-01-30T03:13:35Z</dcterms:created>
  <dcterms:modified xsi:type="dcterms:W3CDTF">2016-09-08T14:03:30Z</dcterms:modified>
</cp:coreProperties>
</file>